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7.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8.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9.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1.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3.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4.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5.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6.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7.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8.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19.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0.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1.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2.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23.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24.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703" r:id="rId5"/>
    <p:sldMasterId id="2147483735" r:id="rId6"/>
    <p:sldMasterId id="2147483767" r:id="rId7"/>
    <p:sldMasterId id="2147483799" r:id="rId8"/>
    <p:sldMasterId id="2147483832" r:id="rId9"/>
    <p:sldMasterId id="2147484177" r:id="rId10"/>
    <p:sldMasterId id="2147484216" r:id="rId11"/>
    <p:sldMasterId id="2147484262" r:id="rId12"/>
    <p:sldMasterId id="2147484296" r:id="rId13"/>
    <p:sldMasterId id="2147484329" r:id="rId14"/>
    <p:sldMasterId id="2147484681" r:id="rId15"/>
    <p:sldMasterId id="2147484694" r:id="rId16"/>
    <p:sldMasterId id="2147484703" r:id="rId17"/>
    <p:sldMasterId id="2147484742" r:id="rId18"/>
    <p:sldMasterId id="2147484751" r:id="rId19"/>
    <p:sldMasterId id="2147484783" r:id="rId20"/>
    <p:sldMasterId id="2147484816" r:id="rId21"/>
    <p:sldMasterId id="2147484862" r:id="rId22"/>
    <p:sldMasterId id="2147484871" r:id="rId23"/>
    <p:sldMasterId id="2147484896" r:id="rId24"/>
    <p:sldMasterId id="2147484910" r:id="rId25"/>
    <p:sldMasterId id="2147484931" r:id="rId26"/>
    <p:sldMasterId id="2147484956" r:id="rId27"/>
    <p:sldMasterId id="2147484975" r:id="rId28"/>
  </p:sldMasterIdLst>
  <p:notesMasterIdLst>
    <p:notesMasterId r:id="rId241"/>
  </p:notesMasterIdLst>
  <p:handoutMasterIdLst>
    <p:handoutMasterId r:id="rId242"/>
  </p:handoutMasterIdLst>
  <p:sldIdLst>
    <p:sldId id="259" r:id="rId29"/>
    <p:sldId id="1305" r:id="rId30"/>
    <p:sldId id="1307" r:id="rId31"/>
    <p:sldId id="1291" r:id="rId32"/>
    <p:sldId id="261" r:id="rId33"/>
    <p:sldId id="262" r:id="rId34"/>
    <p:sldId id="1292" r:id="rId35"/>
    <p:sldId id="263" r:id="rId36"/>
    <p:sldId id="1293" r:id="rId37"/>
    <p:sldId id="264" r:id="rId38"/>
    <p:sldId id="265" r:id="rId39"/>
    <p:sldId id="1306" r:id="rId40"/>
    <p:sldId id="1295" r:id="rId41"/>
    <p:sldId id="267" r:id="rId42"/>
    <p:sldId id="268" r:id="rId43"/>
    <p:sldId id="269" r:id="rId44"/>
    <p:sldId id="270" r:id="rId45"/>
    <p:sldId id="271" r:id="rId46"/>
    <p:sldId id="272" r:id="rId47"/>
    <p:sldId id="1296" r:id="rId48"/>
    <p:sldId id="1232" r:id="rId49"/>
    <p:sldId id="1024" r:id="rId50"/>
    <p:sldId id="1023" r:id="rId51"/>
    <p:sldId id="1233" r:id="rId52"/>
    <p:sldId id="1266" r:id="rId53"/>
    <p:sldId id="1244" r:id="rId54"/>
    <p:sldId id="274" r:id="rId55"/>
    <p:sldId id="806" r:id="rId56"/>
    <p:sldId id="804" r:id="rId57"/>
    <p:sldId id="960" r:id="rId58"/>
    <p:sldId id="1128" r:id="rId59"/>
    <p:sldId id="1130" r:id="rId60"/>
    <p:sldId id="1136" r:id="rId61"/>
    <p:sldId id="1137" r:id="rId62"/>
    <p:sldId id="1139" r:id="rId63"/>
    <p:sldId id="1140" r:id="rId64"/>
    <p:sldId id="1038" r:id="rId65"/>
    <p:sldId id="1042" r:id="rId66"/>
    <p:sldId id="1226" r:id="rId67"/>
    <p:sldId id="1227" r:id="rId68"/>
    <p:sldId id="1165" r:id="rId69"/>
    <p:sldId id="1246" r:id="rId70"/>
    <p:sldId id="1247" r:id="rId71"/>
    <p:sldId id="1248" r:id="rId72"/>
    <p:sldId id="1055" r:id="rId73"/>
    <p:sldId id="1057" r:id="rId74"/>
    <p:sldId id="1249" r:id="rId75"/>
    <p:sldId id="1065" r:id="rId76"/>
    <p:sldId id="1066" r:id="rId77"/>
    <p:sldId id="1067" r:id="rId78"/>
    <p:sldId id="1062" r:id="rId79"/>
    <p:sldId id="1063" r:id="rId80"/>
    <p:sldId id="1064" r:id="rId81"/>
    <p:sldId id="1297" r:id="rId82"/>
    <p:sldId id="1069" r:id="rId83"/>
    <p:sldId id="1108" r:id="rId84"/>
    <p:sldId id="1109" r:id="rId85"/>
    <p:sldId id="1110" r:id="rId86"/>
    <p:sldId id="1111" r:id="rId87"/>
    <p:sldId id="1113" r:id="rId88"/>
    <p:sldId id="1116" r:id="rId89"/>
    <p:sldId id="1118" r:id="rId90"/>
    <p:sldId id="1250" r:id="rId91"/>
    <p:sldId id="1234" r:id="rId92"/>
    <p:sldId id="1179" r:id="rId93"/>
    <p:sldId id="1180" r:id="rId94"/>
    <p:sldId id="1181" r:id="rId95"/>
    <p:sldId id="1182" r:id="rId96"/>
    <p:sldId id="1183" r:id="rId97"/>
    <p:sldId id="1185" r:id="rId98"/>
    <p:sldId id="1186" r:id="rId99"/>
    <p:sldId id="1187" r:id="rId100"/>
    <p:sldId id="1188" r:id="rId101"/>
    <p:sldId id="1189" r:id="rId102"/>
    <p:sldId id="1190" r:id="rId103"/>
    <p:sldId id="1198" r:id="rId104"/>
    <p:sldId id="1199" r:id="rId105"/>
    <p:sldId id="1191" r:id="rId106"/>
    <p:sldId id="1192" r:id="rId107"/>
    <p:sldId id="1194" r:id="rId108"/>
    <p:sldId id="1200" r:id="rId109"/>
    <p:sldId id="1114" r:id="rId110"/>
    <p:sldId id="1115" r:id="rId111"/>
    <p:sldId id="1120" r:id="rId112"/>
    <p:sldId id="1121" r:id="rId113"/>
    <p:sldId id="1122" r:id="rId114"/>
    <p:sldId id="1123" r:id="rId115"/>
    <p:sldId id="1124" r:id="rId116"/>
    <p:sldId id="1125" r:id="rId117"/>
    <p:sldId id="1201" r:id="rId118"/>
    <p:sldId id="1202" r:id="rId119"/>
    <p:sldId id="1203" r:id="rId120"/>
    <p:sldId id="1204" r:id="rId121"/>
    <p:sldId id="1205" r:id="rId122"/>
    <p:sldId id="817" r:id="rId123"/>
    <p:sldId id="938" r:id="rId124"/>
    <p:sldId id="1229" r:id="rId125"/>
    <p:sldId id="1126" r:id="rId126"/>
    <p:sldId id="965" r:id="rId127"/>
    <p:sldId id="1212" r:id="rId128"/>
    <p:sldId id="1265" r:id="rId129"/>
    <p:sldId id="1255" r:id="rId130"/>
    <p:sldId id="1256" r:id="rId131"/>
    <p:sldId id="1257" r:id="rId132"/>
    <p:sldId id="1258" r:id="rId133"/>
    <p:sldId id="1264" r:id="rId134"/>
    <p:sldId id="1259" r:id="rId135"/>
    <p:sldId id="1260" r:id="rId136"/>
    <p:sldId id="1261" r:id="rId137"/>
    <p:sldId id="1262" r:id="rId138"/>
    <p:sldId id="1263" r:id="rId139"/>
    <p:sldId id="966" r:id="rId140"/>
    <p:sldId id="1298" r:id="rId141"/>
    <p:sldId id="1299" r:id="rId142"/>
    <p:sldId id="1300" r:id="rId143"/>
    <p:sldId id="1301" r:id="rId144"/>
    <p:sldId id="1302" r:id="rId145"/>
    <p:sldId id="1303" r:id="rId146"/>
    <p:sldId id="899" r:id="rId147"/>
    <p:sldId id="1309" r:id="rId148"/>
    <p:sldId id="973" r:id="rId149"/>
    <p:sldId id="1268" r:id="rId150"/>
    <p:sldId id="1269" r:id="rId151"/>
    <p:sldId id="974" r:id="rId152"/>
    <p:sldId id="970" r:id="rId153"/>
    <p:sldId id="1271" r:id="rId154"/>
    <p:sldId id="1272" r:id="rId155"/>
    <p:sldId id="1273" r:id="rId156"/>
    <p:sldId id="1274" r:id="rId157"/>
    <p:sldId id="1304" r:id="rId158"/>
    <p:sldId id="778" r:id="rId159"/>
    <p:sldId id="779" r:id="rId160"/>
    <p:sldId id="1275" r:id="rId161"/>
    <p:sldId id="1276" r:id="rId162"/>
    <p:sldId id="780" r:id="rId163"/>
    <p:sldId id="781" r:id="rId164"/>
    <p:sldId id="1168" r:id="rId165"/>
    <p:sldId id="657" r:id="rId166"/>
    <p:sldId id="658" r:id="rId167"/>
    <p:sldId id="1251" r:id="rId168"/>
    <p:sldId id="1252" r:id="rId169"/>
    <p:sldId id="1155" r:id="rId170"/>
    <p:sldId id="1235" r:id="rId171"/>
    <p:sldId id="1214" r:id="rId172"/>
    <p:sldId id="1215" r:id="rId173"/>
    <p:sldId id="1216" r:id="rId174"/>
    <p:sldId id="1217" r:id="rId175"/>
    <p:sldId id="1218" r:id="rId176"/>
    <p:sldId id="1219" r:id="rId177"/>
    <p:sldId id="1221" r:id="rId178"/>
    <p:sldId id="975" r:id="rId179"/>
    <p:sldId id="1237" r:id="rId180"/>
    <p:sldId id="1238" r:id="rId181"/>
    <p:sldId id="1236" r:id="rId182"/>
    <p:sldId id="976" r:id="rId183"/>
    <p:sldId id="977" r:id="rId184"/>
    <p:sldId id="978" r:id="rId185"/>
    <p:sldId id="989" r:id="rId186"/>
    <p:sldId id="990" r:id="rId187"/>
    <p:sldId id="991" r:id="rId188"/>
    <p:sldId id="1001" r:id="rId189"/>
    <p:sldId id="1002" r:id="rId190"/>
    <p:sldId id="1157" r:id="rId191"/>
    <p:sldId id="1169" r:id="rId192"/>
    <p:sldId id="1160" r:id="rId193"/>
    <p:sldId id="1171" r:id="rId194"/>
    <p:sldId id="1172" r:id="rId195"/>
    <p:sldId id="1253" r:id="rId196"/>
    <p:sldId id="1254" r:id="rId197"/>
    <p:sldId id="1220" r:id="rId198"/>
    <p:sldId id="1277" r:id="rId199"/>
    <p:sldId id="1278" r:id="rId200"/>
    <p:sldId id="1222" r:id="rId201"/>
    <p:sldId id="1282" r:id="rId202"/>
    <p:sldId id="1280" r:id="rId203"/>
    <p:sldId id="794" r:id="rId204"/>
    <p:sldId id="796" r:id="rId205"/>
    <p:sldId id="782" r:id="rId206"/>
    <p:sldId id="783" r:id="rId207"/>
    <p:sldId id="1012" r:id="rId208"/>
    <p:sldId id="1013" r:id="rId209"/>
    <p:sldId id="1014" r:id="rId210"/>
    <p:sldId id="1015" r:id="rId211"/>
    <p:sldId id="784" r:id="rId212"/>
    <p:sldId id="785" r:id="rId213"/>
    <p:sldId id="786" r:id="rId214"/>
    <p:sldId id="791" r:id="rId215"/>
    <p:sldId id="792" r:id="rId216"/>
    <p:sldId id="793" r:id="rId217"/>
    <p:sldId id="1239" r:id="rId218"/>
    <p:sldId id="1240" r:id="rId219"/>
    <p:sldId id="1241" r:id="rId220"/>
    <p:sldId id="1242" r:id="rId221"/>
    <p:sldId id="1017" r:id="rId222"/>
    <p:sldId id="1283" r:id="rId223"/>
    <p:sldId id="1018" r:id="rId224"/>
    <p:sldId id="1284" r:id="rId225"/>
    <p:sldId id="1285" r:id="rId226"/>
    <p:sldId id="1286" r:id="rId227"/>
    <p:sldId id="1287" r:id="rId228"/>
    <p:sldId id="1288" r:id="rId229"/>
    <p:sldId id="1289" r:id="rId230"/>
    <p:sldId id="1019" r:id="rId231"/>
    <p:sldId id="1020" r:id="rId232"/>
    <p:sldId id="1022" r:id="rId233"/>
    <p:sldId id="1310" r:id="rId234"/>
    <p:sldId id="909" r:id="rId235"/>
    <p:sldId id="890" r:id="rId236"/>
    <p:sldId id="1225" r:id="rId237"/>
    <p:sldId id="891" r:id="rId238"/>
    <p:sldId id="910" r:id="rId239"/>
    <p:sldId id="911" r:id="rId240"/>
  </p:sldIdLst>
  <p:sldSz cx="12192000" cy="6858000"/>
  <p:notesSz cx="6797675" cy="9928225"/>
  <p:defaultTex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5C41D"/>
    <a:srgbClr val="000099"/>
    <a:srgbClr val="D2ECB6"/>
    <a:srgbClr val="99FFCC"/>
    <a:srgbClr val="33CC33"/>
    <a:srgbClr val="1966FF"/>
    <a:srgbClr val="93B7FF"/>
    <a:srgbClr val="000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4960" autoAdjust="0"/>
  </p:normalViewPr>
  <p:slideViewPr>
    <p:cSldViewPr snapToGrid="0">
      <p:cViewPr varScale="1">
        <p:scale>
          <a:sx n="74" d="100"/>
          <a:sy n="74" d="100"/>
        </p:scale>
        <p:origin x="965"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67469"/>
    </p:cViewPr>
  </p:sorterViewPr>
  <p:notesViewPr>
    <p:cSldViewPr snapToGrid="0">
      <p:cViewPr>
        <p:scale>
          <a:sx n="66" d="100"/>
          <a:sy n="66" d="100"/>
        </p:scale>
        <p:origin x="3077" y="-355"/>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18.xml"/><Relationship Id="rId42" Type="http://schemas.openxmlformats.org/officeDocument/2006/relationships/slide" Target="slides/slide14.xml"/><Relationship Id="rId63" Type="http://schemas.openxmlformats.org/officeDocument/2006/relationships/slide" Target="slides/slide35.xml"/><Relationship Id="rId84" Type="http://schemas.openxmlformats.org/officeDocument/2006/relationships/slide" Target="slides/slide56.xml"/><Relationship Id="rId138" Type="http://schemas.openxmlformats.org/officeDocument/2006/relationships/slide" Target="slides/slide110.xml"/><Relationship Id="rId159" Type="http://schemas.openxmlformats.org/officeDocument/2006/relationships/slide" Target="slides/slide131.xml"/><Relationship Id="rId170" Type="http://schemas.openxmlformats.org/officeDocument/2006/relationships/slide" Target="slides/slide142.xml"/><Relationship Id="rId191" Type="http://schemas.openxmlformats.org/officeDocument/2006/relationships/slide" Target="slides/slide163.xml"/><Relationship Id="rId205" Type="http://schemas.openxmlformats.org/officeDocument/2006/relationships/slide" Target="slides/slide177.xml"/><Relationship Id="rId226" Type="http://schemas.openxmlformats.org/officeDocument/2006/relationships/slide" Target="slides/slide198.xml"/><Relationship Id="rId107" Type="http://schemas.openxmlformats.org/officeDocument/2006/relationships/slide" Target="slides/slide79.xml"/><Relationship Id="rId11" Type="http://schemas.openxmlformats.org/officeDocument/2006/relationships/slideMaster" Target="slideMasters/slideMaster8.xml"/><Relationship Id="rId32" Type="http://schemas.openxmlformats.org/officeDocument/2006/relationships/slide" Target="slides/slide4.xml"/><Relationship Id="rId53" Type="http://schemas.openxmlformats.org/officeDocument/2006/relationships/slide" Target="slides/slide25.xml"/><Relationship Id="rId74" Type="http://schemas.openxmlformats.org/officeDocument/2006/relationships/slide" Target="slides/slide46.xml"/><Relationship Id="rId128" Type="http://schemas.openxmlformats.org/officeDocument/2006/relationships/slide" Target="slides/slide100.xml"/><Relationship Id="rId149" Type="http://schemas.openxmlformats.org/officeDocument/2006/relationships/slide" Target="slides/slide121.xml"/><Relationship Id="rId5" Type="http://schemas.openxmlformats.org/officeDocument/2006/relationships/slideMaster" Target="slideMasters/slideMaster2.xml"/><Relationship Id="rId95" Type="http://schemas.openxmlformats.org/officeDocument/2006/relationships/slide" Target="slides/slide67.xml"/><Relationship Id="rId160" Type="http://schemas.openxmlformats.org/officeDocument/2006/relationships/slide" Target="slides/slide132.xml"/><Relationship Id="rId181" Type="http://schemas.openxmlformats.org/officeDocument/2006/relationships/slide" Target="slides/slide153.xml"/><Relationship Id="rId216" Type="http://schemas.openxmlformats.org/officeDocument/2006/relationships/slide" Target="slides/slide188.xml"/><Relationship Id="rId237" Type="http://schemas.openxmlformats.org/officeDocument/2006/relationships/slide" Target="slides/slide209.xml"/><Relationship Id="rId22" Type="http://schemas.openxmlformats.org/officeDocument/2006/relationships/slideMaster" Target="slideMasters/slideMaster19.xml"/><Relationship Id="rId43" Type="http://schemas.openxmlformats.org/officeDocument/2006/relationships/slide" Target="slides/slide15.xml"/><Relationship Id="rId64" Type="http://schemas.openxmlformats.org/officeDocument/2006/relationships/slide" Target="slides/slide36.xml"/><Relationship Id="rId118" Type="http://schemas.openxmlformats.org/officeDocument/2006/relationships/slide" Target="slides/slide90.xml"/><Relationship Id="rId139" Type="http://schemas.openxmlformats.org/officeDocument/2006/relationships/slide" Target="slides/slide111.xml"/><Relationship Id="rId85" Type="http://schemas.openxmlformats.org/officeDocument/2006/relationships/slide" Target="slides/slide57.xml"/><Relationship Id="rId150" Type="http://schemas.openxmlformats.org/officeDocument/2006/relationships/slide" Target="slides/slide122.xml"/><Relationship Id="rId171" Type="http://schemas.openxmlformats.org/officeDocument/2006/relationships/slide" Target="slides/slide143.xml"/><Relationship Id="rId192" Type="http://schemas.openxmlformats.org/officeDocument/2006/relationships/slide" Target="slides/slide164.xml"/><Relationship Id="rId206" Type="http://schemas.openxmlformats.org/officeDocument/2006/relationships/slide" Target="slides/slide178.xml"/><Relationship Id="rId227" Type="http://schemas.openxmlformats.org/officeDocument/2006/relationships/slide" Target="slides/slide199.xml"/><Relationship Id="rId12" Type="http://schemas.openxmlformats.org/officeDocument/2006/relationships/slideMaster" Target="slideMasters/slideMaster9.xml"/><Relationship Id="rId33" Type="http://schemas.openxmlformats.org/officeDocument/2006/relationships/slide" Target="slides/slide5.xml"/><Relationship Id="rId108" Type="http://schemas.openxmlformats.org/officeDocument/2006/relationships/slide" Target="slides/slide80.xml"/><Relationship Id="rId129" Type="http://schemas.openxmlformats.org/officeDocument/2006/relationships/slide" Target="slides/slide101.xml"/><Relationship Id="rId54" Type="http://schemas.openxmlformats.org/officeDocument/2006/relationships/slide" Target="slides/slide26.xml"/><Relationship Id="rId75" Type="http://schemas.openxmlformats.org/officeDocument/2006/relationships/slide" Target="slides/slide47.xml"/><Relationship Id="rId96" Type="http://schemas.openxmlformats.org/officeDocument/2006/relationships/slide" Target="slides/slide68.xml"/><Relationship Id="rId140" Type="http://schemas.openxmlformats.org/officeDocument/2006/relationships/slide" Target="slides/slide112.xml"/><Relationship Id="rId161" Type="http://schemas.openxmlformats.org/officeDocument/2006/relationships/slide" Target="slides/slide133.xml"/><Relationship Id="rId182" Type="http://schemas.openxmlformats.org/officeDocument/2006/relationships/slide" Target="slides/slide154.xml"/><Relationship Id="rId217" Type="http://schemas.openxmlformats.org/officeDocument/2006/relationships/slide" Target="slides/slide189.xml"/><Relationship Id="rId6" Type="http://schemas.openxmlformats.org/officeDocument/2006/relationships/slideMaster" Target="slideMasters/slideMaster3.xml"/><Relationship Id="rId238" Type="http://schemas.openxmlformats.org/officeDocument/2006/relationships/slide" Target="slides/slide210.xml"/><Relationship Id="rId23" Type="http://schemas.openxmlformats.org/officeDocument/2006/relationships/slideMaster" Target="slideMasters/slideMaster20.xml"/><Relationship Id="rId119" Type="http://schemas.openxmlformats.org/officeDocument/2006/relationships/slide" Target="slides/slide91.xml"/><Relationship Id="rId44" Type="http://schemas.openxmlformats.org/officeDocument/2006/relationships/slide" Target="slides/slide16.xml"/><Relationship Id="rId65" Type="http://schemas.openxmlformats.org/officeDocument/2006/relationships/slide" Target="slides/slide37.xml"/><Relationship Id="rId86" Type="http://schemas.openxmlformats.org/officeDocument/2006/relationships/slide" Target="slides/slide58.xml"/><Relationship Id="rId130" Type="http://schemas.openxmlformats.org/officeDocument/2006/relationships/slide" Target="slides/slide102.xml"/><Relationship Id="rId151" Type="http://schemas.openxmlformats.org/officeDocument/2006/relationships/slide" Target="slides/slide123.xml"/><Relationship Id="rId172" Type="http://schemas.openxmlformats.org/officeDocument/2006/relationships/slide" Target="slides/slide144.xml"/><Relationship Id="rId193" Type="http://schemas.openxmlformats.org/officeDocument/2006/relationships/slide" Target="slides/slide165.xml"/><Relationship Id="rId207" Type="http://schemas.openxmlformats.org/officeDocument/2006/relationships/slide" Target="slides/slide179.xml"/><Relationship Id="rId228" Type="http://schemas.openxmlformats.org/officeDocument/2006/relationships/slide" Target="slides/slide200.xml"/><Relationship Id="rId13" Type="http://schemas.openxmlformats.org/officeDocument/2006/relationships/slideMaster" Target="slideMasters/slideMaster10.xml"/><Relationship Id="rId109" Type="http://schemas.openxmlformats.org/officeDocument/2006/relationships/slide" Target="slides/slide81.xml"/><Relationship Id="rId34" Type="http://schemas.openxmlformats.org/officeDocument/2006/relationships/slide" Target="slides/slide6.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20" Type="http://schemas.openxmlformats.org/officeDocument/2006/relationships/slide" Target="slides/slide92.xml"/><Relationship Id="rId141" Type="http://schemas.openxmlformats.org/officeDocument/2006/relationships/slide" Target="slides/slide113.xml"/><Relationship Id="rId7" Type="http://schemas.openxmlformats.org/officeDocument/2006/relationships/slideMaster" Target="slideMasters/slideMaster4.xml"/><Relationship Id="rId162" Type="http://schemas.openxmlformats.org/officeDocument/2006/relationships/slide" Target="slides/slide134.xml"/><Relationship Id="rId183" Type="http://schemas.openxmlformats.org/officeDocument/2006/relationships/slide" Target="slides/slide155.xml"/><Relationship Id="rId218" Type="http://schemas.openxmlformats.org/officeDocument/2006/relationships/slide" Target="slides/slide190.xml"/><Relationship Id="rId239" Type="http://schemas.openxmlformats.org/officeDocument/2006/relationships/slide" Target="slides/slide211.xml"/><Relationship Id="rId24" Type="http://schemas.openxmlformats.org/officeDocument/2006/relationships/slideMaster" Target="slideMasters/slideMaster21.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31" Type="http://schemas.openxmlformats.org/officeDocument/2006/relationships/slide" Target="slides/slide103.xml"/><Relationship Id="rId152" Type="http://schemas.openxmlformats.org/officeDocument/2006/relationships/slide" Target="slides/slide124.xml"/><Relationship Id="rId173" Type="http://schemas.openxmlformats.org/officeDocument/2006/relationships/slide" Target="slides/slide145.xml"/><Relationship Id="rId194" Type="http://schemas.openxmlformats.org/officeDocument/2006/relationships/slide" Target="slides/slide166.xml"/><Relationship Id="rId208" Type="http://schemas.openxmlformats.org/officeDocument/2006/relationships/slide" Target="slides/slide180.xml"/><Relationship Id="rId229" Type="http://schemas.openxmlformats.org/officeDocument/2006/relationships/slide" Target="slides/slide201.xml"/><Relationship Id="rId240" Type="http://schemas.openxmlformats.org/officeDocument/2006/relationships/slide" Target="slides/slide212.xml"/><Relationship Id="rId14" Type="http://schemas.openxmlformats.org/officeDocument/2006/relationships/slideMaster" Target="slideMasters/slideMaster11.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8" Type="http://schemas.openxmlformats.org/officeDocument/2006/relationships/slideMaster" Target="slideMasters/slideMaster5.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163" Type="http://schemas.openxmlformats.org/officeDocument/2006/relationships/slide" Target="slides/slide135.xml"/><Relationship Id="rId184" Type="http://schemas.openxmlformats.org/officeDocument/2006/relationships/slide" Target="slides/slide156.xml"/><Relationship Id="rId219" Type="http://schemas.openxmlformats.org/officeDocument/2006/relationships/slide" Target="slides/slide191.xml"/><Relationship Id="rId230" Type="http://schemas.openxmlformats.org/officeDocument/2006/relationships/slide" Target="slides/slide202.xml"/><Relationship Id="rId25" Type="http://schemas.openxmlformats.org/officeDocument/2006/relationships/slideMaster" Target="slideMasters/slideMaster22.xml"/><Relationship Id="rId46" Type="http://schemas.openxmlformats.org/officeDocument/2006/relationships/slide" Target="slides/slide18.xml"/><Relationship Id="rId67" Type="http://schemas.openxmlformats.org/officeDocument/2006/relationships/slide" Target="slides/slide39.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3" Type="http://schemas.openxmlformats.org/officeDocument/2006/relationships/slide" Target="slides/slide125.xml"/><Relationship Id="rId174" Type="http://schemas.openxmlformats.org/officeDocument/2006/relationships/slide" Target="slides/slide146.xml"/><Relationship Id="rId195" Type="http://schemas.openxmlformats.org/officeDocument/2006/relationships/slide" Target="slides/slide167.xml"/><Relationship Id="rId209" Type="http://schemas.openxmlformats.org/officeDocument/2006/relationships/slide" Target="slides/slide181.xml"/><Relationship Id="rId220" Type="http://schemas.openxmlformats.org/officeDocument/2006/relationships/slide" Target="slides/slide192.xml"/><Relationship Id="rId241" Type="http://schemas.openxmlformats.org/officeDocument/2006/relationships/notesMaster" Target="notesMasters/notesMaster1.xml"/><Relationship Id="rId15" Type="http://schemas.openxmlformats.org/officeDocument/2006/relationships/slideMaster" Target="slideMasters/slideMaster12.xml"/><Relationship Id="rId36" Type="http://schemas.openxmlformats.org/officeDocument/2006/relationships/slide" Target="slides/slide8.xml"/><Relationship Id="rId57" Type="http://schemas.openxmlformats.org/officeDocument/2006/relationships/slide" Target="slides/slide29.xml"/><Relationship Id="rId10" Type="http://schemas.openxmlformats.org/officeDocument/2006/relationships/slideMaster" Target="slideMasters/slideMaster7.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78" Type="http://schemas.openxmlformats.org/officeDocument/2006/relationships/slide" Target="slides/slide50.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48" Type="http://schemas.openxmlformats.org/officeDocument/2006/relationships/slide" Target="slides/slide120.xml"/><Relationship Id="rId164" Type="http://schemas.openxmlformats.org/officeDocument/2006/relationships/slide" Target="slides/slide136.xml"/><Relationship Id="rId169" Type="http://schemas.openxmlformats.org/officeDocument/2006/relationships/slide" Target="slides/slide141.xml"/><Relationship Id="rId185" Type="http://schemas.openxmlformats.org/officeDocument/2006/relationships/slide" Target="slides/slide157.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52.xml"/><Relationship Id="rId210" Type="http://schemas.openxmlformats.org/officeDocument/2006/relationships/slide" Target="slides/slide182.xml"/><Relationship Id="rId215" Type="http://schemas.openxmlformats.org/officeDocument/2006/relationships/slide" Target="slides/slide187.xml"/><Relationship Id="rId236" Type="http://schemas.openxmlformats.org/officeDocument/2006/relationships/slide" Target="slides/slide208.xml"/><Relationship Id="rId26" Type="http://schemas.openxmlformats.org/officeDocument/2006/relationships/slideMaster" Target="slideMasters/slideMaster23.xml"/><Relationship Id="rId231" Type="http://schemas.openxmlformats.org/officeDocument/2006/relationships/slide" Target="slides/slide203.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54" Type="http://schemas.openxmlformats.org/officeDocument/2006/relationships/slide" Target="slides/slide126.xml"/><Relationship Id="rId175" Type="http://schemas.openxmlformats.org/officeDocument/2006/relationships/slide" Target="slides/slide147.xml"/><Relationship Id="rId196" Type="http://schemas.openxmlformats.org/officeDocument/2006/relationships/slide" Target="slides/slide168.xml"/><Relationship Id="rId200" Type="http://schemas.openxmlformats.org/officeDocument/2006/relationships/slide" Target="slides/slide172.xml"/><Relationship Id="rId16" Type="http://schemas.openxmlformats.org/officeDocument/2006/relationships/slideMaster" Target="slideMasters/slideMaster13.xml"/><Relationship Id="rId221" Type="http://schemas.openxmlformats.org/officeDocument/2006/relationships/slide" Target="slides/slide193.xml"/><Relationship Id="rId242" Type="http://schemas.openxmlformats.org/officeDocument/2006/relationships/handoutMaster" Target="handoutMasters/handoutMaster1.xml"/><Relationship Id="rId37" Type="http://schemas.openxmlformats.org/officeDocument/2006/relationships/slide" Target="slides/slide9.xml"/><Relationship Id="rId58" Type="http://schemas.openxmlformats.org/officeDocument/2006/relationships/slide" Target="slides/slide30.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44" Type="http://schemas.openxmlformats.org/officeDocument/2006/relationships/slide" Target="slides/slide116.xml"/><Relationship Id="rId90" Type="http://schemas.openxmlformats.org/officeDocument/2006/relationships/slide" Target="slides/slide62.xml"/><Relationship Id="rId165" Type="http://schemas.openxmlformats.org/officeDocument/2006/relationships/slide" Target="slides/slide137.xml"/><Relationship Id="rId186" Type="http://schemas.openxmlformats.org/officeDocument/2006/relationships/slide" Target="slides/slide158.xml"/><Relationship Id="rId211" Type="http://schemas.openxmlformats.org/officeDocument/2006/relationships/slide" Target="slides/slide183.xml"/><Relationship Id="rId232" Type="http://schemas.openxmlformats.org/officeDocument/2006/relationships/slide" Target="slides/slide204.xml"/><Relationship Id="rId27" Type="http://schemas.openxmlformats.org/officeDocument/2006/relationships/slideMaster" Target="slideMasters/slideMaster24.xml"/><Relationship Id="rId48" Type="http://schemas.openxmlformats.org/officeDocument/2006/relationships/slide" Target="slides/slide20.xml"/><Relationship Id="rId69" Type="http://schemas.openxmlformats.org/officeDocument/2006/relationships/slide" Target="slides/slide41.xml"/><Relationship Id="rId113" Type="http://schemas.openxmlformats.org/officeDocument/2006/relationships/slide" Target="slides/slide85.xml"/><Relationship Id="rId134" Type="http://schemas.openxmlformats.org/officeDocument/2006/relationships/slide" Target="slides/slide106.xml"/><Relationship Id="rId80" Type="http://schemas.openxmlformats.org/officeDocument/2006/relationships/slide" Target="slides/slide52.xml"/><Relationship Id="rId155" Type="http://schemas.openxmlformats.org/officeDocument/2006/relationships/slide" Target="slides/slide127.xml"/><Relationship Id="rId176" Type="http://schemas.openxmlformats.org/officeDocument/2006/relationships/slide" Target="slides/slide148.xml"/><Relationship Id="rId197" Type="http://schemas.openxmlformats.org/officeDocument/2006/relationships/slide" Target="slides/slide169.xml"/><Relationship Id="rId201" Type="http://schemas.openxmlformats.org/officeDocument/2006/relationships/slide" Target="slides/slide173.xml"/><Relationship Id="rId222" Type="http://schemas.openxmlformats.org/officeDocument/2006/relationships/slide" Target="slides/slide194.xml"/><Relationship Id="rId243" Type="http://schemas.openxmlformats.org/officeDocument/2006/relationships/presProps" Target="presProps.xml"/><Relationship Id="rId17" Type="http://schemas.openxmlformats.org/officeDocument/2006/relationships/slideMaster" Target="slideMasters/slideMaster14.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24" Type="http://schemas.openxmlformats.org/officeDocument/2006/relationships/slide" Target="slides/slide96.xml"/><Relationship Id="rId70" Type="http://schemas.openxmlformats.org/officeDocument/2006/relationships/slide" Target="slides/slide42.xml"/><Relationship Id="rId91" Type="http://schemas.openxmlformats.org/officeDocument/2006/relationships/slide" Target="slides/slide63.xml"/><Relationship Id="rId145" Type="http://schemas.openxmlformats.org/officeDocument/2006/relationships/slide" Target="slides/slide117.xml"/><Relationship Id="rId166" Type="http://schemas.openxmlformats.org/officeDocument/2006/relationships/slide" Target="slides/slide138.xml"/><Relationship Id="rId187" Type="http://schemas.openxmlformats.org/officeDocument/2006/relationships/slide" Target="slides/slide159.xml"/><Relationship Id="rId1" Type="http://schemas.openxmlformats.org/officeDocument/2006/relationships/customXml" Target="../customXml/item1.xml"/><Relationship Id="rId212" Type="http://schemas.openxmlformats.org/officeDocument/2006/relationships/slide" Target="slides/slide184.xml"/><Relationship Id="rId233" Type="http://schemas.openxmlformats.org/officeDocument/2006/relationships/slide" Target="slides/slide205.xml"/><Relationship Id="rId28" Type="http://schemas.openxmlformats.org/officeDocument/2006/relationships/slideMaster" Target="slideMasters/slideMaster25.xml"/><Relationship Id="rId49" Type="http://schemas.openxmlformats.org/officeDocument/2006/relationships/slide" Target="slides/slide21.xml"/><Relationship Id="rId114" Type="http://schemas.openxmlformats.org/officeDocument/2006/relationships/slide" Target="slides/slide86.xml"/><Relationship Id="rId60" Type="http://schemas.openxmlformats.org/officeDocument/2006/relationships/slide" Target="slides/slide32.xml"/><Relationship Id="rId81" Type="http://schemas.openxmlformats.org/officeDocument/2006/relationships/slide" Target="slides/slide53.xml"/><Relationship Id="rId135" Type="http://schemas.openxmlformats.org/officeDocument/2006/relationships/slide" Target="slides/slide107.xml"/><Relationship Id="rId156" Type="http://schemas.openxmlformats.org/officeDocument/2006/relationships/slide" Target="slides/slide128.xml"/><Relationship Id="rId177" Type="http://schemas.openxmlformats.org/officeDocument/2006/relationships/slide" Target="slides/slide149.xml"/><Relationship Id="rId198" Type="http://schemas.openxmlformats.org/officeDocument/2006/relationships/slide" Target="slides/slide170.xml"/><Relationship Id="rId202" Type="http://schemas.openxmlformats.org/officeDocument/2006/relationships/slide" Target="slides/slide174.xml"/><Relationship Id="rId223" Type="http://schemas.openxmlformats.org/officeDocument/2006/relationships/slide" Target="slides/slide195.xml"/><Relationship Id="rId244" Type="http://schemas.openxmlformats.org/officeDocument/2006/relationships/viewProps" Target="viewProps.xml"/><Relationship Id="rId18" Type="http://schemas.openxmlformats.org/officeDocument/2006/relationships/slideMaster" Target="slideMasters/slideMaster15.xml"/><Relationship Id="rId39" Type="http://schemas.openxmlformats.org/officeDocument/2006/relationships/slide" Target="slides/slide11.xml"/><Relationship Id="rId50" Type="http://schemas.openxmlformats.org/officeDocument/2006/relationships/slide" Target="slides/slide22.xml"/><Relationship Id="rId104" Type="http://schemas.openxmlformats.org/officeDocument/2006/relationships/slide" Target="slides/slide76.xml"/><Relationship Id="rId125" Type="http://schemas.openxmlformats.org/officeDocument/2006/relationships/slide" Target="slides/slide97.xml"/><Relationship Id="rId146" Type="http://schemas.openxmlformats.org/officeDocument/2006/relationships/slide" Target="slides/slide118.xml"/><Relationship Id="rId167" Type="http://schemas.openxmlformats.org/officeDocument/2006/relationships/slide" Target="slides/slide139.xml"/><Relationship Id="rId188" Type="http://schemas.openxmlformats.org/officeDocument/2006/relationships/slide" Target="slides/slide160.xml"/><Relationship Id="rId71" Type="http://schemas.openxmlformats.org/officeDocument/2006/relationships/slide" Target="slides/slide43.xml"/><Relationship Id="rId92" Type="http://schemas.openxmlformats.org/officeDocument/2006/relationships/slide" Target="slides/slide64.xml"/><Relationship Id="rId213" Type="http://schemas.openxmlformats.org/officeDocument/2006/relationships/slide" Target="slides/slide185.xml"/><Relationship Id="rId234" Type="http://schemas.openxmlformats.org/officeDocument/2006/relationships/slide" Target="slides/slide206.xml"/><Relationship Id="rId2" Type="http://schemas.openxmlformats.org/officeDocument/2006/relationships/customXml" Target="../customXml/item2.xml"/><Relationship Id="rId29" Type="http://schemas.openxmlformats.org/officeDocument/2006/relationships/slide" Target="slides/slide1.xml"/><Relationship Id="rId40" Type="http://schemas.openxmlformats.org/officeDocument/2006/relationships/slide" Target="slides/slide12.xml"/><Relationship Id="rId115" Type="http://schemas.openxmlformats.org/officeDocument/2006/relationships/slide" Target="slides/slide87.xml"/><Relationship Id="rId136" Type="http://schemas.openxmlformats.org/officeDocument/2006/relationships/slide" Target="slides/slide108.xml"/><Relationship Id="rId157" Type="http://schemas.openxmlformats.org/officeDocument/2006/relationships/slide" Target="slides/slide129.xml"/><Relationship Id="rId178" Type="http://schemas.openxmlformats.org/officeDocument/2006/relationships/slide" Target="slides/slide150.xml"/><Relationship Id="rId61" Type="http://schemas.openxmlformats.org/officeDocument/2006/relationships/slide" Target="slides/slide33.xml"/><Relationship Id="rId82" Type="http://schemas.openxmlformats.org/officeDocument/2006/relationships/slide" Target="slides/slide54.xml"/><Relationship Id="rId199" Type="http://schemas.openxmlformats.org/officeDocument/2006/relationships/slide" Target="slides/slide171.xml"/><Relationship Id="rId203" Type="http://schemas.openxmlformats.org/officeDocument/2006/relationships/slide" Target="slides/slide175.xml"/><Relationship Id="rId19" Type="http://schemas.openxmlformats.org/officeDocument/2006/relationships/slideMaster" Target="slideMasters/slideMaster16.xml"/><Relationship Id="rId224" Type="http://schemas.openxmlformats.org/officeDocument/2006/relationships/slide" Target="slides/slide196.xml"/><Relationship Id="rId245" Type="http://schemas.openxmlformats.org/officeDocument/2006/relationships/theme" Target="theme/theme1.xml"/><Relationship Id="rId30" Type="http://schemas.openxmlformats.org/officeDocument/2006/relationships/slide" Target="slides/slide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168" Type="http://schemas.openxmlformats.org/officeDocument/2006/relationships/slide" Target="slides/slide140.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189" Type="http://schemas.openxmlformats.org/officeDocument/2006/relationships/slide" Target="slides/slide161.xml"/><Relationship Id="rId3" Type="http://schemas.openxmlformats.org/officeDocument/2006/relationships/customXml" Target="../customXml/item3.xml"/><Relationship Id="rId214" Type="http://schemas.openxmlformats.org/officeDocument/2006/relationships/slide" Target="slides/slide186.xml"/><Relationship Id="rId235" Type="http://schemas.openxmlformats.org/officeDocument/2006/relationships/slide" Target="slides/slide207.xml"/><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slide" Target="slides/slide130.xml"/><Relationship Id="rId20" Type="http://schemas.openxmlformats.org/officeDocument/2006/relationships/slideMaster" Target="slideMasters/slideMaster17.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179" Type="http://schemas.openxmlformats.org/officeDocument/2006/relationships/slide" Target="slides/slide151.xml"/><Relationship Id="rId190" Type="http://schemas.openxmlformats.org/officeDocument/2006/relationships/slide" Target="slides/slide162.xml"/><Relationship Id="rId204" Type="http://schemas.openxmlformats.org/officeDocument/2006/relationships/slide" Target="slides/slide176.xml"/><Relationship Id="rId225" Type="http://schemas.openxmlformats.org/officeDocument/2006/relationships/slide" Target="slides/slide197.xml"/><Relationship Id="rId246" Type="http://schemas.openxmlformats.org/officeDocument/2006/relationships/tableStyles" Target="tableStyles.xml"/><Relationship Id="rId106" Type="http://schemas.openxmlformats.org/officeDocument/2006/relationships/slide" Target="slides/slide78.xml"/><Relationship Id="rId127" Type="http://schemas.openxmlformats.org/officeDocument/2006/relationships/slide" Target="slides/slide9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102" tIns="45552" rIns="91102" bIns="45552"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sz="quarter" idx="1"/>
          </p:nvPr>
        </p:nvSpPr>
        <p:spPr>
          <a:xfrm>
            <a:off x="3849688" y="0"/>
            <a:ext cx="2946400" cy="498475"/>
          </a:xfrm>
          <a:prstGeom prst="rect">
            <a:avLst/>
          </a:prstGeom>
        </p:spPr>
        <p:txBody>
          <a:bodyPr vert="horz" lIns="91102" tIns="45552" rIns="91102" bIns="45552" rtlCol="0"/>
          <a:lstStyle>
            <a:lvl1pPr algn="r" fontAlgn="auto">
              <a:spcBef>
                <a:spcPts val="0"/>
              </a:spcBef>
              <a:spcAft>
                <a:spcPts val="0"/>
              </a:spcAft>
              <a:defRPr sz="1200">
                <a:latin typeface="+mn-lt"/>
              </a:defRPr>
            </a:lvl1pPr>
          </a:lstStyle>
          <a:p>
            <a:pPr>
              <a:defRPr/>
            </a:pPr>
            <a:fld id="{7E7F837C-DAC4-4E6D-BC74-ABA599C85BBA}" type="datetimeFigureOut">
              <a:rPr lang="fr-FR"/>
              <a:pPr>
                <a:defRPr/>
              </a:pPr>
              <a:t>29/09/2022</a:t>
            </a:fld>
            <a:endParaRPr lang="fr-FR"/>
          </a:p>
        </p:txBody>
      </p:sp>
      <p:sp>
        <p:nvSpPr>
          <p:cNvPr id="4" name="Espace réservé du pied de page 3"/>
          <p:cNvSpPr>
            <a:spLocks noGrp="1"/>
          </p:cNvSpPr>
          <p:nvPr>
            <p:ph type="ftr" sz="quarter" idx="2"/>
          </p:nvPr>
        </p:nvSpPr>
        <p:spPr>
          <a:xfrm>
            <a:off x="0" y="9429750"/>
            <a:ext cx="2946400" cy="498475"/>
          </a:xfrm>
          <a:prstGeom prst="rect">
            <a:avLst/>
          </a:prstGeom>
        </p:spPr>
        <p:txBody>
          <a:bodyPr vert="horz" lIns="91102" tIns="45552" rIns="91102" bIns="45552" rtlCol="0" anchor="b"/>
          <a:lstStyle>
            <a:lvl1pPr algn="l" fontAlgn="auto">
              <a:spcBef>
                <a:spcPts val="0"/>
              </a:spcBef>
              <a:spcAft>
                <a:spcPts val="0"/>
              </a:spcAft>
              <a:defRPr sz="1200">
                <a:latin typeface="+mn-lt"/>
              </a:defRPr>
            </a:lvl1pPr>
          </a:lstStyle>
          <a:p>
            <a:pPr>
              <a:defRPr/>
            </a:pPr>
            <a:endParaRPr lang="fr-FR"/>
          </a:p>
        </p:txBody>
      </p:sp>
      <p:sp>
        <p:nvSpPr>
          <p:cNvPr id="5" name="Espace réservé du numéro de diapositive 4"/>
          <p:cNvSpPr>
            <a:spLocks noGrp="1"/>
          </p:cNvSpPr>
          <p:nvPr>
            <p:ph type="sldNum" sz="quarter" idx="3"/>
          </p:nvPr>
        </p:nvSpPr>
        <p:spPr>
          <a:xfrm>
            <a:off x="3849688" y="9429750"/>
            <a:ext cx="2946400" cy="498475"/>
          </a:xfrm>
          <a:prstGeom prst="rect">
            <a:avLst/>
          </a:prstGeom>
        </p:spPr>
        <p:txBody>
          <a:bodyPr vert="horz" wrap="square" lIns="91102" tIns="45552" rIns="91102" bIns="45552" numCol="1" anchor="b" anchorCtr="0" compatLnSpc="1">
            <a:prstTxWarp prst="textNoShape">
              <a:avLst/>
            </a:prstTxWarp>
          </a:bodyPr>
          <a:lstStyle>
            <a:lvl1pPr algn="r">
              <a:defRPr sz="1200">
                <a:latin typeface="Calibri" panose="020F0502020204030204" pitchFamily="34" charset="0"/>
              </a:defRPr>
            </a:lvl1pPr>
          </a:lstStyle>
          <a:p>
            <a:fld id="{31E44FE0-74B9-4521-9161-5211E6CE05CB}" type="slidenum">
              <a:rPr lang="fr-FR" altLang="fr-FR"/>
              <a:pPr/>
              <a:t>‹N°›</a:t>
            </a:fld>
            <a:endParaRPr lang="fr-FR" altLang="fr-FR"/>
          </a:p>
        </p:txBody>
      </p:sp>
    </p:spTree>
    <p:extLst>
      <p:ext uri="{BB962C8B-B14F-4D97-AF65-F5344CB8AC3E}">
        <p14:creationId xmlns:p14="http://schemas.microsoft.com/office/powerpoint/2010/main" val="2980950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102" tIns="45552" rIns="91102" bIns="45552"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49688" y="0"/>
            <a:ext cx="2946400" cy="498475"/>
          </a:xfrm>
          <a:prstGeom prst="rect">
            <a:avLst/>
          </a:prstGeom>
        </p:spPr>
        <p:txBody>
          <a:bodyPr vert="horz" lIns="91102" tIns="45552" rIns="91102" bIns="45552" rtlCol="0"/>
          <a:lstStyle>
            <a:lvl1pPr algn="r" fontAlgn="auto">
              <a:spcBef>
                <a:spcPts val="0"/>
              </a:spcBef>
              <a:spcAft>
                <a:spcPts val="0"/>
              </a:spcAft>
              <a:defRPr sz="1200">
                <a:latin typeface="+mn-lt"/>
              </a:defRPr>
            </a:lvl1pPr>
          </a:lstStyle>
          <a:p>
            <a:pPr>
              <a:defRPr/>
            </a:pPr>
            <a:fld id="{0F10FBD3-3813-490E-868B-F3924C900E8E}" type="datetimeFigureOut">
              <a:rPr lang="fr-FR"/>
              <a:pPr>
                <a:defRPr/>
              </a:pPr>
              <a:t>29/09/2022</a:t>
            </a:fld>
            <a:endParaRPr lang="fr-FR"/>
          </a:p>
        </p:txBody>
      </p:sp>
      <p:sp>
        <p:nvSpPr>
          <p:cNvPr id="4" name="Espace réservé de l'image des diapositives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102" tIns="45552" rIns="91102" bIns="45552" rtlCol="0" anchor="ctr"/>
          <a:lstStyle/>
          <a:p>
            <a:pPr lvl="0"/>
            <a:endParaRPr lang="fr-FR" noProof="0"/>
          </a:p>
        </p:txBody>
      </p:sp>
      <p:sp>
        <p:nvSpPr>
          <p:cNvPr id="5" name="Espace réservé des commentaires 4"/>
          <p:cNvSpPr>
            <a:spLocks noGrp="1"/>
          </p:cNvSpPr>
          <p:nvPr>
            <p:ph type="body" sz="quarter" idx="3"/>
          </p:nvPr>
        </p:nvSpPr>
        <p:spPr>
          <a:xfrm>
            <a:off x="679450" y="4778375"/>
            <a:ext cx="5438775" cy="3908425"/>
          </a:xfrm>
          <a:prstGeom prst="rect">
            <a:avLst/>
          </a:prstGeom>
        </p:spPr>
        <p:txBody>
          <a:bodyPr vert="horz" lIns="91102" tIns="45552" rIns="91102" bIns="45552" rtlCol="0"/>
          <a:lstStyle/>
          <a:p>
            <a:pPr lvl="0"/>
            <a:r>
              <a:rPr lang="fr-FR" noProof="0" dirty="0"/>
              <a:t>Modifiez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6" name="Espace réservé du pied de page 5"/>
          <p:cNvSpPr>
            <a:spLocks noGrp="1"/>
          </p:cNvSpPr>
          <p:nvPr>
            <p:ph type="ftr" sz="quarter" idx="4"/>
          </p:nvPr>
        </p:nvSpPr>
        <p:spPr>
          <a:xfrm>
            <a:off x="0" y="9429750"/>
            <a:ext cx="2946400" cy="498475"/>
          </a:xfrm>
          <a:prstGeom prst="rect">
            <a:avLst/>
          </a:prstGeom>
        </p:spPr>
        <p:txBody>
          <a:bodyPr vert="horz" lIns="91102" tIns="45552" rIns="91102" bIns="45552"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49688" y="9429750"/>
            <a:ext cx="2946400" cy="498475"/>
          </a:xfrm>
          <a:prstGeom prst="rect">
            <a:avLst/>
          </a:prstGeom>
        </p:spPr>
        <p:txBody>
          <a:bodyPr vert="horz" wrap="square" lIns="91102" tIns="45552" rIns="91102" bIns="45552" numCol="1" anchor="b" anchorCtr="0" compatLnSpc="1">
            <a:prstTxWarp prst="textNoShape">
              <a:avLst/>
            </a:prstTxWarp>
          </a:bodyPr>
          <a:lstStyle>
            <a:lvl1pPr algn="r">
              <a:defRPr sz="1200">
                <a:latin typeface="Calibri" panose="020F0502020204030204" pitchFamily="34" charset="0"/>
              </a:defRPr>
            </a:lvl1pPr>
          </a:lstStyle>
          <a:p>
            <a:fld id="{F7D8FEBC-425A-447D-85D0-B1265CCC31F3}" type="slidenum">
              <a:rPr lang="fr-FR" altLang="fr-FR"/>
              <a:pPr/>
              <a:t>‹N°›</a:t>
            </a:fld>
            <a:endParaRPr lang="fr-FR" altLang="fr-FR"/>
          </a:p>
        </p:txBody>
      </p:sp>
    </p:spTree>
    <p:extLst>
      <p:ext uri="{BB962C8B-B14F-4D97-AF65-F5344CB8AC3E}">
        <p14:creationId xmlns:p14="http://schemas.microsoft.com/office/powerpoint/2010/main" val="9358880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mailto:contact@cdfh.fr"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0" name="Rectangle 3"/>
          <p:cNvSpPr>
            <a:spLocks noGrp="1" noChangeArrowheads="1"/>
          </p:cNvSpPr>
          <p:nvPr>
            <p:ph type="body" idx="1"/>
          </p:nvPr>
        </p:nvSpPr>
        <p:spPr bwMode="auto">
          <a:xfrm>
            <a:off x="673100" y="5187950"/>
            <a:ext cx="6064250" cy="4243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Tree>
    <p:extLst>
      <p:ext uri="{BB962C8B-B14F-4D97-AF65-F5344CB8AC3E}">
        <p14:creationId xmlns:p14="http://schemas.microsoft.com/office/powerpoint/2010/main" val="2406076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2"/>
          <p:cNvSpPr>
            <a:spLocks noGrp="1" noRot="1" noChangeAspect="1" noChangeArrowheads="1" noTextEdit="1"/>
          </p:cNvSpPr>
          <p:nvPr>
            <p:ph type="sldImg"/>
          </p:nvPr>
        </p:nvSpPr>
        <p:spPr bwMode="auto">
          <a:xfrm>
            <a:off x="388938" y="1266825"/>
            <a:ext cx="5949950" cy="3346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10524878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4114" name="Espace réservé des commentaires 2"/>
          <p:cNvSpPr>
            <a:spLocks noGrp="1"/>
          </p:cNvSpPr>
          <p:nvPr>
            <p:ph type="body" idx="1"/>
          </p:nvPr>
        </p:nvSpPr>
        <p:spPr bwMode="auto">
          <a:xfrm>
            <a:off x="679450" y="5072063"/>
            <a:ext cx="5438775" cy="3614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i="1"/>
          </a:p>
        </p:txBody>
      </p:sp>
      <p:sp>
        <p:nvSpPr>
          <p:cNvPr id="47411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6CD0650-0B32-44F0-B132-725A92079CF1}" type="slidenum">
              <a:rPr lang="fr-FR" altLang="fr-FR">
                <a:latin typeface="Calibri" panose="020F0502020204030204" pitchFamily="34" charset="0"/>
              </a:rPr>
              <a:pPr/>
              <a:t>100</a:t>
            </a:fld>
            <a:endParaRPr lang="fr-FR" altLang="fr-FR">
              <a:latin typeface="Calibri" panose="020F0502020204030204" pitchFamily="34" charset="0"/>
            </a:endParaRPr>
          </a:p>
        </p:txBody>
      </p:sp>
    </p:spTree>
    <p:extLst>
      <p:ext uri="{BB962C8B-B14F-4D97-AF65-F5344CB8AC3E}">
        <p14:creationId xmlns:p14="http://schemas.microsoft.com/office/powerpoint/2010/main" val="16269445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616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7616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984424C7-B531-481E-AFC6-221C29841A99}" type="slidenum">
              <a:rPr lang="fr-FR" altLang="fr-FR">
                <a:latin typeface="Calibri" panose="020F0502020204030204" pitchFamily="34" charset="0"/>
              </a:rPr>
              <a:pPr/>
              <a:t>101</a:t>
            </a:fld>
            <a:endParaRPr lang="fr-FR" altLang="fr-FR">
              <a:latin typeface="Calibri" panose="020F0502020204030204" pitchFamily="34" charset="0"/>
            </a:endParaRPr>
          </a:p>
        </p:txBody>
      </p:sp>
    </p:spTree>
    <p:extLst>
      <p:ext uri="{BB962C8B-B14F-4D97-AF65-F5344CB8AC3E}">
        <p14:creationId xmlns:p14="http://schemas.microsoft.com/office/powerpoint/2010/main" val="36082403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821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7821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C40BBC8F-FA08-4F91-83F5-F19C2A03D14B}" type="slidenum">
              <a:rPr lang="fr-FR" altLang="fr-FR">
                <a:latin typeface="Calibri" panose="020F0502020204030204" pitchFamily="34" charset="0"/>
              </a:rPr>
              <a:pPr/>
              <a:t>102</a:t>
            </a:fld>
            <a:endParaRPr lang="fr-FR" altLang="fr-FR">
              <a:latin typeface="Calibri" panose="020F0502020204030204" pitchFamily="34" charset="0"/>
            </a:endParaRPr>
          </a:p>
        </p:txBody>
      </p:sp>
    </p:spTree>
    <p:extLst>
      <p:ext uri="{BB962C8B-B14F-4D97-AF65-F5344CB8AC3E}">
        <p14:creationId xmlns:p14="http://schemas.microsoft.com/office/powerpoint/2010/main" val="36147132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025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8025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DAEA2000-A89B-4E69-B722-67C3345F14D5}" type="slidenum">
              <a:rPr lang="fr-FR" altLang="fr-FR">
                <a:latin typeface="Calibri" panose="020F0502020204030204" pitchFamily="34" charset="0"/>
              </a:rPr>
              <a:pPr/>
              <a:t>103</a:t>
            </a:fld>
            <a:endParaRPr lang="fr-FR" altLang="fr-FR">
              <a:latin typeface="Calibri" panose="020F0502020204030204" pitchFamily="34" charset="0"/>
            </a:endParaRPr>
          </a:p>
        </p:txBody>
      </p:sp>
    </p:spTree>
    <p:extLst>
      <p:ext uri="{BB962C8B-B14F-4D97-AF65-F5344CB8AC3E}">
        <p14:creationId xmlns:p14="http://schemas.microsoft.com/office/powerpoint/2010/main" val="414720887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230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8230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3F8BA80A-D20A-4015-B134-ACADD08EF685}" type="slidenum">
              <a:rPr lang="fr-FR" altLang="fr-FR">
                <a:latin typeface="Calibri" panose="020F0502020204030204" pitchFamily="34" charset="0"/>
              </a:rPr>
              <a:pPr/>
              <a:t>104</a:t>
            </a:fld>
            <a:endParaRPr lang="fr-FR" altLang="fr-FR">
              <a:latin typeface="Calibri" panose="020F0502020204030204" pitchFamily="34" charset="0"/>
            </a:endParaRPr>
          </a:p>
        </p:txBody>
      </p:sp>
    </p:spTree>
    <p:extLst>
      <p:ext uri="{BB962C8B-B14F-4D97-AF65-F5344CB8AC3E}">
        <p14:creationId xmlns:p14="http://schemas.microsoft.com/office/powerpoint/2010/main" val="250054271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435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8435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5078931E-7F6E-4355-9DED-97A5DAB606A1}" type="slidenum">
              <a:rPr lang="fr-FR" altLang="fr-FR">
                <a:latin typeface="Calibri" panose="020F0502020204030204" pitchFamily="34" charset="0"/>
              </a:rPr>
              <a:pPr/>
              <a:t>105</a:t>
            </a:fld>
            <a:endParaRPr lang="fr-FR" altLang="fr-FR">
              <a:latin typeface="Calibri" panose="020F0502020204030204" pitchFamily="34" charset="0"/>
            </a:endParaRPr>
          </a:p>
        </p:txBody>
      </p:sp>
    </p:spTree>
    <p:extLst>
      <p:ext uri="{BB962C8B-B14F-4D97-AF65-F5344CB8AC3E}">
        <p14:creationId xmlns:p14="http://schemas.microsoft.com/office/powerpoint/2010/main" val="399933999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640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8640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44E1A2CF-A608-4AD8-A2C2-1742EA32F08F}" type="slidenum">
              <a:rPr lang="fr-FR" altLang="fr-FR">
                <a:latin typeface="Calibri" panose="020F0502020204030204" pitchFamily="34" charset="0"/>
              </a:rPr>
              <a:pPr/>
              <a:t>106</a:t>
            </a:fld>
            <a:endParaRPr lang="fr-FR" altLang="fr-FR">
              <a:latin typeface="Calibri" panose="020F0502020204030204" pitchFamily="34" charset="0"/>
            </a:endParaRPr>
          </a:p>
        </p:txBody>
      </p:sp>
    </p:spTree>
    <p:extLst>
      <p:ext uri="{BB962C8B-B14F-4D97-AF65-F5344CB8AC3E}">
        <p14:creationId xmlns:p14="http://schemas.microsoft.com/office/powerpoint/2010/main" val="130787925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845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8845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37052B6-238B-4B4C-83F3-4C0EBCB608B6}" type="slidenum">
              <a:rPr lang="fr-FR" altLang="fr-FR">
                <a:latin typeface="Calibri" panose="020F0502020204030204" pitchFamily="34" charset="0"/>
              </a:rPr>
              <a:pPr/>
              <a:t>107</a:t>
            </a:fld>
            <a:endParaRPr lang="fr-FR" altLang="fr-FR">
              <a:latin typeface="Calibri" panose="020F0502020204030204" pitchFamily="34" charset="0"/>
            </a:endParaRPr>
          </a:p>
        </p:txBody>
      </p:sp>
    </p:spTree>
    <p:extLst>
      <p:ext uri="{BB962C8B-B14F-4D97-AF65-F5344CB8AC3E}">
        <p14:creationId xmlns:p14="http://schemas.microsoft.com/office/powerpoint/2010/main" val="22671203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049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9049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D5DF57FD-EBD8-4F4A-8D89-7F545C710093}" type="slidenum">
              <a:rPr lang="fr-FR" altLang="fr-FR">
                <a:latin typeface="Calibri" panose="020F0502020204030204" pitchFamily="34" charset="0"/>
              </a:rPr>
              <a:pPr/>
              <a:t>108</a:t>
            </a:fld>
            <a:endParaRPr lang="fr-FR" altLang="fr-FR">
              <a:latin typeface="Calibri" panose="020F0502020204030204" pitchFamily="34" charset="0"/>
            </a:endParaRPr>
          </a:p>
        </p:txBody>
      </p:sp>
    </p:spTree>
    <p:extLst>
      <p:ext uri="{BB962C8B-B14F-4D97-AF65-F5344CB8AC3E}">
        <p14:creationId xmlns:p14="http://schemas.microsoft.com/office/powerpoint/2010/main" val="211732876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254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9254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DCA6F8A4-AFCF-4C04-AB83-B2DF12F69AAD}" type="slidenum">
              <a:rPr lang="fr-FR" altLang="fr-FR">
                <a:latin typeface="Calibri" panose="020F0502020204030204" pitchFamily="34" charset="0"/>
              </a:rPr>
              <a:pPr/>
              <a:t>109</a:t>
            </a:fld>
            <a:endParaRPr lang="fr-FR" altLang="fr-FR">
              <a:latin typeface="Calibri" panose="020F0502020204030204" pitchFamily="34" charset="0"/>
            </a:endParaRPr>
          </a:p>
        </p:txBody>
      </p:sp>
    </p:spTree>
    <p:extLst>
      <p:ext uri="{BB962C8B-B14F-4D97-AF65-F5344CB8AC3E}">
        <p14:creationId xmlns:p14="http://schemas.microsoft.com/office/powerpoint/2010/main" val="1072078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Rot="1" noChangeAspect="1" noChangeArrowheads="1" noTextEdit="1"/>
          </p:cNvSpPr>
          <p:nvPr>
            <p:ph type="sldImg"/>
          </p:nvPr>
        </p:nvSpPr>
        <p:spPr bwMode="auto">
          <a:xfrm>
            <a:off x="300038" y="1235075"/>
            <a:ext cx="6100762"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8" name="Rectangle 4"/>
          <p:cNvSpPr>
            <a:spLocks noGrp="1" noChangeArrowheads="1"/>
          </p:cNvSpPr>
          <p:nvPr>
            <p:ph type="body" idx="1"/>
          </p:nvPr>
        </p:nvSpPr>
        <p:spPr bwMode="auto">
          <a:xfrm>
            <a:off x="727075" y="5099050"/>
            <a:ext cx="6070600" cy="4075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171" tIns="47583" rIns="95171" bIns="47583" numCol="1" anchor="t" anchorCtr="0" compatLnSpc="1">
            <a:prstTxWarp prst="textNoShape">
              <a:avLst/>
            </a:prstTxWarp>
          </a:bodyPr>
          <a:lstStyle/>
          <a:p>
            <a:pPr eaLnBrk="1" hangingPunct="1">
              <a:spcBef>
                <a:spcPct val="0"/>
              </a:spcBef>
            </a:pPr>
            <a:endParaRPr lang="fr-FR" altLang="fr-FR"/>
          </a:p>
          <a:p>
            <a:pPr eaLnBrk="1" hangingPunct="1">
              <a:spcBef>
                <a:spcPct val="0"/>
              </a:spcBef>
            </a:pPr>
            <a:endParaRPr lang="fr-FR" altLang="fr-FR"/>
          </a:p>
          <a:p>
            <a:pPr eaLnBrk="1" hangingPunct="1">
              <a:spcBef>
                <a:spcPct val="0"/>
              </a:spcBef>
            </a:pPr>
            <a:endParaRPr lang="fr-FR" altLang="fr-FR"/>
          </a:p>
        </p:txBody>
      </p:sp>
    </p:spTree>
    <p:extLst>
      <p:ext uri="{BB962C8B-B14F-4D97-AF65-F5344CB8AC3E}">
        <p14:creationId xmlns:p14="http://schemas.microsoft.com/office/powerpoint/2010/main" val="301670990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459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9459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B21844A8-7475-4558-807B-D3E9F25004BB}" type="slidenum">
              <a:rPr lang="fr-FR" altLang="fr-FR">
                <a:latin typeface="Calibri" panose="020F0502020204030204" pitchFamily="34" charset="0"/>
              </a:rPr>
              <a:pPr/>
              <a:t>110</a:t>
            </a:fld>
            <a:endParaRPr lang="fr-FR" altLang="fr-FR">
              <a:latin typeface="Calibri" panose="020F0502020204030204" pitchFamily="34" charset="0"/>
            </a:endParaRPr>
          </a:p>
        </p:txBody>
      </p:sp>
    </p:spTree>
    <p:extLst>
      <p:ext uri="{BB962C8B-B14F-4D97-AF65-F5344CB8AC3E}">
        <p14:creationId xmlns:p14="http://schemas.microsoft.com/office/powerpoint/2010/main" val="39961317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664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9664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E7B7592C-9FC2-4F2A-8107-D765AABD3DAB}" type="slidenum">
              <a:rPr lang="fr-FR" altLang="fr-FR">
                <a:latin typeface="Calibri" panose="020F0502020204030204" pitchFamily="34" charset="0"/>
              </a:rPr>
              <a:pPr/>
              <a:t>111</a:t>
            </a:fld>
            <a:endParaRPr lang="fr-FR" altLang="fr-FR">
              <a:latin typeface="Calibri" panose="020F0502020204030204" pitchFamily="34" charset="0"/>
            </a:endParaRPr>
          </a:p>
        </p:txBody>
      </p:sp>
    </p:spTree>
    <p:extLst>
      <p:ext uri="{BB962C8B-B14F-4D97-AF65-F5344CB8AC3E}">
        <p14:creationId xmlns:p14="http://schemas.microsoft.com/office/powerpoint/2010/main" val="195574603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2"/>
          <p:cNvSpPr>
            <a:spLocks noGrp="1" noRot="1" noChangeAspect="1" noChangeArrowheads="1" noTextEdit="1"/>
          </p:cNvSpPr>
          <p:nvPr>
            <p:ph type="sldImg"/>
          </p:nvPr>
        </p:nvSpPr>
        <p:spPr bwMode="auto">
          <a:xfrm>
            <a:off x="400050" y="1109663"/>
            <a:ext cx="6037263" cy="3395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8690" name="Rectangle 3"/>
          <p:cNvSpPr>
            <a:spLocks noGrp="1" noChangeArrowheads="1"/>
          </p:cNvSpPr>
          <p:nvPr>
            <p:ph type="body" idx="1"/>
          </p:nvPr>
        </p:nvSpPr>
        <p:spPr bwMode="auto">
          <a:xfrm>
            <a:off x="644525" y="4872038"/>
            <a:ext cx="6069013" cy="5534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171" tIns="47583" rIns="95171" bIns="47583" numCol="1" anchor="t" anchorCtr="0" compatLnSpc="1">
            <a:prstTxWarp prst="textNoShape">
              <a:avLst/>
            </a:prstTxWarp>
          </a:bodyPr>
          <a:lstStyle/>
          <a:p>
            <a:pPr eaLnBrk="1" hangingPunct="1">
              <a:spcBef>
                <a:spcPct val="0"/>
              </a:spcBef>
            </a:pPr>
            <a:endParaRPr lang="fr-FR" altLang="fr-FR" b="1"/>
          </a:p>
        </p:txBody>
      </p:sp>
    </p:spTree>
    <p:extLst>
      <p:ext uri="{BB962C8B-B14F-4D97-AF65-F5344CB8AC3E}">
        <p14:creationId xmlns:p14="http://schemas.microsoft.com/office/powerpoint/2010/main" val="187462895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113</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713287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114</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69308671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115</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336530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a:solidFill>
                  <a:prstClr val="black"/>
                </a:solidFill>
              </a:rPr>
              <a:pPr>
                <a:defRPr/>
              </a:pPr>
              <a:t>116</a:t>
            </a:fld>
            <a:endParaRPr lang="fr-FR" altLang="fr-FR">
              <a:solidFill>
                <a:prstClr val="black"/>
              </a:solidFill>
            </a:endParaRPr>
          </a:p>
        </p:txBody>
      </p:sp>
    </p:spTree>
    <p:extLst>
      <p:ext uri="{BB962C8B-B14F-4D97-AF65-F5344CB8AC3E}">
        <p14:creationId xmlns:p14="http://schemas.microsoft.com/office/powerpoint/2010/main" val="366667023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a:solidFill>
                  <a:prstClr val="black"/>
                </a:solidFill>
              </a:rPr>
              <a:pPr>
                <a:defRPr/>
              </a:pPr>
              <a:t>117</a:t>
            </a:fld>
            <a:endParaRPr lang="fr-FR" altLang="fr-FR">
              <a:solidFill>
                <a:prstClr val="black"/>
              </a:solidFill>
            </a:endParaRPr>
          </a:p>
        </p:txBody>
      </p:sp>
    </p:spTree>
    <p:extLst>
      <p:ext uri="{BB962C8B-B14F-4D97-AF65-F5344CB8AC3E}">
        <p14:creationId xmlns:p14="http://schemas.microsoft.com/office/powerpoint/2010/main" val="421607013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a:solidFill>
                  <a:prstClr val="black"/>
                </a:solidFill>
              </a:rPr>
              <a:pPr>
                <a:defRPr/>
              </a:pPr>
              <a:t>118</a:t>
            </a:fld>
            <a:endParaRPr lang="fr-FR" altLang="fr-FR">
              <a:solidFill>
                <a:prstClr val="black"/>
              </a:solidFill>
            </a:endParaRPr>
          </a:p>
        </p:txBody>
      </p:sp>
    </p:spTree>
    <p:extLst>
      <p:ext uri="{BB962C8B-B14F-4D97-AF65-F5344CB8AC3E}">
        <p14:creationId xmlns:p14="http://schemas.microsoft.com/office/powerpoint/2010/main" val="40779150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6393989"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spcBef>
                <a:spcPts val="0"/>
              </a:spcBef>
              <a:buFontTx/>
              <a:buChar char="•"/>
            </a:pPr>
            <a:r>
              <a:rPr lang="fr-FR" altLang="fr-FR" b="1" dirty="0"/>
              <a:t> Faire une synthèse des points forts de la journée</a:t>
            </a:r>
          </a:p>
          <a:p>
            <a:pPr>
              <a:spcBef>
                <a:spcPts val="622"/>
              </a:spcBef>
              <a:buFontTx/>
              <a:buChar char="•"/>
            </a:pPr>
            <a:r>
              <a:rPr lang="fr-FR" altLang="fr-FR" b="1" dirty="0"/>
              <a:t> Valoriser l’outil </a:t>
            </a:r>
            <a:r>
              <a:rPr lang="fr-FR" altLang="fr-FR" b="1" dirty="0" err="1"/>
              <a:t>Homéoboost</a:t>
            </a:r>
            <a:r>
              <a:rPr lang="fr-FR" altLang="fr-FR" b="1" dirty="0"/>
              <a:t>	</a:t>
            </a:r>
          </a:p>
          <a:p>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ingdings" panose="05000000000000000000" pitchFamily="2" charset="2"/>
              </a:rPr>
              <a:t>Nous avons abordé cette 1</a:t>
            </a:r>
            <a:r>
              <a:rPr lang="fr-FR" altLang="fr-FR" i="1" baseline="30000" dirty="0">
                <a:sym typeface="Wingdings" panose="05000000000000000000" pitchFamily="2" charset="2"/>
              </a:rPr>
              <a:t>ère</a:t>
            </a:r>
            <a:r>
              <a:rPr lang="fr-FR" altLang="fr-FR" i="1" dirty="0">
                <a:sym typeface="Wingdings" panose="05000000000000000000" pitchFamily="2" charset="2"/>
              </a:rPr>
              <a:t> journée beaucoup de médicaments. Pour vous aider à les mémoriser et vous entrainer, nous mettons à votre disposition </a:t>
            </a:r>
            <a:r>
              <a:rPr lang="fr-FR" altLang="fr-FR" i="1" dirty="0" err="1">
                <a:sym typeface="Wingdings" panose="05000000000000000000" pitchFamily="2" charset="2"/>
              </a:rPr>
              <a:t>Homéoboost</a:t>
            </a:r>
            <a:r>
              <a:rPr lang="fr-FR" altLang="fr-FR" i="1" dirty="0">
                <a:sym typeface="Wingdings" panose="05000000000000000000" pitchFamily="2" charset="2"/>
              </a:rPr>
              <a:t>, disponible sur votre espace personnel CDFH. Vous pouvez ainsi réviser quand vous voulez, à votre rythme. Je vous incite à l’utiliser régulièrement. </a:t>
            </a:r>
          </a:p>
          <a:p>
            <a:pPr>
              <a:spcBef>
                <a:spcPts val="622"/>
              </a:spcBef>
              <a:buFont typeface="Arial" panose="020B0604020202020204" pitchFamily="34" charset="0"/>
              <a:buChar char="•"/>
            </a:pPr>
            <a:r>
              <a:rPr lang="fr-FR" altLang="fr-FR" b="1" dirty="0"/>
              <a:t> Informer sur l’accès à leur espace personnel</a:t>
            </a:r>
            <a:endParaRPr lang="fr-FR" i="1" dirty="0">
              <a:sym typeface="Wingdings" panose="05000000000000000000" pitchFamily="2" charset="2"/>
            </a:endParaRPr>
          </a:p>
          <a:p>
            <a:r>
              <a:rPr lang="fr-FR" dirty="0"/>
              <a:t>Un mail de rappel leur est envoyé en fin de journée (J1).</a:t>
            </a:r>
          </a:p>
          <a:p>
            <a:pPr>
              <a:spcBef>
                <a:spcPts val="622"/>
              </a:spcBef>
            </a:pPr>
            <a:r>
              <a:rPr lang="fr-FR" dirty="0">
                <a:sym typeface="MS Outlook" panose="05010100010000000000" pitchFamily="2" charset="2"/>
              </a:rPr>
              <a:t> Envoi au mail communiqué lors de l’inscription - il se peut que ce soit le mail de la pharmacie si pas de mail perso communiqué + vérifier dans les SPAMS</a:t>
            </a:r>
            <a:endParaRPr lang="fr-FR" dirty="0"/>
          </a:p>
          <a:p>
            <a:pPr marL="177742" indent="-177742">
              <a:spcBef>
                <a:spcPts val="622"/>
              </a:spcBef>
              <a:buFont typeface="MS Outlook" panose="05010100010000000000" pitchFamily="2" charset="2"/>
              <a:buChar char="A"/>
            </a:pPr>
            <a:r>
              <a:rPr lang="fr-FR" dirty="0">
                <a:sym typeface="MS Outlook" panose="05010100010000000000" pitchFamily="2" charset="2"/>
              </a:rPr>
              <a:t> </a:t>
            </a:r>
            <a:r>
              <a:rPr lang="fr-FR" b="1" dirty="0">
                <a:sym typeface="MS Outlook" panose="05010100010000000000" pitchFamily="2" charset="2"/>
              </a:rPr>
              <a:t>Si pas de mail reçu </a:t>
            </a:r>
            <a:r>
              <a:rPr lang="fr-FR" dirty="0">
                <a:sym typeface="MS Outlook" panose="05010100010000000000" pitchFamily="2" charset="2"/>
              </a:rPr>
              <a:t>: contacter le CDFH </a:t>
            </a:r>
            <a:r>
              <a:rPr lang="fr-FR" dirty="0"/>
              <a:t>à l’adresse </a:t>
            </a:r>
            <a:r>
              <a:rPr lang="fr-FR" dirty="0">
                <a:hlinkClick r:id="rId3">
                  <a:extLst>
                    <a:ext uri="{A12FA001-AC4F-418D-AE19-62706E023703}">
                      <ahyp:hlinkClr xmlns:ahyp="http://schemas.microsoft.com/office/drawing/2018/hyperlinkcolor" val="tx"/>
                    </a:ext>
                  </a:extLst>
                </a:hlinkClick>
              </a:rPr>
              <a:t>contact@cdfh.fr</a:t>
            </a:r>
            <a:r>
              <a:rPr lang="fr-FR" dirty="0"/>
              <a:t> ou par téléphone au 04 78 45 61 94</a:t>
            </a:r>
            <a:endParaRPr lang="fr-FR" dirty="0">
              <a:sym typeface="MS Outlook" panose="05010100010000000000" pitchFamily="2" charset="2"/>
            </a:endParaRPr>
          </a:p>
          <a:p>
            <a:pPr>
              <a:spcBef>
                <a:spcPts val="1244"/>
              </a:spcBef>
            </a:pPr>
            <a:r>
              <a:rPr lang="fr-FR" dirty="0">
                <a:sym typeface="MS Outlook" panose="05010100010000000000" pitchFamily="2" charset="2"/>
              </a:rPr>
              <a:t>En fin de formation (après le J2), ils retrouveront sur cet espace </a:t>
            </a:r>
            <a:r>
              <a:rPr lang="fr-FR" dirty="0"/>
              <a:t>:</a:t>
            </a:r>
          </a:p>
          <a:p>
            <a:r>
              <a:rPr lang="fr-FR" dirty="0"/>
              <a:t>- la </a:t>
            </a:r>
            <a:r>
              <a:rPr lang="fr-FR" b="1" dirty="0"/>
              <a:t>liste des médicaments abordés </a:t>
            </a:r>
            <a:r>
              <a:rPr lang="fr-FR" dirty="0"/>
              <a:t>au cours de ces 2 jours</a:t>
            </a:r>
          </a:p>
          <a:p>
            <a:r>
              <a:rPr lang="fr-FR" dirty="0"/>
              <a:t>- les différents </a:t>
            </a:r>
            <a:r>
              <a:rPr lang="fr-FR" b="1" dirty="0"/>
              <a:t>arbres décisionnels à télécharger </a:t>
            </a:r>
          </a:p>
          <a:p>
            <a:r>
              <a:rPr lang="fr-FR" dirty="0"/>
              <a:t>- la </a:t>
            </a:r>
            <a:r>
              <a:rPr lang="fr-FR" b="1" dirty="0"/>
              <a:t>méthodologie de conseil</a:t>
            </a:r>
          </a:p>
          <a:p>
            <a:pPr eaLnBrk="1" hangingPunct="1">
              <a:lnSpc>
                <a:spcPct val="90000"/>
              </a:lnSpc>
              <a:spcBef>
                <a:spcPts val="622"/>
              </a:spcBef>
              <a:defRPr/>
            </a:pPr>
            <a:r>
              <a:rPr lang="fr-FR" altLang="fr-FR" dirty="0"/>
              <a:t>+ leurs </a:t>
            </a:r>
            <a:r>
              <a:rPr lang="fr-FR" altLang="fr-FR" b="1" dirty="0"/>
              <a:t>documents administratifs </a:t>
            </a:r>
            <a:r>
              <a:rPr lang="fr-FR" altLang="fr-FR" dirty="0"/>
              <a:t>(attestation de formation, certificat de réalisation)</a:t>
            </a:r>
          </a:p>
          <a:p>
            <a:pPr eaLnBrk="1" hangingPunct="1">
              <a:lnSpc>
                <a:spcPct val="90000"/>
              </a:lnSpc>
              <a:defRPr/>
            </a:pPr>
            <a:r>
              <a:rPr lang="fr-FR" altLang="fr-FR" dirty="0"/>
              <a:t>+ les derniers </a:t>
            </a:r>
            <a:r>
              <a:rPr lang="fr-FR" altLang="fr-FR" b="1" dirty="0"/>
              <a:t>conseil du mois</a:t>
            </a:r>
            <a:r>
              <a:rPr lang="fr-FR" altLang="fr-FR" dirty="0"/>
              <a:t>, outil pédagogique de mémorisation</a:t>
            </a:r>
          </a:p>
          <a:p>
            <a:pPr eaLnBrk="1" hangingPunct="1">
              <a:lnSpc>
                <a:spcPct val="90000"/>
              </a:lnSpc>
              <a:defRPr/>
            </a:pPr>
            <a:endParaRPr lang="fr-FR" altLang="fr-FR" dirty="0"/>
          </a:p>
          <a:p>
            <a:endParaRPr lang="fr-FR" dirty="0"/>
          </a:p>
        </p:txBody>
      </p:sp>
    </p:spTree>
    <p:extLst>
      <p:ext uri="{BB962C8B-B14F-4D97-AF65-F5344CB8AC3E}">
        <p14:creationId xmlns:p14="http://schemas.microsoft.com/office/powerpoint/2010/main" val="2212071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p:cNvSpPr>
            <a:spLocks noGrp="1" noRot="1" noChangeAspect="1" noChangeArrowheads="1" noTextEdit="1"/>
          </p:cNvSpPr>
          <p:nvPr>
            <p:ph type="sldImg"/>
          </p:nvPr>
        </p:nvSpPr>
        <p:spPr bwMode="auto">
          <a:xfrm>
            <a:off x="330200" y="1206500"/>
            <a:ext cx="6130925"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6" name="Rectangle 3"/>
          <p:cNvSpPr>
            <a:spLocks noGrp="1" noChangeArrowheads="1"/>
          </p:cNvSpPr>
          <p:nvPr>
            <p:ph type="body" idx="1"/>
          </p:nvPr>
        </p:nvSpPr>
        <p:spPr bwMode="auto">
          <a:xfrm>
            <a:off x="950913" y="5110163"/>
            <a:ext cx="5846762" cy="4262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b="1"/>
          </a:p>
        </p:txBody>
      </p:sp>
    </p:spTree>
    <p:extLst>
      <p:ext uri="{BB962C8B-B14F-4D97-AF65-F5344CB8AC3E}">
        <p14:creationId xmlns:p14="http://schemas.microsoft.com/office/powerpoint/2010/main" val="401470126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2"/>
          <p:cNvSpPr>
            <a:spLocks noGrp="1" noRot="1" noChangeAspect="1" noTextEdit="1"/>
          </p:cNvSpPr>
          <p:nvPr>
            <p:ph type="sldImg"/>
          </p:nvPr>
        </p:nvSpPr>
        <p:spPr bwMode="auto">
          <a:xfrm>
            <a:off x="363538" y="1084263"/>
            <a:ext cx="607377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0738" name="Rectangle 3"/>
          <p:cNvSpPr>
            <a:spLocks noGrp="1"/>
          </p:cNvSpPr>
          <p:nvPr>
            <p:ph type="body" idx="1"/>
          </p:nvPr>
        </p:nvSpPr>
        <p:spPr bwMode="auto">
          <a:xfrm>
            <a:off x="515938" y="4768850"/>
            <a:ext cx="6281737" cy="5262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b="1" u="sng" dirty="0">
                <a:sym typeface="Wingdings" panose="05000000000000000000" pitchFamily="2" charset="2"/>
              </a:rPr>
              <a:t>Commentaires</a:t>
            </a:r>
          </a:p>
          <a:p>
            <a:pPr>
              <a:spcBef>
                <a:spcPts val="0"/>
              </a:spcBef>
            </a:pPr>
            <a:endParaRPr lang="fr-FR" altLang="fr-FR" b="1" dirty="0"/>
          </a:p>
          <a:p>
            <a:pPr>
              <a:spcBef>
                <a:spcPts val="0"/>
              </a:spcBef>
              <a:buFontTx/>
              <a:buChar char="•"/>
            </a:pPr>
            <a:r>
              <a:rPr lang="fr-FR" altLang="fr-FR" b="1" dirty="0"/>
              <a:t> Prendre le temps de conclure  	</a:t>
            </a:r>
          </a:p>
          <a:p>
            <a:r>
              <a:rPr lang="fr-FR" altLang="fr-FR" dirty="0"/>
              <a:t>La conclusion est une étape fondamentale qui doit permettre à chaque participant de s’engager sur ce qu’il va mettre en pratique à l’issue de cette journée de formation. </a:t>
            </a:r>
          </a:p>
          <a:p>
            <a:r>
              <a:rPr lang="fr-FR" altLang="fr-FR" dirty="0">
                <a:sym typeface="Wingdings" panose="05000000000000000000" pitchFamily="2" charset="2"/>
              </a:rPr>
              <a:t>Leur donner quelques secondes de réflexion et </a:t>
            </a:r>
            <a:r>
              <a:rPr lang="fr-FR" altLang="fr-FR" b="1" dirty="0">
                <a:sym typeface="Wingdings" panose="05000000000000000000" pitchFamily="2" charset="2"/>
              </a:rPr>
              <a:t>demander qu’ils se notent pour eux leur </a:t>
            </a:r>
            <a:r>
              <a:rPr lang="fr-FR" altLang="fr-FR" b="1" dirty="0"/>
              <a:t>plan d’action personnel </a:t>
            </a:r>
            <a:r>
              <a:rPr lang="fr-FR" altLang="fr-FR" dirty="0">
                <a:sym typeface="Wingdings" panose="05000000000000000000" pitchFamily="2" charset="2"/>
              </a:rPr>
              <a:t>(fin du guide participant). Ce plan d’action est indispensable pour que la formation soit constructive et ne reste pas qu’un bon moment : </a:t>
            </a:r>
          </a:p>
          <a:p>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ingdings" panose="05000000000000000000" pitchFamily="2" charset="2"/>
              </a:rPr>
              <a:t>qu’allez-vous expérimenter dès votre retour à l’officine ?</a:t>
            </a:r>
          </a:p>
          <a:p>
            <a:r>
              <a:rPr lang="fr-FR" altLang="fr-FR" i="1" dirty="0">
                <a:sym typeface="Wingdings" panose="05000000000000000000" pitchFamily="2" charset="2"/>
              </a:rPr>
              <a:t>Qu’allez-vous conseiller que vous ne conseilliez pas hier ? Je vous propose de prendre 2 minutes pour y réfléchir et vous le noter pour vous, sur la fiche « plan d’action personnel».</a:t>
            </a:r>
          </a:p>
          <a:p>
            <a:endParaRPr lang="fr-FR" altLang="fr-FR" dirty="0"/>
          </a:p>
          <a:p>
            <a:pPr>
              <a:buFontTx/>
              <a:buChar char="•"/>
            </a:pPr>
            <a:r>
              <a:rPr lang="fr-FR" altLang="fr-FR" b="1" dirty="0"/>
              <a:t> Préciser le travail préparatoire à faire pour la journée 2 </a:t>
            </a:r>
          </a:p>
          <a:p>
            <a:pPr>
              <a:spcBef>
                <a:spcPts val="622"/>
              </a:spcBef>
            </a:pPr>
            <a:r>
              <a:rPr lang="fr-FR" altLang="fr-FR" b="1" dirty="0"/>
              <a:t>Apporter 1 cas de comptoir vécu,</a:t>
            </a:r>
            <a:r>
              <a:rPr lang="fr-FR" altLang="fr-FR" dirty="0"/>
              <a:t> si possible en lien avec les thématiques abordées cette 1ère journée : présentation du cas, démarche de conseil + choix des médicaments (avec justification, dilution, posologie, durée de traitement et suivi)</a:t>
            </a:r>
          </a:p>
          <a:p>
            <a:endParaRPr lang="fr-FR" altLang="fr-FR" b="1" dirty="0"/>
          </a:p>
          <a:p>
            <a:pPr>
              <a:buFontTx/>
              <a:buChar char="•"/>
            </a:pPr>
            <a:r>
              <a:rPr lang="fr-FR" altLang="fr-FR" b="1" dirty="0"/>
              <a:t> Terminer par un tour de table, rapide</a:t>
            </a:r>
            <a:r>
              <a:rPr lang="fr-FR" altLang="fr-FR" dirty="0"/>
              <a:t> </a:t>
            </a:r>
          </a:p>
          <a:p>
            <a:r>
              <a:rPr lang="fr-FR" altLang="fr-FR" sz="1900" dirty="0">
                <a:sym typeface="Webdings" panose="05030102010509060703" pitchFamily="18" charset="2"/>
              </a:rPr>
              <a:t></a:t>
            </a:r>
            <a:r>
              <a:rPr lang="fr-FR" altLang="fr-FR" sz="1800" dirty="0">
                <a:sym typeface="Webdings" panose="05030102010509060703" pitchFamily="18" charset="2"/>
              </a:rPr>
              <a:t> </a:t>
            </a:r>
            <a:r>
              <a:rPr lang="fr-FR" altLang="fr-FR" i="1" dirty="0"/>
              <a:t>Afin de nous permettre à nous animateurs d’évaluer cette journée,  en 1 ou 2 mots ou idées clés, que diriez-vous de cette journée ?</a:t>
            </a:r>
          </a:p>
          <a:p>
            <a:pPr eaLnBrk="1" hangingPunct="1">
              <a:lnSpc>
                <a:spcPct val="90000"/>
              </a:lnSpc>
              <a:spcBef>
                <a:spcPct val="0"/>
              </a:spcBef>
              <a:buFont typeface="Wingdings" panose="05000000000000000000" pitchFamily="2" charset="2"/>
              <a:buNone/>
            </a:pPr>
            <a:endParaRPr lang="fr-FR" altLang="fr-FR" dirty="0">
              <a:sym typeface="Wingdings" panose="05000000000000000000" pitchFamily="2" charset="2"/>
            </a:endParaRPr>
          </a:p>
        </p:txBody>
      </p:sp>
    </p:spTree>
    <p:extLst>
      <p:ext uri="{BB962C8B-B14F-4D97-AF65-F5344CB8AC3E}">
        <p14:creationId xmlns:p14="http://schemas.microsoft.com/office/powerpoint/2010/main" val="121708601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2786" name="Rectangle 3"/>
          <p:cNvSpPr>
            <a:spLocks noGrp="1" noChangeArrowheads="1"/>
          </p:cNvSpPr>
          <p:nvPr>
            <p:ph type="body" idx="1"/>
          </p:nvPr>
        </p:nvSpPr>
        <p:spPr bwMode="auto">
          <a:xfrm>
            <a:off x="673100" y="5187950"/>
            <a:ext cx="6064250" cy="4243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13510787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122</a:t>
            </a:fld>
            <a:endParaRPr lang="fr-FR" altLang="fr-FR">
              <a:solidFill>
                <a:srgbClr val="000000"/>
              </a:solidFill>
            </a:endParaRPr>
          </a:p>
        </p:txBody>
      </p:sp>
    </p:spTree>
    <p:extLst>
      <p:ext uri="{BB962C8B-B14F-4D97-AF65-F5344CB8AC3E}">
        <p14:creationId xmlns:p14="http://schemas.microsoft.com/office/powerpoint/2010/main" val="63288465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123</a:t>
            </a:fld>
            <a:endParaRPr lang="fr-FR" altLang="fr-FR">
              <a:solidFill>
                <a:srgbClr val="000000"/>
              </a:solidFill>
            </a:endParaRP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353148918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2"/>
          <p:cNvSpPr>
            <a:spLocks noGrp="1" noRot="1" noChangeAspect="1" noChangeArrowheads="1" noTextEdit="1"/>
          </p:cNvSpPr>
          <p:nvPr>
            <p:ph type="sldImg"/>
          </p:nvPr>
        </p:nvSpPr>
        <p:spPr bwMode="auto">
          <a:xfrm>
            <a:off x="293688" y="1262063"/>
            <a:ext cx="6143625" cy="3455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4834" name="Rectangle 3"/>
          <p:cNvSpPr>
            <a:spLocks noGrp="1" noChangeArrowheads="1"/>
          </p:cNvSpPr>
          <p:nvPr>
            <p:ph type="body" idx="1"/>
          </p:nvPr>
        </p:nvSpPr>
        <p:spPr bwMode="auto">
          <a:xfrm>
            <a:off x="838200" y="5162550"/>
            <a:ext cx="5959475" cy="428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5" tIns="45640" rIns="91275" bIns="45640" numCol="1" anchor="t" anchorCtr="0" compatLnSpc="1">
            <a:prstTxWarp prst="textNoShape">
              <a:avLst/>
            </a:prstTxWarp>
          </a:bodyPr>
          <a:lstStyle/>
          <a:p>
            <a:pPr eaLnBrk="1" hangingPunct="1">
              <a:spcBef>
                <a:spcPct val="0"/>
              </a:spcBef>
            </a:pPr>
            <a:endParaRPr lang="fr-FR" altLang="fr-FR">
              <a:solidFill>
                <a:srgbClr val="FF0000"/>
              </a:solidFill>
            </a:endParaRPr>
          </a:p>
        </p:txBody>
      </p:sp>
    </p:spTree>
    <p:extLst>
      <p:ext uri="{BB962C8B-B14F-4D97-AF65-F5344CB8AC3E}">
        <p14:creationId xmlns:p14="http://schemas.microsoft.com/office/powerpoint/2010/main" val="404921633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2"/>
          <p:cNvSpPr>
            <a:spLocks noGrp="1" noRot="1" noChangeAspect="1" noChangeArrowheads="1" noTextEdit="1"/>
          </p:cNvSpPr>
          <p:nvPr>
            <p:ph type="sldImg"/>
          </p:nvPr>
        </p:nvSpPr>
        <p:spPr bwMode="auto">
          <a:xfrm>
            <a:off x="387350" y="1109663"/>
            <a:ext cx="6013450" cy="33829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29786962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Rot="1" noChangeAspect="1" noChangeArrowheads="1" noTextEdit="1"/>
          </p:cNvSpPr>
          <p:nvPr>
            <p:ph type="sldImg"/>
          </p:nvPr>
        </p:nvSpPr>
        <p:spPr bwMode="auto">
          <a:xfrm>
            <a:off x="303213" y="1014413"/>
            <a:ext cx="6210300" cy="34940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26552218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Grp="1" noRot="1" noChangeAspect="1" noChangeArrowheads="1" noTextEdit="1"/>
          </p:cNvSpPr>
          <p:nvPr>
            <p:ph type="sldImg"/>
          </p:nvPr>
        </p:nvSpPr>
        <p:spPr bwMode="auto">
          <a:xfrm>
            <a:off x="374650" y="1090613"/>
            <a:ext cx="6051550" cy="3405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69851583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128</a:t>
            </a:fld>
            <a:endParaRPr lang="fr-FR" altLang="fr-FR">
              <a:solidFill>
                <a:srgbClr val="000000"/>
              </a:solidFill>
            </a:endParaRPr>
          </a:p>
        </p:txBody>
      </p:sp>
    </p:spTree>
    <p:extLst>
      <p:ext uri="{BB962C8B-B14F-4D97-AF65-F5344CB8AC3E}">
        <p14:creationId xmlns:p14="http://schemas.microsoft.com/office/powerpoint/2010/main" val="376784589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129</a:t>
            </a:fld>
            <a:endParaRPr lang="fr-FR" altLang="fr-FR">
              <a:solidFill>
                <a:srgbClr val="000000"/>
              </a:solidFill>
            </a:endParaRPr>
          </a:p>
        </p:txBody>
      </p:sp>
    </p:spTree>
    <p:extLst>
      <p:ext uri="{BB962C8B-B14F-4D97-AF65-F5344CB8AC3E}">
        <p14:creationId xmlns:p14="http://schemas.microsoft.com/office/powerpoint/2010/main" val="2119220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a:solidFill>
                  <a:srgbClr val="000000"/>
                </a:solidFill>
              </a:rPr>
              <a:pPr>
                <a:defRPr/>
              </a:pPr>
              <a:t>13</a:t>
            </a:fld>
            <a:endParaRPr lang="fr-FR" altLang="fr-FR">
              <a:solidFill>
                <a:srgbClr val="000000"/>
              </a:solidFill>
            </a:endParaRPr>
          </a:p>
        </p:txBody>
      </p:sp>
    </p:spTree>
    <p:extLst>
      <p:ext uri="{BB962C8B-B14F-4D97-AF65-F5344CB8AC3E}">
        <p14:creationId xmlns:p14="http://schemas.microsoft.com/office/powerpoint/2010/main" val="30656812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130</a:t>
            </a:fld>
            <a:endParaRPr lang="fr-FR" altLang="fr-FR">
              <a:solidFill>
                <a:srgbClr val="000000"/>
              </a:solidFill>
            </a:endParaRPr>
          </a:p>
        </p:txBody>
      </p:sp>
    </p:spTree>
    <p:extLst>
      <p:ext uri="{BB962C8B-B14F-4D97-AF65-F5344CB8AC3E}">
        <p14:creationId xmlns:p14="http://schemas.microsoft.com/office/powerpoint/2010/main" val="375851028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3026" name="Rectangle 3"/>
          <p:cNvSpPr>
            <a:spLocks noGrp="1" noChangeArrowheads="1"/>
          </p:cNvSpPr>
          <p:nvPr>
            <p:ph type="body" idx="1"/>
          </p:nvPr>
        </p:nvSpPr>
        <p:spPr bwMode="auto">
          <a:xfrm>
            <a:off x="666750" y="4740275"/>
            <a:ext cx="6130925" cy="5113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19615642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5074" name="Rectangle 3"/>
          <p:cNvSpPr>
            <a:spLocks noGrp="1" noChangeArrowheads="1"/>
          </p:cNvSpPr>
          <p:nvPr>
            <p:ph type="body" idx="1"/>
          </p:nvPr>
        </p:nvSpPr>
        <p:spPr bwMode="auto">
          <a:xfrm>
            <a:off x="679450" y="4778375"/>
            <a:ext cx="6118225"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ea typeface="MS PGothic" panose="020B0600070205080204" pitchFamily="34" charset="-128"/>
            </a:endParaRPr>
          </a:p>
        </p:txBody>
      </p:sp>
    </p:spTree>
    <p:extLst>
      <p:ext uri="{BB962C8B-B14F-4D97-AF65-F5344CB8AC3E}">
        <p14:creationId xmlns:p14="http://schemas.microsoft.com/office/powerpoint/2010/main" val="10602176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7122" name="Rectangle 3"/>
          <p:cNvSpPr>
            <a:spLocks noGrp="1" noChangeArrowheads="1"/>
          </p:cNvSpPr>
          <p:nvPr>
            <p:ph type="body" idx="1"/>
          </p:nvPr>
        </p:nvSpPr>
        <p:spPr bwMode="auto">
          <a:xfrm>
            <a:off x="793750" y="5092700"/>
            <a:ext cx="6003925" cy="4243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07127137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7122" name="Rectangle 3"/>
          <p:cNvSpPr>
            <a:spLocks noGrp="1" noChangeArrowheads="1"/>
          </p:cNvSpPr>
          <p:nvPr>
            <p:ph type="body" idx="1"/>
          </p:nvPr>
        </p:nvSpPr>
        <p:spPr bwMode="auto">
          <a:xfrm>
            <a:off x="793750" y="5092700"/>
            <a:ext cx="6003925" cy="4243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95868687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7122" name="Rectangle 3"/>
          <p:cNvSpPr>
            <a:spLocks noGrp="1" noChangeArrowheads="1"/>
          </p:cNvSpPr>
          <p:nvPr>
            <p:ph type="body" idx="1"/>
          </p:nvPr>
        </p:nvSpPr>
        <p:spPr bwMode="auto">
          <a:xfrm>
            <a:off x="793750" y="5092700"/>
            <a:ext cx="6003925" cy="4243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54712948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2"/>
          <p:cNvSpPr>
            <a:spLocks noGrp="1" noRot="1" noChangeAspect="1" noChangeArrowheads="1" noTextEdit="1"/>
          </p:cNvSpPr>
          <p:nvPr>
            <p:ph type="sldImg"/>
          </p:nvPr>
        </p:nvSpPr>
        <p:spPr bwMode="auto">
          <a:xfrm>
            <a:off x="420688" y="785813"/>
            <a:ext cx="5956300"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9170" name="Rectangle 3"/>
          <p:cNvSpPr>
            <a:spLocks noGrp="1" noChangeArrowheads="1"/>
          </p:cNvSpPr>
          <p:nvPr>
            <p:ph type="body" idx="1"/>
          </p:nvPr>
        </p:nvSpPr>
        <p:spPr bwMode="auto">
          <a:xfrm>
            <a:off x="673100" y="4286250"/>
            <a:ext cx="6124575" cy="5641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83601045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1217" name="Shape 232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521218" name="Shape 2327"/>
          <p:cNvSpPr>
            <a:spLocks noGrp="1"/>
          </p:cNvSpPr>
          <p:nvPr>
            <p:ph type="body" idx="1"/>
          </p:nvPr>
        </p:nvSpPr>
        <p:spPr bwMode="auto">
          <a:xfrm>
            <a:off x="679450" y="4778375"/>
            <a:ext cx="611663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96" tIns="45536" rIns="91096" bIns="45536" numCol="1" anchor="t" anchorCtr="0" compatLnSpc="1">
            <a:prstTxWarp prst="textNoShape">
              <a:avLst/>
            </a:prstTxWarp>
          </a:bodyPr>
          <a:lstStyle/>
          <a:p>
            <a:pPr eaLnBrk="1" hangingPunct="1">
              <a:spcBef>
                <a:spcPct val="0"/>
              </a:spcBef>
            </a:pPr>
            <a:endParaRPr lang="fr-FR" altLang="fr-FR">
              <a:sym typeface="Arial" panose="020B0604020202020204" pitchFamily="34" charset="0"/>
            </a:endParaRPr>
          </a:p>
        </p:txBody>
      </p:sp>
      <p:sp>
        <p:nvSpPr>
          <p:cNvPr id="521219" name="Shape 2328"/>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96" tIns="45536" rIns="91096" bIns="4553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62D00153-F55E-47E8-BFC3-F92B0DBC8C69}" type="slidenum">
              <a:rPr lang="fr-FR" altLang="fr-FR">
                <a:latin typeface="Calibri" panose="020F0502020204030204" pitchFamily="34" charset="0"/>
                <a:sym typeface="Calibri" panose="020F0502020204030204" pitchFamily="34" charset="0"/>
              </a:rPr>
              <a:pPr/>
              <a:t>137</a:t>
            </a:fld>
            <a:endParaRPr lang="fr-FR" altLang="fr-FR">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03963241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3266" name="Espace réservé des notes 2"/>
          <p:cNvSpPr>
            <a:spLocks noGrp="1"/>
          </p:cNvSpPr>
          <p:nvPr>
            <p:ph type="body" idx="1"/>
          </p:nvPr>
        </p:nvSpPr>
        <p:spPr bwMode="auto">
          <a:xfrm>
            <a:off x="679450" y="4778375"/>
            <a:ext cx="611663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2326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EDA8FD9-983B-4701-8788-E070B880EB18}" type="slidenum">
              <a:rPr lang="fr-FR" altLang="fr-FR">
                <a:latin typeface="Calibri" panose="020F0502020204030204" pitchFamily="34" charset="0"/>
              </a:rPr>
              <a:pPr/>
              <a:t>138</a:t>
            </a:fld>
            <a:endParaRPr lang="fr-FR" altLang="fr-FR">
              <a:latin typeface="Calibri" panose="020F0502020204030204" pitchFamily="34" charset="0"/>
            </a:endParaRPr>
          </a:p>
        </p:txBody>
      </p:sp>
    </p:spTree>
    <p:extLst>
      <p:ext uri="{BB962C8B-B14F-4D97-AF65-F5344CB8AC3E}">
        <p14:creationId xmlns:p14="http://schemas.microsoft.com/office/powerpoint/2010/main" val="301886172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531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300"/>
              </a:spcBef>
            </a:pPr>
            <a:endParaRPr lang="fr-FR" altLang="fr-FR"/>
          </a:p>
        </p:txBody>
      </p:sp>
      <p:sp>
        <p:nvSpPr>
          <p:cNvPr id="52531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4E7ABC4C-29AA-4776-8297-1979B8CE77DF}" type="slidenum">
              <a:rPr lang="fr-FR" altLang="fr-FR">
                <a:latin typeface="Calibri" panose="020F0502020204030204" pitchFamily="34" charset="0"/>
              </a:rPr>
              <a:pPr/>
              <a:t>139</a:t>
            </a:fld>
            <a:endParaRPr lang="fr-FR" altLang="fr-FR">
              <a:latin typeface="Calibri" panose="020F0502020204030204" pitchFamily="34" charset="0"/>
            </a:endParaRPr>
          </a:p>
        </p:txBody>
      </p:sp>
    </p:spTree>
    <p:extLst>
      <p:ext uri="{BB962C8B-B14F-4D97-AF65-F5344CB8AC3E}">
        <p14:creationId xmlns:p14="http://schemas.microsoft.com/office/powerpoint/2010/main" val="1595628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Grp="1" noRot="1" noChangeAspect="1" noChangeArrowheads="1" noTextEdit="1"/>
          </p:cNvSpPr>
          <p:nvPr>
            <p:ph type="sldImg"/>
          </p:nvPr>
        </p:nvSpPr>
        <p:spPr bwMode="auto">
          <a:xfrm>
            <a:off x="485775" y="509588"/>
            <a:ext cx="5945188" cy="3344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4" name="Rectangle 3"/>
          <p:cNvSpPr>
            <a:spLocks noGrp="1" noChangeArrowheads="1"/>
          </p:cNvSpPr>
          <p:nvPr>
            <p:ph type="body" idx="1"/>
          </p:nvPr>
        </p:nvSpPr>
        <p:spPr bwMode="auto">
          <a:xfrm>
            <a:off x="485775" y="4016375"/>
            <a:ext cx="6311900" cy="591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fr-FR" altLang="fr-FR">
              <a:solidFill>
                <a:srgbClr val="FF0000"/>
              </a:solidFill>
            </a:endParaRPr>
          </a:p>
          <a:p>
            <a:pPr eaLnBrk="1" hangingPunct="1">
              <a:lnSpc>
                <a:spcPct val="90000"/>
              </a:lnSpc>
              <a:spcBef>
                <a:spcPct val="0"/>
              </a:spcBef>
            </a:pPr>
            <a:endParaRPr lang="fr-FR" altLang="fr-FR">
              <a:solidFill>
                <a:srgbClr val="FF0000"/>
              </a:solidFill>
            </a:endParaRPr>
          </a:p>
        </p:txBody>
      </p:sp>
    </p:spTree>
    <p:extLst>
      <p:ext uri="{BB962C8B-B14F-4D97-AF65-F5344CB8AC3E}">
        <p14:creationId xmlns:p14="http://schemas.microsoft.com/office/powerpoint/2010/main" val="268164651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736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2736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66B6DDC2-244F-4F5E-B8F8-826835C17892}" type="slidenum">
              <a:rPr lang="fr-FR" altLang="fr-FR">
                <a:latin typeface="Calibri" panose="020F0502020204030204" pitchFamily="34" charset="0"/>
              </a:rPr>
              <a:pPr/>
              <a:t>140</a:t>
            </a:fld>
            <a:endParaRPr lang="fr-FR" altLang="fr-FR">
              <a:latin typeface="Calibri" panose="020F0502020204030204" pitchFamily="34" charset="0"/>
            </a:endParaRPr>
          </a:p>
        </p:txBody>
      </p:sp>
    </p:spTree>
    <p:extLst>
      <p:ext uri="{BB962C8B-B14F-4D97-AF65-F5344CB8AC3E}">
        <p14:creationId xmlns:p14="http://schemas.microsoft.com/office/powerpoint/2010/main" val="318451856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941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2941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0236BE5A-0F26-453A-BD71-5709EF401FB4}" type="slidenum">
              <a:rPr lang="fr-FR" altLang="fr-FR">
                <a:latin typeface="Calibri" panose="020F0502020204030204" pitchFamily="34" charset="0"/>
              </a:rPr>
              <a:pPr/>
              <a:t>141</a:t>
            </a:fld>
            <a:endParaRPr lang="fr-FR" altLang="fr-FR">
              <a:latin typeface="Calibri" panose="020F0502020204030204" pitchFamily="34" charset="0"/>
            </a:endParaRPr>
          </a:p>
        </p:txBody>
      </p:sp>
    </p:spTree>
    <p:extLst>
      <p:ext uri="{BB962C8B-B14F-4D97-AF65-F5344CB8AC3E}">
        <p14:creationId xmlns:p14="http://schemas.microsoft.com/office/powerpoint/2010/main" val="145028626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1458" name="Espace réservé des commentaires 2"/>
          <p:cNvSpPr>
            <a:spLocks noGrp="1"/>
          </p:cNvSpPr>
          <p:nvPr>
            <p:ph type="body" idx="1"/>
          </p:nvPr>
        </p:nvSpPr>
        <p:spPr bwMode="auto">
          <a:xfrm>
            <a:off x="679450" y="4778375"/>
            <a:ext cx="611663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eaLnBrk="1" hangingPunct="1">
              <a:spcBef>
                <a:spcPts val="300"/>
              </a:spcBef>
              <a:buFont typeface="Arial" panose="020B0604020202020204" pitchFamily="34" charset="0"/>
              <a:buChar char="-"/>
            </a:pPr>
            <a:endParaRPr lang="fr-FR" altLang="fr-FR"/>
          </a:p>
        </p:txBody>
      </p:sp>
      <p:sp>
        <p:nvSpPr>
          <p:cNvPr id="53145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860DBE50-6C57-4B8A-A100-1FA448D09979}" type="slidenum">
              <a:rPr lang="fr-FR" altLang="fr-FR">
                <a:latin typeface="Calibri" panose="020F0502020204030204" pitchFamily="34" charset="0"/>
              </a:rPr>
              <a:pPr/>
              <a:t>142</a:t>
            </a:fld>
            <a:endParaRPr lang="fr-FR" altLang="fr-FR">
              <a:latin typeface="Calibri" panose="020F0502020204030204" pitchFamily="34" charset="0"/>
            </a:endParaRPr>
          </a:p>
        </p:txBody>
      </p:sp>
    </p:spTree>
    <p:extLst>
      <p:ext uri="{BB962C8B-B14F-4D97-AF65-F5344CB8AC3E}">
        <p14:creationId xmlns:p14="http://schemas.microsoft.com/office/powerpoint/2010/main" val="164597836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3506" name="Espace réservé des commentaires 2"/>
          <p:cNvSpPr>
            <a:spLocks noGrp="1"/>
          </p:cNvSpPr>
          <p:nvPr>
            <p:ph type="body" idx="1"/>
          </p:nvPr>
        </p:nvSpPr>
        <p:spPr bwMode="auto">
          <a:xfrm>
            <a:off x="679450" y="5205413"/>
            <a:ext cx="6116638" cy="3481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eaLnBrk="1" hangingPunct="1">
              <a:spcBef>
                <a:spcPts val="300"/>
              </a:spcBef>
              <a:buFont typeface="Arial" panose="020B0604020202020204" pitchFamily="34" charset="0"/>
              <a:buChar char="-"/>
            </a:pPr>
            <a:endParaRPr lang="fr-FR" altLang="fr-FR"/>
          </a:p>
        </p:txBody>
      </p:sp>
      <p:sp>
        <p:nvSpPr>
          <p:cNvPr id="53350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59903540-C9B2-48AF-9191-ED3E345AC393}" type="slidenum">
              <a:rPr lang="fr-FR" altLang="fr-FR">
                <a:latin typeface="Calibri" panose="020F0502020204030204" pitchFamily="34" charset="0"/>
              </a:rPr>
              <a:pPr/>
              <a:t>143</a:t>
            </a:fld>
            <a:endParaRPr lang="fr-FR" altLang="fr-FR">
              <a:latin typeface="Calibri" panose="020F0502020204030204" pitchFamily="34" charset="0"/>
            </a:endParaRPr>
          </a:p>
        </p:txBody>
      </p:sp>
    </p:spTree>
    <p:extLst>
      <p:ext uri="{BB962C8B-B14F-4D97-AF65-F5344CB8AC3E}">
        <p14:creationId xmlns:p14="http://schemas.microsoft.com/office/powerpoint/2010/main" val="330544725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5554" name="Espace réservé des notes 2"/>
          <p:cNvSpPr>
            <a:spLocks noGrp="1"/>
          </p:cNvSpPr>
          <p:nvPr>
            <p:ph type="body" idx="1"/>
          </p:nvPr>
        </p:nvSpPr>
        <p:spPr bwMode="auto">
          <a:xfrm>
            <a:off x="679450" y="4829175"/>
            <a:ext cx="6116638" cy="4406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3555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373F7A3C-B724-475A-A928-CACC67BB53F7}" type="slidenum">
              <a:rPr lang="fr-FR" altLang="fr-FR">
                <a:solidFill>
                  <a:srgbClr val="000000"/>
                </a:solidFill>
                <a:latin typeface="Calibri" panose="020F0502020204030204" pitchFamily="34" charset="0"/>
              </a:rPr>
              <a:pPr/>
              <a:t>144</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212568378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7602" name="Espace réservé des commentaires 2"/>
          <p:cNvSpPr>
            <a:spLocks noGrp="1"/>
          </p:cNvSpPr>
          <p:nvPr>
            <p:ph type="body" idx="1"/>
          </p:nvPr>
        </p:nvSpPr>
        <p:spPr bwMode="auto">
          <a:xfrm>
            <a:off x="679450" y="5059363"/>
            <a:ext cx="6116638" cy="3627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3760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009506CF-7C7C-4D66-8872-84535B8518EF}" type="slidenum">
              <a:rPr lang="fr-FR" altLang="fr-FR">
                <a:solidFill>
                  <a:srgbClr val="000000"/>
                </a:solidFill>
                <a:latin typeface="Calibri" panose="020F0502020204030204" pitchFamily="34" charset="0"/>
              </a:rPr>
              <a:pPr/>
              <a:t>145</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114335959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a:solidFill>
                  <a:schemeClr val="tx1"/>
                </a:solidFill>
                <a:latin typeface="Arial" panose="020B0604020202020204" pitchFamily="34" charset="0"/>
              </a:defRPr>
            </a:lvl1pPr>
            <a:lvl2pPr marL="742950" indent="-285750" defTabSz="909638">
              <a:defRPr>
                <a:solidFill>
                  <a:schemeClr val="tx1"/>
                </a:solidFill>
                <a:latin typeface="Arial" panose="020B0604020202020204" pitchFamily="34" charset="0"/>
              </a:defRPr>
            </a:lvl2pPr>
            <a:lvl3pPr marL="1143000" indent="-228600" defTabSz="909638">
              <a:defRPr>
                <a:solidFill>
                  <a:schemeClr val="tx1"/>
                </a:solidFill>
                <a:latin typeface="Arial" panose="020B0604020202020204" pitchFamily="34" charset="0"/>
              </a:defRPr>
            </a:lvl3pPr>
            <a:lvl4pPr marL="1600200" indent="-228600" defTabSz="909638">
              <a:defRPr>
                <a:solidFill>
                  <a:schemeClr val="tx1"/>
                </a:solidFill>
                <a:latin typeface="Arial" panose="020B0604020202020204" pitchFamily="34" charset="0"/>
              </a:defRPr>
            </a:lvl4pPr>
            <a:lvl5pPr marL="2057400" indent="-228600" defTabSz="909638">
              <a:defRPr>
                <a:solidFill>
                  <a:schemeClr val="tx1"/>
                </a:solidFill>
                <a:latin typeface="Arial" panose="020B0604020202020204" pitchFamily="34" charset="0"/>
              </a:defRPr>
            </a:lvl5pPr>
            <a:lvl6pPr marL="2514600" indent="-228600" defTabSz="909638" fontAlgn="base">
              <a:spcBef>
                <a:spcPct val="0"/>
              </a:spcBef>
              <a:spcAft>
                <a:spcPct val="0"/>
              </a:spcAft>
              <a:defRPr>
                <a:solidFill>
                  <a:schemeClr val="tx1"/>
                </a:solidFill>
                <a:latin typeface="Arial" panose="020B0604020202020204" pitchFamily="34" charset="0"/>
              </a:defRPr>
            </a:lvl6pPr>
            <a:lvl7pPr marL="2971800" indent="-228600" defTabSz="909638" fontAlgn="base">
              <a:spcBef>
                <a:spcPct val="0"/>
              </a:spcBef>
              <a:spcAft>
                <a:spcPct val="0"/>
              </a:spcAft>
              <a:defRPr>
                <a:solidFill>
                  <a:schemeClr val="tx1"/>
                </a:solidFill>
                <a:latin typeface="Arial" panose="020B0604020202020204" pitchFamily="34" charset="0"/>
              </a:defRPr>
            </a:lvl7pPr>
            <a:lvl8pPr marL="3429000" indent="-228600" defTabSz="909638" fontAlgn="base">
              <a:spcBef>
                <a:spcPct val="0"/>
              </a:spcBef>
              <a:spcAft>
                <a:spcPct val="0"/>
              </a:spcAft>
              <a:defRPr>
                <a:solidFill>
                  <a:schemeClr val="tx1"/>
                </a:solidFill>
                <a:latin typeface="Arial" panose="020B0604020202020204" pitchFamily="34" charset="0"/>
              </a:defRPr>
            </a:lvl8pPr>
            <a:lvl9pPr marL="3886200" indent="-228600" defTabSz="909638" fontAlgn="base">
              <a:spcBef>
                <a:spcPct val="0"/>
              </a:spcBef>
              <a:spcAft>
                <a:spcPct val="0"/>
              </a:spcAft>
              <a:defRPr>
                <a:solidFill>
                  <a:schemeClr val="tx1"/>
                </a:solidFill>
                <a:latin typeface="Arial" panose="020B0604020202020204" pitchFamily="34" charset="0"/>
              </a:defRPr>
            </a:lvl9pPr>
          </a:lstStyle>
          <a:p>
            <a:fld id="{3E20865B-12BC-4448-ADF5-D3BF78D7990A}" type="slidenum">
              <a:rPr lang="fr-FR" altLang="fr-FR" sz="1100">
                <a:solidFill>
                  <a:srgbClr val="000000"/>
                </a:solidFill>
                <a:latin typeface="Times New Roman" panose="02020603050405020304" pitchFamily="18" charset="0"/>
              </a:rPr>
              <a:pPr/>
              <a:t>146</a:t>
            </a:fld>
            <a:endParaRPr lang="fr-FR" altLang="fr-FR" sz="1100">
              <a:solidFill>
                <a:srgbClr val="000000"/>
              </a:solidFill>
              <a:latin typeface="Times New Roman" panose="02020603050405020304" pitchFamily="18" charset="0"/>
            </a:endParaRPr>
          </a:p>
        </p:txBody>
      </p:sp>
      <p:sp>
        <p:nvSpPr>
          <p:cNvPr id="539650" name="Rectangle 2"/>
          <p:cNvSpPr>
            <a:spLocks noGrp="1" noRot="1" noChangeAspect="1" noChangeArrowheads="1" noTextEdit="1"/>
          </p:cNvSpPr>
          <p:nvPr>
            <p:ph type="sldImg"/>
          </p:nvPr>
        </p:nvSpPr>
        <p:spPr bwMode="auto">
          <a:xfrm>
            <a:off x="473075" y="746125"/>
            <a:ext cx="5949950" cy="3346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9651" name="Rectangle 3"/>
          <p:cNvSpPr>
            <a:spLocks noGrp="1" noChangeArrowheads="1"/>
          </p:cNvSpPr>
          <p:nvPr>
            <p:ph type="body" idx="1"/>
          </p:nvPr>
        </p:nvSpPr>
        <p:spPr bwMode="auto">
          <a:xfrm>
            <a:off x="676275" y="4592638"/>
            <a:ext cx="6121400" cy="5335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a:p>
            <a:pPr eaLnBrk="1" hangingPunct="1">
              <a:spcBef>
                <a:spcPct val="40000"/>
              </a:spcBef>
            </a:pPr>
            <a:endParaRPr lang="fr-FR" altLang="fr-FR" b="1"/>
          </a:p>
        </p:txBody>
      </p:sp>
    </p:spTree>
    <p:extLst>
      <p:ext uri="{BB962C8B-B14F-4D97-AF65-F5344CB8AC3E}">
        <p14:creationId xmlns:p14="http://schemas.microsoft.com/office/powerpoint/2010/main" val="126856881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1698" name="Espace réservé des notes 2"/>
          <p:cNvSpPr>
            <a:spLocks noGrp="1"/>
          </p:cNvSpPr>
          <p:nvPr>
            <p:ph type="body" idx="1"/>
          </p:nvPr>
        </p:nvSpPr>
        <p:spPr bwMode="auto">
          <a:xfrm>
            <a:off x="679450" y="5046663"/>
            <a:ext cx="6116638" cy="3640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fr-FR">
              <a:latin typeface="Calibri" panose="020F0502020204030204" pitchFamily="34" charset="0"/>
            </a:endParaRPr>
          </a:p>
        </p:txBody>
      </p:sp>
      <p:sp>
        <p:nvSpPr>
          <p:cNvPr id="54169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E09E010C-7A22-4037-AD49-1F7D81C0D024}" type="slidenum">
              <a:rPr lang="fr-FR" altLang="fr-FR">
                <a:solidFill>
                  <a:srgbClr val="000000"/>
                </a:solidFill>
                <a:latin typeface="Calibri" panose="020F0502020204030204" pitchFamily="34" charset="0"/>
              </a:rPr>
              <a:pPr/>
              <a:t>147</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24386730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3746" name="Espace réservé des commentaires 2"/>
          <p:cNvSpPr>
            <a:spLocks noGrp="1"/>
          </p:cNvSpPr>
          <p:nvPr>
            <p:ph type="body" idx="1"/>
          </p:nvPr>
        </p:nvSpPr>
        <p:spPr bwMode="auto">
          <a:xfrm>
            <a:off x="679450" y="5065713"/>
            <a:ext cx="6116638" cy="362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4374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C2056E0A-02DD-4E30-BAD4-6A0ED4B7CFF3}" type="slidenum">
              <a:rPr lang="fr-FR" altLang="fr-FR">
                <a:solidFill>
                  <a:srgbClr val="000000"/>
                </a:solidFill>
                <a:latin typeface="Calibri" panose="020F0502020204030204" pitchFamily="34" charset="0"/>
              </a:rPr>
              <a:pPr/>
              <a:t>148</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103101654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5794" name="Espace réservé des notes 2"/>
          <p:cNvSpPr>
            <a:spLocks noGrp="1"/>
          </p:cNvSpPr>
          <p:nvPr>
            <p:ph type="body" idx="1"/>
          </p:nvPr>
        </p:nvSpPr>
        <p:spPr bwMode="auto">
          <a:xfrm>
            <a:off x="679450" y="4778375"/>
            <a:ext cx="6116638" cy="4498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fr-FR">
              <a:latin typeface="Calibri" panose="020F0502020204030204" pitchFamily="34" charset="0"/>
            </a:endParaRPr>
          </a:p>
        </p:txBody>
      </p:sp>
      <p:sp>
        <p:nvSpPr>
          <p:cNvPr id="54579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AC6750D4-E90F-441B-ABEF-23E70A8E7CFA}" type="slidenum">
              <a:rPr lang="fr-FR" altLang="fr-FR">
                <a:solidFill>
                  <a:srgbClr val="000000"/>
                </a:solidFill>
                <a:latin typeface="Calibri" panose="020F0502020204030204" pitchFamily="34" charset="0"/>
              </a:rPr>
              <a:pPr/>
              <a:t>149</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3681510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Espace réservé de l'image des diapositives 1"/>
          <p:cNvSpPr>
            <a:spLocks noGrp="1" noRot="1" noChangeAspect="1"/>
          </p:cNvSpPr>
          <p:nvPr>
            <p:ph type="sldImg"/>
          </p:nvPr>
        </p:nvSpPr>
        <p:spPr bwMode="auto">
          <a:xfrm>
            <a:off x="446088" y="649288"/>
            <a:ext cx="5956300"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2" name="Espace réservé des commentaires 2"/>
          <p:cNvSpPr>
            <a:spLocks noGrp="1"/>
          </p:cNvSpPr>
          <p:nvPr>
            <p:ph type="body" idx="1"/>
          </p:nvPr>
        </p:nvSpPr>
        <p:spPr bwMode="auto">
          <a:xfrm>
            <a:off x="506413" y="4130675"/>
            <a:ext cx="6291262" cy="579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solidFill>
                <a:srgbClr val="FF0000"/>
              </a:solidFill>
              <a:ea typeface="MS PGothic" panose="020B0600070205080204" pitchFamily="34" charset="-128"/>
            </a:endParaRPr>
          </a:p>
        </p:txBody>
      </p:sp>
    </p:spTree>
    <p:extLst>
      <p:ext uri="{BB962C8B-B14F-4D97-AF65-F5344CB8AC3E}">
        <p14:creationId xmlns:p14="http://schemas.microsoft.com/office/powerpoint/2010/main" val="154878638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Espace réservé de l'image des diapositives 1"/>
          <p:cNvSpPr>
            <a:spLocks noGrp="1" noRot="1" noChangeAspect="1" noTextEdit="1"/>
          </p:cNvSpPr>
          <p:nvPr>
            <p:ph type="sldImg"/>
          </p:nvPr>
        </p:nvSpPr>
        <p:spPr bwMode="auto">
          <a:xfrm>
            <a:off x="363538" y="1227138"/>
            <a:ext cx="6119812" cy="3441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7842" name="Rectangle 3"/>
          <p:cNvSpPr>
            <a:spLocks noGrp="1" noChangeArrowheads="1"/>
          </p:cNvSpPr>
          <p:nvPr>
            <p:ph type="body" idx="1"/>
          </p:nvPr>
        </p:nvSpPr>
        <p:spPr bwMode="auto">
          <a:xfrm>
            <a:off x="584200" y="5278438"/>
            <a:ext cx="6156325" cy="4997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649" tIns="49323" rIns="98649" bIns="49323" numCol="1" anchor="t" anchorCtr="0" compatLnSpc="1">
            <a:prstTxWarp prst="textNoShape">
              <a:avLst/>
            </a:prstTxWarp>
          </a:bodyPr>
          <a:lstStyle/>
          <a:p>
            <a:pPr eaLnBrk="1" hangingPunct="1">
              <a:spcBef>
                <a:spcPct val="0"/>
              </a:spcBef>
            </a:pPr>
            <a:endParaRPr lang="fr-FR" altLang="fr-FR" b="1"/>
          </a:p>
        </p:txBody>
      </p:sp>
    </p:spTree>
    <p:extLst>
      <p:ext uri="{BB962C8B-B14F-4D97-AF65-F5344CB8AC3E}">
        <p14:creationId xmlns:p14="http://schemas.microsoft.com/office/powerpoint/2010/main" val="273027165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989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4989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B86AF64C-AACD-4B32-BC6B-E8744580F8F5}" type="slidenum">
              <a:rPr lang="fr-FR" altLang="fr-FR">
                <a:latin typeface="Calibri" panose="020F0502020204030204" pitchFamily="34" charset="0"/>
              </a:rPr>
              <a:pPr/>
              <a:t>151</a:t>
            </a:fld>
            <a:endParaRPr lang="fr-FR" altLang="fr-FR">
              <a:latin typeface="Calibri" panose="020F0502020204030204" pitchFamily="34" charset="0"/>
            </a:endParaRPr>
          </a:p>
        </p:txBody>
      </p:sp>
    </p:spTree>
    <p:extLst>
      <p:ext uri="{BB962C8B-B14F-4D97-AF65-F5344CB8AC3E}">
        <p14:creationId xmlns:p14="http://schemas.microsoft.com/office/powerpoint/2010/main" val="212597615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193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5193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ABEAA94D-85A9-4FFA-96A8-753362E31D5E}" type="slidenum">
              <a:rPr lang="fr-FR" altLang="fr-FR">
                <a:latin typeface="Calibri" panose="020F0502020204030204" pitchFamily="34" charset="0"/>
              </a:rPr>
              <a:pPr/>
              <a:t>152</a:t>
            </a:fld>
            <a:endParaRPr lang="fr-FR" altLang="fr-FR">
              <a:latin typeface="Calibri" panose="020F0502020204030204" pitchFamily="34" charset="0"/>
            </a:endParaRPr>
          </a:p>
        </p:txBody>
      </p:sp>
    </p:spTree>
    <p:extLst>
      <p:ext uri="{BB962C8B-B14F-4D97-AF65-F5344CB8AC3E}">
        <p14:creationId xmlns:p14="http://schemas.microsoft.com/office/powerpoint/2010/main" val="251578215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98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5398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C10B68DD-CB8E-4F1D-B041-746843C2C355}" type="slidenum">
              <a:rPr lang="fr-FR" altLang="fr-FR">
                <a:latin typeface="Calibri" panose="020F0502020204030204" pitchFamily="34" charset="0"/>
              </a:rPr>
              <a:pPr/>
              <a:t>153</a:t>
            </a:fld>
            <a:endParaRPr lang="fr-FR" altLang="fr-FR">
              <a:latin typeface="Calibri" panose="020F0502020204030204" pitchFamily="34" charset="0"/>
            </a:endParaRPr>
          </a:p>
        </p:txBody>
      </p:sp>
    </p:spTree>
    <p:extLst>
      <p:ext uri="{BB962C8B-B14F-4D97-AF65-F5344CB8AC3E}">
        <p14:creationId xmlns:p14="http://schemas.microsoft.com/office/powerpoint/2010/main" val="375623340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603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5603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5448CA80-1341-4E6F-B3C0-81139CC12339}" type="slidenum">
              <a:rPr lang="fr-FR" altLang="fr-FR">
                <a:latin typeface="Calibri" panose="020F0502020204030204" pitchFamily="34" charset="0"/>
              </a:rPr>
              <a:pPr/>
              <a:t>154</a:t>
            </a:fld>
            <a:endParaRPr lang="fr-FR" altLang="fr-FR">
              <a:latin typeface="Calibri" panose="020F0502020204030204" pitchFamily="34" charset="0"/>
            </a:endParaRPr>
          </a:p>
        </p:txBody>
      </p:sp>
    </p:spTree>
    <p:extLst>
      <p:ext uri="{BB962C8B-B14F-4D97-AF65-F5344CB8AC3E}">
        <p14:creationId xmlns:p14="http://schemas.microsoft.com/office/powerpoint/2010/main" val="232269340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75949667-2E8C-4BF8-B435-69330A7DBA40}" type="slidenum">
              <a:rPr lang="fr-FR" altLang="fr-FR">
                <a:solidFill>
                  <a:srgbClr val="000000"/>
                </a:solidFill>
                <a:ea typeface="MS PGothic" panose="020B0600070205080204" pitchFamily="34" charset="-128"/>
              </a:rPr>
              <a:pPr/>
              <a:t>155</a:t>
            </a:fld>
            <a:endParaRPr lang="fr-FR" altLang="fr-FR">
              <a:solidFill>
                <a:srgbClr val="000000"/>
              </a:solidFill>
              <a:ea typeface="MS PGothic" panose="020B0600070205080204" pitchFamily="34" charset="-128"/>
            </a:endParaRPr>
          </a:p>
        </p:txBody>
      </p:sp>
      <p:sp>
        <p:nvSpPr>
          <p:cNvPr id="558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8083" name="Rectangle 3"/>
          <p:cNvSpPr>
            <a:spLocks noGrp="1" noChangeArrowheads="1"/>
          </p:cNvSpPr>
          <p:nvPr>
            <p:ph type="body" idx="1"/>
          </p:nvPr>
        </p:nvSpPr>
        <p:spPr bwMode="auto">
          <a:xfrm>
            <a:off x="685800" y="5038725"/>
            <a:ext cx="6110288" cy="5162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569" tIns="47286" rIns="94569" bIns="47286"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77656533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47A5150A-B246-4E99-B2C7-93016F1880BB}" type="slidenum">
              <a:rPr lang="fr-FR" altLang="fr-FR">
                <a:solidFill>
                  <a:srgbClr val="000000"/>
                </a:solidFill>
                <a:ea typeface="MS PGothic" panose="020B0600070205080204" pitchFamily="34" charset="-128"/>
              </a:rPr>
              <a:pPr/>
              <a:t>156</a:t>
            </a:fld>
            <a:endParaRPr lang="fr-FR" altLang="fr-FR">
              <a:solidFill>
                <a:srgbClr val="000000"/>
              </a:solidFill>
              <a:ea typeface="MS PGothic" panose="020B0600070205080204" pitchFamily="34" charset="-128"/>
            </a:endParaRPr>
          </a:p>
        </p:txBody>
      </p:sp>
      <p:sp>
        <p:nvSpPr>
          <p:cNvPr id="560130" name="Rectangle 2"/>
          <p:cNvSpPr>
            <a:spLocks noGrp="1" noRot="1" noChangeAspect="1" noChangeArrowheads="1" noTextEdit="1"/>
          </p:cNvSpPr>
          <p:nvPr>
            <p:ph type="sldImg"/>
          </p:nvPr>
        </p:nvSpPr>
        <p:spPr bwMode="auto">
          <a:xfrm>
            <a:off x="469900" y="747713"/>
            <a:ext cx="5953125" cy="33480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0131" name="Rectangle 3"/>
          <p:cNvSpPr>
            <a:spLocks noGrp="1" noChangeArrowheads="1"/>
          </p:cNvSpPr>
          <p:nvPr>
            <p:ph type="body" idx="1"/>
          </p:nvPr>
        </p:nvSpPr>
        <p:spPr bwMode="auto">
          <a:xfrm>
            <a:off x="714375" y="4208463"/>
            <a:ext cx="6083300" cy="5645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a:p>
            <a:pPr eaLnBrk="1" hangingPunct="1">
              <a:spcBef>
                <a:spcPct val="0"/>
              </a:spcBef>
            </a:pPr>
            <a:endParaRPr lang="fr-FR" altLang="fr-FR" b="1" u="sng"/>
          </a:p>
        </p:txBody>
      </p:sp>
    </p:spTree>
    <p:extLst>
      <p:ext uri="{BB962C8B-B14F-4D97-AF65-F5344CB8AC3E}">
        <p14:creationId xmlns:p14="http://schemas.microsoft.com/office/powerpoint/2010/main" val="319547109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84A69196-969D-4F33-AD34-7E62D889EC2C}" type="slidenum">
              <a:rPr lang="fr-FR" altLang="fr-FR">
                <a:solidFill>
                  <a:srgbClr val="000000"/>
                </a:solidFill>
                <a:ea typeface="MS PGothic" panose="020B0600070205080204" pitchFamily="34" charset="-128"/>
              </a:rPr>
              <a:pPr/>
              <a:t>157</a:t>
            </a:fld>
            <a:endParaRPr lang="fr-FR" altLang="fr-FR">
              <a:solidFill>
                <a:srgbClr val="000000"/>
              </a:solidFill>
              <a:ea typeface="MS PGothic" panose="020B0600070205080204" pitchFamily="34" charset="-128"/>
            </a:endParaRPr>
          </a:p>
        </p:txBody>
      </p:sp>
      <p:sp>
        <p:nvSpPr>
          <p:cNvPr id="562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2179" name="Rectangle 3"/>
          <p:cNvSpPr>
            <a:spLocks noGrp="1" noChangeArrowheads="1"/>
          </p:cNvSpPr>
          <p:nvPr>
            <p:ph type="body" idx="1"/>
          </p:nvPr>
        </p:nvSpPr>
        <p:spPr bwMode="auto">
          <a:xfrm>
            <a:off x="681038" y="5072063"/>
            <a:ext cx="6116637"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84067673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B9E4C7D7-3F05-4F03-A681-A744B9F7C40A}" type="slidenum">
              <a:rPr lang="fr-FR" altLang="fr-FR">
                <a:solidFill>
                  <a:srgbClr val="000000"/>
                </a:solidFill>
                <a:ea typeface="MS PGothic" panose="020B0600070205080204" pitchFamily="34" charset="-128"/>
              </a:rPr>
              <a:pPr/>
              <a:t>158</a:t>
            </a:fld>
            <a:endParaRPr lang="fr-FR" altLang="fr-FR">
              <a:solidFill>
                <a:srgbClr val="000000"/>
              </a:solidFill>
              <a:ea typeface="MS PGothic" panose="020B0600070205080204" pitchFamily="34" charset="-128"/>
            </a:endParaRPr>
          </a:p>
        </p:txBody>
      </p:sp>
      <p:sp>
        <p:nvSpPr>
          <p:cNvPr id="5642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4227" name="Rectangle 3"/>
          <p:cNvSpPr>
            <a:spLocks noGrp="1" noChangeArrowheads="1"/>
          </p:cNvSpPr>
          <p:nvPr>
            <p:ph type="body" idx="1"/>
          </p:nvPr>
        </p:nvSpPr>
        <p:spPr bwMode="auto">
          <a:xfrm>
            <a:off x="458788" y="5026025"/>
            <a:ext cx="6337300" cy="5175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569" tIns="47286" rIns="94569" bIns="47286" numCol="1" anchor="t" anchorCtr="0" compatLnSpc="1">
            <a:prstTxWarp prst="textNoShape">
              <a:avLst/>
            </a:prstTxWarp>
          </a:bodyPr>
          <a:lstStyle/>
          <a:p>
            <a:pPr eaLnBrk="1" hangingPunct="1">
              <a:spcBef>
                <a:spcPct val="0"/>
              </a:spcBef>
              <a:buFontTx/>
              <a:buChar char="•"/>
            </a:pPr>
            <a:endParaRPr lang="fr-FR" altLang="fr-FR"/>
          </a:p>
        </p:txBody>
      </p:sp>
    </p:spTree>
    <p:extLst>
      <p:ext uri="{BB962C8B-B14F-4D97-AF65-F5344CB8AC3E}">
        <p14:creationId xmlns:p14="http://schemas.microsoft.com/office/powerpoint/2010/main" val="49435672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69C89763-310A-4106-BC03-1B0859A8B0BE}" type="slidenum">
              <a:rPr lang="fr-FR" altLang="fr-FR">
                <a:solidFill>
                  <a:srgbClr val="000000"/>
                </a:solidFill>
                <a:ea typeface="MS PGothic" panose="020B0600070205080204" pitchFamily="34" charset="-128"/>
              </a:rPr>
              <a:pPr/>
              <a:t>159</a:t>
            </a:fld>
            <a:endParaRPr lang="fr-FR" altLang="fr-FR">
              <a:solidFill>
                <a:srgbClr val="000000"/>
              </a:solidFill>
              <a:ea typeface="MS PGothic" panose="020B0600070205080204" pitchFamily="34" charset="-128"/>
            </a:endParaRPr>
          </a:p>
        </p:txBody>
      </p:sp>
      <p:sp>
        <p:nvSpPr>
          <p:cNvPr id="5662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6275" name="Rectangle 3"/>
          <p:cNvSpPr>
            <a:spLocks noGrp="1" noChangeArrowheads="1"/>
          </p:cNvSpPr>
          <p:nvPr>
            <p:ph type="body" idx="1"/>
          </p:nvPr>
        </p:nvSpPr>
        <p:spPr bwMode="auto">
          <a:xfrm>
            <a:off x="679450" y="4938713"/>
            <a:ext cx="6116638" cy="3748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fr-FR" altLang="fr-FR"/>
          </a:p>
          <a:p>
            <a:pPr eaLnBrk="1" hangingPunct="1">
              <a:spcBef>
                <a:spcPct val="0"/>
              </a:spcBef>
            </a:pPr>
            <a:endParaRPr lang="fr-FR" altLang="fr-FR"/>
          </a:p>
        </p:txBody>
      </p:sp>
    </p:spTree>
    <p:extLst>
      <p:ext uri="{BB962C8B-B14F-4D97-AF65-F5344CB8AC3E}">
        <p14:creationId xmlns:p14="http://schemas.microsoft.com/office/powerpoint/2010/main" val="3084046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noChangeArrowheads="1" noTextEdit="1"/>
          </p:cNvSpPr>
          <p:nvPr>
            <p:ph type="sldImg"/>
          </p:nvPr>
        </p:nvSpPr>
        <p:spPr bwMode="auto">
          <a:xfrm>
            <a:off x="452438" y="1231900"/>
            <a:ext cx="5935662" cy="3338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7196299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09D962A-5C58-4269-B7A8-7F8871B233E2}" type="slidenum">
              <a:rPr lang="fr-FR" altLang="fr-FR">
                <a:solidFill>
                  <a:srgbClr val="000000"/>
                </a:solidFill>
                <a:ea typeface="MS PGothic" panose="020B0600070205080204" pitchFamily="34" charset="-128"/>
              </a:rPr>
              <a:pPr/>
              <a:t>160</a:t>
            </a:fld>
            <a:endParaRPr lang="fr-FR" altLang="fr-FR">
              <a:solidFill>
                <a:srgbClr val="000000"/>
              </a:solidFill>
              <a:ea typeface="MS PGothic" panose="020B0600070205080204" pitchFamily="34" charset="-128"/>
            </a:endParaRPr>
          </a:p>
        </p:txBody>
      </p:sp>
      <p:sp>
        <p:nvSpPr>
          <p:cNvPr id="568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8323" name="Rectangle 3"/>
          <p:cNvSpPr>
            <a:spLocks noGrp="1" noChangeArrowheads="1"/>
          </p:cNvSpPr>
          <p:nvPr>
            <p:ph type="body" idx="1"/>
          </p:nvPr>
        </p:nvSpPr>
        <p:spPr bwMode="auto">
          <a:xfrm>
            <a:off x="1020763" y="4953000"/>
            <a:ext cx="5775325" cy="5248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569" tIns="47286" rIns="94569" bIns="47286"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27285396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a:solidFill>
                  <a:schemeClr val="tx1"/>
                </a:solidFill>
                <a:latin typeface="Arial" panose="020B0604020202020204" pitchFamily="34" charset="0"/>
              </a:defRPr>
            </a:lvl1pPr>
            <a:lvl2pPr marL="742950" indent="-285750" defTabSz="909638">
              <a:defRPr>
                <a:solidFill>
                  <a:schemeClr val="tx1"/>
                </a:solidFill>
                <a:latin typeface="Arial" panose="020B0604020202020204" pitchFamily="34" charset="0"/>
              </a:defRPr>
            </a:lvl2pPr>
            <a:lvl3pPr marL="1143000" indent="-228600" defTabSz="909638">
              <a:defRPr>
                <a:solidFill>
                  <a:schemeClr val="tx1"/>
                </a:solidFill>
                <a:latin typeface="Arial" panose="020B0604020202020204" pitchFamily="34" charset="0"/>
              </a:defRPr>
            </a:lvl3pPr>
            <a:lvl4pPr marL="1600200" indent="-228600" defTabSz="909638">
              <a:defRPr>
                <a:solidFill>
                  <a:schemeClr val="tx1"/>
                </a:solidFill>
                <a:latin typeface="Arial" panose="020B0604020202020204" pitchFamily="34" charset="0"/>
              </a:defRPr>
            </a:lvl4pPr>
            <a:lvl5pPr marL="2057400" indent="-228600" defTabSz="909638">
              <a:defRPr>
                <a:solidFill>
                  <a:schemeClr val="tx1"/>
                </a:solidFill>
                <a:latin typeface="Arial" panose="020B0604020202020204" pitchFamily="34" charset="0"/>
              </a:defRPr>
            </a:lvl5pPr>
            <a:lvl6pPr marL="2514600" indent="-228600" defTabSz="909638" fontAlgn="base">
              <a:spcBef>
                <a:spcPct val="0"/>
              </a:spcBef>
              <a:spcAft>
                <a:spcPct val="0"/>
              </a:spcAft>
              <a:defRPr>
                <a:solidFill>
                  <a:schemeClr val="tx1"/>
                </a:solidFill>
                <a:latin typeface="Arial" panose="020B0604020202020204" pitchFamily="34" charset="0"/>
              </a:defRPr>
            </a:lvl6pPr>
            <a:lvl7pPr marL="2971800" indent="-228600" defTabSz="909638" fontAlgn="base">
              <a:spcBef>
                <a:spcPct val="0"/>
              </a:spcBef>
              <a:spcAft>
                <a:spcPct val="0"/>
              </a:spcAft>
              <a:defRPr>
                <a:solidFill>
                  <a:schemeClr val="tx1"/>
                </a:solidFill>
                <a:latin typeface="Arial" panose="020B0604020202020204" pitchFamily="34" charset="0"/>
              </a:defRPr>
            </a:lvl7pPr>
            <a:lvl8pPr marL="3429000" indent="-228600" defTabSz="909638" fontAlgn="base">
              <a:spcBef>
                <a:spcPct val="0"/>
              </a:spcBef>
              <a:spcAft>
                <a:spcPct val="0"/>
              </a:spcAft>
              <a:defRPr>
                <a:solidFill>
                  <a:schemeClr val="tx1"/>
                </a:solidFill>
                <a:latin typeface="Arial" panose="020B0604020202020204" pitchFamily="34" charset="0"/>
              </a:defRPr>
            </a:lvl8pPr>
            <a:lvl9pPr marL="3886200" indent="-228600" defTabSz="909638" fontAlgn="base">
              <a:spcBef>
                <a:spcPct val="0"/>
              </a:spcBef>
              <a:spcAft>
                <a:spcPct val="0"/>
              </a:spcAft>
              <a:defRPr>
                <a:solidFill>
                  <a:schemeClr val="tx1"/>
                </a:solidFill>
                <a:latin typeface="Arial" panose="020B0604020202020204" pitchFamily="34" charset="0"/>
              </a:defRPr>
            </a:lvl9pPr>
          </a:lstStyle>
          <a:p>
            <a:fld id="{DC418179-4319-4F04-9064-46026B3DF04E}" type="slidenum">
              <a:rPr lang="fr-FR" altLang="fr-FR" sz="1100">
                <a:solidFill>
                  <a:srgbClr val="000000"/>
                </a:solidFill>
                <a:latin typeface="Times New Roman" panose="02020603050405020304" pitchFamily="18" charset="0"/>
              </a:rPr>
              <a:pPr/>
              <a:t>161</a:t>
            </a:fld>
            <a:endParaRPr lang="fr-FR" altLang="fr-FR" sz="1100">
              <a:solidFill>
                <a:srgbClr val="000000"/>
              </a:solidFill>
              <a:latin typeface="Times New Roman" panose="02020603050405020304" pitchFamily="18" charset="0"/>
            </a:endParaRPr>
          </a:p>
        </p:txBody>
      </p:sp>
      <p:sp>
        <p:nvSpPr>
          <p:cNvPr id="570370" name="Rectangle 2"/>
          <p:cNvSpPr>
            <a:spLocks noGrp="1" noRot="1" noChangeAspect="1" noChangeArrowheads="1" noTextEdit="1"/>
          </p:cNvSpPr>
          <p:nvPr>
            <p:ph type="sldImg"/>
          </p:nvPr>
        </p:nvSpPr>
        <p:spPr bwMode="auto">
          <a:xfrm>
            <a:off x="473075" y="746125"/>
            <a:ext cx="5949950" cy="3346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1" name="Rectangle 3"/>
          <p:cNvSpPr>
            <a:spLocks noGrp="1" noChangeArrowheads="1"/>
          </p:cNvSpPr>
          <p:nvPr>
            <p:ph type="body" idx="1"/>
          </p:nvPr>
        </p:nvSpPr>
        <p:spPr bwMode="auto">
          <a:xfrm>
            <a:off x="679450" y="4727575"/>
            <a:ext cx="6116638" cy="4957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i="1">
              <a:latin typeface="Courier" pitchFamily="49" charset="0"/>
            </a:endParaRPr>
          </a:p>
        </p:txBody>
      </p:sp>
    </p:spTree>
    <p:extLst>
      <p:ext uri="{BB962C8B-B14F-4D97-AF65-F5344CB8AC3E}">
        <p14:creationId xmlns:p14="http://schemas.microsoft.com/office/powerpoint/2010/main" val="254227713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a:solidFill>
                  <a:schemeClr val="tx1"/>
                </a:solidFill>
                <a:latin typeface="Arial" panose="020B0604020202020204" pitchFamily="34" charset="0"/>
              </a:defRPr>
            </a:lvl1pPr>
            <a:lvl2pPr marL="742950" indent="-285750" defTabSz="909638">
              <a:defRPr>
                <a:solidFill>
                  <a:schemeClr val="tx1"/>
                </a:solidFill>
                <a:latin typeface="Arial" panose="020B0604020202020204" pitchFamily="34" charset="0"/>
              </a:defRPr>
            </a:lvl2pPr>
            <a:lvl3pPr marL="1143000" indent="-228600" defTabSz="909638">
              <a:defRPr>
                <a:solidFill>
                  <a:schemeClr val="tx1"/>
                </a:solidFill>
                <a:latin typeface="Arial" panose="020B0604020202020204" pitchFamily="34" charset="0"/>
              </a:defRPr>
            </a:lvl3pPr>
            <a:lvl4pPr marL="1600200" indent="-228600" defTabSz="909638">
              <a:defRPr>
                <a:solidFill>
                  <a:schemeClr val="tx1"/>
                </a:solidFill>
                <a:latin typeface="Arial" panose="020B0604020202020204" pitchFamily="34" charset="0"/>
              </a:defRPr>
            </a:lvl4pPr>
            <a:lvl5pPr marL="2057400" indent="-228600" defTabSz="909638">
              <a:defRPr>
                <a:solidFill>
                  <a:schemeClr val="tx1"/>
                </a:solidFill>
                <a:latin typeface="Arial" panose="020B0604020202020204" pitchFamily="34" charset="0"/>
              </a:defRPr>
            </a:lvl5pPr>
            <a:lvl6pPr marL="2514600" indent="-228600" defTabSz="909638" fontAlgn="base">
              <a:spcBef>
                <a:spcPct val="0"/>
              </a:spcBef>
              <a:spcAft>
                <a:spcPct val="0"/>
              </a:spcAft>
              <a:defRPr>
                <a:solidFill>
                  <a:schemeClr val="tx1"/>
                </a:solidFill>
                <a:latin typeface="Arial" panose="020B0604020202020204" pitchFamily="34" charset="0"/>
              </a:defRPr>
            </a:lvl6pPr>
            <a:lvl7pPr marL="2971800" indent="-228600" defTabSz="909638" fontAlgn="base">
              <a:spcBef>
                <a:spcPct val="0"/>
              </a:spcBef>
              <a:spcAft>
                <a:spcPct val="0"/>
              </a:spcAft>
              <a:defRPr>
                <a:solidFill>
                  <a:schemeClr val="tx1"/>
                </a:solidFill>
                <a:latin typeface="Arial" panose="020B0604020202020204" pitchFamily="34" charset="0"/>
              </a:defRPr>
            </a:lvl7pPr>
            <a:lvl8pPr marL="3429000" indent="-228600" defTabSz="909638" fontAlgn="base">
              <a:spcBef>
                <a:spcPct val="0"/>
              </a:spcBef>
              <a:spcAft>
                <a:spcPct val="0"/>
              </a:spcAft>
              <a:defRPr>
                <a:solidFill>
                  <a:schemeClr val="tx1"/>
                </a:solidFill>
                <a:latin typeface="Arial" panose="020B0604020202020204" pitchFamily="34" charset="0"/>
              </a:defRPr>
            </a:lvl8pPr>
            <a:lvl9pPr marL="3886200" indent="-228600" defTabSz="909638" fontAlgn="base">
              <a:spcBef>
                <a:spcPct val="0"/>
              </a:spcBef>
              <a:spcAft>
                <a:spcPct val="0"/>
              </a:spcAft>
              <a:defRPr>
                <a:solidFill>
                  <a:schemeClr val="tx1"/>
                </a:solidFill>
                <a:latin typeface="Arial" panose="020B0604020202020204" pitchFamily="34" charset="0"/>
              </a:defRPr>
            </a:lvl9pPr>
          </a:lstStyle>
          <a:p>
            <a:fld id="{A75DABE0-7760-4F24-8DCE-D35EDD208C85}" type="slidenum">
              <a:rPr lang="fr-FR" altLang="fr-FR" sz="1100">
                <a:solidFill>
                  <a:srgbClr val="000000"/>
                </a:solidFill>
                <a:latin typeface="Times New Roman" panose="02020603050405020304" pitchFamily="18" charset="0"/>
              </a:rPr>
              <a:pPr/>
              <a:t>162</a:t>
            </a:fld>
            <a:endParaRPr lang="fr-FR" altLang="fr-FR" sz="1100">
              <a:solidFill>
                <a:srgbClr val="000000"/>
              </a:solidFill>
              <a:latin typeface="Times New Roman" panose="02020603050405020304" pitchFamily="18" charset="0"/>
            </a:endParaRPr>
          </a:p>
        </p:txBody>
      </p:sp>
      <p:sp>
        <p:nvSpPr>
          <p:cNvPr id="572418" name="Rectangle 2"/>
          <p:cNvSpPr>
            <a:spLocks noGrp="1" noRot="1" noChangeAspect="1" noChangeArrowheads="1" noTextEdit="1"/>
          </p:cNvSpPr>
          <p:nvPr>
            <p:ph type="sldImg"/>
          </p:nvPr>
        </p:nvSpPr>
        <p:spPr bwMode="auto">
          <a:xfrm>
            <a:off x="473075" y="746125"/>
            <a:ext cx="5949950" cy="3346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2419" name="Rectangle 3"/>
          <p:cNvSpPr>
            <a:spLocks noGrp="1" noChangeArrowheads="1"/>
          </p:cNvSpPr>
          <p:nvPr>
            <p:ph type="body" idx="1"/>
          </p:nvPr>
        </p:nvSpPr>
        <p:spPr bwMode="auto">
          <a:xfrm>
            <a:off x="679450" y="4778375"/>
            <a:ext cx="602138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76153923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Espace réservé de l'image des diapositives 1"/>
          <p:cNvSpPr>
            <a:spLocks noGrp="1" noRot="1" noChangeAspect="1"/>
          </p:cNvSpPr>
          <p:nvPr>
            <p:ph type="sldImg"/>
          </p:nvPr>
        </p:nvSpPr>
        <p:spPr bwMode="auto">
          <a:xfrm>
            <a:off x="454025" y="549275"/>
            <a:ext cx="5956300" cy="33512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4466" name="Espace réservé des notes 2"/>
          <p:cNvSpPr>
            <a:spLocks noGrp="1"/>
          </p:cNvSpPr>
          <p:nvPr>
            <p:ph type="body" idx="1"/>
          </p:nvPr>
        </p:nvSpPr>
        <p:spPr bwMode="auto">
          <a:xfrm>
            <a:off x="681038" y="4052888"/>
            <a:ext cx="6116637" cy="587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5000"/>
              </a:lnSpc>
              <a:spcBef>
                <a:spcPct val="0"/>
              </a:spcBef>
            </a:pPr>
            <a:endParaRPr lang="fr-FR" altLang="fr-FR">
              <a:latin typeface="Calibri" panose="020F0502020204030204" pitchFamily="34" charset="0"/>
            </a:endParaRPr>
          </a:p>
        </p:txBody>
      </p:sp>
      <p:sp>
        <p:nvSpPr>
          <p:cNvPr id="57446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68E163D-B601-4848-A620-C3A13B3EBC87}" type="slidenum">
              <a:rPr lang="fr-FR" altLang="fr-FR">
                <a:latin typeface="Calibri" panose="020F0502020204030204" pitchFamily="34" charset="0"/>
              </a:rPr>
              <a:pPr/>
              <a:t>163</a:t>
            </a:fld>
            <a:endParaRPr lang="fr-FR" altLang="fr-FR">
              <a:latin typeface="Calibri" panose="020F0502020204030204" pitchFamily="34" charset="0"/>
            </a:endParaRPr>
          </a:p>
        </p:txBody>
      </p:sp>
    </p:spTree>
    <p:extLst>
      <p:ext uri="{BB962C8B-B14F-4D97-AF65-F5344CB8AC3E}">
        <p14:creationId xmlns:p14="http://schemas.microsoft.com/office/powerpoint/2010/main" val="365710930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6514" name="Espace réservé des notes 2"/>
          <p:cNvSpPr>
            <a:spLocks noGrp="1"/>
          </p:cNvSpPr>
          <p:nvPr>
            <p:ph type="body" idx="1"/>
          </p:nvPr>
        </p:nvSpPr>
        <p:spPr bwMode="auto">
          <a:xfrm>
            <a:off x="679450" y="5105400"/>
            <a:ext cx="6116638" cy="3851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7651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4F797638-618B-4CF8-9C6F-3CDF65123D13}" type="slidenum">
              <a:rPr lang="fr-FR" altLang="fr-FR">
                <a:latin typeface="Calibri" panose="020F0502020204030204" pitchFamily="34" charset="0"/>
              </a:rPr>
              <a:pPr/>
              <a:t>164</a:t>
            </a:fld>
            <a:endParaRPr lang="fr-FR" altLang="fr-FR">
              <a:latin typeface="Calibri" panose="020F0502020204030204" pitchFamily="34" charset="0"/>
            </a:endParaRPr>
          </a:p>
        </p:txBody>
      </p:sp>
    </p:spTree>
    <p:extLst>
      <p:ext uri="{BB962C8B-B14F-4D97-AF65-F5344CB8AC3E}">
        <p14:creationId xmlns:p14="http://schemas.microsoft.com/office/powerpoint/2010/main" val="324174909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a:solidFill>
                  <a:schemeClr val="tx1"/>
                </a:solidFill>
                <a:latin typeface="Arial" panose="020B0604020202020204" pitchFamily="34" charset="0"/>
              </a:defRPr>
            </a:lvl1pPr>
            <a:lvl2pPr marL="742950" indent="-285750" defTabSz="909638">
              <a:defRPr>
                <a:solidFill>
                  <a:schemeClr val="tx1"/>
                </a:solidFill>
                <a:latin typeface="Arial" panose="020B0604020202020204" pitchFamily="34" charset="0"/>
              </a:defRPr>
            </a:lvl2pPr>
            <a:lvl3pPr marL="1143000" indent="-228600" defTabSz="909638">
              <a:defRPr>
                <a:solidFill>
                  <a:schemeClr val="tx1"/>
                </a:solidFill>
                <a:latin typeface="Arial" panose="020B0604020202020204" pitchFamily="34" charset="0"/>
              </a:defRPr>
            </a:lvl3pPr>
            <a:lvl4pPr marL="1600200" indent="-228600" defTabSz="909638">
              <a:defRPr>
                <a:solidFill>
                  <a:schemeClr val="tx1"/>
                </a:solidFill>
                <a:latin typeface="Arial" panose="020B0604020202020204" pitchFamily="34" charset="0"/>
              </a:defRPr>
            </a:lvl4pPr>
            <a:lvl5pPr marL="2057400" indent="-228600" defTabSz="909638">
              <a:defRPr>
                <a:solidFill>
                  <a:schemeClr val="tx1"/>
                </a:solidFill>
                <a:latin typeface="Arial" panose="020B0604020202020204" pitchFamily="34" charset="0"/>
              </a:defRPr>
            </a:lvl5pPr>
            <a:lvl6pPr marL="2514600" indent="-228600" defTabSz="909638" fontAlgn="base">
              <a:spcBef>
                <a:spcPct val="0"/>
              </a:spcBef>
              <a:spcAft>
                <a:spcPct val="0"/>
              </a:spcAft>
              <a:defRPr>
                <a:solidFill>
                  <a:schemeClr val="tx1"/>
                </a:solidFill>
                <a:latin typeface="Arial" panose="020B0604020202020204" pitchFamily="34" charset="0"/>
              </a:defRPr>
            </a:lvl6pPr>
            <a:lvl7pPr marL="2971800" indent="-228600" defTabSz="909638" fontAlgn="base">
              <a:spcBef>
                <a:spcPct val="0"/>
              </a:spcBef>
              <a:spcAft>
                <a:spcPct val="0"/>
              </a:spcAft>
              <a:defRPr>
                <a:solidFill>
                  <a:schemeClr val="tx1"/>
                </a:solidFill>
                <a:latin typeface="Arial" panose="020B0604020202020204" pitchFamily="34" charset="0"/>
              </a:defRPr>
            </a:lvl7pPr>
            <a:lvl8pPr marL="3429000" indent="-228600" defTabSz="909638" fontAlgn="base">
              <a:spcBef>
                <a:spcPct val="0"/>
              </a:spcBef>
              <a:spcAft>
                <a:spcPct val="0"/>
              </a:spcAft>
              <a:defRPr>
                <a:solidFill>
                  <a:schemeClr val="tx1"/>
                </a:solidFill>
                <a:latin typeface="Arial" panose="020B0604020202020204" pitchFamily="34" charset="0"/>
              </a:defRPr>
            </a:lvl8pPr>
            <a:lvl9pPr marL="3886200" indent="-228600" defTabSz="909638" fontAlgn="base">
              <a:spcBef>
                <a:spcPct val="0"/>
              </a:spcBef>
              <a:spcAft>
                <a:spcPct val="0"/>
              </a:spcAft>
              <a:defRPr>
                <a:solidFill>
                  <a:schemeClr val="tx1"/>
                </a:solidFill>
                <a:latin typeface="Arial" panose="020B0604020202020204" pitchFamily="34" charset="0"/>
              </a:defRPr>
            </a:lvl9pPr>
          </a:lstStyle>
          <a:p>
            <a:fld id="{175C4713-6992-4A07-977B-29D4E2ED4061}" type="slidenum">
              <a:rPr lang="fr-FR" altLang="fr-FR" sz="1100">
                <a:solidFill>
                  <a:srgbClr val="000000"/>
                </a:solidFill>
                <a:latin typeface="Times New Roman" panose="02020603050405020304" pitchFamily="18" charset="0"/>
              </a:rPr>
              <a:pPr/>
              <a:t>165</a:t>
            </a:fld>
            <a:endParaRPr lang="fr-FR" altLang="fr-FR" sz="1100">
              <a:solidFill>
                <a:srgbClr val="000000"/>
              </a:solidFill>
              <a:latin typeface="Times New Roman" panose="02020603050405020304" pitchFamily="18" charset="0"/>
            </a:endParaRPr>
          </a:p>
        </p:txBody>
      </p:sp>
      <p:sp>
        <p:nvSpPr>
          <p:cNvPr id="578562" name="Rectangle 2"/>
          <p:cNvSpPr>
            <a:spLocks noGrp="1" noRot="1" noChangeAspect="1" noChangeArrowheads="1" noTextEdit="1"/>
          </p:cNvSpPr>
          <p:nvPr>
            <p:ph type="sldImg"/>
          </p:nvPr>
        </p:nvSpPr>
        <p:spPr bwMode="auto">
          <a:xfrm>
            <a:off x="473075" y="746125"/>
            <a:ext cx="5949950" cy="3346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8563" name="Rectangle 3"/>
          <p:cNvSpPr>
            <a:spLocks noGrp="1" noChangeArrowheads="1"/>
          </p:cNvSpPr>
          <p:nvPr>
            <p:ph type="body" idx="1"/>
          </p:nvPr>
        </p:nvSpPr>
        <p:spPr bwMode="auto">
          <a:xfrm>
            <a:off x="679450" y="4778375"/>
            <a:ext cx="6118225"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i="1">
              <a:latin typeface="Courier" pitchFamily="49" charset="0"/>
            </a:endParaRPr>
          </a:p>
        </p:txBody>
      </p:sp>
    </p:spTree>
    <p:extLst>
      <p:ext uri="{BB962C8B-B14F-4D97-AF65-F5344CB8AC3E}">
        <p14:creationId xmlns:p14="http://schemas.microsoft.com/office/powerpoint/2010/main" val="135005974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0609" name="Shape 2665"/>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580610" name="Shape 2666"/>
          <p:cNvSpPr>
            <a:spLocks noGrp="1"/>
          </p:cNvSpPr>
          <p:nvPr>
            <p:ph type="body" idx="1"/>
          </p:nvPr>
        </p:nvSpPr>
        <p:spPr bwMode="auto">
          <a:xfrm>
            <a:off x="679450" y="4778375"/>
            <a:ext cx="6116638" cy="4748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96" tIns="45536" rIns="91096" bIns="45536" numCol="1" anchor="t" anchorCtr="0" compatLnSpc="1">
            <a:prstTxWarp prst="textNoShape">
              <a:avLst/>
            </a:prstTxWarp>
          </a:bodyPr>
          <a:lstStyle/>
          <a:p>
            <a:pPr eaLnBrk="1" hangingPunct="1">
              <a:spcBef>
                <a:spcPct val="0"/>
              </a:spcBef>
            </a:pPr>
            <a:endParaRPr lang="fr-FR" altLang="fr-FR">
              <a:solidFill>
                <a:srgbClr val="000000"/>
              </a:solidFill>
              <a:sym typeface="Arial" panose="020B0604020202020204" pitchFamily="34" charset="0"/>
            </a:endParaRPr>
          </a:p>
          <a:p>
            <a:pPr eaLnBrk="1" hangingPunct="1">
              <a:spcBef>
                <a:spcPct val="0"/>
              </a:spcBef>
            </a:pPr>
            <a:endParaRPr lang="fr-FR" altLang="fr-FR">
              <a:solidFill>
                <a:srgbClr val="000000"/>
              </a:solidFill>
              <a:sym typeface="Arial" panose="020B0604020202020204" pitchFamily="34" charset="0"/>
            </a:endParaRPr>
          </a:p>
        </p:txBody>
      </p:sp>
      <p:sp>
        <p:nvSpPr>
          <p:cNvPr id="580611" name="Shape 2667"/>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96" tIns="45536" rIns="91096" bIns="4553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9DB434FC-907F-450C-BF02-847938413FB8}" type="slidenum">
              <a:rPr lang="fr-FR" altLang="fr-FR">
                <a:solidFill>
                  <a:srgbClr val="000000"/>
                </a:solidFill>
                <a:latin typeface="Calibri" panose="020F0502020204030204" pitchFamily="34" charset="0"/>
                <a:sym typeface="Calibri" panose="020F0502020204030204" pitchFamily="34" charset="0"/>
              </a:rPr>
              <a:pPr/>
              <a:t>166</a:t>
            </a:fld>
            <a:endParaRPr lang="fr-FR" altLang="fr-FR">
              <a:solidFill>
                <a:srgbClr val="000000"/>
              </a:solidFill>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65277885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2657" name="Shape 267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582658" name="Shape 2675"/>
          <p:cNvSpPr>
            <a:spLocks noGrp="1"/>
          </p:cNvSpPr>
          <p:nvPr>
            <p:ph type="body" idx="1"/>
          </p:nvPr>
        </p:nvSpPr>
        <p:spPr bwMode="auto">
          <a:xfrm>
            <a:off x="679450" y="4889500"/>
            <a:ext cx="6116638" cy="4387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96" tIns="45536" rIns="91096" bIns="45536" numCol="1" anchor="t" anchorCtr="0" compatLnSpc="1">
            <a:prstTxWarp prst="textNoShape">
              <a:avLst/>
            </a:prstTxWarp>
          </a:bodyPr>
          <a:lstStyle/>
          <a:p>
            <a:pPr eaLnBrk="1" hangingPunct="1">
              <a:spcBef>
                <a:spcPct val="0"/>
              </a:spcBef>
            </a:pPr>
            <a:endParaRPr lang="fr-FR" altLang="fr-FR">
              <a:solidFill>
                <a:srgbClr val="000000"/>
              </a:solidFill>
              <a:sym typeface="Arial" panose="020B0604020202020204" pitchFamily="34" charset="0"/>
            </a:endParaRPr>
          </a:p>
        </p:txBody>
      </p:sp>
      <p:sp>
        <p:nvSpPr>
          <p:cNvPr id="582659" name="Shape 267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96" tIns="45536" rIns="91096" bIns="4553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56AEEFFC-DE51-489B-A6A3-1A5D1EC7654D}" type="slidenum">
              <a:rPr lang="fr-FR" altLang="fr-FR">
                <a:solidFill>
                  <a:srgbClr val="000000"/>
                </a:solidFill>
                <a:latin typeface="Calibri" panose="020F0502020204030204" pitchFamily="34" charset="0"/>
                <a:sym typeface="Calibri" panose="020F0502020204030204" pitchFamily="34" charset="0"/>
              </a:rPr>
              <a:pPr/>
              <a:t>167</a:t>
            </a:fld>
            <a:endParaRPr lang="fr-FR" altLang="fr-FR">
              <a:solidFill>
                <a:srgbClr val="000000"/>
              </a:solidFill>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4804514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6754" name="Espace réservé des commentaires 2"/>
          <p:cNvSpPr>
            <a:spLocks noGrp="1"/>
          </p:cNvSpPr>
          <p:nvPr>
            <p:ph type="body" idx="1"/>
          </p:nvPr>
        </p:nvSpPr>
        <p:spPr bwMode="auto">
          <a:xfrm>
            <a:off x="679450" y="4932363"/>
            <a:ext cx="6116638" cy="3754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8675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A04E9C03-BEB4-4823-A5F8-446BF541A0DA}" type="slidenum">
              <a:rPr lang="fr-FR" altLang="fr-FR">
                <a:latin typeface="Calibri" panose="020F0502020204030204" pitchFamily="34" charset="0"/>
              </a:rPr>
              <a:pPr/>
              <a:t>170</a:t>
            </a:fld>
            <a:endParaRPr lang="fr-FR" altLang="fr-FR">
              <a:latin typeface="Calibri" panose="020F0502020204030204" pitchFamily="34" charset="0"/>
            </a:endParaRPr>
          </a:p>
        </p:txBody>
      </p:sp>
    </p:spTree>
    <p:extLst>
      <p:ext uri="{BB962C8B-B14F-4D97-AF65-F5344CB8AC3E}">
        <p14:creationId xmlns:p14="http://schemas.microsoft.com/office/powerpoint/2010/main" val="353121523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171</a:t>
            </a:fld>
            <a:endParaRPr lang="fr-FR" altLang="fr-FR"/>
          </a:p>
        </p:txBody>
      </p:sp>
    </p:spTree>
    <p:extLst>
      <p:ext uri="{BB962C8B-B14F-4D97-AF65-F5344CB8AC3E}">
        <p14:creationId xmlns:p14="http://schemas.microsoft.com/office/powerpoint/2010/main" val="1832049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Rot="1" noChangeAspect="1" noChangeArrowheads="1" noTextEdit="1"/>
          </p:cNvSpPr>
          <p:nvPr>
            <p:ph type="sldImg"/>
          </p:nvPr>
        </p:nvSpPr>
        <p:spPr bwMode="auto">
          <a:xfrm>
            <a:off x="355600" y="1196975"/>
            <a:ext cx="6149975" cy="3459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8" name="Rectangle 3"/>
          <p:cNvSpPr>
            <a:spLocks noGrp="1" noChangeArrowheads="1"/>
          </p:cNvSpPr>
          <p:nvPr>
            <p:ph type="body" idx="1"/>
          </p:nvPr>
        </p:nvSpPr>
        <p:spPr bwMode="auto">
          <a:xfrm>
            <a:off x="876300" y="5130800"/>
            <a:ext cx="5921375" cy="438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66793514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172</a:t>
            </a:fld>
            <a:endParaRPr lang="fr-FR" altLang="fr-FR"/>
          </a:p>
        </p:txBody>
      </p:sp>
    </p:spTree>
    <p:extLst>
      <p:ext uri="{BB962C8B-B14F-4D97-AF65-F5344CB8AC3E}">
        <p14:creationId xmlns:p14="http://schemas.microsoft.com/office/powerpoint/2010/main" val="175857285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8802" name="Espace réservé des commentaires 2"/>
          <p:cNvSpPr>
            <a:spLocks noGrp="1"/>
          </p:cNvSpPr>
          <p:nvPr>
            <p:ph type="body" idx="1"/>
          </p:nvPr>
        </p:nvSpPr>
        <p:spPr bwMode="auto">
          <a:xfrm>
            <a:off x="679450" y="5059363"/>
            <a:ext cx="5438775" cy="3627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b="1"/>
          </a:p>
        </p:txBody>
      </p:sp>
      <p:sp>
        <p:nvSpPr>
          <p:cNvPr id="58880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D79D2C71-2319-48F4-AD5B-9F68D7E0D4D9}" type="slidenum">
              <a:rPr lang="fr-FR" altLang="fr-FR">
                <a:latin typeface="Calibri" panose="020F0502020204030204" pitchFamily="34" charset="0"/>
              </a:rPr>
              <a:pPr/>
              <a:t>173</a:t>
            </a:fld>
            <a:endParaRPr lang="fr-FR" altLang="fr-FR">
              <a:latin typeface="Calibri" panose="020F0502020204030204" pitchFamily="34" charset="0"/>
            </a:endParaRPr>
          </a:p>
        </p:txBody>
      </p:sp>
    </p:spTree>
    <p:extLst>
      <p:ext uri="{BB962C8B-B14F-4D97-AF65-F5344CB8AC3E}">
        <p14:creationId xmlns:p14="http://schemas.microsoft.com/office/powerpoint/2010/main" val="230763263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7D8FEBC-425A-447D-85D0-B1265CCC31F3}" type="slidenum">
              <a:rPr lang="fr-FR" altLang="fr-FR" smtClean="0"/>
              <a:pPr/>
              <a:t>174</a:t>
            </a:fld>
            <a:endParaRPr lang="fr-FR" altLang="fr-FR"/>
          </a:p>
        </p:txBody>
      </p:sp>
    </p:spTree>
    <p:extLst>
      <p:ext uri="{BB962C8B-B14F-4D97-AF65-F5344CB8AC3E}">
        <p14:creationId xmlns:p14="http://schemas.microsoft.com/office/powerpoint/2010/main" val="61610539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1874" name="Espace réservé des commentaires 2"/>
          <p:cNvSpPr>
            <a:spLocks noGrp="1"/>
          </p:cNvSpPr>
          <p:nvPr>
            <p:ph type="body" idx="1"/>
          </p:nvPr>
        </p:nvSpPr>
        <p:spPr bwMode="auto">
          <a:xfrm>
            <a:off x="679450" y="4778375"/>
            <a:ext cx="611663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9187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1EEB278-3BC0-4F34-BBB7-FD547E59A295}" type="slidenum">
              <a:rPr lang="fr-FR" altLang="fr-FR">
                <a:latin typeface="Calibri" panose="020F0502020204030204" pitchFamily="34" charset="0"/>
              </a:rPr>
              <a:pPr/>
              <a:t>175</a:t>
            </a:fld>
            <a:endParaRPr lang="fr-FR" altLang="fr-FR">
              <a:latin typeface="Calibri" panose="020F0502020204030204" pitchFamily="34" charset="0"/>
            </a:endParaRPr>
          </a:p>
        </p:txBody>
      </p:sp>
    </p:spTree>
    <p:extLst>
      <p:ext uri="{BB962C8B-B14F-4D97-AF65-F5344CB8AC3E}">
        <p14:creationId xmlns:p14="http://schemas.microsoft.com/office/powerpoint/2010/main" val="165042908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2"/>
          <p:cNvSpPr>
            <a:spLocks noGrp="1" noRot="1" noChangeAspect="1" noChangeArrowheads="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22" name="Rectangle 4"/>
          <p:cNvSpPr>
            <a:spLocks noGrp="1" noChangeArrowheads="1"/>
          </p:cNvSpPr>
          <p:nvPr>
            <p:ph type="body" idx="1"/>
          </p:nvPr>
        </p:nvSpPr>
        <p:spPr bwMode="auto">
          <a:xfrm>
            <a:off x="673100" y="5119688"/>
            <a:ext cx="6064250" cy="5273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z="1000"/>
          </a:p>
        </p:txBody>
      </p:sp>
    </p:spTree>
    <p:extLst>
      <p:ext uri="{BB962C8B-B14F-4D97-AF65-F5344CB8AC3E}">
        <p14:creationId xmlns:p14="http://schemas.microsoft.com/office/powerpoint/2010/main" val="179479565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2"/>
          <p:cNvSpPr>
            <a:spLocks noGrp="1" noRot="1" noChangeAspect="1" noChangeArrowheads="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5970" name="Rectangle 4"/>
          <p:cNvSpPr>
            <a:spLocks noGrp="1" noChangeArrowheads="1"/>
          </p:cNvSpPr>
          <p:nvPr>
            <p:ph type="body" idx="1"/>
          </p:nvPr>
        </p:nvSpPr>
        <p:spPr bwMode="auto">
          <a:xfrm>
            <a:off x="673100" y="5119688"/>
            <a:ext cx="6122988" cy="485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09902469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2"/>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8018" name="Rectangle 3"/>
          <p:cNvSpPr>
            <a:spLocks noGrp="1"/>
          </p:cNvSpPr>
          <p:nvPr>
            <p:ph type="body" idx="1"/>
          </p:nvPr>
        </p:nvSpPr>
        <p:spPr bwMode="auto">
          <a:xfrm>
            <a:off x="673100" y="5119688"/>
            <a:ext cx="6122988" cy="485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41607508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2"/>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73163835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Espace réservé de l'image des diapositives 1"/>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2114" name="Espace réservé des commentaires 2"/>
          <p:cNvSpPr>
            <a:spLocks noGrp="1"/>
          </p:cNvSpPr>
          <p:nvPr>
            <p:ph type="body" idx="1"/>
          </p:nvPr>
        </p:nvSpPr>
        <p:spPr bwMode="auto">
          <a:xfrm>
            <a:off x="733425" y="4919663"/>
            <a:ext cx="6064250" cy="485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solidFill>
                <a:srgbClr val="FF0000"/>
              </a:solidFill>
            </a:endParaRPr>
          </a:p>
        </p:txBody>
      </p:sp>
    </p:spTree>
    <p:extLst>
      <p:ext uri="{BB962C8B-B14F-4D97-AF65-F5344CB8AC3E}">
        <p14:creationId xmlns:p14="http://schemas.microsoft.com/office/powerpoint/2010/main" val="320077901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Espace réservé de l'image des diapositives 1"/>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952477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6" name="Espace réservé des commentaires 2"/>
          <p:cNvSpPr>
            <a:spLocks noGrp="1"/>
          </p:cNvSpPr>
          <p:nvPr>
            <p:ph type="body" idx="1"/>
          </p:nvPr>
        </p:nvSpPr>
        <p:spPr bwMode="auto">
          <a:xfrm>
            <a:off x="673100" y="5089525"/>
            <a:ext cx="6124575" cy="4243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b="1"/>
          </a:p>
        </p:txBody>
      </p:sp>
    </p:spTree>
    <p:extLst>
      <p:ext uri="{BB962C8B-B14F-4D97-AF65-F5344CB8AC3E}">
        <p14:creationId xmlns:p14="http://schemas.microsoft.com/office/powerpoint/2010/main" val="391831707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Espace réservé de l'image des diapositives 1"/>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26316171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Espace réservé de l'image des diapositives 1"/>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8814492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2"/>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0306" name="Rectangle 3"/>
          <p:cNvSpPr>
            <a:spLocks noGrp="1"/>
          </p:cNvSpPr>
          <p:nvPr>
            <p:ph type="body" idx="1"/>
          </p:nvPr>
        </p:nvSpPr>
        <p:spPr bwMode="auto">
          <a:xfrm>
            <a:off x="685800" y="4721225"/>
            <a:ext cx="6111875" cy="5041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fr-FR" altLang="fr-FR" sz="1000" i="1"/>
          </a:p>
        </p:txBody>
      </p:sp>
    </p:spTree>
    <p:extLst>
      <p:ext uri="{BB962C8B-B14F-4D97-AF65-F5344CB8AC3E}">
        <p14:creationId xmlns:p14="http://schemas.microsoft.com/office/powerpoint/2010/main" val="80491145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Espace réservé de l'image des diapositives 1"/>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52080679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Espace réservé de l'image des diapositives 1"/>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02" name="Rectangle 5"/>
          <p:cNvSpPr>
            <a:spLocks noGrp="1"/>
          </p:cNvSpPr>
          <p:nvPr>
            <p:ph type="body" idx="1"/>
          </p:nvPr>
        </p:nvSpPr>
        <p:spPr bwMode="auto">
          <a:xfrm>
            <a:off x="673100" y="5119688"/>
            <a:ext cx="6122988" cy="485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65938787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Espace réservé de l'image des diapositives 1"/>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6450" name="Espace réservé des commentaires 2"/>
          <p:cNvSpPr>
            <a:spLocks noGrp="1"/>
          </p:cNvSpPr>
          <p:nvPr>
            <p:ph type="body" idx="1"/>
          </p:nvPr>
        </p:nvSpPr>
        <p:spPr bwMode="auto">
          <a:xfrm>
            <a:off x="673100" y="5119688"/>
            <a:ext cx="6122988" cy="485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43009882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Espace réservé de l'image des diapositives 1"/>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8498" name="Espace réservé des commentaires 2"/>
          <p:cNvSpPr>
            <a:spLocks noGrp="1"/>
          </p:cNvSpPr>
          <p:nvPr>
            <p:ph type="body" idx="1"/>
          </p:nvPr>
        </p:nvSpPr>
        <p:spPr bwMode="auto">
          <a:xfrm>
            <a:off x="673100" y="5119688"/>
            <a:ext cx="6122988" cy="485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solidFill>
                <a:srgbClr val="FF3300"/>
              </a:solidFill>
            </a:endParaRPr>
          </a:p>
        </p:txBody>
      </p:sp>
    </p:spTree>
    <p:extLst>
      <p:ext uri="{BB962C8B-B14F-4D97-AF65-F5344CB8AC3E}">
        <p14:creationId xmlns:p14="http://schemas.microsoft.com/office/powerpoint/2010/main" val="61764090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Espace réservé de l'image des diapositives 1"/>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0546" name="Espace réservé des commentaires 2"/>
          <p:cNvSpPr>
            <a:spLocks noGrp="1"/>
          </p:cNvSpPr>
          <p:nvPr>
            <p:ph type="body" idx="1"/>
          </p:nvPr>
        </p:nvSpPr>
        <p:spPr bwMode="auto">
          <a:xfrm>
            <a:off x="733425" y="4930775"/>
            <a:ext cx="6064250" cy="5427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fr-FR" altLang="fr-FR"/>
          </a:p>
        </p:txBody>
      </p:sp>
    </p:spTree>
    <p:extLst>
      <p:ext uri="{BB962C8B-B14F-4D97-AF65-F5344CB8AC3E}">
        <p14:creationId xmlns:p14="http://schemas.microsoft.com/office/powerpoint/2010/main" val="62825300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2"/>
          <p:cNvSpPr>
            <a:spLocks noGrp="1" noRot="1" noChangeAspect="1" noChangeArrowheads="1" noTextEdit="1"/>
          </p:cNvSpPr>
          <p:nvPr>
            <p:ph type="sldImg"/>
          </p:nvPr>
        </p:nvSpPr>
        <p:spPr bwMode="auto">
          <a:xfrm>
            <a:off x="376238" y="1160463"/>
            <a:ext cx="6042025" cy="33988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2594" name="Rectangle 3"/>
          <p:cNvSpPr>
            <a:spLocks noGrp="1" noChangeArrowheads="1"/>
          </p:cNvSpPr>
          <p:nvPr>
            <p:ph type="body" idx="1"/>
          </p:nvPr>
        </p:nvSpPr>
        <p:spPr bwMode="auto">
          <a:xfrm>
            <a:off x="666750" y="5557838"/>
            <a:ext cx="6072188" cy="5270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614" tIns="45809" rIns="91614" bIns="45809" numCol="1" anchor="t" anchorCtr="0" compatLnSpc="1">
            <a:prstTxWarp prst="textNoShape">
              <a:avLst/>
            </a:prstTxWarp>
          </a:bodyPr>
          <a:lstStyle/>
          <a:p>
            <a:pPr eaLnBrk="1" hangingPunct="1">
              <a:spcBef>
                <a:spcPct val="0"/>
              </a:spcBef>
            </a:pPr>
            <a:endParaRPr lang="fr-FR" altLang="fr-FR"/>
          </a:p>
          <a:p>
            <a:pPr eaLnBrk="1" hangingPunct="1">
              <a:spcBef>
                <a:spcPct val="0"/>
              </a:spcBef>
            </a:pPr>
            <a:endParaRPr lang="fr-FR" altLang="fr-FR" b="1"/>
          </a:p>
          <a:p>
            <a:pPr eaLnBrk="1" hangingPunct="1">
              <a:spcBef>
                <a:spcPct val="0"/>
              </a:spcBef>
            </a:pPr>
            <a:endParaRPr lang="fr-FR" altLang="fr-FR"/>
          </a:p>
        </p:txBody>
      </p:sp>
    </p:spTree>
    <p:extLst>
      <p:ext uri="{BB962C8B-B14F-4D97-AF65-F5344CB8AC3E}">
        <p14:creationId xmlns:p14="http://schemas.microsoft.com/office/powerpoint/2010/main" val="311564916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4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62464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57C80DD-F0A8-4D18-B9BC-7730C44701FE}" type="slidenum">
              <a:rPr lang="fr-FR" altLang="fr-FR">
                <a:solidFill>
                  <a:srgbClr val="000000"/>
                </a:solidFill>
                <a:latin typeface="Calibri" panose="020F0502020204030204" pitchFamily="34" charset="0"/>
              </a:rPr>
              <a:pPr/>
              <a:t>191</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2523475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Rot="1" noChangeAspect="1" noChangeArrowheads="1" noTextEdit="1"/>
          </p:cNvSpPr>
          <p:nvPr>
            <p:ph type="sldImg"/>
          </p:nvPr>
        </p:nvSpPr>
        <p:spPr bwMode="auto">
          <a:xfrm>
            <a:off x="415925" y="1208088"/>
            <a:ext cx="6019800" cy="33861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4" name="Rectangle 4"/>
          <p:cNvSpPr>
            <a:spLocks noGrp="1" noChangeArrowheads="1"/>
          </p:cNvSpPr>
          <p:nvPr>
            <p:ph type="body" idx="1"/>
          </p:nvPr>
        </p:nvSpPr>
        <p:spPr bwMode="auto">
          <a:xfrm>
            <a:off x="785813" y="5049838"/>
            <a:ext cx="6011862" cy="572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171" tIns="47583" rIns="95171" bIns="47583" numCol="1" anchor="t" anchorCtr="0" compatLnSpc="1">
            <a:prstTxWarp prst="textNoShape">
              <a:avLst/>
            </a:prstTxWarp>
          </a:bodyPr>
          <a:lstStyle/>
          <a:p>
            <a:pPr eaLnBrk="1" hangingPunct="1">
              <a:spcBef>
                <a:spcPct val="0"/>
              </a:spcBef>
              <a:tabLst>
                <a:tab pos="512763" algn="l"/>
              </a:tabLst>
            </a:pPr>
            <a:endParaRPr lang="fr-FR" altLang="fr-FR"/>
          </a:p>
        </p:txBody>
      </p:sp>
    </p:spTree>
    <p:extLst>
      <p:ext uri="{BB962C8B-B14F-4D97-AF65-F5344CB8AC3E}">
        <p14:creationId xmlns:p14="http://schemas.microsoft.com/office/powerpoint/2010/main" val="391049254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669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62669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623CD1D1-798F-4EE5-A819-2C2DACEBFB42}" type="slidenum">
              <a:rPr lang="fr-FR" altLang="fr-FR">
                <a:solidFill>
                  <a:srgbClr val="000000"/>
                </a:solidFill>
                <a:latin typeface="Calibri" panose="020F0502020204030204" pitchFamily="34" charset="0"/>
              </a:rPr>
              <a:pPr/>
              <a:t>192</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274342396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8738" name="Espace réservé des commentaires 2"/>
          <p:cNvSpPr>
            <a:spLocks noGrp="1"/>
          </p:cNvSpPr>
          <p:nvPr>
            <p:ph type="body" idx="1"/>
          </p:nvPr>
        </p:nvSpPr>
        <p:spPr bwMode="auto">
          <a:xfrm>
            <a:off x="679450" y="5165725"/>
            <a:ext cx="6116638" cy="352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62873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95D0B948-4467-48EC-984E-61D595CBFA16}" type="slidenum">
              <a:rPr lang="fr-FR" altLang="fr-FR">
                <a:solidFill>
                  <a:srgbClr val="000000"/>
                </a:solidFill>
                <a:latin typeface="Calibri" panose="020F0502020204030204" pitchFamily="34" charset="0"/>
              </a:rPr>
              <a:pPr/>
              <a:t>193</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135585680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Espace réservé de l'image des diapositives 1"/>
          <p:cNvSpPr>
            <a:spLocks noGrp="1" noRot="1" noChangeAspect="1" noTextEdit="1"/>
          </p:cNvSpPr>
          <p:nvPr>
            <p:ph type="sldImg"/>
          </p:nvPr>
        </p:nvSpPr>
        <p:spPr bwMode="auto">
          <a:xfrm>
            <a:off x="414338" y="1184275"/>
            <a:ext cx="5984875" cy="3367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0786" name="Rectangle 3"/>
          <p:cNvSpPr>
            <a:spLocks noGrp="1" noChangeArrowheads="1"/>
          </p:cNvSpPr>
          <p:nvPr>
            <p:ph type="body" idx="1"/>
          </p:nvPr>
        </p:nvSpPr>
        <p:spPr bwMode="auto">
          <a:xfrm>
            <a:off x="644525" y="4967288"/>
            <a:ext cx="5645150" cy="4703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55" tIns="45929" rIns="91855" bIns="45929"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428748786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Rectangle 2"/>
          <p:cNvSpPr>
            <a:spLocks noGrp="1" noRot="1" noChangeAspect="1" noChangeArrowheads="1" noTextEdit="1"/>
          </p:cNvSpPr>
          <p:nvPr>
            <p:ph type="sldImg"/>
          </p:nvPr>
        </p:nvSpPr>
        <p:spPr bwMode="auto">
          <a:xfrm>
            <a:off x="301625" y="1127125"/>
            <a:ext cx="6243638"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2834" name="Rectangle 3"/>
          <p:cNvSpPr>
            <a:spLocks noGrp="1" noChangeArrowheads="1"/>
          </p:cNvSpPr>
          <p:nvPr>
            <p:ph type="body" idx="1"/>
          </p:nvPr>
        </p:nvSpPr>
        <p:spPr bwMode="auto">
          <a:xfrm>
            <a:off x="673100" y="4921250"/>
            <a:ext cx="6069013" cy="554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171" tIns="47583" rIns="95171" bIns="47583" numCol="1" anchor="t" anchorCtr="0" compatLnSpc="1">
            <a:prstTxWarp prst="textNoShape">
              <a:avLst/>
            </a:prstTxWarp>
          </a:bodyPr>
          <a:lstStyle/>
          <a:p>
            <a:pPr eaLnBrk="1" hangingPunct="1">
              <a:spcBef>
                <a:spcPct val="0"/>
              </a:spcBef>
              <a:buFontTx/>
              <a:buChar char="•"/>
            </a:pPr>
            <a:endParaRPr lang="fr-FR" altLang="fr-FR" b="1"/>
          </a:p>
        </p:txBody>
      </p:sp>
    </p:spTree>
    <p:extLst>
      <p:ext uri="{BB962C8B-B14F-4D97-AF65-F5344CB8AC3E}">
        <p14:creationId xmlns:p14="http://schemas.microsoft.com/office/powerpoint/2010/main" val="250186330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849688" y="9429750"/>
            <a:ext cx="2946400" cy="498475"/>
          </a:xfrm>
          <a:prstGeom prst="rect">
            <a:avLst/>
          </a:prstGeom>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197</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52619442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849688" y="9429750"/>
            <a:ext cx="2946400" cy="498475"/>
          </a:xfrm>
          <a:prstGeom prst="rect">
            <a:avLst/>
          </a:prstGeom>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198</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25151679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849688" y="9429750"/>
            <a:ext cx="2946400" cy="498475"/>
          </a:xfrm>
          <a:prstGeom prst="rect">
            <a:avLst/>
          </a:prstGeom>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199</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68231079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49688" y="9429750"/>
            <a:ext cx="2946400" cy="498475"/>
          </a:xfrm>
          <a:prstGeom prst="rect">
            <a:avLst/>
          </a:prstGeom>
        </p:spPr>
        <p:txBody>
          <a:bodyPr/>
          <a:lstStyle/>
          <a:p>
            <a:pPr>
              <a:defRPr/>
            </a:pPr>
            <a:fld id="{E0B578A5-F665-4E50-8128-DAD85358A277}" type="slidenum">
              <a:rPr lang="fr-FR" altLang="fr-FR" smtClean="0"/>
              <a:pPr>
                <a:defRPr/>
              </a:pPr>
              <a:t>200</a:t>
            </a:fld>
            <a:endParaRPr lang="fr-FR" altLang="fr-FR"/>
          </a:p>
        </p:txBody>
      </p:sp>
    </p:spTree>
    <p:extLst>
      <p:ext uri="{BB962C8B-B14F-4D97-AF65-F5344CB8AC3E}">
        <p14:creationId xmlns:p14="http://schemas.microsoft.com/office/powerpoint/2010/main" val="47562092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49688" y="9429750"/>
            <a:ext cx="2946400" cy="498475"/>
          </a:xfrm>
          <a:prstGeom prst="rect">
            <a:avLst/>
          </a:prstGeom>
        </p:spPr>
        <p:txBody>
          <a:bodyPr/>
          <a:lstStyle/>
          <a:p>
            <a:pPr>
              <a:defRPr/>
            </a:pPr>
            <a:fld id="{E0B578A5-F665-4E50-8128-DAD85358A277}" type="slidenum">
              <a:rPr lang="fr-FR" altLang="fr-FR" smtClean="0"/>
              <a:pPr>
                <a:defRPr/>
              </a:pPr>
              <a:t>201</a:t>
            </a:fld>
            <a:endParaRPr lang="fr-FR" altLang="fr-FR"/>
          </a:p>
        </p:txBody>
      </p:sp>
    </p:spTree>
    <p:extLst>
      <p:ext uri="{BB962C8B-B14F-4D97-AF65-F5344CB8AC3E}">
        <p14:creationId xmlns:p14="http://schemas.microsoft.com/office/powerpoint/2010/main" val="213530580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49688" y="9429750"/>
            <a:ext cx="2946400" cy="498475"/>
          </a:xfrm>
          <a:prstGeom prst="rect">
            <a:avLst/>
          </a:prstGeom>
        </p:spPr>
        <p:txBody>
          <a:bodyPr/>
          <a:lstStyle/>
          <a:p>
            <a:pPr>
              <a:defRPr/>
            </a:pPr>
            <a:fld id="{E0B578A5-F665-4E50-8128-DAD85358A277}" type="slidenum">
              <a:rPr lang="fr-FR" altLang="fr-FR" smtClean="0"/>
              <a:pPr>
                <a:defRPr/>
              </a:pPr>
              <a:t>202</a:t>
            </a:fld>
            <a:endParaRPr lang="fr-FR" altLang="fr-FR"/>
          </a:p>
        </p:txBody>
      </p:sp>
    </p:spTree>
    <p:extLst>
      <p:ext uri="{BB962C8B-B14F-4D97-AF65-F5344CB8AC3E}">
        <p14:creationId xmlns:p14="http://schemas.microsoft.com/office/powerpoint/2010/main" val="1492530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5780089" y="9432926"/>
            <a:ext cx="1017587" cy="495300"/>
          </a:xfrm>
          <a:prstGeom prst="rect">
            <a:avLst/>
          </a:prstGeom>
        </p:spPr>
        <p:txBody>
          <a:bodyPr/>
          <a:lstStyle/>
          <a:p>
            <a:pPr>
              <a:defRPr/>
            </a:pPr>
            <a:fld id="{E0B578A5-F665-4E50-8128-DAD85358A277}" type="slidenum">
              <a:rPr lang="fr-FR" altLang="fr-FR">
                <a:solidFill>
                  <a:srgbClr val="000000"/>
                </a:solidFill>
                <a:latin typeface="Tahoma" panose="020B0604030504040204" pitchFamily="34" charset="0"/>
                <a:cs typeface="Arial" panose="020B0604020202020204" pitchFamily="34" charset="0"/>
              </a:rPr>
              <a:pPr>
                <a:defRPr/>
              </a:pPr>
              <a:t>2</a:t>
            </a:fld>
            <a:endParaRPr lang="fr-FR" altLang="fr-FR">
              <a:solidFill>
                <a:srgbClr val="000000"/>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874060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Rot="1" noChangeAspect="1" noChangeArrowheads="1" noTextEdit="1"/>
          </p:cNvSpPr>
          <p:nvPr>
            <p:ph type="sldImg"/>
          </p:nvPr>
        </p:nvSpPr>
        <p:spPr bwMode="auto">
          <a:xfrm>
            <a:off x="-220663" y="808038"/>
            <a:ext cx="7186613" cy="40433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91143579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2"/>
          <p:cNvSpPr>
            <a:spLocks noGrp="1" noRot="1" noChangeAspect="1" noChangeArrowheads="1" noTextEdit="1"/>
          </p:cNvSpPr>
          <p:nvPr>
            <p:ph type="sldImg"/>
          </p:nvPr>
        </p:nvSpPr>
        <p:spPr bwMode="auto">
          <a:xfrm>
            <a:off x="373063" y="1066800"/>
            <a:ext cx="6013450" cy="33829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882" name="Rectangle 4"/>
          <p:cNvSpPr>
            <a:spLocks noGrp="1" noChangeArrowheads="1"/>
          </p:cNvSpPr>
          <p:nvPr>
            <p:ph type="body" idx="1"/>
          </p:nvPr>
        </p:nvSpPr>
        <p:spPr bwMode="auto">
          <a:xfrm>
            <a:off x="728663" y="4975225"/>
            <a:ext cx="6069012" cy="5270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171" tIns="47583" rIns="95171" bIns="47583" numCol="1" anchor="t" anchorCtr="0" compatLnSpc="1">
            <a:prstTxWarp prst="textNoShape">
              <a:avLst/>
            </a:prstTxWarp>
          </a:bodyPr>
          <a:lstStyle/>
          <a:p>
            <a:pPr eaLnBrk="1" hangingPunct="1">
              <a:spcBef>
                <a:spcPct val="0"/>
              </a:spcBef>
            </a:pPr>
            <a:endParaRPr lang="fr-FR" altLang="fr-FR"/>
          </a:p>
          <a:p>
            <a:pPr eaLnBrk="1" hangingPunct="1">
              <a:spcBef>
                <a:spcPct val="0"/>
              </a:spcBef>
            </a:pPr>
            <a:endParaRPr lang="fr-FR" altLang="fr-FR"/>
          </a:p>
          <a:p>
            <a:pPr eaLnBrk="1" hangingPunct="1">
              <a:spcBef>
                <a:spcPct val="0"/>
              </a:spcBef>
            </a:pPr>
            <a:endParaRPr lang="fr-FR" altLang="fr-FR"/>
          </a:p>
        </p:txBody>
      </p:sp>
    </p:spTree>
    <p:extLst>
      <p:ext uri="{BB962C8B-B14F-4D97-AF65-F5344CB8AC3E}">
        <p14:creationId xmlns:p14="http://schemas.microsoft.com/office/powerpoint/2010/main" val="242566345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Espace réservé de l'image des diapositives 1"/>
          <p:cNvSpPr>
            <a:spLocks noGrp="1" noRot="1" noChangeAspect="1" noTextEdit="1"/>
          </p:cNvSpPr>
          <p:nvPr>
            <p:ph type="sldImg"/>
          </p:nvPr>
        </p:nvSpPr>
        <p:spPr bwMode="auto">
          <a:xfrm>
            <a:off x="330200" y="1000125"/>
            <a:ext cx="6103938" cy="34337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6930" name="Rectangle 3"/>
          <p:cNvSpPr>
            <a:spLocks noGrp="1" noChangeArrowheads="1"/>
          </p:cNvSpPr>
          <p:nvPr>
            <p:ph type="body" idx="1"/>
          </p:nvPr>
        </p:nvSpPr>
        <p:spPr bwMode="auto">
          <a:xfrm>
            <a:off x="673100" y="5118100"/>
            <a:ext cx="5894388" cy="4849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187" tIns="47591" rIns="95187" bIns="47591" numCol="1" anchor="t" anchorCtr="0" compatLnSpc="1">
            <a:prstTxWarp prst="textNoShape">
              <a:avLst/>
            </a:prstTxWarp>
          </a:bodyPr>
          <a:lstStyle/>
          <a:p>
            <a:pPr eaLnBrk="1" hangingPunct="1">
              <a:spcBef>
                <a:spcPct val="0"/>
              </a:spcBef>
              <a:buFontTx/>
              <a:buChar char="•"/>
            </a:pPr>
            <a:endParaRPr lang="fr-FR" altLang="fr-FR" b="1"/>
          </a:p>
        </p:txBody>
      </p:sp>
    </p:spTree>
    <p:extLst>
      <p:ext uri="{BB962C8B-B14F-4D97-AF65-F5344CB8AC3E}">
        <p14:creationId xmlns:p14="http://schemas.microsoft.com/office/powerpoint/2010/main" val="288665135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2"/>
          <p:cNvSpPr>
            <a:spLocks noGrp="1" noRot="1" noChangeAspect="1" noTextEdit="1"/>
          </p:cNvSpPr>
          <p:nvPr>
            <p:ph type="sldImg"/>
          </p:nvPr>
        </p:nvSpPr>
        <p:spPr bwMode="auto">
          <a:xfrm>
            <a:off x="393700" y="1090613"/>
            <a:ext cx="5988050" cy="3368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8978" name="Rectangle 3"/>
          <p:cNvSpPr>
            <a:spLocks noGrp="1"/>
          </p:cNvSpPr>
          <p:nvPr>
            <p:ph type="body" idx="1"/>
          </p:nvPr>
        </p:nvSpPr>
        <p:spPr bwMode="auto">
          <a:xfrm>
            <a:off x="504779" y="4731039"/>
            <a:ext cx="6140450" cy="5408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fr-FR" altLang="fr-FR" b="1" u="sng" dirty="0"/>
              <a:t>Commentaires</a:t>
            </a:r>
          </a:p>
          <a:p>
            <a:pPr>
              <a:defRPr/>
            </a:pPr>
            <a:endParaRPr lang="fr-FR" altLang="fr-FR" b="1" u="sng" dirty="0"/>
          </a:p>
          <a:p>
            <a:pPr>
              <a:spcBef>
                <a:spcPts val="622"/>
              </a:spcBef>
              <a:defRPr/>
            </a:pPr>
            <a:r>
              <a:rPr lang="fr-FR" altLang="fr-FR" b="1" dirty="0"/>
              <a:t>Prendre le temps de conclure  	</a:t>
            </a:r>
          </a:p>
          <a:p>
            <a:pPr>
              <a:defRPr/>
            </a:pPr>
            <a:r>
              <a:rPr lang="fr-FR" altLang="fr-FR" dirty="0"/>
              <a:t>La conclusion est une étape fondamentale qui doit permettre à chaque participant de s’engager sur ce qu’il va mettre en pratique à l’issue de cette formation. </a:t>
            </a:r>
            <a:r>
              <a:rPr lang="fr-FR" altLang="fr-FR" dirty="0">
                <a:sym typeface="Wingdings" panose="05000000000000000000" pitchFamily="2" charset="2"/>
              </a:rPr>
              <a:t>Ce</a:t>
            </a:r>
            <a:r>
              <a:rPr lang="fr-FR" altLang="fr-FR" dirty="0"/>
              <a:t> plan d’action est indispensable pour que la formation soit constructive et ne reste pas qu’un bon moment. </a:t>
            </a:r>
          </a:p>
          <a:p>
            <a:pPr marL="177742" indent="-177742">
              <a:spcBef>
                <a:spcPts val="622"/>
              </a:spcBef>
              <a:buFont typeface="Arial" panose="020B0604020202020204" pitchFamily="34" charset="0"/>
              <a:buChar char="•"/>
            </a:pPr>
            <a:r>
              <a:rPr lang="fr-FR" altLang="fr-FR" dirty="0">
                <a:sym typeface="Wingdings" panose="05000000000000000000" pitchFamily="2" charset="2"/>
              </a:rPr>
              <a:t>Leur donner quelques secondes de réflexion et </a:t>
            </a:r>
            <a:r>
              <a:rPr lang="fr-FR" altLang="fr-FR" b="1" dirty="0">
                <a:sym typeface="Wingdings" panose="05000000000000000000" pitchFamily="2" charset="2"/>
              </a:rPr>
              <a:t>demander qu’ils reprennent leur </a:t>
            </a:r>
            <a:r>
              <a:rPr lang="fr-FR" altLang="fr-FR" b="1" dirty="0"/>
              <a:t>plan d’action personnel </a:t>
            </a:r>
            <a:r>
              <a:rPr lang="fr-FR" altLang="fr-FR" dirty="0">
                <a:sym typeface="Wingdings" panose="05000000000000000000" pitchFamily="2" charset="2"/>
              </a:rPr>
              <a:t>(à la fin du guide participant) et choisissent 1 élément </a:t>
            </a:r>
            <a:r>
              <a:rPr lang="fr-FR" altLang="fr-FR" b="1" dirty="0">
                <a:sym typeface="Wingdings" panose="05000000000000000000" pitchFamily="2" charset="2"/>
              </a:rPr>
              <a:t>prioritaire</a:t>
            </a:r>
            <a:r>
              <a:rPr lang="fr-FR" altLang="fr-FR" dirty="0">
                <a:sym typeface="Wingdings" panose="05000000000000000000" pitchFamily="2" charset="2"/>
              </a:rPr>
              <a:t> qu’ils vont mettre en œuvre dès le lendemain. </a:t>
            </a:r>
          </a:p>
          <a:p>
            <a:pPr>
              <a:spcBef>
                <a:spcPct val="0"/>
              </a:spcBef>
            </a:pPr>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ebdings" panose="05030102010509060703" pitchFamily="18" charset="2"/>
              </a:rPr>
              <a:t>Sur les différents éléments que vous avez notés dans votre Plan d’Action Personnel, il est important de prioriser. Choisissez et entourez </a:t>
            </a:r>
            <a:r>
              <a:rPr lang="fr-FR" altLang="fr-FR" b="1" i="1" dirty="0">
                <a:sym typeface="Webdings" panose="05030102010509060703" pitchFamily="18" charset="2"/>
              </a:rPr>
              <a:t>celui qui est le plus facile à mettre en pratique </a:t>
            </a:r>
            <a:r>
              <a:rPr lang="fr-FR" altLang="fr-FR" i="1" dirty="0">
                <a:sym typeface="Wingdings" panose="05000000000000000000" pitchFamily="2" charset="2"/>
              </a:rPr>
              <a:t>dès votre retour à l’officine. </a:t>
            </a:r>
            <a:endParaRPr lang="fr-FR" altLang="fr-FR" dirty="0"/>
          </a:p>
          <a:p>
            <a:pPr lvl="0"/>
            <a:endParaRPr lang="fr-FR" dirty="0"/>
          </a:p>
          <a:p>
            <a:pPr marL="177742" indent="-177742">
              <a:buFont typeface="Arial" panose="020B0604020202020204" pitchFamily="34" charset="0"/>
              <a:buChar char="•"/>
            </a:pPr>
            <a:r>
              <a:rPr lang="fr-FR" dirty="0"/>
              <a:t>Collégialement, </a:t>
            </a:r>
            <a:r>
              <a:rPr lang="fr-FR" b="1" dirty="0"/>
              <a:t>partager ce qu’ils vont mettre en pratique et quelle place ils vont donner dans leur pratique aux médicaments homéopathiques</a:t>
            </a:r>
            <a:r>
              <a:rPr lang="fr-FR" dirty="0"/>
              <a:t> : quoi et comment ?</a:t>
            </a:r>
          </a:p>
          <a:p>
            <a:pPr>
              <a:spcBef>
                <a:spcPct val="0"/>
              </a:spcBef>
            </a:pPr>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t>Qu’allez-vous expérimenter dès demain ? Et au regard des avantages des médicaments homéopathiques, comment allez-vous les intégrer dans le conseil en dermatologie ?</a:t>
            </a:r>
          </a:p>
          <a:p>
            <a:pPr>
              <a:spcBef>
                <a:spcPts val="311"/>
              </a:spcBef>
            </a:pPr>
            <a:r>
              <a:rPr lang="fr-FR" altLang="fr-FR" i="1" dirty="0">
                <a:sym typeface="Wingdings" panose="05000000000000000000" pitchFamily="2" charset="2"/>
              </a:rPr>
              <a:t>Pensez également à vérifier le stock des médicaments que vous allez conseiller…</a:t>
            </a:r>
            <a:endParaRPr lang="fr-FR" altLang="fr-FR" dirty="0"/>
          </a:p>
        </p:txBody>
      </p:sp>
    </p:spTree>
    <p:extLst>
      <p:ext uri="{BB962C8B-B14F-4D97-AF65-F5344CB8AC3E}">
        <p14:creationId xmlns:p14="http://schemas.microsoft.com/office/powerpoint/2010/main" val="420797282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Rot="1" noChangeAspect="1" noChangeArrowheads="1" noTextEdit="1"/>
          </p:cNvSpPr>
          <p:nvPr>
            <p:ph type="sldImg"/>
          </p:nvPr>
        </p:nvSpPr>
        <p:spPr bwMode="auto">
          <a:xfrm>
            <a:off x="293688" y="1262063"/>
            <a:ext cx="6143625" cy="3455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6" name="Rectangle 3"/>
          <p:cNvSpPr>
            <a:spLocks noGrp="1" noChangeArrowheads="1"/>
          </p:cNvSpPr>
          <p:nvPr>
            <p:ph type="body" idx="1"/>
          </p:nvPr>
        </p:nvSpPr>
        <p:spPr bwMode="auto">
          <a:xfrm>
            <a:off x="635000" y="5240338"/>
            <a:ext cx="6162675" cy="428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5" tIns="45640" rIns="91275" bIns="45640" numCol="1" anchor="t" anchorCtr="0" compatLnSpc="1">
            <a:prstTxWarp prst="textNoShape">
              <a:avLst/>
            </a:prstTxWarp>
          </a:bodyPr>
          <a:lstStyle/>
          <a:p>
            <a:r>
              <a:rPr lang="fr-FR" b="1" u="sng" dirty="0"/>
              <a:t>Commentaires</a:t>
            </a:r>
          </a:p>
          <a:p>
            <a:endParaRPr lang="fr-FR" b="1" u="sng" dirty="0"/>
          </a:p>
          <a:p>
            <a:r>
              <a:rPr lang="fr-FR" dirty="0"/>
              <a:t>• </a:t>
            </a:r>
            <a:r>
              <a:rPr lang="fr-FR" b="1" dirty="0"/>
              <a:t>Reprendre les attentes des participants pour s’assurer d’y avoir répondu</a:t>
            </a:r>
          </a:p>
          <a:p>
            <a:pPr>
              <a:spcBef>
                <a:spcPts val="622"/>
              </a:spcBef>
            </a:pPr>
            <a:r>
              <a:rPr lang="fr-FR" b="1" dirty="0"/>
              <a:t>• Rappeler les objectifs de la formation </a:t>
            </a:r>
          </a:p>
          <a:p>
            <a:pPr>
              <a:spcBef>
                <a:spcPts val="622"/>
              </a:spcBef>
            </a:pPr>
            <a:r>
              <a:rPr lang="fr-FR" b="1" dirty="0"/>
              <a:t>et lors d’un tour de table rapide leur demander de s’auto-évaluer </a:t>
            </a:r>
          </a:p>
          <a:p>
            <a:pPr eaLnBrk="1" hangingPunct="1">
              <a:spcBef>
                <a:spcPct val="0"/>
              </a:spcBef>
            </a:pPr>
            <a:endParaRPr lang="fr-FR" altLang="fr-FR" dirty="0">
              <a:solidFill>
                <a:srgbClr val="FF0000"/>
              </a:solidFill>
            </a:endParaRPr>
          </a:p>
        </p:txBody>
      </p:sp>
    </p:spTree>
    <p:extLst>
      <p:ext uri="{BB962C8B-B14F-4D97-AF65-F5344CB8AC3E}">
        <p14:creationId xmlns:p14="http://schemas.microsoft.com/office/powerpoint/2010/main" val="426899609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6393989"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lgn="l"/>
            <a:r>
              <a:rPr lang="fr-FR" altLang="fr-FR" b="1" dirty="0"/>
              <a:t> </a:t>
            </a:r>
            <a:r>
              <a:rPr lang="fr-FR" dirty="0">
                <a:solidFill>
                  <a:srgbClr val="000000"/>
                </a:solidFill>
              </a:rPr>
              <a:t>• </a:t>
            </a:r>
            <a:r>
              <a:rPr lang="fr-FR" b="1" dirty="0">
                <a:solidFill>
                  <a:srgbClr val="000000"/>
                </a:solidFill>
              </a:rPr>
              <a:t>Faire le lien avec les outils mis à leur disposition (notamment </a:t>
            </a:r>
            <a:r>
              <a:rPr lang="fr-FR" b="1" dirty="0" err="1">
                <a:solidFill>
                  <a:srgbClr val="000000"/>
                </a:solidFill>
              </a:rPr>
              <a:t>Homéoboost</a:t>
            </a:r>
            <a:r>
              <a:rPr lang="fr-FR" b="1" dirty="0">
                <a:solidFill>
                  <a:srgbClr val="000000"/>
                </a:solidFill>
              </a:rPr>
              <a:t>), qui sont la continuité de la formation et leur permettent de progresser sur l’atteinte de ces objectifs</a:t>
            </a:r>
          </a:p>
          <a:p>
            <a:pPr algn="l"/>
            <a:endParaRPr lang="fr-FR" b="1" u="sng" dirty="0">
              <a:solidFill>
                <a:srgbClr val="000000"/>
              </a:solidFill>
            </a:endParaRPr>
          </a:p>
          <a:p>
            <a:r>
              <a:rPr lang="fr-FR" b="1" dirty="0">
                <a:solidFill>
                  <a:srgbClr val="000000"/>
                </a:solidFill>
              </a:rPr>
              <a:t>Leur indiquer que </a:t>
            </a:r>
            <a:r>
              <a:rPr lang="fr-FR" dirty="0">
                <a:solidFill>
                  <a:srgbClr val="000000"/>
                </a:solidFill>
              </a:rPr>
              <a:t>sur </a:t>
            </a:r>
            <a:r>
              <a:rPr lang="fr-FR" u="sng" dirty="0">
                <a:solidFill>
                  <a:srgbClr val="000000"/>
                </a:solidFill>
              </a:rPr>
              <a:t>www.cdfh.fr </a:t>
            </a:r>
            <a:r>
              <a:rPr lang="fr-FR" dirty="0">
                <a:solidFill>
                  <a:srgbClr val="000000"/>
                </a:solidFill>
              </a:rPr>
              <a:t>dans </a:t>
            </a:r>
            <a:r>
              <a:rPr lang="fr-FR" b="1" dirty="0">
                <a:solidFill>
                  <a:srgbClr val="000000"/>
                </a:solidFill>
              </a:rPr>
              <a:t>leur espace personnel </a:t>
            </a:r>
            <a:r>
              <a:rPr lang="fr-FR" dirty="0">
                <a:solidFill>
                  <a:srgbClr val="000000"/>
                </a:solidFill>
              </a:rPr>
              <a:t>(ils doivent avoir leurs codes d’accès), ils retrouveront :</a:t>
            </a:r>
          </a:p>
          <a:p>
            <a:r>
              <a:rPr lang="fr-FR" b="1" dirty="0">
                <a:solidFill>
                  <a:srgbClr val="000000"/>
                </a:solidFill>
              </a:rPr>
              <a:t>- HOMEOBOOST, </a:t>
            </a:r>
            <a:r>
              <a:rPr lang="fr-FR" b="0" dirty="0">
                <a:solidFill>
                  <a:srgbClr val="000000"/>
                </a:solidFill>
              </a:rPr>
              <a:t>outil e-learning pour réviser quand ils veulent, à leur rythme les médicaments abordés </a:t>
            </a:r>
          </a:p>
          <a:p>
            <a:r>
              <a:rPr lang="fr-FR" b="1" dirty="0">
                <a:solidFill>
                  <a:srgbClr val="000000"/>
                </a:solidFill>
              </a:rPr>
              <a:t>- la liste des médicaments abordés au cours de ces 2 jours</a:t>
            </a:r>
          </a:p>
          <a:p>
            <a:r>
              <a:rPr lang="fr-FR" b="1" dirty="0">
                <a:solidFill>
                  <a:srgbClr val="000000"/>
                </a:solidFill>
              </a:rPr>
              <a:t>- les différents arbres décisionnels à télécharger</a:t>
            </a:r>
          </a:p>
          <a:p>
            <a:r>
              <a:rPr lang="fr-FR" b="1" dirty="0">
                <a:solidFill>
                  <a:srgbClr val="000000"/>
                </a:solidFill>
              </a:rPr>
              <a:t>- la méthode d’interrogatoire</a:t>
            </a:r>
          </a:p>
          <a:p>
            <a:endParaRPr lang="fr-FR" b="1" dirty="0">
              <a:solidFill>
                <a:srgbClr val="000000"/>
              </a:solidFill>
            </a:endParaRPr>
          </a:p>
          <a:p>
            <a:endParaRPr lang="fr-FR" dirty="0"/>
          </a:p>
        </p:txBody>
      </p:sp>
    </p:spTree>
    <p:extLst>
      <p:ext uri="{BB962C8B-B14F-4D97-AF65-F5344CB8AC3E}">
        <p14:creationId xmlns:p14="http://schemas.microsoft.com/office/powerpoint/2010/main" val="51158075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551469" y="4708976"/>
            <a:ext cx="6462227" cy="5043904"/>
          </a:xfrm>
        </p:spPr>
        <p:txBody>
          <a:bodyPr/>
          <a:lstStyle/>
          <a:p>
            <a:pPr algn="l"/>
            <a:r>
              <a:rPr lang="fr-FR" b="1" u="sng" dirty="0">
                <a:solidFill>
                  <a:srgbClr val="000000"/>
                </a:solidFill>
              </a:rPr>
              <a:t>Commentaires</a:t>
            </a:r>
          </a:p>
          <a:p>
            <a:pPr algn="l"/>
            <a:endParaRPr lang="fr-FR" b="1" u="sng" dirty="0">
              <a:solidFill>
                <a:srgbClr val="000000"/>
              </a:solidFill>
            </a:endParaRPr>
          </a:p>
          <a:p>
            <a:pPr defTabSz="947958">
              <a:defRPr/>
            </a:pPr>
            <a:r>
              <a:rPr lang="fr-FR" dirty="0">
                <a:solidFill>
                  <a:srgbClr val="000000"/>
                </a:solidFill>
              </a:rPr>
              <a:t>• tous les mois ils recevront par mail un </a:t>
            </a:r>
            <a:r>
              <a:rPr lang="fr-FR" b="1" dirty="0">
                <a:solidFill>
                  <a:srgbClr val="000000"/>
                </a:solidFill>
              </a:rPr>
              <a:t>conseil du mois</a:t>
            </a:r>
            <a:r>
              <a:rPr lang="fr-FR" dirty="0">
                <a:solidFill>
                  <a:srgbClr val="000000"/>
                </a:solidFill>
              </a:rPr>
              <a:t>, outil pédagogique de mémorisation et d’ouverture sur des thèmes de saison ou d’actualité</a:t>
            </a:r>
          </a:p>
          <a:p>
            <a:pPr defTabSz="947958">
              <a:defRPr/>
            </a:pPr>
            <a:endParaRPr lang="fr-FR" dirty="0">
              <a:solidFill>
                <a:srgbClr val="000000"/>
              </a:solidFill>
            </a:endParaRPr>
          </a:p>
          <a:p>
            <a:pPr marL="177742" indent="-177742">
              <a:buFont typeface="Arial" panose="020B0604020202020204" pitchFamily="34" charset="0"/>
              <a:buChar char="•"/>
              <a:defRPr/>
            </a:pPr>
            <a:r>
              <a:rPr lang="fr-FR" b="1" dirty="0" err="1">
                <a:solidFill>
                  <a:srgbClr val="000000"/>
                </a:solidFill>
              </a:rPr>
              <a:t>Homéo&amp;Care</a:t>
            </a:r>
            <a:r>
              <a:rPr lang="fr-FR" b="1" dirty="0">
                <a:solidFill>
                  <a:srgbClr val="000000"/>
                </a:solidFill>
              </a:rPr>
              <a:t> : à installer dans les favoris sur les postes de travail, au comptoir</a:t>
            </a:r>
            <a:r>
              <a:rPr lang="fr-FR" dirty="0">
                <a:solidFill>
                  <a:srgbClr val="000000"/>
                </a:solidFill>
              </a:rPr>
              <a:t>.</a:t>
            </a:r>
            <a:endParaRPr lang="fr-FR" b="1" dirty="0">
              <a:solidFill>
                <a:srgbClr val="000000"/>
              </a:solidFill>
            </a:endParaRPr>
          </a:p>
          <a:p>
            <a:r>
              <a:rPr lang="fr-FR" dirty="0">
                <a:solidFill>
                  <a:srgbClr val="000000"/>
                </a:solidFill>
              </a:rPr>
              <a:t>Cet outil du CEDH, réservé aux professionnels de santé, a été développé par la collaboration et l’expertise de médecin et de pharmaciens. C’est une aide pour faciliter la mise en pratique et le conseil au comptoir.</a:t>
            </a:r>
          </a:p>
          <a:p>
            <a:r>
              <a:rPr lang="fr-FR" dirty="0">
                <a:solidFill>
                  <a:srgbClr val="000000"/>
                </a:solidFill>
              </a:rPr>
              <a:t>Possibilité de consulter les protocoles courants du CEDH, ou de rechercher par pathologie en Mode Découverte ou en Mode Expert (plus de pathologies et plus de médicaments proposés). Une bonne façon de réviser et d’enrichir ses connaissances et sa pratique.</a:t>
            </a:r>
          </a:p>
          <a:p>
            <a:r>
              <a:rPr lang="fr-FR" dirty="0">
                <a:solidFill>
                  <a:srgbClr val="000000"/>
                </a:solidFill>
              </a:rPr>
              <a:t>La création de compte se fait via un numéro RPPS (sécurisant l’accès aux professionnels de santé) ; les préparateurs peuvent y avoir accès via les codes créés au niveau de la pharmacie. </a:t>
            </a:r>
          </a:p>
          <a:p>
            <a:r>
              <a:rPr lang="fr-FR" dirty="0">
                <a:solidFill>
                  <a:srgbClr val="000000"/>
                </a:solidFill>
                <a:sym typeface="MS Outlook" panose="05010100010000000000" pitchFamily="2" charset="2"/>
              </a:rPr>
              <a:t> </a:t>
            </a:r>
            <a:r>
              <a:rPr lang="fr-FR" u="sng" dirty="0">
                <a:solidFill>
                  <a:srgbClr val="000000"/>
                </a:solidFill>
              </a:rPr>
              <a:t>Si besoin</a:t>
            </a:r>
            <a:r>
              <a:rPr lang="fr-FR" dirty="0">
                <a:solidFill>
                  <a:srgbClr val="000000"/>
                </a:solidFill>
              </a:rPr>
              <a:t>, un </a:t>
            </a:r>
            <a:r>
              <a:rPr lang="fr-FR" altLang="fr-FR" dirty="0">
                <a:solidFill>
                  <a:srgbClr val="000000"/>
                </a:solidFill>
              </a:rPr>
              <a:t>Code d’accès réservé aux préparateurs formés à l’homéopathie, a été créé : indiquer le code 10000000000 dans le champs à la place du code RPPS au moment de l’inscription.</a:t>
            </a:r>
            <a:endParaRPr lang="fr-FR" dirty="0">
              <a:solidFill>
                <a:srgbClr val="000000"/>
              </a:solidFill>
            </a:endParaRPr>
          </a:p>
        </p:txBody>
      </p:sp>
    </p:spTree>
    <p:extLst>
      <p:ext uri="{BB962C8B-B14F-4D97-AF65-F5344CB8AC3E}">
        <p14:creationId xmlns:p14="http://schemas.microsoft.com/office/powerpoint/2010/main" val="301528331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1" name="Rectangle 2"/>
          <p:cNvSpPr>
            <a:spLocks noGrp="1" noRot="1" noChangeAspect="1" noChangeArrowheads="1" noTextEdit="1"/>
          </p:cNvSpPr>
          <p:nvPr>
            <p:ph type="sldImg"/>
          </p:nvPr>
        </p:nvSpPr>
        <p:spPr bwMode="auto">
          <a:xfrm>
            <a:off x="339725" y="1225550"/>
            <a:ext cx="6118225" cy="3441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22" name="Rectangle 4"/>
          <p:cNvSpPr>
            <a:spLocks noGrp="1" noChangeArrowheads="1"/>
          </p:cNvSpPr>
          <p:nvPr>
            <p:ph type="body" idx="1"/>
          </p:nvPr>
        </p:nvSpPr>
        <p:spPr bwMode="auto">
          <a:xfrm>
            <a:off x="666750" y="5019675"/>
            <a:ext cx="6069013" cy="5076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153" tIns="47573" rIns="95153" bIns="47573" numCol="1" anchor="t" anchorCtr="0" compatLnSpc="1">
            <a:prstTxWarp prst="textNoShape">
              <a:avLst/>
            </a:prstTxWarp>
          </a:bodyPr>
          <a:lstStyle/>
          <a:p>
            <a:pPr eaLnBrk="1" hangingPunct="1">
              <a:spcBef>
                <a:spcPts val="600"/>
              </a:spcBef>
              <a:buFontTx/>
              <a:buChar char="•"/>
            </a:pPr>
            <a:endParaRPr lang="fr-FR" altLang="fr-FR"/>
          </a:p>
        </p:txBody>
      </p:sp>
    </p:spTree>
    <p:extLst>
      <p:ext uri="{BB962C8B-B14F-4D97-AF65-F5344CB8AC3E}">
        <p14:creationId xmlns:p14="http://schemas.microsoft.com/office/powerpoint/2010/main" val="212791456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862016"/>
            <a:ext cx="6341248" cy="4605085"/>
          </a:xfrm>
        </p:spPr>
        <p:txBody>
          <a:bodyPr/>
          <a:lstStyle/>
          <a:p>
            <a:pPr defTabSz="947958" eaLnBrk="1" fontAlgn="auto" hangingPunct="1">
              <a:spcBef>
                <a:spcPts val="0"/>
              </a:spcBef>
              <a:spcAft>
                <a:spcPts val="0"/>
              </a:spcAft>
              <a:defRPr/>
            </a:pPr>
            <a:r>
              <a:rPr lang="fr-FR" altLang="fr-FR" b="1" u="sng" dirty="0">
                <a:solidFill>
                  <a:prstClr val="black"/>
                </a:solidFill>
              </a:rPr>
              <a:t>Commentaires</a:t>
            </a:r>
          </a:p>
          <a:p>
            <a:pPr defTabSz="947958" eaLnBrk="1" fontAlgn="auto" hangingPunct="1">
              <a:spcBef>
                <a:spcPts val="0"/>
              </a:spcBef>
              <a:spcAft>
                <a:spcPts val="0"/>
              </a:spcAft>
              <a:defRPr/>
            </a:pPr>
            <a:endParaRPr lang="fr-FR" altLang="fr-FR" dirty="0">
              <a:solidFill>
                <a:prstClr val="black"/>
              </a:solidFill>
            </a:endParaRPr>
          </a:p>
          <a:p>
            <a:pPr marL="177707" indent="-177707" defTabSz="947958" eaLnBrk="1" fontAlgn="auto" hangingPunct="1">
              <a:spcBef>
                <a:spcPts val="0"/>
              </a:spcBef>
              <a:spcAft>
                <a:spcPts val="0"/>
              </a:spcAft>
              <a:buFont typeface="Arial" panose="020B0604020202020204" pitchFamily="34" charset="0"/>
              <a:buChar char="•"/>
              <a:defRPr/>
            </a:pPr>
            <a:r>
              <a:rPr lang="fr-FR" altLang="fr-FR" b="1" dirty="0">
                <a:solidFill>
                  <a:prstClr val="black"/>
                </a:solidFill>
              </a:rPr>
              <a:t>Les inviter à poursuivre leur parcours de formation</a:t>
            </a:r>
            <a:r>
              <a:rPr lang="fr-FR" altLang="fr-FR" dirty="0">
                <a:solidFill>
                  <a:prstClr val="black"/>
                </a:solidFill>
              </a:rPr>
              <a:t>, en s’inscrivant </a:t>
            </a:r>
            <a:r>
              <a:rPr lang="fr-FR" altLang="fr-FR" b="1" dirty="0">
                <a:solidFill>
                  <a:prstClr val="black"/>
                </a:solidFill>
              </a:rPr>
              <a:t>dès à présent </a:t>
            </a:r>
            <a:r>
              <a:rPr lang="fr-FR" altLang="fr-FR" dirty="0">
                <a:solidFill>
                  <a:prstClr val="black"/>
                </a:solidFill>
              </a:rPr>
              <a:t>à une Expertise organisée dans quelques mois (intérêt de s’inscrire à plusieurs du même groupe pour conserver la dynamique de groupe) </a:t>
            </a:r>
          </a:p>
          <a:p>
            <a:pPr marL="177707" indent="-177707" defTabSz="947958" eaLnBrk="1" fontAlgn="auto" hangingPunct="1">
              <a:spcBef>
                <a:spcPts val="622"/>
              </a:spcBef>
              <a:spcAft>
                <a:spcPts val="0"/>
              </a:spcAft>
              <a:buFont typeface="MS Outlook" panose="05010100010000000000" pitchFamily="2" charset="2"/>
              <a:buChar char="A"/>
              <a:defRPr/>
            </a:pPr>
            <a:r>
              <a:rPr lang="fr-FR" altLang="fr-FR" b="1" dirty="0">
                <a:solidFill>
                  <a:prstClr val="black"/>
                </a:solidFill>
              </a:rPr>
              <a:t> possibilité de s’inscrire directement en ligne</a:t>
            </a:r>
          </a:p>
          <a:p>
            <a:endParaRPr lang="fr-FR" dirty="0"/>
          </a:p>
          <a:p>
            <a:endParaRPr lang="fr-FR" dirty="0"/>
          </a:p>
          <a:p>
            <a:endParaRPr lang="fr-FR" dirty="0"/>
          </a:p>
        </p:txBody>
      </p:sp>
    </p:spTree>
    <p:extLst>
      <p:ext uri="{BB962C8B-B14F-4D97-AF65-F5344CB8AC3E}">
        <p14:creationId xmlns:p14="http://schemas.microsoft.com/office/powerpoint/2010/main" val="3866595583"/>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710075" y="4862016"/>
            <a:ext cx="6393989" cy="5043904"/>
          </a:xfrm>
        </p:spPr>
        <p:txBody>
          <a:bodyPr/>
          <a:lstStyle/>
          <a:p>
            <a:pPr algn="l"/>
            <a:r>
              <a:rPr lang="fr-FR" b="1" u="sng" dirty="0">
                <a:solidFill>
                  <a:srgbClr val="000000"/>
                </a:solidFill>
              </a:rPr>
              <a:t>Commentaires</a:t>
            </a:r>
          </a:p>
          <a:p>
            <a:pPr algn="l"/>
            <a:endParaRPr lang="fr-FR" b="1" u="sng" dirty="0">
              <a:solidFill>
                <a:srgbClr val="000000"/>
              </a:solidFill>
            </a:endParaRPr>
          </a:p>
          <a:p>
            <a:pPr algn="l"/>
            <a:r>
              <a:rPr lang="fr-FR" dirty="0">
                <a:solidFill>
                  <a:srgbClr val="000000"/>
                </a:solidFill>
              </a:rPr>
              <a:t>• </a:t>
            </a:r>
            <a:r>
              <a:rPr lang="fr-FR" b="1" dirty="0">
                <a:solidFill>
                  <a:srgbClr val="000000"/>
                </a:solidFill>
              </a:rPr>
              <a:t>Evaluer la formation</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i="1" dirty="0">
                <a:solidFill>
                  <a:srgbClr val="000000"/>
                </a:solidFill>
              </a:rPr>
              <a:t>Vous avez dû recevoir </a:t>
            </a:r>
            <a:r>
              <a:rPr lang="fr-FR" dirty="0">
                <a:solidFill>
                  <a:srgbClr val="000000"/>
                </a:solidFill>
              </a:rPr>
              <a:t>par mail, dans l’après-midi, </a:t>
            </a:r>
            <a:r>
              <a:rPr lang="fr-FR" b="1" dirty="0">
                <a:solidFill>
                  <a:srgbClr val="000000"/>
                </a:solidFill>
              </a:rPr>
              <a:t>un lien vers un questionnaire d’évaluation à remplir en ligne (sur smartphone, tablette, ordinateur)</a:t>
            </a:r>
          </a:p>
          <a:p>
            <a:pPr>
              <a:defRPr/>
            </a:pPr>
            <a:r>
              <a:rPr lang="fr-FR" b="1" i="1" dirty="0">
                <a:solidFill>
                  <a:srgbClr val="000000"/>
                </a:solidFill>
              </a:rPr>
              <a:t>Je vous propose de prendre 5 min pour le faire directement </a:t>
            </a:r>
            <a:r>
              <a:rPr lang="fr-FR" i="1" dirty="0">
                <a:solidFill>
                  <a:srgbClr val="000000"/>
                </a:solidFill>
              </a:rPr>
              <a:t>(si vous avez accès à vos mails sur téléphone) </a:t>
            </a:r>
          </a:p>
          <a:p>
            <a:pPr>
              <a:defRPr/>
            </a:pPr>
            <a:endParaRPr lang="fr-FR" i="1" dirty="0">
              <a:solidFill>
                <a:srgbClr val="000000"/>
              </a:solidFill>
            </a:endParaRPr>
          </a:p>
          <a:p>
            <a:pPr marL="177742" indent="-177742">
              <a:buFont typeface="Arial" panose="020B0604020202020204" pitchFamily="34" charset="0"/>
              <a:buChar char="•"/>
            </a:pPr>
            <a:endParaRPr lang="fr-FR" dirty="0">
              <a:solidFill>
                <a:srgbClr val="000000"/>
              </a:solidFill>
            </a:endParaRPr>
          </a:p>
          <a:p>
            <a:pPr defTabSz="947958">
              <a:defRPr/>
            </a:pPr>
            <a:r>
              <a:rPr lang="fr-FR" dirty="0">
                <a:solidFill>
                  <a:srgbClr val="000000"/>
                </a:solidFill>
                <a:sym typeface="MS Outlook" panose="05010100010000000000" pitchFamily="2" charset="2"/>
              </a:rPr>
              <a:t></a:t>
            </a:r>
            <a:r>
              <a:rPr lang="fr-FR" dirty="0">
                <a:solidFill>
                  <a:srgbClr val="000000"/>
                </a:solidFill>
              </a:rPr>
              <a:t> Pour ceux qui ne pourront le faire, leur demander de le faire au plus tôt.</a:t>
            </a:r>
          </a:p>
          <a:p>
            <a:r>
              <a:rPr lang="fr-FR" b="1" dirty="0">
                <a:solidFill>
                  <a:srgbClr val="000000"/>
                </a:solidFill>
              </a:rPr>
              <a:t>Insister sur l’importance de le remplir, dans une démarche d’amélioration continue</a:t>
            </a:r>
          </a:p>
          <a:p>
            <a:pPr marL="177742" indent="-177742">
              <a:buFont typeface="Arial" panose="020B0604020202020204" pitchFamily="34" charset="0"/>
              <a:buChar char="•"/>
            </a:pPr>
            <a:endParaRPr lang="fr-FR" dirty="0">
              <a:solidFill>
                <a:srgbClr val="000000"/>
              </a:solidFill>
            </a:endParaRPr>
          </a:p>
          <a:p>
            <a:pPr algn="l"/>
            <a:endParaRPr lang="fr-FR" dirty="0">
              <a:solidFill>
                <a:srgbClr val="000000"/>
              </a:solidFill>
            </a:endParaRPr>
          </a:p>
          <a:p>
            <a:pPr algn="l"/>
            <a:r>
              <a:rPr lang="fr-FR" dirty="0">
                <a:solidFill>
                  <a:srgbClr val="000000"/>
                </a:solidFill>
              </a:rPr>
              <a:t>Ils ont aimé la formation et le CDFH… </a:t>
            </a:r>
            <a:r>
              <a:rPr lang="fr-FR" b="1" dirty="0">
                <a:solidFill>
                  <a:srgbClr val="000000"/>
                </a:solidFill>
              </a:rPr>
              <a:t>inviter-les à déposer un avis </a:t>
            </a:r>
            <a:r>
              <a:rPr lang="fr-FR" dirty="0">
                <a:solidFill>
                  <a:srgbClr val="000000"/>
                </a:solidFill>
              </a:rPr>
              <a:t>sur le site </a:t>
            </a:r>
            <a:r>
              <a:rPr lang="fr-FR" dirty="0">
                <a:solidFill>
                  <a:srgbClr val="0563C2"/>
                </a:solidFill>
              </a:rPr>
              <a:t>www.cdfh.fr </a:t>
            </a:r>
            <a:r>
              <a:rPr lang="fr-FR" dirty="0">
                <a:solidFill>
                  <a:srgbClr val="000000"/>
                </a:solidFill>
              </a:rPr>
              <a:t>et à en parler autour d’eux</a:t>
            </a:r>
          </a:p>
          <a:p>
            <a:pPr algn="l"/>
            <a:endParaRPr lang="fr-FR" dirty="0">
              <a:solidFill>
                <a:srgbClr val="000000"/>
              </a:solidFill>
            </a:endParaRPr>
          </a:p>
          <a:p>
            <a:pPr marL="170790" indent="-170790">
              <a:spcBef>
                <a:spcPts val="620"/>
              </a:spcBef>
              <a:buFont typeface="Arial" panose="020B0604020202020204" pitchFamily="34" charset="0"/>
              <a:buChar char="•"/>
              <a:defRPr/>
            </a:pPr>
            <a:r>
              <a:rPr lang="fr-FR" altLang="fr-FR" b="1" dirty="0"/>
              <a:t>Terminer par un tour de table</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altLang="fr-FR" i="1" dirty="0"/>
              <a:t>Afin de me permettre d’évaluer cette formation,  en 1 ou 2 mots ou idées clés, qu’en diriez-vous ?</a:t>
            </a:r>
            <a:r>
              <a:rPr lang="fr-FR" altLang="fr-FR" dirty="0"/>
              <a:t> </a:t>
            </a:r>
          </a:p>
          <a:p>
            <a:pPr>
              <a:spcBef>
                <a:spcPts val="620"/>
              </a:spcBef>
              <a:buFontTx/>
              <a:buChar char="•"/>
            </a:pPr>
            <a:endParaRPr lang="fr-FR" altLang="fr-FR" dirty="0"/>
          </a:p>
          <a:p>
            <a:pPr algn="l"/>
            <a:endParaRPr lang="fr-FR" dirty="0">
              <a:solidFill>
                <a:srgbClr val="000000"/>
              </a:solidFill>
            </a:endParaRPr>
          </a:p>
        </p:txBody>
      </p:sp>
    </p:spTree>
    <p:extLst>
      <p:ext uri="{BB962C8B-B14F-4D97-AF65-F5344CB8AC3E}">
        <p14:creationId xmlns:p14="http://schemas.microsoft.com/office/powerpoint/2010/main" val="101957571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471322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Rot="1" noChangeAspect="1" noChangeArrowheads="1" noTextEdit="1"/>
          </p:cNvSpPr>
          <p:nvPr>
            <p:ph type="sldImg"/>
          </p:nvPr>
        </p:nvSpPr>
        <p:spPr bwMode="auto">
          <a:xfrm>
            <a:off x="368300" y="1158875"/>
            <a:ext cx="6151563" cy="3460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2" name="Rectangle 3"/>
          <p:cNvSpPr>
            <a:spLocks noGrp="1" noChangeArrowheads="1"/>
          </p:cNvSpPr>
          <p:nvPr>
            <p:ph type="body" idx="1"/>
          </p:nvPr>
        </p:nvSpPr>
        <p:spPr bwMode="auto">
          <a:xfrm>
            <a:off x="811213" y="4994275"/>
            <a:ext cx="5970587" cy="4924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36563" eaLnBrk="1" hangingPunct="1">
              <a:spcBef>
                <a:spcPct val="0"/>
              </a:spcBef>
            </a:pPr>
            <a:endParaRPr lang="fr-FR" altLang="fr-FR">
              <a:sym typeface="Wingdings" panose="05000000000000000000" pitchFamily="2" charset="2"/>
            </a:endParaRPr>
          </a:p>
        </p:txBody>
      </p:sp>
    </p:spTree>
    <p:extLst>
      <p:ext uri="{BB962C8B-B14F-4D97-AF65-F5344CB8AC3E}">
        <p14:creationId xmlns:p14="http://schemas.microsoft.com/office/powerpoint/2010/main" val="528601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0" name="Espace réservé des commentaires 2"/>
          <p:cNvSpPr>
            <a:spLocks noGrp="1"/>
          </p:cNvSpPr>
          <p:nvPr>
            <p:ph type="body" idx="1"/>
          </p:nvPr>
        </p:nvSpPr>
        <p:spPr bwMode="auto">
          <a:xfrm>
            <a:off x="679450" y="4778375"/>
            <a:ext cx="611663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solidFill>
                <a:srgbClr val="FF0000"/>
              </a:solidFill>
            </a:endParaRPr>
          </a:p>
        </p:txBody>
      </p:sp>
    </p:spTree>
    <p:extLst>
      <p:ext uri="{BB962C8B-B14F-4D97-AF65-F5344CB8AC3E}">
        <p14:creationId xmlns:p14="http://schemas.microsoft.com/office/powerpoint/2010/main" val="3690287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Rot="1" noChangeAspect="1" noChangeArrowheads="1" noTextEdit="1"/>
          </p:cNvSpPr>
          <p:nvPr>
            <p:ph type="sldImg"/>
          </p:nvPr>
        </p:nvSpPr>
        <p:spPr bwMode="auto">
          <a:xfrm>
            <a:off x="415925" y="1208088"/>
            <a:ext cx="6019800" cy="33861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8" name="Rectangle 4"/>
          <p:cNvSpPr>
            <a:spLocks noGrp="1" noChangeArrowheads="1"/>
          </p:cNvSpPr>
          <p:nvPr>
            <p:ph type="body" idx="1"/>
          </p:nvPr>
        </p:nvSpPr>
        <p:spPr bwMode="auto">
          <a:xfrm>
            <a:off x="811213" y="5041900"/>
            <a:ext cx="5986462" cy="5722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171" tIns="47583" rIns="95171" bIns="47583" numCol="1" anchor="t" anchorCtr="0" compatLnSpc="1">
            <a:prstTxWarp prst="textNoShape">
              <a:avLst/>
            </a:prstTxWarp>
          </a:bodyPr>
          <a:lstStyle/>
          <a:p>
            <a:pPr eaLnBrk="1" hangingPunct="1">
              <a:spcBef>
                <a:spcPct val="0"/>
              </a:spcBef>
              <a:buFontTx/>
              <a:buChar char="•"/>
              <a:tabLst>
                <a:tab pos="512763" algn="l"/>
              </a:tabLst>
            </a:pPr>
            <a:endParaRPr lang="fr-FR" altLang="fr-FR" b="1"/>
          </a:p>
          <a:p>
            <a:pPr eaLnBrk="1" hangingPunct="1">
              <a:spcBef>
                <a:spcPct val="0"/>
              </a:spcBef>
              <a:tabLst>
                <a:tab pos="512763" algn="l"/>
              </a:tabLst>
            </a:pPr>
            <a:endParaRPr lang="fr-FR" altLang="fr-FR"/>
          </a:p>
        </p:txBody>
      </p:sp>
    </p:spTree>
    <p:extLst>
      <p:ext uri="{BB962C8B-B14F-4D97-AF65-F5344CB8AC3E}">
        <p14:creationId xmlns:p14="http://schemas.microsoft.com/office/powerpoint/2010/main" val="1490443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6" name="Espace réservé des commentaires 2"/>
          <p:cNvSpPr>
            <a:spLocks noGrp="1"/>
          </p:cNvSpPr>
          <p:nvPr>
            <p:ph type="body" idx="1"/>
          </p:nvPr>
        </p:nvSpPr>
        <p:spPr bwMode="auto">
          <a:xfrm>
            <a:off x="673100" y="5089525"/>
            <a:ext cx="6124575" cy="4243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tabLst>
                <a:tab pos="512763" algn="l"/>
              </a:tabLst>
            </a:pPr>
            <a:endParaRPr lang="fr-FR" altLang="fr-FR"/>
          </a:p>
          <a:p>
            <a:pPr eaLnBrk="1" hangingPunct="1">
              <a:spcBef>
                <a:spcPct val="0"/>
              </a:spcBef>
              <a:buFontTx/>
              <a:buChar char="•"/>
              <a:tabLst>
                <a:tab pos="512763" algn="l"/>
              </a:tabLst>
            </a:pPr>
            <a:endParaRPr lang="fr-FR" altLang="fr-FR"/>
          </a:p>
        </p:txBody>
      </p:sp>
    </p:spTree>
    <p:extLst>
      <p:ext uri="{BB962C8B-B14F-4D97-AF65-F5344CB8AC3E}">
        <p14:creationId xmlns:p14="http://schemas.microsoft.com/office/powerpoint/2010/main" val="1899496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2051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048611DA-DB7B-4357-A354-95539D60DBFA}" type="slidenum">
              <a:rPr lang="fr-FR" altLang="fr-FR">
                <a:latin typeface="Calibri" panose="020F0502020204030204" pitchFamily="34" charset="0"/>
              </a:rPr>
              <a:pPr/>
              <a:t>25</a:t>
            </a:fld>
            <a:endParaRPr lang="fr-FR" altLang="fr-FR">
              <a:latin typeface="Calibri" panose="020F0502020204030204" pitchFamily="34" charset="0"/>
            </a:endParaRPr>
          </a:p>
        </p:txBody>
      </p:sp>
    </p:spTree>
    <p:extLst>
      <p:ext uri="{BB962C8B-B14F-4D97-AF65-F5344CB8AC3E}">
        <p14:creationId xmlns:p14="http://schemas.microsoft.com/office/powerpoint/2010/main" val="2528797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2" name="Espace réservé des commentaires 2"/>
          <p:cNvSpPr>
            <a:spLocks noGrp="1"/>
          </p:cNvSpPr>
          <p:nvPr>
            <p:ph type="body" idx="1"/>
          </p:nvPr>
        </p:nvSpPr>
        <p:spPr bwMode="auto">
          <a:xfrm>
            <a:off x="673100" y="5089525"/>
            <a:ext cx="6124575" cy="4243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tabLst>
                <a:tab pos="512763" algn="l"/>
              </a:tabLst>
            </a:pPr>
            <a:endParaRPr lang="fr-FR" altLang="fr-FR"/>
          </a:p>
          <a:p>
            <a:pPr eaLnBrk="1" hangingPunct="1">
              <a:spcBef>
                <a:spcPct val="0"/>
              </a:spcBef>
              <a:buFontTx/>
              <a:buChar char="•"/>
              <a:tabLst>
                <a:tab pos="512763" algn="l"/>
              </a:tabLst>
            </a:pPr>
            <a:endParaRPr lang="fr-FR" altLang="fr-FR"/>
          </a:p>
          <a:p>
            <a:pPr eaLnBrk="1" hangingPunct="1">
              <a:spcBef>
                <a:spcPct val="0"/>
              </a:spcBef>
              <a:buFontTx/>
              <a:buChar char="•"/>
              <a:tabLst>
                <a:tab pos="512763" algn="l"/>
              </a:tabLst>
            </a:pPr>
            <a:endParaRPr lang="fr-FR" altLang="fr-FR"/>
          </a:p>
          <a:p>
            <a:pPr eaLnBrk="1" hangingPunct="1">
              <a:spcBef>
                <a:spcPct val="0"/>
              </a:spcBef>
              <a:buFontTx/>
              <a:buChar char="•"/>
              <a:tabLst>
                <a:tab pos="512763" algn="l"/>
              </a:tabLst>
            </a:pPr>
            <a:endParaRPr lang="fr-FR" altLang="fr-FR"/>
          </a:p>
          <a:p>
            <a:pPr eaLnBrk="1" hangingPunct="1">
              <a:spcBef>
                <a:spcPct val="0"/>
              </a:spcBef>
              <a:buFontTx/>
              <a:buChar char="•"/>
              <a:tabLst>
                <a:tab pos="512763" algn="l"/>
              </a:tabLst>
            </a:pPr>
            <a:endParaRPr lang="fr-FR" altLang="fr-FR"/>
          </a:p>
          <a:p>
            <a:pPr eaLnBrk="1" hangingPunct="1">
              <a:spcBef>
                <a:spcPct val="0"/>
              </a:spcBef>
              <a:buFontTx/>
              <a:buChar char="•"/>
              <a:tabLst>
                <a:tab pos="512763" algn="l"/>
              </a:tabLst>
            </a:pPr>
            <a:endParaRPr lang="fr-FR" altLang="fr-FR"/>
          </a:p>
        </p:txBody>
      </p:sp>
    </p:spTree>
    <p:extLst>
      <p:ext uri="{BB962C8B-B14F-4D97-AF65-F5344CB8AC3E}">
        <p14:creationId xmlns:p14="http://schemas.microsoft.com/office/powerpoint/2010/main" val="17953903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2"/>
          <p:cNvSpPr>
            <a:spLocks noGrp="1" noRot="1" noChangeAspect="1" noChangeArrowheads="1" noTextEdit="1"/>
          </p:cNvSpPr>
          <p:nvPr>
            <p:ph type="sldImg"/>
          </p:nvPr>
        </p:nvSpPr>
        <p:spPr bwMode="auto">
          <a:xfrm>
            <a:off x="306388" y="1195388"/>
            <a:ext cx="6173787" cy="3471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0" name="Espace réservé des commentaires 1"/>
          <p:cNvSpPr>
            <a:spLocks noGrp="1"/>
          </p:cNvSpPr>
          <p:nvPr>
            <p:ph type="body" idx="1"/>
          </p:nvPr>
        </p:nvSpPr>
        <p:spPr bwMode="auto">
          <a:xfrm>
            <a:off x="679450" y="5026025"/>
            <a:ext cx="6118225" cy="4230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418083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8" name="Espace réservé des notes 2"/>
          <p:cNvSpPr>
            <a:spLocks noGrp="1"/>
          </p:cNvSpPr>
          <p:nvPr>
            <p:ph type="body" idx="1"/>
          </p:nvPr>
        </p:nvSpPr>
        <p:spPr bwMode="auto">
          <a:xfrm>
            <a:off x="679450" y="4721225"/>
            <a:ext cx="6116638" cy="5518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fr-FR" altLang="fr-FR"/>
          </a:p>
        </p:txBody>
      </p:sp>
      <p:sp>
        <p:nvSpPr>
          <p:cNvPr id="32665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93556872-767E-40DA-9589-4DAA56D92137}" type="slidenum">
              <a:rPr lang="fr-FR" altLang="fr-FR">
                <a:solidFill>
                  <a:srgbClr val="000000"/>
                </a:solidFill>
                <a:latin typeface="Calibri" panose="020F0502020204030204" pitchFamily="34" charset="0"/>
              </a:rPr>
              <a:pPr/>
              <a:t>28</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2711485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a:solidFill>
                  <a:schemeClr val="tx1"/>
                </a:solidFill>
                <a:latin typeface="Arial" panose="020B0604020202020204" pitchFamily="34" charset="0"/>
              </a:defRPr>
            </a:lvl1pPr>
            <a:lvl2pPr marL="742950" indent="-285750" defTabSz="909638">
              <a:defRPr>
                <a:solidFill>
                  <a:schemeClr val="tx1"/>
                </a:solidFill>
                <a:latin typeface="Arial" panose="020B0604020202020204" pitchFamily="34" charset="0"/>
              </a:defRPr>
            </a:lvl2pPr>
            <a:lvl3pPr marL="1143000" indent="-228600" defTabSz="909638">
              <a:defRPr>
                <a:solidFill>
                  <a:schemeClr val="tx1"/>
                </a:solidFill>
                <a:latin typeface="Arial" panose="020B0604020202020204" pitchFamily="34" charset="0"/>
              </a:defRPr>
            </a:lvl3pPr>
            <a:lvl4pPr marL="1600200" indent="-228600" defTabSz="909638">
              <a:defRPr>
                <a:solidFill>
                  <a:schemeClr val="tx1"/>
                </a:solidFill>
                <a:latin typeface="Arial" panose="020B0604020202020204" pitchFamily="34" charset="0"/>
              </a:defRPr>
            </a:lvl4pPr>
            <a:lvl5pPr marL="2057400" indent="-228600" defTabSz="909638">
              <a:defRPr>
                <a:solidFill>
                  <a:schemeClr val="tx1"/>
                </a:solidFill>
                <a:latin typeface="Arial" panose="020B0604020202020204" pitchFamily="34" charset="0"/>
              </a:defRPr>
            </a:lvl5pPr>
            <a:lvl6pPr marL="2514600" indent="-228600" defTabSz="909638" fontAlgn="base">
              <a:spcBef>
                <a:spcPct val="0"/>
              </a:spcBef>
              <a:spcAft>
                <a:spcPct val="0"/>
              </a:spcAft>
              <a:defRPr>
                <a:solidFill>
                  <a:schemeClr val="tx1"/>
                </a:solidFill>
                <a:latin typeface="Arial" panose="020B0604020202020204" pitchFamily="34" charset="0"/>
              </a:defRPr>
            </a:lvl6pPr>
            <a:lvl7pPr marL="2971800" indent="-228600" defTabSz="909638" fontAlgn="base">
              <a:spcBef>
                <a:spcPct val="0"/>
              </a:spcBef>
              <a:spcAft>
                <a:spcPct val="0"/>
              </a:spcAft>
              <a:defRPr>
                <a:solidFill>
                  <a:schemeClr val="tx1"/>
                </a:solidFill>
                <a:latin typeface="Arial" panose="020B0604020202020204" pitchFamily="34" charset="0"/>
              </a:defRPr>
            </a:lvl7pPr>
            <a:lvl8pPr marL="3429000" indent="-228600" defTabSz="909638" fontAlgn="base">
              <a:spcBef>
                <a:spcPct val="0"/>
              </a:spcBef>
              <a:spcAft>
                <a:spcPct val="0"/>
              </a:spcAft>
              <a:defRPr>
                <a:solidFill>
                  <a:schemeClr val="tx1"/>
                </a:solidFill>
                <a:latin typeface="Arial" panose="020B0604020202020204" pitchFamily="34" charset="0"/>
              </a:defRPr>
            </a:lvl8pPr>
            <a:lvl9pPr marL="3886200" indent="-228600" defTabSz="909638" fontAlgn="base">
              <a:spcBef>
                <a:spcPct val="0"/>
              </a:spcBef>
              <a:spcAft>
                <a:spcPct val="0"/>
              </a:spcAft>
              <a:defRPr>
                <a:solidFill>
                  <a:schemeClr val="tx1"/>
                </a:solidFill>
                <a:latin typeface="Arial" panose="020B0604020202020204" pitchFamily="34" charset="0"/>
              </a:defRPr>
            </a:lvl9pPr>
          </a:lstStyle>
          <a:p>
            <a:fld id="{702D69F0-058C-4B6C-AC3C-94AFCD16D967}" type="slidenum">
              <a:rPr lang="fr-FR" altLang="fr-FR" sz="1100">
                <a:solidFill>
                  <a:srgbClr val="000000"/>
                </a:solidFill>
                <a:latin typeface="Times New Roman" panose="02020603050405020304" pitchFamily="18" charset="0"/>
              </a:rPr>
              <a:pPr/>
              <a:t>29</a:t>
            </a:fld>
            <a:endParaRPr lang="fr-FR" altLang="fr-FR" sz="1100">
              <a:solidFill>
                <a:srgbClr val="000000"/>
              </a:solidFill>
              <a:latin typeface="Times New Roman" panose="02020603050405020304" pitchFamily="18" charset="0"/>
            </a:endParaRPr>
          </a:p>
        </p:txBody>
      </p:sp>
      <p:sp>
        <p:nvSpPr>
          <p:cNvPr id="328706" name="Rectangle 2"/>
          <p:cNvSpPr>
            <a:spLocks noGrp="1" noRot="1" noChangeAspect="1" noChangeArrowheads="1" noTextEdit="1"/>
          </p:cNvSpPr>
          <p:nvPr>
            <p:ph type="sldImg"/>
          </p:nvPr>
        </p:nvSpPr>
        <p:spPr bwMode="auto">
          <a:xfrm>
            <a:off x="471488" y="746125"/>
            <a:ext cx="5949950" cy="3346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7" name="Rectangle 3"/>
          <p:cNvSpPr>
            <a:spLocks noGrp="1" noChangeArrowheads="1"/>
          </p:cNvSpPr>
          <p:nvPr>
            <p:ph type="body" idx="1"/>
          </p:nvPr>
        </p:nvSpPr>
        <p:spPr bwMode="auto">
          <a:xfrm>
            <a:off x="746125" y="4624388"/>
            <a:ext cx="6051550" cy="4905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fr-FR" altLang="fr-FR"/>
          </a:p>
        </p:txBody>
      </p:sp>
    </p:spTree>
    <p:extLst>
      <p:ext uri="{BB962C8B-B14F-4D97-AF65-F5344CB8AC3E}">
        <p14:creationId xmlns:p14="http://schemas.microsoft.com/office/powerpoint/2010/main" val="916285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a:xfrm>
            <a:off x="473075" y="746125"/>
            <a:ext cx="5949950" cy="3348038"/>
          </a:xfrm>
          <a:ln/>
        </p:spPr>
      </p:sp>
      <p:sp>
        <p:nvSpPr>
          <p:cNvPr id="3" name="Espace réservé des commentaires 2"/>
          <p:cNvSpPr>
            <a:spLocks noGrp="1"/>
          </p:cNvSpPr>
          <p:nvPr>
            <p:ph type="body" idx="1"/>
          </p:nvPr>
        </p:nvSpPr>
        <p:spPr>
          <a:xfrm>
            <a:off x="659757" y="4716464"/>
            <a:ext cx="6137918" cy="4465637"/>
          </a:xfrm>
        </p:spPr>
        <p:txBody>
          <a:bodyPr/>
          <a:lstStyle/>
          <a:p>
            <a:pPr>
              <a:defRPr/>
            </a:pPr>
            <a:r>
              <a:rPr lang="fr-FR" b="1" u="sng" dirty="0">
                <a:latin typeface="Arial" panose="020B0604020202020204" pitchFamily="34" charset="0"/>
                <a:cs typeface="Arial" panose="020B0604020202020204" pitchFamily="34" charset="0"/>
              </a:rPr>
              <a:t>Commentaires</a:t>
            </a:r>
          </a:p>
          <a:p>
            <a:pPr>
              <a:defRPr/>
            </a:pPr>
            <a:endParaRPr lang="fr-FR" dirty="0">
              <a:latin typeface="Arial" panose="020B0604020202020204" pitchFamily="34" charset="0"/>
              <a:cs typeface="Arial" panose="020B0604020202020204" pitchFamily="34" charset="0"/>
            </a:endParaRPr>
          </a:p>
          <a:p>
            <a:pPr>
              <a:defRPr/>
            </a:pPr>
            <a:r>
              <a:rPr lang="fr-FR" dirty="0">
                <a:latin typeface="Arial" panose="020B0604020202020204" pitchFamily="34" charset="0"/>
                <a:cs typeface="Arial" panose="020B0604020202020204" pitchFamily="34" charset="0"/>
              </a:rPr>
              <a:t>Le CDFH met en œuvre des actions à destination des personnes en situation de handicap </a:t>
            </a:r>
          </a:p>
          <a:p>
            <a:pPr>
              <a:defRPr/>
            </a:pPr>
            <a:endParaRPr lang="fr-FR" sz="1100" dirty="0">
              <a:latin typeface="Arial" panose="020B0604020202020204" pitchFamily="34" charset="0"/>
              <a:cs typeface="Arial" panose="020B0604020202020204" pitchFamily="34" charset="0"/>
            </a:endParaRPr>
          </a:p>
        </p:txBody>
      </p:sp>
      <p:sp>
        <p:nvSpPr>
          <p:cNvPr id="31748" name="Espace réservé du numéro de diapositive 3"/>
          <p:cNvSpPr>
            <a:spLocks noGrp="1"/>
          </p:cNvSpPr>
          <p:nvPr>
            <p:ph type="sldNum" sz="quarter" idx="5"/>
          </p:nvPr>
        </p:nvSpPr>
        <p:spPr>
          <a:noFill/>
        </p:spPr>
        <p:txBody>
          <a:bodyPr/>
          <a:lstStyle>
            <a:lvl1pPr>
              <a:defRPr sz="1600">
                <a:solidFill>
                  <a:schemeClr val="tx1"/>
                </a:solidFill>
                <a:latin typeface="Arial" panose="020B0604020202020204" pitchFamily="34" charset="0"/>
              </a:defRPr>
            </a:lvl1pPr>
            <a:lvl2pPr marL="741289" indent="-284134">
              <a:defRPr sz="1600">
                <a:solidFill>
                  <a:schemeClr val="tx1"/>
                </a:solidFill>
                <a:latin typeface="Arial" panose="020B0604020202020204" pitchFamily="34" charset="0"/>
              </a:defRPr>
            </a:lvl2pPr>
            <a:lvl3pPr marL="1139711" indent="-226991">
              <a:defRPr sz="1600">
                <a:solidFill>
                  <a:schemeClr val="tx1"/>
                </a:solidFill>
                <a:latin typeface="Arial" panose="020B0604020202020204" pitchFamily="34" charset="0"/>
              </a:defRPr>
            </a:lvl3pPr>
            <a:lvl4pPr marL="1598453" indent="-226991">
              <a:defRPr sz="1600">
                <a:solidFill>
                  <a:schemeClr val="tx1"/>
                </a:solidFill>
                <a:latin typeface="Arial" panose="020B0604020202020204" pitchFamily="34" charset="0"/>
              </a:defRPr>
            </a:lvl4pPr>
            <a:lvl5pPr marL="2054019" indent="-226991">
              <a:defRPr sz="1600">
                <a:solidFill>
                  <a:schemeClr val="tx1"/>
                </a:solidFill>
                <a:latin typeface="Arial" panose="020B0604020202020204" pitchFamily="34" charset="0"/>
              </a:defRPr>
            </a:lvl5pPr>
            <a:lvl6pPr marL="2511174" indent="-226991" eaLnBrk="0" fontAlgn="base" hangingPunct="0">
              <a:spcBef>
                <a:spcPct val="0"/>
              </a:spcBef>
              <a:spcAft>
                <a:spcPct val="0"/>
              </a:spcAft>
              <a:defRPr sz="1600">
                <a:solidFill>
                  <a:schemeClr val="tx1"/>
                </a:solidFill>
                <a:latin typeface="Arial" panose="020B0604020202020204" pitchFamily="34" charset="0"/>
              </a:defRPr>
            </a:lvl6pPr>
            <a:lvl7pPr marL="2968328" indent="-226991" eaLnBrk="0" fontAlgn="base" hangingPunct="0">
              <a:spcBef>
                <a:spcPct val="0"/>
              </a:spcBef>
              <a:spcAft>
                <a:spcPct val="0"/>
              </a:spcAft>
              <a:defRPr sz="1600">
                <a:solidFill>
                  <a:schemeClr val="tx1"/>
                </a:solidFill>
                <a:latin typeface="Arial" panose="020B0604020202020204" pitchFamily="34" charset="0"/>
              </a:defRPr>
            </a:lvl7pPr>
            <a:lvl8pPr marL="3425483" indent="-226991" eaLnBrk="0" fontAlgn="base" hangingPunct="0">
              <a:spcBef>
                <a:spcPct val="0"/>
              </a:spcBef>
              <a:spcAft>
                <a:spcPct val="0"/>
              </a:spcAft>
              <a:defRPr sz="1600">
                <a:solidFill>
                  <a:schemeClr val="tx1"/>
                </a:solidFill>
                <a:latin typeface="Arial" panose="020B0604020202020204" pitchFamily="34" charset="0"/>
              </a:defRPr>
            </a:lvl8pPr>
            <a:lvl9pPr marL="3882636" indent="-226991" eaLnBrk="0" fontAlgn="base" hangingPunct="0">
              <a:spcBef>
                <a:spcPct val="0"/>
              </a:spcBef>
              <a:spcAft>
                <a:spcPct val="0"/>
              </a:spcAft>
              <a:defRPr sz="1600">
                <a:solidFill>
                  <a:schemeClr val="tx1"/>
                </a:solidFill>
                <a:latin typeface="Arial" panose="020B0604020202020204" pitchFamily="34" charset="0"/>
              </a:defRPr>
            </a:lvl9pPr>
          </a:lstStyle>
          <a:p>
            <a:pPr defTabSz="914308"/>
            <a:fld id="{7B18DEB9-3AEC-4C50-9BA9-42AB8DDE873F}" type="slidenum">
              <a:rPr lang="fr-FR" altLang="fr-FR" sz="1100">
                <a:solidFill>
                  <a:srgbClr val="000000"/>
                </a:solidFill>
                <a:latin typeface="Times New Roman" panose="02020603050405020304" pitchFamily="18" charset="0"/>
              </a:rPr>
              <a:pPr defTabSz="914308"/>
              <a:t>3</a:t>
            </a:fld>
            <a:endParaRPr lang="fr-FR" altLang="fr-FR" sz="11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889225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a:solidFill>
                  <a:schemeClr val="tx1"/>
                </a:solidFill>
                <a:latin typeface="Arial" panose="020B0604020202020204" pitchFamily="34" charset="0"/>
              </a:defRPr>
            </a:lvl1pPr>
            <a:lvl2pPr marL="742950" indent="-285750" defTabSz="909638">
              <a:defRPr>
                <a:solidFill>
                  <a:schemeClr val="tx1"/>
                </a:solidFill>
                <a:latin typeface="Arial" panose="020B0604020202020204" pitchFamily="34" charset="0"/>
              </a:defRPr>
            </a:lvl2pPr>
            <a:lvl3pPr marL="1143000" indent="-228600" defTabSz="909638">
              <a:defRPr>
                <a:solidFill>
                  <a:schemeClr val="tx1"/>
                </a:solidFill>
                <a:latin typeface="Arial" panose="020B0604020202020204" pitchFamily="34" charset="0"/>
              </a:defRPr>
            </a:lvl3pPr>
            <a:lvl4pPr marL="1600200" indent="-228600" defTabSz="909638">
              <a:defRPr>
                <a:solidFill>
                  <a:schemeClr val="tx1"/>
                </a:solidFill>
                <a:latin typeface="Arial" panose="020B0604020202020204" pitchFamily="34" charset="0"/>
              </a:defRPr>
            </a:lvl4pPr>
            <a:lvl5pPr marL="2057400" indent="-228600" defTabSz="909638">
              <a:defRPr>
                <a:solidFill>
                  <a:schemeClr val="tx1"/>
                </a:solidFill>
                <a:latin typeface="Arial" panose="020B0604020202020204" pitchFamily="34" charset="0"/>
              </a:defRPr>
            </a:lvl5pPr>
            <a:lvl6pPr marL="2514600" indent="-228600" defTabSz="909638" fontAlgn="base">
              <a:spcBef>
                <a:spcPct val="0"/>
              </a:spcBef>
              <a:spcAft>
                <a:spcPct val="0"/>
              </a:spcAft>
              <a:defRPr>
                <a:solidFill>
                  <a:schemeClr val="tx1"/>
                </a:solidFill>
                <a:latin typeface="Arial" panose="020B0604020202020204" pitchFamily="34" charset="0"/>
              </a:defRPr>
            </a:lvl6pPr>
            <a:lvl7pPr marL="2971800" indent="-228600" defTabSz="909638" fontAlgn="base">
              <a:spcBef>
                <a:spcPct val="0"/>
              </a:spcBef>
              <a:spcAft>
                <a:spcPct val="0"/>
              </a:spcAft>
              <a:defRPr>
                <a:solidFill>
                  <a:schemeClr val="tx1"/>
                </a:solidFill>
                <a:latin typeface="Arial" panose="020B0604020202020204" pitchFamily="34" charset="0"/>
              </a:defRPr>
            </a:lvl7pPr>
            <a:lvl8pPr marL="3429000" indent="-228600" defTabSz="909638" fontAlgn="base">
              <a:spcBef>
                <a:spcPct val="0"/>
              </a:spcBef>
              <a:spcAft>
                <a:spcPct val="0"/>
              </a:spcAft>
              <a:defRPr>
                <a:solidFill>
                  <a:schemeClr val="tx1"/>
                </a:solidFill>
                <a:latin typeface="Arial" panose="020B0604020202020204" pitchFamily="34" charset="0"/>
              </a:defRPr>
            </a:lvl8pPr>
            <a:lvl9pPr marL="3886200" indent="-228600" defTabSz="909638" fontAlgn="base">
              <a:spcBef>
                <a:spcPct val="0"/>
              </a:spcBef>
              <a:spcAft>
                <a:spcPct val="0"/>
              </a:spcAft>
              <a:defRPr>
                <a:solidFill>
                  <a:schemeClr val="tx1"/>
                </a:solidFill>
                <a:latin typeface="Arial" panose="020B0604020202020204" pitchFamily="34" charset="0"/>
              </a:defRPr>
            </a:lvl9pPr>
          </a:lstStyle>
          <a:p>
            <a:fld id="{579CF681-0377-4269-81DF-34114CB7A68F}" type="slidenum">
              <a:rPr lang="fr-FR" altLang="fr-FR" sz="1100">
                <a:solidFill>
                  <a:srgbClr val="000000"/>
                </a:solidFill>
                <a:latin typeface="Times New Roman" panose="02020603050405020304" pitchFamily="18" charset="0"/>
              </a:rPr>
              <a:pPr/>
              <a:t>30</a:t>
            </a:fld>
            <a:endParaRPr lang="fr-FR" altLang="fr-FR" sz="1100">
              <a:solidFill>
                <a:srgbClr val="000000"/>
              </a:solidFill>
              <a:latin typeface="Times New Roman" panose="02020603050405020304" pitchFamily="18" charset="0"/>
            </a:endParaRPr>
          </a:p>
        </p:txBody>
      </p:sp>
      <p:sp>
        <p:nvSpPr>
          <p:cNvPr id="330754" name="Rectangle 2"/>
          <p:cNvSpPr>
            <a:spLocks noGrp="1" noRot="1" noChangeAspect="1" noChangeArrowheads="1" noTextEdit="1"/>
          </p:cNvSpPr>
          <p:nvPr>
            <p:ph type="sldImg"/>
          </p:nvPr>
        </p:nvSpPr>
        <p:spPr bwMode="auto">
          <a:xfrm>
            <a:off x="471488" y="746125"/>
            <a:ext cx="5949950" cy="3346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Rectangle 3"/>
          <p:cNvSpPr>
            <a:spLocks noGrp="1" noChangeArrowheads="1"/>
          </p:cNvSpPr>
          <p:nvPr>
            <p:ph type="body" idx="1"/>
          </p:nvPr>
        </p:nvSpPr>
        <p:spPr bwMode="auto">
          <a:xfrm>
            <a:off x="746125" y="4532313"/>
            <a:ext cx="6051550" cy="5005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5480978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2" name="Espace réservé des notes 2"/>
          <p:cNvSpPr>
            <a:spLocks noGrp="1"/>
          </p:cNvSpPr>
          <p:nvPr>
            <p:ph type="body" idx="1"/>
          </p:nvPr>
        </p:nvSpPr>
        <p:spPr bwMode="auto">
          <a:xfrm>
            <a:off x="679450" y="4778375"/>
            <a:ext cx="6116638" cy="5238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3280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E7D1DD67-5B47-4516-84C1-22C58850676F}" type="slidenum">
              <a:rPr lang="fr-FR" altLang="fr-FR">
                <a:solidFill>
                  <a:srgbClr val="000000"/>
                </a:solidFill>
                <a:latin typeface="Calibri" panose="020F0502020204030204" pitchFamily="34" charset="0"/>
              </a:rPr>
              <a:pPr/>
              <a:t>31</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15546021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3485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96F0967C-F149-4570-9342-C55F85991EF4}" type="slidenum">
              <a:rPr lang="fr-FR" altLang="fr-FR">
                <a:solidFill>
                  <a:srgbClr val="000000"/>
                </a:solidFill>
                <a:latin typeface="Calibri" panose="020F0502020204030204" pitchFamily="34" charset="0"/>
              </a:rPr>
              <a:pPr/>
              <a:t>32</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3009310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6898" name="Espace réservé des commentaires 2"/>
          <p:cNvSpPr>
            <a:spLocks noGrp="1"/>
          </p:cNvSpPr>
          <p:nvPr>
            <p:ph type="body" idx="1"/>
          </p:nvPr>
        </p:nvSpPr>
        <p:spPr bwMode="auto">
          <a:xfrm>
            <a:off x="679450" y="4778375"/>
            <a:ext cx="611663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3689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62F98EC-9BAB-4B7B-AFC4-4ADD7E02563C}" type="slidenum">
              <a:rPr lang="fr-FR" altLang="fr-FR">
                <a:solidFill>
                  <a:srgbClr val="000000"/>
                </a:solidFill>
                <a:latin typeface="Calibri" panose="020F0502020204030204" pitchFamily="34" charset="0"/>
              </a:rPr>
              <a:pPr/>
              <a:t>33</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3369773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6" name="Espace réservé des commentaires 2"/>
          <p:cNvSpPr>
            <a:spLocks noGrp="1"/>
          </p:cNvSpPr>
          <p:nvPr>
            <p:ph type="body" idx="1"/>
          </p:nvPr>
        </p:nvSpPr>
        <p:spPr bwMode="auto">
          <a:xfrm>
            <a:off x="679450" y="4778375"/>
            <a:ext cx="611663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solidFill>
                <a:srgbClr val="FF0000"/>
              </a:solidFill>
            </a:endParaRPr>
          </a:p>
        </p:txBody>
      </p:sp>
      <p:sp>
        <p:nvSpPr>
          <p:cNvPr id="33894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E12BA8B4-F8D2-44F9-9F52-D52F82541168}" type="slidenum">
              <a:rPr lang="fr-FR" altLang="fr-FR">
                <a:latin typeface="Calibri" panose="020F0502020204030204" pitchFamily="34" charset="0"/>
              </a:rPr>
              <a:pPr/>
              <a:t>34</a:t>
            </a:fld>
            <a:endParaRPr lang="fr-FR" altLang="fr-FR">
              <a:latin typeface="Calibri" panose="020F0502020204030204" pitchFamily="34" charset="0"/>
            </a:endParaRPr>
          </a:p>
        </p:txBody>
      </p:sp>
    </p:spTree>
    <p:extLst>
      <p:ext uri="{BB962C8B-B14F-4D97-AF65-F5344CB8AC3E}">
        <p14:creationId xmlns:p14="http://schemas.microsoft.com/office/powerpoint/2010/main" val="1655311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4" name="Espace réservé des notes 2"/>
          <p:cNvSpPr>
            <a:spLocks noGrp="1"/>
          </p:cNvSpPr>
          <p:nvPr>
            <p:ph type="body" idx="1"/>
          </p:nvPr>
        </p:nvSpPr>
        <p:spPr bwMode="auto">
          <a:xfrm>
            <a:off x="679450" y="4778375"/>
            <a:ext cx="6118225"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4099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825A5934-E52F-4FF4-8652-7C924425FA7C}" type="slidenum">
              <a:rPr lang="fr-FR" altLang="fr-FR">
                <a:solidFill>
                  <a:srgbClr val="000000"/>
                </a:solidFill>
                <a:latin typeface="Calibri" panose="020F0502020204030204" pitchFamily="34" charset="0"/>
              </a:rPr>
              <a:pPr/>
              <a:t>35</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1794929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2" name="Espace réservé des commentaires 2"/>
          <p:cNvSpPr>
            <a:spLocks noGrp="1"/>
          </p:cNvSpPr>
          <p:nvPr>
            <p:ph type="body" idx="1"/>
          </p:nvPr>
        </p:nvSpPr>
        <p:spPr bwMode="auto">
          <a:xfrm>
            <a:off x="679450" y="4778375"/>
            <a:ext cx="6118225" cy="5089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4304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25444C1D-24BD-4115-820D-315E9920701B}" type="slidenum">
              <a:rPr lang="fr-FR" altLang="fr-FR">
                <a:solidFill>
                  <a:srgbClr val="000000"/>
                </a:solidFill>
                <a:latin typeface="Calibri" panose="020F0502020204030204" pitchFamily="34" charset="0"/>
              </a:rPr>
              <a:pPr/>
              <a:t>36</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23774967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2"/>
          <p:cNvSpPr>
            <a:spLocks noGrp="1" noRot="1" noChangeAspect="1" noChangeArrowheads="1" noTextEdit="1"/>
          </p:cNvSpPr>
          <p:nvPr>
            <p:ph type="sldImg"/>
          </p:nvPr>
        </p:nvSpPr>
        <p:spPr bwMode="auto">
          <a:xfrm>
            <a:off x="515938" y="850900"/>
            <a:ext cx="5862637" cy="32972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0" name="Rectangle 3"/>
          <p:cNvSpPr>
            <a:spLocks noGrp="1" noChangeArrowheads="1"/>
          </p:cNvSpPr>
          <p:nvPr>
            <p:ph type="body" idx="1"/>
          </p:nvPr>
        </p:nvSpPr>
        <p:spPr bwMode="auto">
          <a:xfrm>
            <a:off x="412750" y="4256088"/>
            <a:ext cx="6384925" cy="5672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fr-FR" altLang="fr-FR" b="1"/>
          </a:p>
        </p:txBody>
      </p:sp>
    </p:spTree>
    <p:extLst>
      <p:ext uri="{BB962C8B-B14F-4D97-AF65-F5344CB8AC3E}">
        <p14:creationId xmlns:p14="http://schemas.microsoft.com/office/powerpoint/2010/main" val="24642116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525937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6" name="Rectangle 3"/>
          <p:cNvSpPr>
            <a:spLocks noGrp="1" noChangeArrowheads="1"/>
          </p:cNvSpPr>
          <p:nvPr>
            <p:ph type="body" idx="1"/>
          </p:nvPr>
        </p:nvSpPr>
        <p:spPr bwMode="auto">
          <a:xfrm>
            <a:off x="714375" y="4732338"/>
            <a:ext cx="6081713" cy="5194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fr-FR" altLang="fr-FR" b="1"/>
          </a:p>
        </p:txBody>
      </p:sp>
    </p:spTree>
    <p:extLst>
      <p:ext uri="{BB962C8B-B14F-4D97-AF65-F5344CB8AC3E}">
        <p14:creationId xmlns:p14="http://schemas.microsoft.com/office/powerpoint/2010/main" val="31129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Espace réservé de l'image des diapositives 1"/>
          <p:cNvSpPr>
            <a:spLocks noGrp="1" noRot="1" noChangeAspect="1" noTextEdit="1"/>
          </p:cNvSpPr>
          <p:nvPr>
            <p:ph type="sldImg"/>
          </p:nvPr>
        </p:nvSpPr>
        <p:spPr bwMode="auto">
          <a:xfrm>
            <a:off x="385763" y="679450"/>
            <a:ext cx="5961062" cy="3352800"/>
          </a:xfrm>
          <a:noFill/>
          <a:ln>
            <a:solidFill>
              <a:srgbClr val="000000"/>
            </a:solidFill>
            <a:miter lim="800000"/>
            <a:headEnd/>
            <a:tailEnd/>
          </a:ln>
        </p:spPr>
      </p:sp>
      <p:sp>
        <p:nvSpPr>
          <p:cNvPr id="277507" name="Espace réservé du numéro de diapositive 3"/>
          <p:cNvSpPr>
            <a:spLocks noGrp="1"/>
          </p:cNvSpPr>
          <p:nvPr>
            <p:ph type="sldNum" sz="quarter" idx="5"/>
          </p:nvPr>
        </p:nvSpPr>
        <p:spPr bwMode="auto">
          <a:xfrm>
            <a:off x="5438775" y="10790238"/>
            <a:ext cx="958850" cy="566737"/>
          </a:xfrm>
          <a:noFill/>
          <a:ln>
            <a:miter lim="800000"/>
            <a:headEnd/>
            <a:tailEnd/>
          </a:ln>
        </p:spPr>
        <p:txBody>
          <a:bodyPr wrap="square" lIns="88212" tIns="44105" rIns="88212" bIns="44105" numCol="1" anchorCtr="0" compatLnSpc="1">
            <a:prstTxWarp prst="textNoShape">
              <a:avLst/>
            </a:prstTxWarp>
          </a:bodyPr>
          <a:lstStyle/>
          <a:p>
            <a:pPr defTabSz="879475" fontAlgn="base">
              <a:spcBef>
                <a:spcPct val="0"/>
              </a:spcBef>
              <a:spcAft>
                <a:spcPct val="0"/>
              </a:spcAft>
            </a:pPr>
            <a:fld id="{EFA7398C-CD4A-4069-8916-313DEE2D59F0}" type="slidenum">
              <a:rPr lang="fr-FR" altLang="fr-FR" sz="1100">
                <a:solidFill>
                  <a:srgbClr val="000000"/>
                </a:solidFill>
                <a:latin typeface="Times New Roman" pitchFamily="18" charset="0"/>
                <a:cs typeface="Arial" charset="0"/>
              </a:rPr>
              <a:pPr defTabSz="879475" fontAlgn="base">
                <a:spcBef>
                  <a:spcPct val="0"/>
                </a:spcBef>
                <a:spcAft>
                  <a:spcPct val="0"/>
                </a:spcAft>
              </a:pPr>
              <a:t>4</a:t>
            </a:fld>
            <a:endParaRPr lang="fr-FR" altLang="fr-FR" sz="1100">
              <a:solidFill>
                <a:srgbClr val="000000"/>
              </a:solidFill>
              <a:latin typeface="Times New Roman" pitchFamily="18" charset="0"/>
              <a:cs typeface="Arial" charset="0"/>
            </a:endParaRPr>
          </a:p>
        </p:txBody>
      </p:sp>
      <p:sp>
        <p:nvSpPr>
          <p:cNvPr id="2" name="Espace réservé des commentaires 1"/>
          <p:cNvSpPr>
            <a:spLocks noGrp="1"/>
          </p:cNvSpPr>
          <p:nvPr>
            <p:ph type="body" sz="quarter" idx="10"/>
          </p:nvPr>
        </p:nvSpPr>
        <p:spPr>
          <a:xfrm>
            <a:off x="385764" y="4097210"/>
            <a:ext cx="6411912" cy="5764425"/>
          </a:xfrm>
        </p:spPr>
        <p:txBody>
          <a:bodyPr/>
          <a:lstStyle/>
          <a:p>
            <a:pPr marL="0" marR="0" lvl="0" indent="0" algn="l" defTabSz="947958" rtl="0" eaLnBrk="1" fontAlgn="base" latinLnBrk="0" hangingPunct="1">
              <a:lnSpc>
                <a:spcPct val="100000"/>
              </a:lnSpc>
              <a:spcBef>
                <a:spcPct val="30000"/>
              </a:spcBef>
              <a:spcAft>
                <a:spcPct val="0"/>
              </a:spcAft>
              <a:buClrTx/>
              <a:buSzTx/>
              <a:buFontTx/>
              <a:buNone/>
              <a:tabLst/>
              <a:defRPr/>
            </a:pPr>
            <a:r>
              <a:rPr kumimoji="0" lang="fr-FR" sz="11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Commentaires</a:t>
            </a:r>
          </a:p>
          <a:p>
            <a:pPr marL="171474" marR="0" lvl="0" indent="-171474" algn="l" defTabSz="947958"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fr-FR"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Présenter le parcours de formations CDFH</a:t>
            </a:r>
          </a:p>
          <a:p>
            <a:pPr marL="0" marR="0" lvl="0" indent="0" algn="l" defTabSz="947958" rtl="0" eaLnBrk="1" fontAlgn="base" latinLnBrk="0" hangingPunct="1">
              <a:lnSpc>
                <a:spcPct val="100000"/>
              </a:lnSpc>
              <a:spcBef>
                <a:spcPct val="30000"/>
              </a:spcBef>
              <a:spcAft>
                <a:spcPct val="0"/>
              </a:spcAft>
              <a:buClrTx/>
              <a:buSzTx/>
              <a:buFontTx/>
              <a:buNone/>
              <a:tabLst/>
              <a:defRPr/>
            </a:pPr>
            <a:r>
              <a:rPr kumimoji="0" lang="fr-FR" altLang="fr-FR" sz="1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ebdings" panose="05030102010509060703" pitchFamily="18" charset="2"/>
              </a:rPr>
              <a:t></a:t>
            </a:r>
            <a:r>
              <a:rPr kumimoji="0" lang="fr-FR" alt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Ce module d’expertise constitue une étape complémentaire dans votre parcours de formation.</a:t>
            </a:r>
          </a:p>
          <a:p>
            <a:pPr marL="177826" marR="0" lvl="1" indent="0" algn="l" defTabSz="947958" rtl="0" eaLnBrk="1" fontAlgn="base" latinLnBrk="0" hangingPunct="1">
              <a:lnSpc>
                <a:spcPct val="100000"/>
              </a:lnSpc>
              <a:spcBef>
                <a:spcPts val="600"/>
              </a:spcBef>
              <a:spcAft>
                <a:spcPct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sz="11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r>
              <a:rPr kumimoji="0" lang="fr-FR" sz="1100" b="0" i="0" u="sng"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ère</a:t>
            </a:r>
            <a:r>
              <a:rPr kumimoji="0" lang="fr-FR" sz="11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étape </a:t>
            </a:r>
            <a:r>
              <a:rPr kumimoji="0" lang="fr-FR"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Les incontournables du conseil </a:t>
            </a:r>
            <a:r>
              <a:rPr kumimoji="0" 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jours généralement espacés de 15 jours à 3 semaines)</a:t>
            </a:r>
          </a:p>
          <a:p>
            <a:pPr marL="0" marR="0" lvl="0" indent="0" algn="l" defTabSz="947958" rtl="0" eaLnBrk="1" fontAlgn="base" latinLnBrk="0" hangingPunct="1">
              <a:lnSpc>
                <a:spcPct val="100000"/>
              </a:lnSpc>
              <a:spcBef>
                <a:spcPct val="30000"/>
              </a:spcBef>
              <a:spcAft>
                <a:spcPts val="60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Objectif : intégrer les médicaments homéopathiques dans votre pratique quotidienne</a:t>
            </a:r>
          </a:p>
          <a:p>
            <a:pPr marL="177826" marR="0" lvl="1" indent="0" algn="l" defTabSz="947958" rtl="0" eaLnBrk="1" fontAlgn="base" latinLnBrk="0" hangingPunct="1">
              <a:lnSpc>
                <a:spcPct val="100000"/>
              </a:lnSpc>
              <a:spcBef>
                <a:spcPct val="30000"/>
              </a:spcBef>
              <a:spcAft>
                <a:spcPts val="60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sz="11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fr-FR" sz="1100" b="0" i="0" u="sng"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ème</a:t>
            </a:r>
            <a:r>
              <a:rPr kumimoji="0" lang="fr-FR" sz="11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étape </a:t>
            </a:r>
            <a:r>
              <a:rPr kumimoji="0" lang="fr-FR"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les expertises thématiques </a:t>
            </a:r>
            <a:r>
              <a:rPr kumimoji="0" 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jours généralement espacés de 3  semaines à 1 mois)</a:t>
            </a:r>
          </a:p>
          <a:p>
            <a:pPr marL="0" marR="0" lvl="0" indent="0" algn="l" defTabSz="947958" rtl="0" eaLnBrk="1" fontAlgn="base" latinLnBrk="0" hangingPunct="1">
              <a:lnSpc>
                <a:spcPct val="100000"/>
              </a:lnSpc>
              <a:spcBef>
                <a:spcPts val="0"/>
              </a:spcBef>
              <a:spcAft>
                <a:spcPct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Objectif : approfondir vos connaissances et perfectionner votre conseil dans une thématique</a:t>
            </a:r>
          </a:p>
          <a:p>
            <a:pPr marL="0" marR="0" lvl="0" indent="0" algn="l" defTabSz="947958" rtl="0" eaLnBrk="1" fontAlgn="base" latinLnBrk="0" hangingPunct="1">
              <a:lnSpc>
                <a:spcPct val="100000"/>
              </a:lnSpc>
              <a:spcBef>
                <a:spcPts val="600"/>
              </a:spcBef>
              <a:spcAft>
                <a:spcPct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Ces modules intègrent un temps d’échanges autour de vos pratiques officinales. </a:t>
            </a:r>
          </a:p>
          <a:p>
            <a:pPr marL="0" marR="0" lvl="0" indent="0" algn="l" defTabSz="947958" rtl="0" eaLnBrk="1" fontAlgn="base" latinLnBrk="0" hangingPunct="1">
              <a:lnSpc>
                <a:spcPct val="100000"/>
              </a:lnSpc>
              <a:spcBef>
                <a:spcPts val="1244"/>
              </a:spcBef>
              <a:spcAft>
                <a:spcPct val="0"/>
              </a:spcAft>
              <a:buClrTx/>
              <a:buSzTx/>
              <a:buFontTx/>
              <a:buNone/>
              <a:tabLst/>
              <a:defRPr/>
            </a:pPr>
            <a:r>
              <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Plusieurs thèmes sont disponibles pour poursuivre votre parcours.</a:t>
            </a:r>
          </a:p>
          <a:p>
            <a:pPr marL="0" marR="0" lvl="0" indent="0" algn="l" defTabSz="947958" rtl="0" eaLnBrk="1" fontAlgn="base" latinLnBrk="0" hangingPunct="1">
              <a:lnSpc>
                <a:spcPct val="100000"/>
              </a:lnSpc>
              <a:spcBef>
                <a:spcPts val="1244"/>
              </a:spcBef>
              <a:spcAft>
                <a:spcPct val="0"/>
              </a:spcAft>
              <a:buClrTx/>
              <a:buSzTx/>
              <a:buFontTx/>
              <a:buNone/>
              <a:tabLst/>
              <a:defRPr/>
            </a:pPr>
            <a:r>
              <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Ces </a:t>
            </a:r>
            <a:r>
              <a:rPr kumimoji="0" lang="fr-FR" sz="11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expertises sont réparties en 3 niveaux </a:t>
            </a:r>
            <a:r>
              <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171450" marR="0" lvl="0" indent="-171450" algn="l" defTabSz="947958" rtl="0" eaLnBrk="1" fontAlgn="base" latinLnBrk="0" hangingPunct="1">
              <a:lnSpc>
                <a:spcPct val="100000"/>
              </a:lnSpc>
              <a:spcBef>
                <a:spcPts val="600"/>
              </a:spcBef>
              <a:spcAft>
                <a:spcPct val="0"/>
              </a:spcAft>
              <a:buClrTx/>
              <a:buSzTx/>
              <a:buFontTx/>
              <a:buChar char="-"/>
              <a:tabLst/>
              <a:defRPr/>
            </a:pPr>
            <a:r>
              <a:rPr kumimoji="0" lang="fr-FR" sz="11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Niveau 1 : Pédiatrie / ORL </a:t>
            </a:r>
            <a:r>
              <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sont les plus faciles à mettre en pratique car les demandes de conseil ou les occasions sont fréquentes au comptoir et le plus souvent sans autre solution médicamenteuse alternative</a:t>
            </a:r>
          </a:p>
          <a:p>
            <a:pPr marL="171450" marR="0" lvl="0" indent="-171450" algn="l" defTabSz="947958" rtl="0" eaLnBrk="1" fontAlgn="base" latinLnBrk="0" hangingPunct="1">
              <a:lnSpc>
                <a:spcPct val="100000"/>
              </a:lnSpc>
              <a:spcBef>
                <a:spcPts val="600"/>
              </a:spcBef>
              <a:spcAft>
                <a:spcPct val="0"/>
              </a:spcAft>
              <a:buClrTx/>
              <a:buSzTx/>
              <a:buFontTx/>
              <a:buChar char="-"/>
              <a:tabLst/>
              <a:defRPr/>
            </a:pPr>
            <a:r>
              <a:rPr kumimoji="0" lang="fr-FR" sz="11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Niveau 2 : Gynécologie et obstétrique / Dermatologie - </a:t>
            </a:r>
            <a:r>
              <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également</a:t>
            </a:r>
            <a:r>
              <a:rPr kumimoji="0" lang="fr-FR" sz="11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plus facile à mettre en pratique pour les mêmes raisons concernant la femme enceinte. Mais ce module comme celui de Dermatologie aborde également des pathologies qui nécessitent pour conseiller, un échange avec le patient ou la patiente et de la </a:t>
            </a:r>
            <a:r>
              <a:rPr kumimoji="0" lang="fr-FR" sz="11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pro-activité</a:t>
            </a:r>
            <a:endPar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47958" rtl="0" eaLnBrk="1" fontAlgn="base" latinLnBrk="0" hangingPunct="1">
              <a:lnSpc>
                <a:spcPct val="100000"/>
              </a:lnSpc>
              <a:spcBef>
                <a:spcPts val="600"/>
              </a:spcBef>
              <a:spcAft>
                <a:spcPct val="0"/>
              </a:spcAft>
              <a:buClrTx/>
              <a:buSzTx/>
              <a:buFontTx/>
              <a:buChar char="-"/>
              <a:tabLst/>
              <a:defRPr/>
            </a:pPr>
            <a:r>
              <a:rPr kumimoji="0" lang="fr-FR" sz="11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Niveau 3 : Accompagnement en oncologie / Prise en charge de la personne âgée</a:t>
            </a:r>
            <a:r>
              <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ces modules ne sont pas plus compliqués au niveau des médicaments homéopathiques ; par contre, ils demandent d’être plus à l’aise et plus sûr de soi dans l’approche du patient. Pour conseiller le patient, il faut être pro-actif, échanger avec lui, observer les lésions dans le cas de  la dermatologie car il ne demandera pas forcément un conseil… </a:t>
            </a:r>
            <a:endParaRPr kumimoji="0" 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fr-FR" dirty="0"/>
          </a:p>
        </p:txBody>
      </p:sp>
    </p:spTree>
    <p:extLst>
      <p:ext uri="{BB962C8B-B14F-4D97-AF65-F5344CB8AC3E}">
        <p14:creationId xmlns:p14="http://schemas.microsoft.com/office/powerpoint/2010/main" val="32641203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4" name="Rectangle 3"/>
          <p:cNvSpPr>
            <a:spLocks noGrp="1" noChangeArrowheads="1"/>
          </p:cNvSpPr>
          <p:nvPr>
            <p:ph type="body" idx="1"/>
          </p:nvPr>
        </p:nvSpPr>
        <p:spPr bwMode="auto">
          <a:xfrm>
            <a:off x="508000" y="4732338"/>
            <a:ext cx="6288088" cy="5194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b="1"/>
          </a:p>
        </p:txBody>
      </p:sp>
    </p:spTree>
    <p:extLst>
      <p:ext uri="{BB962C8B-B14F-4D97-AF65-F5344CB8AC3E}">
        <p14:creationId xmlns:p14="http://schemas.microsoft.com/office/powerpoint/2010/main" val="836060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2" name="Espace réservé des commentaires 2"/>
          <p:cNvSpPr>
            <a:spLocks noGrp="1"/>
          </p:cNvSpPr>
          <p:nvPr>
            <p:ph type="body" idx="1"/>
          </p:nvPr>
        </p:nvSpPr>
        <p:spPr bwMode="auto">
          <a:xfrm>
            <a:off x="679450" y="4778375"/>
            <a:ext cx="6116638" cy="3906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213" indent="-176213" eaLnBrk="1" hangingPunct="1">
              <a:spcBef>
                <a:spcPts val="300"/>
              </a:spcBef>
              <a:buFontTx/>
              <a:buChar char="-"/>
            </a:pPr>
            <a:endParaRPr lang="fr-FR" altLang="fr-FR"/>
          </a:p>
        </p:txBody>
      </p:sp>
    </p:spTree>
    <p:extLst>
      <p:ext uri="{BB962C8B-B14F-4D97-AF65-F5344CB8AC3E}">
        <p14:creationId xmlns:p14="http://schemas.microsoft.com/office/powerpoint/2010/main" val="1441379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5533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29A1299-25F5-4C6C-9F7E-56139165F4E6}" type="slidenum">
              <a:rPr lang="fr-FR" altLang="fr-FR">
                <a:latin typeface="Calibri" panose="020F0502020204030204" pitchFamily="34" charset="0"/>
              </a:rPr>
              <a:pPr/>
              <a:t>42</a:t>
            </a:fld>
            <a:endParaRPr lang="fr-FR" altLang="fr-FR">
              <a:latin typeface="Calibri" panose="020F0502020204030204" pitchFamily="34" charset="0"/>
            </a:endParaRPr>
          </a:p>
        </p:txBody>
      </p:sp>
    </p:spTree>
    <p:extLst>
      <p:ext uri="{BB962C8B-B14F-4D97-AF65-F5344CB8AC3E}">
        <p14:creationId xmlns:p14="http://schemas.microsoft.com/office/powerpoint/2010/main" val="23605448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5737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86C16E1C-CC08-4A06-AD42-8E43B1740971}" type="slidenum">
              <a:rPr lang="fr-FR" altLang="fr-FR">
                <a:latin typeface="Calibri" panose="020F0502020204030204" pitchFamily="34" charset="0"/>
              </a:rPr>
              <a:pPr/>
              <a:t>43</a:t>
            </a:fld>
            <a:endParaRPr lang="fr-FR" altLang="fr-FR">
              <a:latin typeface="Calibri" panose="020F0502020204030204" pitchFamily="34" charset="0"/>
            </a:endParaRPr>
          </a:p>
        </p:txBody>
      </p:sp>
    </p:spTree>
    <p:extLst>
      <p:ext uri="{BB962C8B-B14F-4D97-AF65-F5344CB8AC3E}">
        <p14:creationId xmlns:p14="http://schemas.microsoft.com/office/powerpoint/2010/main" val="26483024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5942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EFE07BA0-F8BF-4890-AFA2-019CF26F9803}" type="slidenum">
              <a:rPr lang="fr-FR" altLang="fr-FR">
                <a:latin typeface="Calibri" panose="020F0502020204030204" pitchFamily="34" charset="0"/>
              </a:rPr>
              <a:pPr/>
              <a:t>44</a:t>
            </a:fld>
            <a:endParaRPr lang="fr-FR" altLang="fr-FR">
              <a:latin typeface="Calibri" panose="020F0502020204030204" pitchFamily="34" charset="0"/>
            </a:endParaRPr>
          </a:p>
        </p:txBody>
      </p:sp>
    </p:spTree>
    <p:extLst>
      <p:ext uri="{BB962C8B-B14F-4D97-AF65-F5344CB8AC3E}">
        <p14:creationId xmlns:p14="http://schemas.microsoft.com/office/powerpoint/2010/main" val="33329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4" name="Espace réservé des notes 2"/>
          <p:cNvSpPr>
            <a:spLocks noGrp="1"/>
          </p:cNvSpPr>
          <p:nvPr>
            <p:ph type="body" idx="1"/>
          </p:nvPr>
        </p:nvSpPr>
        <p:spPr bwMode="auto">
          <a:xfrm>
            <a:off x="679450" y="4778375"/>
            <a:ext cx="6116638" cy="4999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fr-FR">
              <a:latin typeface="Calibri" panose="020F0502020204030204" pitchFamily="34" charset="0"/>
            </a:endParaRPr>
          </a:p>
        </p:txBody>
      </p:sp>
      <p:sp>
        <p:nvSpPr>
          <p:cNvPr id="36147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68705AE2-F281-473B-A959-6426A8BC6408}" type="slidenum">
              <a:rPr lang="fr-FR" altLang="fr-FR">
                <a:solidFill>
                  <a:srgbClr val="000000"/>
                </a:solidFill>
                <a:latin typeface="Calibri" panose="020F0502020204030204" pitchFamily="34" charset="0"/>
              </a:rPr>
              <a:pPr/>
              <a:t>45</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26662474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6352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65C16294-B2F1-4BBD-BD03-8DEE662C4C8C}" type="slidenum">
              <a:rPr lang="fr-FR" altLang="fr-FR">
                <a:solidFill>
                  <a:srgbClr val="000000"/>
                </a:solidFill>
                <a:latin typeface="Calibri" panose="020F0502020204030204" pitchFamily="34" charset="0"/>
              </a:rPr>
              <a:pPr/>
              <a:t>46</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38159446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6557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4FB6EFE8-F10A-461C-88D0-4E566019F5FE}" type="slidenum">
              <a:rPr lang="fr-FR" altLang="fr-FR">
                <a:latin typeface="Calibri" panose="020F0502020204030204" pitchFamily="34" charset="0"/>
              </a:rPr>
              <a:pPr/>
              <a:t>47</a:t>
            </a:fld>
            <a:endParaRPr lang="fr-FR" altLang="fr-FR">
              <a:latin typeface="Calibri" panose="020F0502020204030204" pitchFamily="34" charset="0"/>
            </a:endParaRPr>
          </a:p>
        </p:txBody>
      </p:sp>
    </p:spTree>
    <p:extLst>
      <p:ext uri="{BB962C8B-B14F-4D97-AF65-F5344CB8AC3E}">
        <p14:creationId xmlns:p14="http://schemas.microsoft.com/office/powerpoint/2010/main" val="22794102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1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6639399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Rot="1" noChangeAspect="1" noChangeArrowheads="1" noTextEdit="1"/>
          </p:cNvSpPr>
          <p:nvPr>
            <p:ph type="sldImg"/>
          </p:nvPr>
        </p:nvSpPr>
        <p:spPr bwMode="auto">
          <a:xfrm>
            <a:off x="563563" y="1182688"/>
            <a:ext cx="5788025" cy="32559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625494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Rot="1" noChangeAspect="1" noChangeArrowheads="1" noTextEdit="1"/>
          </p:cNvSpPr>
          <p:nvPr>
            <p:ph type="sldImg"/>
          </p:nvPr>
        </p:nvSpPr>
        <p:spPr bwMode="auto">
          <a:xfrm>
            <a:off x="293688" y="1262063"/>
            <a:ext cx="6143625" cy="3455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6" name="Rectangle 3"/>
          <p:cNvSpPr>
            <a:spLocks noGrp="1" noChangeArrowheads="1"/>
          </p:cNvSpPr>
          <p:nvPr>
            <p:ph type="body" idx="1"/>
          </p:nvPr>
        </p:nvSpPr>
        <p:spPr bwMode="auto">
          <a:xfrm>
            <a:off x="635000" y="5240338"/>
            <a:ext cx="6162675" cy="428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5" tIns="45640" rIns="91275" bIns="45640" numCol="1" anchor="t" anchorCtr="0" compatLnSpc="1">
            <a:prstTxWarp prst="textNoShape">
              <a:avLst/>
            </a:prstTxWarp>
          </a:bodyPr>
          <a:lstStyle/>
          <a:p>
            <a:pPr eaLnBrk="1" hangingPunct="1">
              <a:spcBef>
                <a:spcPct val="0"/>
              </a:spcBef>
            </a:pPr>
            <a:endParaRPr lang="fr-FR" altLang="fr-FR">
              <a:solidFill>
                <a:srgbClr val="FF0000"/>
              </a:solidFill>
            </a:endParaRPr>
          </a:p>
        </p:txBody>
      </p:sp>
    </p:spTree>
    <p:extLst>
      <p:ext uri="{BB962C8B-B14F-4D97-AF65-F5344CB8AC3E}">
        <p14:creationId xmlns:p14="http://schemas.microsoft.com/office/powerpoint/2010/main" val="32909079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6704042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9872144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4970225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42633739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Rot="1" noChangeAspect="1" noChangeArrowheads="1" noTextEdit="1"/>
          </p:cNvSpPr>
          <p:nvPr>
            <p:ph type="sldImg"/>
          </p:nvPr>
        </p:nvSpPr>
        <p:spPr bwMode="auto">
          <a:xfrm>
            <a:off x="333375" y="1182688"/>
            <a:ext cx="6110288" cy="3436937"/>
          </a:xfrm>
          <a:noFill/>
          <a:ln>
            <a:solidFill>
              <a:srgbClr val="000000"/>
            </a:solidFill>
            <a:miter lim="800000"/>
            <a:headEnd/>
            <a:tailEnd/>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781798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4" name="Espace réservé des notes 2"/>
          <p:cNvSpPr>
            <a:spLocks noGrp="1"/>
          </p:cNvSpPr>
          <p:nvPr>
            <p:ph type="body" idx="1"/>
          </p:nvPr>
        </p:nvSpPr>
        <p:spPr bwMode="auto">
          <a:xfrm>
            <a:off x="679450" y="5386388"/>
            <a:ext cx="6115050" cy="3298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eaLnBrk="1" hangingPunct="1">
              <a:spcBef>
                <a:spcPct val="0"/>
              </a:spcBef>
              <a:buFontTx/>
              <a:buChar char="•"/>
            </a:pPr>
            <a:endParaRPr lang="fr-FR" altLang="fr-FR"/>
          </a:p>
        </p:txBody>
      </p:sp>
    </p:spTree>
    <p:extLst>
      <p:ext uri="{BB962C8B-B14F-4D97-AF65-F5344CB8AC3E}">
        <p14:creationId xmlns:p14="http://schemas.microsoft.com/office/powerpoint/2010/main" val="37956303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2" name="Espace réservé des notes 2"/>
          <p:cNvSpPr>
            <a:spLocks noGrp="1"/>
          </p:cNvSpPr>
          <p:nvPr>
            <p:ph type="body" idx="1"/>
          </p:nvPr>
        </p:nvSpPr>
        <p:spPr bwMode="auto">
          <a:xfrm>
            <a:off x="679450" y="5419725"/>
            <a:ext cx="6118225" cy="326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8400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42D14401-F622-4BD8-8E7C-B1015D1BE1E9}" type="slidenum">
              <a:rPr lang="fr-FR" altLang="fr-FR">
                <a:solidFill>
                  <a:srgbClr val="000000"/>
                </a:solidFill>
                <a:latin typeface="Calibri" panose="020F0502020204030204" pitchFamily="34" charset="0"/>
              </a:rPr>
              <a:pPr/>
              <a:t>56</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6732293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0" name="Espace réservé des commentaires 2"/>
          <p:cNvSpPr>
            <a:spLocks noGrp="1"/>
          </p:cNvSpPr>
          <p:nvPr>
            <p:ph type="body" idx="1"/>
          </p:nvPr>
        </p:nvSpPr>
        <p:spPr bwMode="auto">
          <a:xfrm>
            <a:off x="679450" y="5292725"/>
            <a:ext cx="6116638" cy="3394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8605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A5A73885-19F9-4CAE-B799-DDA4E90DF384}" type="slidenum">
              <a:rPr lang="fr-FR" altLang="fr-FR">
                <a:solidFill>
                  <a:srgbClr val="000000"/>
                </a:solidFill>
                <a:latin typeface="Calibri" panose="020F0502020204030204" pitchFamily="34" charset="0"/>
              </a:rPr>
              <a:pPr/>
              <a:t>57</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28397008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8" name="Espace réservé des commentaires 2"/>
          <p:cNvSpPr>
            <a:spLocks noGrp="1"/>
          </p:cNvSpPr>
          <p:nvPr>
            <p:ph type="body" idx="1"/>
          </p:nvPr>
        </p:nvSpPr>
        <p:spPr bwMode="auto">
          <a:xfrm>
            <a:off x="679450" y="5253038"/>
            <a:ext cx="5438775" cy="3433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a:p>
            <a:pPr eaLnBrk="1" hangingPunct="1">
              <a:spcBef>
                <a:spcPct val="0"/>
              </a:spcBef>
            </a:pPr>
            <a:endParaRPr lang="fr-FR" altLang="fr-FR"/>
          </a:p>
        </p:txBody>
      </p:sp>
      <p:sp>
        <p:nvSpPr>
          <p:cNvPr id="38809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C34EDC45-3411-4CB7-B0C4-8E1FD3F5E96A}" type="slidenum">
              <a:rPr lang="fr-FR" altLang="fr-FR">
                <a:solidFill>
                  <a:srgbClr val="000000"/>
                </a:solidFill>
                <a:latin typeface="Calibri" panose="020F0502020204030204" pitchFamily="34" charset="0"/>
              </a:rPr>
              <a:pPr/>
              <a:t>58</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37797428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6" name="Espace réservé des notes 2"/>
          <p:cNvSpPr>
            <a:spLocks noGrp="1"/>
          </p:cNvSpPr>
          <p:nvPr>
            <p:ph type="body" idx="1"/>
          </p:nvPr>
        </p:nvSpPr>
        <p:spPr bwMode="auto">
          <a:xfrm>
            <a:off x="679450" y="5138738"/>
            <a:ext cx="6118225" cy="3548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9014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A1E7BBFC-AC40-4618-BEE6-8FE477BF25C7}" type="slidenum">
              <a:rPr lang="fr-FR" altLang="fr-FR">
                <a:solidFill>
                  <a:srgbClr val="000000"/>
                </a:solidFill>
                <a:latin typeface="Calibri" panose="020F0502020204030204" pitchFamily="34" charset="0"/>
              </a:rPr>
              <a:pPr/>
              <a:t>59</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1583619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2"/>
          <p:cNvSpPr>
            <a:spLocks noGrp="1" noRot="1" noChangeAspect="1" noChangeArrowheads="1" noTextEdit="1"/>
          </p:cNvSpPr>
          <p:nvPr>
            <p:ph type="sldImg"/>
          </p:nvPr>
        </p:nvSpPr>
        <p:spPr bwMode="auto">
          <a:xfrm>
            <a:off x="369888" y="1108075"/>
            <a:ext cx="5994400" cy="3371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4" name="Rectangle 3"/>
          <p:cNvSpPr>
            <a:spLocks noGrp="1"/>
          </p:cNvSpPr>
          <p:nvPr>
            <p:ph type="body" idx="1"/>
          </p:nvPr>
        </p:nvSpPr>
        <p:spPr bwMode="auto">
          <a:xfrm>
            <a:off x="371475" y="4575175"/>
            <a:ext cx="6426200" cy="6234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4439636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4" name="Espace réservé des commentaires 2"/>
          <p:cNvSpPr>
            <a:spLocks noGrp="1"/>
          </p:cNvSpPr>
          <p:nvPr>
            <p:ph type="body" idx="1"/>
          </p:nvPr>
        </p:nvSpPr>
        <p:spPr bwMode="auto">
          <a:xfrm>
            <a:off x="679450" y="5186363"/>
            <a:ext cx="6116638" cy="3500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9219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2332BE60-DC5A-47E7-AAE5-EFD760959147}" type="slidenum">
              <a:rPr lang="fr-FR" altLang="fr-FR">
                <a:solidFill>
                  <a:srgbClr val="000000"/>
                </a:solidFill>
                <a:latin typeface="Calibri" panose="020F0502020204030204" pitchFamily="34" charset="0"/>
              </a:rPr>
              <a:pPr/>
              <a:t>60</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18147861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2" name="Espace réservé des notes 2"/>
          <p:cNvSpPr>
            <a:spLocks noGrp="1"/>
          </p:cNvSpPr>
          <p:nvPr>
            <p:ph type="body" idx="1"/>
          </p:nvPr>
        </p:nvSpPr>
        <p:spPr bwMode="auto">
          <a:xfrm>
            <a:off x="938213" y="5099050"/>
            <a:ext cx="5857875" cy="3614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latin typeface="Calibri" panose="020F0502020204030204" pitchFamily="34" charset="0"/>
            </a:endParaRPr>
          </a:p>
        </p:txBody>
      </p:sp>
      <p:sp>
        <p:nvSpPr>
          <p:cNvPr id="39424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6A3C13B8-5FD5-4788-A492-0316E3DBE32F}" type="slidenum">
              <a:rPr lang="fr-FR" altLang="fr-FR">
                <a:solidFill>
                  <a:srgbClr val="000000"/>
                </a:solidFill>
                <a:latin typeface="Calibri" panose="020F0502020204030204" pitchFamily="34" charset="0"/>
              </a:rPr>
              <a:pPr/>
              <a:t>61</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9223353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0" name="Espace réservé des notes 2"/>
          <p:cNvSpPr>
            <a:spLocks noGrp="1"/>
          </p:cNvSpPr>
          <p:nvPr>
            <p:ph type="body" idx="1"/>
          </p:nvPr>
        </p:nvSpPr>
        <p:spPr bwMode="auto">
          <a:xfrm>
            <a:off x="679450" y="4778375"/>
            <a:ext cx="6115050" cy="3906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SzPct val="25000"/>
            </a:pPr>
            <a:endParaRPr lang="fr-FR" altLang="fr-FR"/>
          </a:p>
        </p:txBody>
      </p:sp>
    </p:spTree>
    <p:extLst>
      <p:ext uri="{BB962C8B-B14F-4D97-AF65-F5344CB8AC3E}">
        <p14:creationId xmlns:p14="http://schemas.microsoft.com/office/powerpoint/2010/main" val="26571336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3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9833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E77A7780-746E-425D-ABE5-6508B728485B}" type="slidenum">
              <a:rPr lang="fr-FR" altLang="fr-FR">
                <a:latin typeface="Calibri" panose="020F0502020204030204" pitchFamily="34" charset="0"/>
              </a:rPr>
              <a:pPr/>
              <a:t>63</a:t>
            </a:fld>
            <a:endParaRPr lang="fr-FR" altLang="fr-FR">
              <a:latin typeface="Calibri" panose="020F0502020204030204" pitchFamily="34" charset="0"/>
            </a:endParaRPr>
          </a:p>
        </p:txBody>
      </p:sp>
    </p:spTree>
    <p:extLst>
      <p:ext uri="{BB962C8B-B14F-4D97-AF65-F5344CB8AC3E}">
        <p14:creationId xmlns:p14="http://schemas.microsoft.com/office/powerpoint/2010/main" val="22791634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0386" name="Espace réservé des notes 2"/>
          <p:cNvSpPr>
            <a:spLocks noGrp="1"/>
          </p:cNvSpPr>
          <p:nvPr>
            <p:ph type="body" idx="1"/>
          </p:nvPr>
        </p:nvSpPr>
        <p:spPr bwMode="auto">
          <a:xfrm>
            <a:off x="679450" y="5265738"/>
            <a:ext cx="6115050" cy="3419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SzPct val="25000"/>
            </a:pPr>
            <a:endParaRPr lang="fr-FR" altLang="fr-FR"/>
          </a:p>
        </p:txBody>
      </p:sp>
    </p:spTree>
    <p:extLst>
      <p:ext uri="{BB962C8B-B14F-4D97-AF65-F5344CB8AC3E}">
        <p14:creationId xmlns:p14="http://schemas.microsoft.com/office/powerpoint/2010/main" val="17380709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2434" name="Espace réservé des notes 2"/>
          <p:cNvSpPr>
            <a:spLocks noGrp="1"/>
          </p:cNvSpPr>
          <p:nvPr>
            <p:ph type="body" idx="1"/>
          </p:nvPr>
        </p:nvSpPr>
        <p:spPr bwMode="auto">
          <a:xfrm>
            <a:off x="633413" y="4724400"/>
            <a:ext cx="6162675" cy="5203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0243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DFB7C53F-3E34-4346-B31D-7D3454F1C7DB}" type="slidenum">
              <a:rPr lang="fr-FR" altLang="fr-FR">
                <a:solidFill>
                  <a:srgbClr val="000000"/>
                </a:solidFill>
                <a:latin typeface="Calibri" panose="020F0502020204030204" pitchFamily="34" charset="0"/>
              </a:rPr>
              <a:pPr/>
              <a:t>65</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19651431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2" name="Espace réservé des commentaires 2"/>
          <p:cNvSpPr>
            <a:spLocks noGrp="1"/>
          </p:cNvSpPr>
          <p:nvPr>
            <p:ph type="body" idx="1"/>
          </p:nvPr>
        </p:nvSpPr>
        <p:spPr bwMode="auto">
          <a:xfrm>
            <a:off x="679450" y="5046663"/>
            <a:ext cx="5438775" cy="3640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0448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B650B409-37FA-4AC3-8D75-F202B479A124}" type="slidenum">
              <a:rPr lang="fr-FR" altLang="fr-FR">
                <a:solidFill>
                  <a:srgbClr val="000000"/>
                </a:solidFill>
                <a:latin typeface="Calibri" panose="020F0502020204030204" pitchFamily="34" charset="0"/>
              </a:rPr>
              <a:pPr/>
              <a:t>66</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2152293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6530" name="Espace réservé des commentaires 2"/>
          <p:cNvSpPr>
            <a:spLocks noGrp="1"/>
          </p:cNvSpPr>
          <p:nvPr>
            <p:ph type="body" idx="1"/>
          </p:nvPr>
        </p:nvSpPr>
        <p:spPr bwMode="auto">
          <a:xfrm>
            <a:off x="679450" y="5159375"/>
            <a:ext cx="6116638" cy="3525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030617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94A6886-1F8E-41BC-9F59-838729E85139}" type="slidenum">
              <a:rPr lang="fr-FR" altLang="fr-FR">
                <a:solidFill>
                  <a:srgbClr val="000000"/>
                </a:solidFill>
                <a:ea typeface="MS PGothic" panose="020B0600070205080204" pitchFamily="34" charset="-128"/>
              </a:rPr>
              <a:pPr/>
              <a:t>68</a:t>
            </a:fld>
            <a:endParaRPr lang="fr-FR" altLang="fr-FR">
              <a:solidFill>
                <a:srgbClr val="000000"/>
              </a:solidFill>
              <a:ea typeface="MS PGothic" panose="020B0600070205080204" pitchFamily="34" charset="-128"/>
            </a:endParaRPr>
          </a:p>
        </p:txBody>
      </p:sp>
      <p:sp>
        <p:nvSpPr>
          <p:cNvPr id="408578" name="Rectangle 2"/>
          <p:cNvSpPr>
            <a:spLocks noGrp="1" noRot="1" noChangeAspect="1" noChangeArrowheads="1" noTextEdit="1"/>
          </p:cNvSpPr>
          <p:nvPr>
            <p:ph type="sldImg"/>
          </p:nvPr>
        </p:nvSpPr>
        <p:spPr bwMode="auto">
          <a:xfrm>
            <a:off x="469900" y="747713"/>
            <a:ext cx="5953125" cy="33480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79" name="Rectangle 3"/>
          <p:cNvSpPr>
            <a:spLocks noGrp="1" noChangeArrowheads="1"/>
          </p:cNvSpPr>
          <p:nvPr>
            <p:ph type="body" idx="1"/>
          </p:nvPr>
        </p:nvSpPr>
        <p:spPr bwMode="auto">
          <a:xfrm>
            <a:off x="908050" y="4718050"/>
            <a:ext cx="4979988" cy="4460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201552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2D051476-A5A8-4CCB-9941-D1D08451C8CF}" type="slidenum">
              <a:rPr lang="fr-FR" altLang="fr-FR">
                <a:solidFill>
                  <a:srgbClr val="000000"/>
                </a:solidFill>
                <a:ea typeface="MS PGothic" panose="020B0600070205080204" pitchFamily="34" charset="-128"/>
              </a:rPr>
              <a:pPr/>
              <a:t>69</a:t>
            </a:fld>
            <a:endParaRPr lang="fr-FR" altLang="fr-FR">
              <a:solidFill>
                <a:srgbClr val="000000"/>
              </a:solidFill>
              <a:ea typeface="MS PGothic" panose="020B0600070205080204" pitchFamily="34" charset="-128"/>
            </a:endParaRPr>
          </a:p>
        </p:txBody>
      </p:sp>
      <p:sp>
        <p:nvSpPr>
          <p:cNvPr id="410626" name="Rectangle 2"/>
          <p:cNvSpPr>
            <a:spLocks noGrp="1" noRot="1" noChangeAspect="1" noChangeArrowheads="1" noTextEdit="1"/>
          </p:cNvSpPr>
          <p:nvPr>
            <p:ph type="sldImg"/>
          </p:nvPr>
        </p:nvSpPr>
        <p:spPr bwMode="auto">
          <a:xfrm>
            <a:off x="469900" y="747713"/>
            <a:ext cx="5953125" cy="33480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7" name="Rectangle 3"/>
          <p:cNvSpPr>
            <a:spLocks noGrp="1" noChangeArrowheads="1"/>
          </p:cNvSpPr>
          <p:nvPr>
            <p:ph type="body" idx="1"/>
          </p:nvPr>
        </p:nvSpPr>
        <p:spPr bwMode="auto">
          <a:xfrm>
            <a:off x="908050" y="4718050"/>
            <a:ext cx="5888038" cy="4460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264922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a:xfrm>
            <a:off x="5780089" y="9432926"/>
            <a:ext cx="1017587" cy="495300"/>
          </a:xfrm>
          <a:prstGeom prst="rect">
            <a:avLst/>
          </a:prstGeom>
        </p:spPr>
        <p:txBody>
          <a:bodyPr/>
          <a:lstStyle/>
          <a:p>
            <a:pPr>
              <a:defRPr/>
            </a:pPr>
            <a:fld id="{E0B578A5-F665-4E50-8128-DAD85358A277}" type="slidenum">
              <a:rPr lang="fr-FR" altLang="fr-FR">
                <a:solidFill>
                  <a:srgbClr val="000000"/>
                </a:solidFill>
                <a:latin typeface="Tahoma" panose="020B0604030504040204" pitchFamily="34" charset="0"/>
                <a:cs typeface="Arial" panose="020B0604020202020204" pitchFamily="34" charset="0"/>
              </a:rPr>
              <a:pPr>
                <a:defRPr/>
              </a:pPr>
              <a:t>7</a:t>
            </a:fld>
            <a:endParaRPr lang="fr-FR" altLang="fr-FR">
              <a:solidFill>
                <a:srgbClr val="000000"/>
              </a:solidFill>
              <a:latin typeface="Tahoma" panose="020B0604030504040204" pitchFamily="34" charset="0"/>
              <a:cs typeface="Arial" panose="020B0604020202020204" pitchFamily="34" charset="0"/>
            </a:endParaRP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15397881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2674" name="Espace réservé des commentaires 2"/>
          <p:cNvSpPr>
            <a:spLocks noGrp="1"/>
          </p:cNvSpPr>
          <p:nvPr>
            <p:ph type="body" idx="1"/>
          </p:nvPr>
        </p:nvSpPr>
        <p:spPr bwMode="auto">
          <a:xfrm>
            <a:off x="679450" y="5065713"/>
            <a:ext cx="6118225" cy="362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618166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4722" name="Espace réservé des commentaires 2"/>
          <p:cNvSpPr>
            <a:spLocks noGrp="1"/>
          </p:cNvSpPr>
          <p:nvPr>
            <p:ph type="body" idx="1"/>
          </p:nvPr>
        </p:nvSpPr>
        <p:spPr bwMode="auto">
          <a:xfrm>
            <a:off x="679450" y="5080000"/>
            <a:ext cx="5438775" cy="360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5317959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34A0BA2C-73DD-430F-9290-1851C0D4637F}" type="slidenum">
              <a:rPr lang="fr-FR" altLang="fr-FR">
                <a:solidFill>
                  <a:srgbClr val="000000"/>
                </a:solidFill>
                <a:ea typeface="MS PGothic" panose="020B0600070205080204" pitchFamily="34" charset="-128"/>
              </a:rPr>
              <a:pPr/>
              <a:t>72</a:t>
            </a:fld>
            <a:endParaRPr lang="fr-FR" altLang="fr-FR">
              <a:solidFill>
                <a:srgbClr val="000000"/>
              </a:solidFill>
              <a:ea typeface="MS PGothic" panose="020B0600070205080204" pitchFamily="34" charset="-128"/>
            </a:endParaRPr>
          </a:p>
        </p:txBody>
      </p:sp>
      <p:sp>
        <p:nvSpPr>
          <p:cNvPr id="416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6771" name="Rectangle 5"/>
          <p:cNvSpPr>
            <a:spLocks noGrp="1" noChangeArrowheads="1"/>
          </p:cNvSpPr>
          <p:nvPr>
            <p:ph type="body" idx="1"/>
          </p:nvPr>
        </p:nvSpPr>
        <p:spPr bwMode="auto">
          <a:xfrm>
            <a:off x="679450" y="5080000"/>
            <a:ext cx="6116638" cy="410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b="1"/>
          </a:p>
        </p:txBody>
      </p:sp>
    </p:spTree>
    <p:extLst>
      <p:ext uri="{BB962C8B-B14F-4D97-AF65-F5344CB8AC3E}">
        <p14:creationId xmlns:p14="http://schemas.microsoft.com/office/powerpoint/2010/main" val="802919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2"/>
          <p:cNvSpPr>
            <a:spLocks noGrp="1" noRot="1" noChangeAspect="1" noChangeArrowheads="1" noTextEdit="1"/>
          </p:cNvSpPr>
          <p:nvPr>
            <p:ph type="sldImg"/>
          </p:nvPr>
        </p:nvSpPr>
        <p:spPr bwMode="auto">
          <a:xfrm>
            <a:off x="312738" y="1211263"/>
            <a:ext cx="6135687"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8818" name="Rectangle 3"/>
          <p:cNvSpPr>
            <a:spLocks noGrp="1" noChangeArrowheads="1"/>
          </p:cNvSpPr>
          <p:nvPr>
            <p:ph type="body" idx="1"/>
          </p:nvPr>
        </p:nvSpPr>
        <p:spPr bwMode="auto">
          <a:xfrm>
            <a:off x="727075" y="5118100"/>
            <a:ext cx="6070600" cy="5270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5" rIns="91284" bIns="45645" numCol="1" anchor="t" anchorCtr="0" compatLnSpc="1">
            <a:prstTxWarp prst="textNoShape">
              <a:avLst/>
            </a:prstTxWarp>
          </a:bodyPr>
          <a:lstStyle/>
          <a:p>
            <a:pPr marL="169863" indent="-169863" eaLnBrk="1" hangingPunct="1">
              <a:spcBef>
                <a:spcPct val="0"/>
              </a:spcBef>
              <a:buFontTx/>
              <a:buChar char="•"/>
            </a:pPr>
            <a:endParaRPr lang="fr-FR" altLang="fr-FR"/>
          </a:p>
        </p:txBody>
      </p:sp>
    </p:spTree>
    <p:extLst>
      <p:ext uri="{BB962C8B-B14F-4D97-AF65-F5344CB8AC3E}">
        <p14:creationId xmlns:p14="http://schemas.microsoft.com/office/powerpoint/2010/main" val="35542989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D0623EEC-F988-43F4-8934-FCC0C7E6B608}" type="slidenum">
              <a:rPr lang="fr-FR" altLang="fr-FR">
                <a:solidFill>
                  <a:srgbClr val="000000"/>
                </a:solidFill>
                <a:ea typeface="MS PGothic" panose="020B0600070205080204" pitchFamily="34" charset="-128"/>
              </a:rPr>
              <a:pPr/>
              <a:t>74</a:t>
            </a:fld>
            <a:endParaRPr lang="fr-FR" altLang="fr-FR">
              <a:solidFill>
                <a:srgbClr val="000000"/>
              </a:solidFill>
              <a:ea typeface="MS PGothic" panose="020B0600070205080204" pitchFamily="34" charset="-128"/>
            </a:endParaRPr>
          </a:p>
        </p:txBody>
      </p:sp>
      <p:sp>
        <p:nvSpPr>
          <p:cNvPr id="420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08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3484162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291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2291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BD80CEE5-8F59-4B74-93B9-F378D040E0C1}" type="slidenum">
              <a:rPr lang="fr-FR" altLang="fr-FR">
                <a:latin typeface="Calibri" panose="020F0502020204030204" pitchFamily="34" charset="0"/>
              </a:rPr>
              <a:pPr/>
              <a:t>75</a:t>
            </a:fld>
            <a:endParaRPr lang="fr-FR" altLang="fr-FR">
              <a:latin typeface="Calibri" panose="020F0502020204030204" pitchFamily="34" charset="0"/>
            </a:endParaRPr>
          </a:p>
        </p:txBody>
      </p:sp>
    </p:spTree>
    <p:extLst>
      <p:ext uri="{BB962C8B-B14F-4D97-AF65-F5344CB8AC3E}">
        <p14:creationId xmlns:p14="http://schemas.microsoft.com/office/powerpoint/2010/main" val="37743294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496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3036391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036828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B1EB78A1-173D-46F2-B2DB-1AF86383AB99}" type="slidenum">
              <a:rPr lang="fr-FR" altLang="fr-FR">
                <a:solidFill>
                  <a:srgbClr val="000000"/>
                </a:solidFill>
                <a:ea typeface="MS PGothic" panose="020B0600070205080204" pitchFamily="34" charset="-128"/>
              </a:rPr>
              <a:pPr/>
              <a:t>78</a:t>
            </a:fld>
            <a:endParaRPr lang="fr-FR" altLang="fr-FR">
              <a:solidFill>
                <a:srgbClr val="000000"/>
              </a:solidFill>
              <a:ea typeface="MS PGothic" panose="020B0600070205080204" pitchFamily="34" charset="-128"/>
            </a:endParaRPr>
          </a:p>
        </p:txBody>
      </p:sp>
      <p:sp>
        <p:nvSpPr>
          <p:cNvPr id="4290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6841796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110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3110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ABB236C-F7A3-48AC-8F08-F0FF548CE8F9}" type="slidenum">
              <a:rPr lang="fr-FR" altLang="fr-FR">
                <a:latin typeface="Calibri" panose="020F0502020204030204" pitchFamily="34" charset="0"/>
              </a:rPr>
              <a:pPr/>
              <a:t>79</a:t>
            </a:fld>
            <a:endParaRPr lang="fr-FR" altLang="fr-FR">
              <a:latin typeface="Calibri" panose="020F0502020204030204" pitchFamily="34" charset="0"/>
            </a:endParaRPr>
          </a:p>
        </p:txBody>
      </p:sp>
    </p:spTree>
    <p:extLst>
      <p:ext uri="{BB962C8B-B14F-4D97-AF65-F5344CB8AC3E}">
        <p14:creationId xmlns:p14="http://schemas.microsoft.com/office/powerpoint/2010/main" val="3782525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Grp="1" noRot="1" noChangeAspect="1" noChangeArrowheads="1" noTextEdit="1"/>
          </p:cNvSpPr>
          <p:nvPr>
            <p:ph type="sldImg"/>
          </p:nvPr>
        </p:nvSpPr>
        <p:spPr bwMode="auto">
          <a:xfrm>
            <a:off x="330200" y="1182688"/>
            <a:ext cx="6081713" cy="34210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0836928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215DEC7C-A44F-428B-A307-2E58D8DB7504}" type="slidenum">
              <a:rPr lang="fr-FR" altLang="fr-FR">
                <a:solidFill>
                  <a:srgbClr val="000000"/>
                </a:solidFill>
                <a:ea typeface="MS PGothic" panose="020B0600070205080204" pitchFamily="34" charset="-128"/>
              </a:rPr>
              <a:pPr/>
              <a:t>80</a:t>
            </a:fld>
            <a:endParaRPr lang="fr-FR" altLang="fr-FR">
              <a:solidFill>
                <a:srgbClr val="000000"/>
              </a:solidFill>
              <a:ea typeface="MS PGothic" panose="020B0600070205080204" pitchFamily="34" charset="-128"/>
            </a:endParaRPr>
          </a:p>
        </p:txBody>
      </p:sp>
      <p:sp>
        <p:nvSpPr>
          <p:cNvPr id="433154" name="Rectangle 2"/>
          <p:cNvSpPr>
            <a:spLocks noGrp="1" noRot="1" noChangeAspect="1" noChangeArrowheads="1" noTextEdit="1"/>
          </p:cNvSpPr>
          <p:nvPr>
            <p:ph type="sldImg"/>
          </p:nvPr>
        </p:nvSpPr>
        <p:spPr bwMode="auto">
          <a:xfrm>
            <a:off x="469900" y="747713"/>
            <a:ext cx="5953125" cy="33480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3155" name="Rectangle 3"/>
          <p:cNvSpPr>
            <a:spLocks noGrp="1" noChangeArrowheads="1"/>
          </p:cNvSpPr>
          <p:nvPr>
            <p:ph type="body" idx="1"/>
          </p:nvPr>
        </p:nvSpPr>
        <p:spPr bwMode="auto">
          <a:xfrm>
            <a:off x="908050" y="4532313"/>
            <a:ext cx="5888038" cy="4460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2972249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42C30C75-2596-47FC-9523-ABA26B93EC1A}" type="slidenum">
              <a:rPr lang="fr-FR" altLang="fr-FR">
                <a:solidFill>
                  <a:srgbClr val="000000"/>
                </a:solidFill>
                <a:ea typeface="MS PGothic" panose="020B0600070205080204" pitchFamily="34" charset="-128"/>
              </a:rPr>
              <a:pPr/>
              <a:t>81</a:t>
            </a:fld>
            <a:endParaRPr lang="fr-FR" altLang="fr-FR">
              <a:solidFill>
                <a:srgbClr val="000000"/>
              </a:solidFill>
              <a:ea typeface="MS PGothic" panose="020B0600070205080204" pitchFamily="34" charset="-128"/>
            </a:endParaRPr>
          </a:p>
        </p:txBody>
      </p:sp>
      <p:sp>
        <p:nvSpPr>
          <p:cNvPr id="435202" name="Rectangle 2"/>
          <p:cNvSpPr>
            <a:spLocks noGrp="1" noRot="1" noChangeAspect="1" noChangeArrowheads="1" noTextEdit="1"/>
          </p:cNvSpPr>
          <p:nvPr>
            <p:ph type="sldImg"/>
          </p:nvPr>
        </p:nvSpPr>
        <p:spPr bwMode="auto">
          <a:xfrm>
            <a:off x="469900" y="747713"/>
            <a:ext cx="5953125" cy="33480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3" name="Rectangle 3"/>
          <p:cNvSpPr>
            <a:spLocks noGrp="1" noChangeArrowheads="1"/>
          </p:cNvSpPr>
          <p:nvPr>
            <p:ph type="body" idx="1"/>
          </p:nvPr>
        </p:nvSpPr>
        <p:spPr bwMode="auto">
          <a:xfrm>
            <a:off x="908050" y="4718050"/>
            <a:ext cx="4979988" cy="4460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3879578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Espace réservé de l'image des diapositives 1"/>
          <p:cNvSpPr>
            <a:spLocks noGrp="1" noRot="1" noChangeAspect="1"/>
          </p:cNvSpPr>
          <p:nvPr>
            <p:ph type="sldImg"/>
          </p:nvPr>
        </p:nvSpPr>
        <p:spPr bwMode="auto">
          <a:xfrm>
            <a:off x="488950" y="1266825"/>
            <a:ext cx="5956300" cy="33512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7250" name="Espace réservé des commentaires 2"/>
          <p:cNvSpPr>
            <a:spLocks noGrp="1"/>
          </p:cNvSpPr>
          <p:nvPr>
            <p:ph type="body" idx="1"/>
          </p:nvPr>
        </p:nvSpPr>
        <p:spPr bwMode="auto">
          <a:xfrm>
            <a:off x="679450" y="5026025"/>
            <a:ext cx="6118225" cy="3906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0149726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9298" name="Espace réservé des commentaires 2"/>
          <p:cNvSpPr>
            <a:spLocks noGrp="1"/>
          </p:cNvSpPr>
          <p:nvPr>
            <p:ph type="body" idx="1"/>
          </p:nvPr>
        </p:nvSpPr>
        <p:spPr bwMode="auto">
          <a:xfrm>
            <a:off x="679450" y="4778375"/>
            <a:ext cx="6115050" cy="3906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buSzPct val="25000"/>
            </a:pPr>
            <a:endParaRPr lang="fr-FR" altLang="fr-FR">
              <a:solidFill>
                <a:srgbClr val="62C400"/>
              </a:solidFill>
            </a:endParaRPr>
          </a:p>
        </p:txBody>
      </p:sp>
    </p:spTree>
    <p:extLst>
      <p:ext uri="{BB962C8B-B14F-4D97-AF65-F5344CB8AC3E}">
        <p14:creationId xmlns:p14="http://schemas.microsoft.com/office/powerpoint/2010/main" val="41290494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1346" name="Espace réservé des notes 2"/>
          <p:cNvSpPr>
            <a:spLocks noGrp="1"/>
          </p:cNvSpPr>
          <p:nvPr>
            <p:ph type="body" idx="1"/>
          </p:nvPr>
        </p:nvSpPr>
        <p:spPr bwMode="auto">
          <a:xfrm>
            <a:off x="420688" y="4757738"/>
            <a:ext cx="6375400" cy="5149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latin typeface="Calibri" panose="020F0502020204030204" pitchFamily="34" charset="0"/>
            </a:endParaRPr>
          </a:p>
        </p:txBody>
      </p:sp>
    </p:spTree>
    <p:extLst>
      <p:ext uri="{BB962C8B-B14F-4D97-AF65-F5344CB8AC3E}">
        <p14:creationId xmlns:p14="http://schemas.microsoft.com/office/powerpoint/2010/main" val="17290420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3394" name="Espace réservé des commentaires 2"/>
          <p:cNvSpPr>
            <a:spLocks noGrp="1"/>
          </p:cNvSpPr>
          <p:nvPr>
            <p:ph type="body" idx="1"/>
          </p:nvPr>
        </p:nvSpPr>
        <p:spPr bwMode="auto">
          <a:xfrm>
            <a:off x="679450" y="4778375"/>
            <a:ext cx="6116638" cy="4916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4339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3BD21F0D-977B-4E7C-89E7-160C4E7DD115}" type="slidenum">
              <a:rPr lang="fr-FR" altLang="fr-FR">
                <a:latin typeface="Calibri" panose="020F0502020204030204" pitchFamily="34" charset="0"/>
              </a:rPr>
              <a:pPr/>
              <a:t>85</a:t>
            </a:fld>
            <a:endParaRPr lang="fr-FR" altLang="fr-FR">
              <a:latin typeface="Calibri" panose="020F0502020204030204" pitchFamily="34" charset="0"/>
            </a:endParaRPr>
          </a:p>
        </p:txBody>
      </p:sp>
    </p:spTree>
    <p:extLst>
      <p:ext uri="{BB962C8B-B14F-4D97-AF65-F5344CB8AC3E}">
        <p14:creationId xmlns:p14="http://schemas.microsoft.com/office/powerpoint/2010/main" val="7072131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5442" name="Espace réservé des commentaires 2"/>
          <p:cNvSpPr>
            <a:spLocks noGrp="1"/>
          </p:cNvSpPr>
          <p:nvPr>
            <p:ph type="body" idx="1"/>
          </p:nvPr>
        </p:nvSpPr>
        <p:spPr bwMode="auto">
          <a:xfrm>
            <a:off x="679450" y="4778375"/>
            <a:ext cx="611663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a:p>
            <a:pPr eaLnBrk="1" hangingPunct="1">
              <a:spcBef>
                <a:spcPct val="0"/>
              </a:spcBef>
            </a:pPr>
            <a:endParaRPr lang="fr-FR" altLang="fr-FR"/>
          </a:p>
          <a:p>
            <a:pPr eaLnBrk="1" hangingPunct="1">
              <a:spcBef>
                <a:spcPct val="0"/>
              </a:spcBef>
            </a:pPr>
            <a:endParaRPr lang="fr-FR" altLang="fr-FR"/>
          </a:p>
        </p:txBody>
      </p:sp>
      <p:sp>
        <p:nvSpPr>
          <p:cNvPr id="44544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5FE3F1BA-D7AE-4C77-98F9-F9AC5D76AE60}" type="slidenum">
              <a:rPr lang="fr-FR" altLang="fr-FR">
                <a:solidFill>
                  <a:srgbClr val="000000"/>
                </a:solidFill>
                <a:latin typeface="Calibri" panose="020F0502020204030204" pitchFamily="34" charset="0"/>
              </a:rPr>
              <a:pPr/>
              <a:t>86</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39000112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7490" name="Rectangle 3"/>
          <p:cNvSpPr>
            <a:spLocks noGrp="1" noChangeArrowheads="1"/>
          </p:cNvSpPr>
          <p:nvPr>
            <p:ph type="body" idx="1"/>
          </p:nvPr>
        </p:nvSpPr>
        <p:spPr bwMode="auto">
          <a:xfrm>
            <a:off x="508000" y="4732338"/>
            <a:ext cx="6288088" cy="5194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fr-FR" altLang="fr-FR" b="1"/>
          </a:p>
        </p:txBody>
      </p:sp>
    </p:spTree>
    <p:extLst>
      <p:ext uri="{BB962C8B-B14F-4D97-AF65-F5344CB8AC3E}">
        <p14:creationId xmlns:p14="http://schemas.microsoft.com/office/powerpoint/2010/main" val="29648931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9538" name="Rectangle 1031"/>
          <p:cNvSpPr>
            <a:spLocks noGrp="1" noChangeArrowheads="1"/>
          </p:cNvSpPr>
          <p:nvPr>
            <p:ph type="body" idx="1"/>
          </p:nvPr>
        </p:nvSpPr>
        <p:spPr bwMode="auto">
          <a:xfrm>
            <a:off x="679450" y="4916488"/>
            <a:ext cx="6118225" cy="4689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238" tIns="49118" rIns="98238" bIns="49118"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7197131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1586" name="Rectangle 1031"/>
          <p:cNvSpPr>
            <a:spLocks noGrp="1" noChangeArrowheads="1"/>
          </p:cNvSpPr>
          <p:nvPr>
            <p:ph type="body" idx="1"/>
          </p:nvPr>
        </p:nvSpPr>
        <p:spPr bwMode="auto">
          <a:xfrm>
            <a:off x="679450" y="4916488"/>
            <a:ext cx="6118225" cy="4689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238" tIns="49118" rIns="98238" bIns="49118" numCol="1" anchor="t" anchorCtr="0" compatLnSpc="1">
            <a:prstTxWarp prst="textNoShape">
              <a:avLst/>
            </a:prstTxWarp>
          </a:bodyPr>
          <a:lstStyle/>
          <a:p>
            <a:pPr marL="169863" indent="-169863" eaLnBrk="1" hangingPunct="1">
              <a:spcBef>
                <a:spcPts val="300"/>
              </a:spcBef>
              <a:buFont typeface="Arial" panose="020B0604020202020204" pitchFamily="34" charset="0"/>
              <a:buChar char="-"/>
            </a:pPr>
            <a:endParaRPr lang="fr-FR" altLang="fr-FR" b="1" u="sng"/>
          </a:p>
        </p:txBody>
      </p:sp>
    </p:spTree>
    <p:extLst>
      <p:ext uri="{BB962C8B-B14F-4D97-AF65-F5344CB8AC3E}">
        <p14:creationId xmlns:p14="http://schemas.microsoft.com/office/powerpoint/2010/main" val="830976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5780089" y="9432926"/>
            <a:ext cx="1017587" cy="495300"/>
          </a:xfrm>
          <a:prstGeom prst="rect">
            <a:avLst/>
          </a:prstGeom>
        </p:spPr>
        <p:txBody>
          <a:bodyPr/>
          <a:lstStyle/>
          <a:p>
            <a:pPr>
              <a:defRPr/>
            </a:pPr>
            <a:fld id="{E0B578A5-F665-4E50-8128-DAD85358A277}" type="slidenum">
              <a:rPr lang="fr-FR" altLang="fr-FR">
                <a:solidFill>
                  <a:srgbClr val="000000"/>
                </a:solidFill>
                <a:latin typeface="Tahoma" panose="020B0604030504040204" pitchFamily="34" charset="0"/>
                <a:cs typeface="Arial" panose="020B0604020202020204" pitchFamily="34" charset="0"/>
              </a:rPr>
              <a:pPr>
                <a:defRPr/>
              </a:pPr>
              <a:t>9</a:t>
            </a:fld>
            <a:endParaRPr lang="fr-FR" altLang="fr-FR">
              <a:solidFill>
                <a:srgbClr val="000000"/>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6366958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Rot="1" noChangeAspect="1" noChangeArrowheads="1" noTextEdit="1"/>
          </p:cNvSpPr>
          <p:nvPr>
            <p:ph type="sldImg"/>
          </p:nvPr>
        </p:nvSpPr>
        <p:spPr bwMode="auto">
          <a:xfrm>
            <a:off x="312738" y="1211263"/>
            <a:ext cx="6135687"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3634" name="Espace réservé des commentaires 1"/>
          <p:cNvSpPr>
            <a:spLocks noGrp="1"/>
          </p:cNvSpPr>
          <p:nvPr/>
        </p:nvSpPr>
        <p:spPr bwMode="auto">
          <a:xfrm>
            <a:off x="679450" y="4778375"/>
            <a:ext cx="5438775"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2" tIns="45553" rIns="91102" bIns="45553"/>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30000"/>
              </a:spcBef>
            </a:pPr>
            <a:endParaRPr lang="fr-FR" altLang="fr-FR" sz="1100">
              <a:cs typeface="Arial" panose="020B0604020202020204" pitchFamily="34" charset="0"/>
            </a:endParaRPr>
          </a:p>
        </p:txBody>
      </p:sp>
      <p:sp>
        <p:nvSpPr>
          <p:cNvPr id="453635" name="Espace réservé des commentaires 1"/>
          <p:cNvSpPr>
            <a:spLocks noGrp="1"/>
          </p:cNvSpPr>
          <p:nvPr>
            <p:ph type="body" idx="1"/>
          </p:nvPr>
        </p:nvSpPr>
        <p:spPr bwMode="auto">
          <a:xfrm>
            <a:off x="679450" y="5046663"/>
            <a:ext cx="6118225" cy="3640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4552768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5568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D7677BB4-5AB9-49AA-BA27-726CEC0AE41E}" type="slidenum">
              <a:rPr lang="fr-FR" altLang="fr-FR">
                <a:latin typeface="Calibri" panose="020F0502020204030204" pitchFamily="34" charset="0"/>
              </a:rPr>
              <a:pPr/>
              <a:t>91</a:t>
            </a:fld>
            <a:endParaRPr lang="fr-FR" altLang="fr-FR">
              <a:latin typeface="Calibri" panose="020F0502020204030204" pitchFamily="34" charset="0"/>
            </a:endParaRPr>
          </a:p>
        </p:txBody>
      </p:sp>
    </p:spTree>
    <p:extLst>
      <p:ext uri="{BB962C8B-B14F-4D97-AF65-F5344CB8AC3E}">
        <p14:creationId xmlns:p14="http://schemas.microsoft.com/office/powerpoint/2010/main" val="40484987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5773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8D640B09-3984-453C-96FB-DC723A1551FC}" type="slidenum">
              <a:rPr lang="fr-FR" altLang="fr-FR">
                <a:latin typeface="Calibri" panose="020F0502020204030204" pitchFamily="34" charset="0"/>
              </a:rPr>
              <a:pPr/>
              <a:t>92</a:t>
            </a:fld>
            <a:endParaRPr lang="fr-FR" altLang="fr-FR">
              <a:latin typeface="Calibri" panose="020F0502020204030204" pitchFamily="34" charset="0"/>
            </a:endParaRPr>
          </a:p>
        </p:txBody>
      </p:sp>
    </p:spTree>
    <p:extLst>
      <p:ext uri="{BB962C8B-B14F-4D97-AF65-F5344CB8AC3E}">
        <p14:creationId xmlns:p14="http://schemas.microsoft.com/office/powerpoint/2010/main" val="22262582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977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5977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5F050879-1129-47C1-909B-4F7EEF7D4D82}" type="slidenum">
              <a:rPr lang="fr-FR" altLang="fr-FR">
                <a:latin typeface="Calibri" panose="020F0502020204030204" pitchFamily="34" charset="0"/>
              </a:rPr>
              <a:pPr/>
              <a:t>93</a:t>
            </a:fld>
            <a:endParaRPr lang="fr-FR" altLang="fr-FR">
              <a:latin typeface="Calibri" panose="020F0502020204030204" pitchFamily="34" charset="0"/>
            </a:endParaRPr>
          </a:p>
        </p:txBody>
      </p:sp>
    </p:spTree>
    <p:extLst>
      <p:ext uri="{BB962C8B-B14F-4D97-AF65-F5344CB8AC3E}">
        <p14:creationId xmlns:p14="http://schemas.microsoft.com/office/powerpoint/2010/main" val="17776985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182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6182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8503D67-0C27-46AB-80E7-14F771A758D6}" type="slidenum">
              <a:rPr lang="fr-FR" altLang="fr-FR">
                <a:latin typeface="Calibri" panose="020F0502020204030204" pitchFamily="34" charset="0"/>
              </a:rPr>
              <a:pPr/>
              <a:t>94</a:t>
            </a:fld>
            <a:endParaRPr lang="fr-FR" altLang="fr-FR">
              <a:latin typeface="Calibri" panose="020F0502020204030204" pitchFamily="34" charset="0"/>
            </a:endParaRPr>
          </a:p>
        </p:txBody>
      </p:sp>
    </p:spTree>
    <p:extLst>
      <p:ext uri="{BB962C8B-B14F-4D97-AF65-F5344CB8AC3E}">
        <p14:creationId xmlns:p14="http://schemas.microsoft.com/office/powerpoint/2010/main" val="362951555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3874" name="Espace réservé des notes 2"/>
          <p:cNvSpPr>
            <a:spLocks noGrp="1"/>
          </p:cNvSpPr>
          <p:nvPr>
            <p:ph type="body" idx="1"/>
          </p:nvPr>
        </p:nvSpPr>
        <p:spPr bwMode="auto">
          <a:xfrm>
            <a:off x="679450" y="5046663"/>
            <a:ext cx="6116638" cy="4524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fr-FR">
              <a:latin typeface="Calibri" panose="020F0502020204030204" pitchFamily="34" charset="0"/>
            </a:endParaRPr>
          </a:p>
        </p:txBody>
      </p:sp>
    </p:spTree>
    <p:extLst>
      <p:ext uri="{BB962C8B-B14F-4D97-AF65-F5344CB8AC3E}">
        <p14:creationId xmlns:p14="http://schemas.microsoft.com/office/powerpoint/2010/main" val="38453788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5922" name="Espace réservé des commentaires 1"/>
          <p:cNvSpPr>
            <a:spLocks noGrp="1"/>
          </p:cNvSpPr>
          <p:nvPr>
            <p:ph type="body" sz="quarter" idx="10"/>
          </p:nvPr>
        </p:nvSpPr>
        <p:spPr bwMode="auto">
          <a:xfrm>
            <a:off x="679450" y="4999038"/>
            <a:ext cx="6118225" cy="3687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5871666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7970" name="Rectangle 3"/>
          <p:cNvSpPr>
            <a:spLocks noGrp="1" noChangeArrowheads="1"/>
          </p:cNvSpPr>
          <p:nvPr>
            <p:ph type="body" idx="1"/>
          </p:nvPr>
        </p:nvSpPr>
        <p:spPr bwMode="auto">
          <a:xfrm>
            <a:off x="508000" y="4732338"/>
            <a:ext cx="6288088" cy="5194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fr-FR" altLang="fr-FR" b="1"/>
          </a:p>
        </p:txBody>
      </p:sp>
    </p:spTree>
    <p:extLst>
      <p:ext uri="{BB962C8B-B14F-4D97-AF65-F5344CB8AC3E}">
        <p14:creationId xmlns:p14="http://schemas.microsoft.com/office/powerpoint/2010/main" val="36559916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Espace réservé de l'image des diapositives 1"/>
          <p:cNvSpPr>
            <a:spLocks noGrp="1" noRot="1" noChangeAspect="1"/>
          </p:cNvSpPr>
          <p:nvPr>
            <p:ph type="sldImg"/>
          </p:nvPr>
        </p:nvSpPr>
        <p:spPr bwMode="auto">
          <a:xfrm>
            <a:off x="420688" y="1216025"/>
            <a:ext cx="5956300"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0018" name="Espace réservé des notes 2"/>
          <p:cNvSpPr>
            <a:spLocks noGrp="1"/>
          </p:cNvSpPr>
          <p:nvPr>
            <p:ph type="body" idx="1"/>
          </p:nvPr>
        </p:nvSpPr>
        <p:spPr bwMode="auto">
          <a:xfrm>
            <a:off x="679450" y="4778375"/>
            <a:ext cx="6116638" cy="5149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fr-FR">
              <a:latin typeface="Calibri" panose="020F0502020204030204" pitchFamily="34" charset="0"/>
            </a:endParaRPr>
          </a:p>
        </p:txBody>
      </p:sp>
      <p:sp>
        <p:nvSpPr>
          <p:cNvPr id="47001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417F0258-9C19-43D3-BC66-8B3C7E02A735}" type="slidenum">
              <a:rPr lang="fr-FR" altLang="fr-FR">
                <a:solidFill>
                  <a:srgbClr val="000000"/>
                </a:solidFill>
                <a:latin typeface="Calibri" panose="020F0502020204030204" pitchFamily="34" charset="0"/>
              </a:rPr>
              <a:pPr/>
              <a:t>98</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15016028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2"/>
          <p:cNvSpPr>
            <a:spLocks noGrp="1" noRot="1" noChangeAspect="1" noChangeArrowheads="1" noTextEdit="1"/>
          </p:cNvSpPr>
          <p:nvPr>
            <p:ph type="sldImg"/>
          </p:nvPr>
        </p:nvSpPr>
        <p:spPr bwMode="auto">
          <a:xfrm>
            <a:off x="420688" y="1131888"/>
            <a:ext cx="5918200" cy="3328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2066" name="Rectangle 4"/>
          <p:cNvSpPr>
            <a:spLocks noGrp="1" noChangeArrowheads="1"/>
          </p:cNvSpPr>
          <p:nvPr>
            <p:ph type="body" idx="1"/>
          </p:nvPr>
        </p:nvSpPr>
        <p:spPr bwMode="auto">
          <a:xfrm>
            <a:off x="695325" y="4837113"/>
            <a:ext cx="5895975" cy="4854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189" tIns="47593" rIns="95189" bIns="47593" numCol="1" anchor="t" anchorCtr="0" compatLnSpc="1">
            <a:prstTxWarp prst="textNoShape">
              <a:avLst/>
            </a:prstTxWarp>
          </a:bodyPr>
          <a:lstStyle/>
          <a:p>
            <a:pPr eaLnBrk="1" hangingPunct="1">
              <a:spcBef>
                <a:spcPct val="0"/>
              </a:spcBef>
              <a:buFontTx/>
              <a:buChar char="•"/>
              <a:tabLst>
                <a:tab pos="514350" algn="l"/>
              </a:tabLst>
            </a:pPr>
            <a:endParaRPr lang="fr-FR" altLang="fr-FR"/>
          </a:p>
        </p:txBody>
      </p:sp>
    </p:spTree>
    <p:extLst>
      <p:ext uri="{BB962C8B-B14F-4D97-AF65-F5344CB8AC3E}">
        <p14:creationId xmlns:p14="http://schemas.microsoft.com/office/powerpoint/2010/main" val="20710321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3.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4.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13695" y="-2210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256337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3070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4_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40857131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2036817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6488912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269593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1026443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492013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743111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9067197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0904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591463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846200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4214464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445185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016743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671109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3896422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0C5D5CFC-0050-46D2-AF5D-1C496E75C75F}"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3603489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196719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8523004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676330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665859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086661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40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9267162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33383423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207333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394464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061496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155720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1976882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4583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076170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2314091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5017090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106266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256623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868921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6991128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600C6B8C-762D-4429-80D6-5D1B0DA5243F}"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4234838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706643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3651577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791861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345369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E84DAFA3-39DA-4F96-87CD-44EF5EAC8D88}"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7194815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0206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3588113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761989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592633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39186768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913226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003260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1284233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2041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111012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149850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66601182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499891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063870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037825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7796783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0ACE8600-78A7-47B4-B814-220A186D926F}"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4285226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8647892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4785016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1963596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25433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9566329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0250971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4281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6826576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cSld name="2_Disposition personnalisée">
    <p:spTree>
      <p:nvGrpSpPr>
        <p:cNvPr id="1" name="Shape 307"/>
        <p:cNvGrpSpPr/>
        <p:nvPr/>
      </p:nvGrpSpPr>
      <p:grpSpPr>
        <a:xfrm>
          <a:off x="0" y="0"/>
          <a:ext cx="0" cy="0"/>
          <a:chOff x="0" y="0"/>
          <a:chExt cx="0" cy="0"/>
        </a:xfrm>
      </p:grpSpPr>
      <p:pic>
        <p:nvPicPr>
          <p:cNvPr id="2" name="Shape 308"/>
          <p:cNvPicPr preferRelativeResize="0">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hape 309"/>
          <p:cNvSpPr/>
          <p:nvPr/>
        </p:nvSpPr>
        <p:spPr>
          <a:xfrm>
            <a:off x="1912938" y="889000"/>
            <a:ext cx="8296275" cy="2686050"/>
          </a:xfrm>
          <a:prstGeom prst="round2DiagRect">
            <a:avLst>
              <a:gd name="adj1" fmla="val 16667"/>
              <a:gd name="adj2" fmla="val 0"/>
            </a:avLst>
          </a:prstGeom>
          <a:solidFill>
            <a:srgbClr val="95C41D"/>
          </a:solidFill>
          <a:ln>
            <a:noFill/>
          </a:ln>
        </p:spPr>
        <p:txBody>
          <a:bodyPr spcFirstLastPara="1" lIns="91425" tIns="45700" rIns="91425" bIns="45700" anchor="ctr"/>
          <a:lstStyle/>
          <a:p>
            <a:pPr algn="ctr" fontAlgn="auto">
              <a:spcBef>
                <a:spcPts val="0"/>
              </a:spcBef>
              <a:spcAft>
                <a:spcPts val="0"/>
              </a:spcAft>
              <a:defRPr/>
            </a:pPr>
            <a:endParaRPr sz="1200" kern="0">
              <a:solidFill>
                <a:srgbClr val="FFFFFF"/>
              </a:solidFill>
              <a:latin typeface="+mn-lt"/>
              <a:ea typeface="Arial"/>
              <a:cs typeface="Arial"/>
              <a:sym typeface="Arial"/>
            </a:endParaRPr>
          </a:p>
        </p:txBody>
      </p:sp>
      <p:grpSp>
        <p:nvGrpSpPr>
          <p:cNvPr id="4" name="Shape 310"/>
          <p:cNvGrpSpPr>
            <a:grpSpLocks/>
          </p:cNvGrpSpPr>
          <p:nvPr/>
        </p:nvGrpSpPr>
        <p:grpSpPr bwMode="auto">
          <a:xfrm>
            <a:off x="5243513" y="0"/>
            <a:ext cx="1651000" cy="1776413"/>
            <a:chOff x="447311" y="-4421"/>
            <a:chExt cx="1651380" cy="1776988"/>
          </a:xfrm>
        </p:grpSpPr>
        <p:sp>
          <p:nvSpPr>
            <p:cNvPr id="5" name="Shape 311"/>
            <p:cNvSpPr/>
            <p:nvPr/>
          </p:nvSpPr>
          <p:spPr>
            <a:xfrm>
              <a:off x="447311" y="-4421"/>
              <a:ext cx="1648204" cy="1648358"/>
            </a:xfrm>
            <a:prstGeom prst="ellipse">
              <a:avLst/>
            </a:prstGeom>
            <a:solidFill>
              <a:schemeClr val="lt1"/>
            </a:solidFill>
            <a:ln w="12700" cap="flat" cmpd="sng">
              <a:solidFill>
                <a:schemeClr val="lt1"/>
              </a:solidFill>
              <a:prstDash val="solid"/>
              <a:miter lim="800000"/>
              <a:headEnd type="none" w="med" len="med"/>
              <a:tailEnd type="none" w="med" len="med"/>
            </a:ln>
          </p:spPr>
          <p:txBody>
            <a:bodyPr spcFirstLastPara="1" lIns="91425" tIns="45700" rIns="91425" bIns="45700" anchor="ctr"/>
            <a:lstStyle/>
            <a:p>
              <a:pPr algn="ctr" fontAlgn="auto">
                <a:spcBef>
                  <a:spcPts val="0"/>
                </a:spcBef>
                <a:spcAft>
                  <a:spcPts val="0"/>
                </a:spcAft>
                <a:defRPr/>
              </a:pPr>
              <a:endParaRPr sz="1200" kern="0">
                <a:solidFill>
                  <a:srgbClr val="FFFFFF"/>
                </a:solidFill>
                <a:latin typeface="+mn-lt"/>
                <a:ea typeface="Arial"/>
                <a:cs typeface="Arial"/>
                <a:sym typeface="Arial"/>
              </a:endParaRPr>
            </a:p>
          </p:txBody>
        </p:sp>
        <p:pic>
          <p:nvPicPr>
            <p:cNvPr id="6" name="Shape 312"/>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l="3708"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Shape 313"/>
          <p:cNvSpPr txBox="1"/>
          <p:nvPr/>
        </p:nvSpPr>
        <p:spPr>
          <a:xfrm>
            <a:off x="11664950" y="6619875"/>
            <a:ext cx="706438" cy="228600"/>
          </a:xfrm>
          <a:prstGeom prst="rect">
            <a:avLst/>
          </a:prstGeom>
          <a:noFill/>
          <a:ln>
            <a:noFill/>
          </a:ln>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285CA55-1962-4721-9C2B-1047F749ECC5}" type="slidenum">
              <a:rPr lang="fr-FR" altLang="fr-FR" sz="900">
                <a:solidFill>
                  <a:srgbClr val="000000"/>
                </a:solidFill>
                <a:latin typeface="Tahoma" panose="020B0604030504040204" pitchFamily="34" charset="0"/>
                <a:cs typeface="Tahoma" panose="020B0604030504040204" pitchFamily="34" charset="0"/>
                <a:sym typeface="Tahoma" panose="020B0604030504040204" pitchFamily="34" charset="0"/>
              </a:rPr>
              <a:pPr/>
              <a:t>‹N°›</a:t>
            </a:fld>
            <a:r>
              <a:rPr lang="fr-FR" altLang="fr-FR" sz="900">
                <a:solidFill>
                  <a:srgbClr val="969696"/>
                </a:solidFill>
                <a:latin typeface="Times New Roman" panose="02020603050405020304" pitchFamily="18" charset="0"/>
                <a:cs typeface="Times New Roman" panose="02020603050405020304" pitchFamily="18" charset="0"/>
                <a:sym typeface="Times New Roman" panose="02020603050405020304" pitchFamily="18" charset="0"/>
              </a:rPr>
              <a:t> </a:t>
            </a:r>
            <a:endParaRPr lang="fr-FR" altLang="fr-FR" sz="1400">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11026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Titre et contenu">
    <p:spTree>
      <p:nvGrpSpPr>
        <p:cNvPr id="1" name="Shape 314"/>
        <p:cNvGrpSpPr/>
        <p:nvPr/>
      </p:nvGrpSpPr>
      <p:grpSpPr>
        <a:xfrm>
          <a:off x="0" y="0"/>
          <a:ext cx="0" cy="0"/>
          <a:chOff x="0" y="0"/>
          <a:chExt cx="0" cy="0"/>
        </a:xfrm>
      </p:grpSpPr>
      <p:sp>
        <p:nvSpPr>
          <p:cNvPr id="315" name="Shape 315"/>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101762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cSld name="Vide">
    <p:spTree>
      <p:nvGrpSpPr>
        <p:cNvPr id="1" name="Shape 316"/>
        <p:cNvGrpSpPr/>
        <p:nvPr/>
      </p:nvGrpSpPr>
      <p:grpSpPr>
        <a:xfrm>
          <a:off x="0" y="0"/>
          <a:ext cx="0" cy="0"/>
          <a:chOff x="0" y="0"/>
          <a:chExt cx="0" cy="0"/>
        </a:xfrm>
      </p:grpSpPr>
    </p:spTree>
    <p:extLst>
      <p:ext uri="{BB962C8B-B14F-4D97-AF65-F5344CB8AC3E}">
        <p14:creationId xmlns:p14="http://schemas.microsoft.com/office/powerpoint/2010/main" val="20486425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2_Titre et contenu">
    <p:spTree>
      <p:nvGrpSpPr>
        <p:cNvPr id="1" name="Shape 317"/>
        <p:cNvGrpSpPr/>
        <p:nvPr/>
      </p:nvGrpSpPr>
      <p:grpSpPr>
        <a:xfrm>
          <a:off x="0" y="0"/>
          <a:ext cx="0" cy="0"/>
          <a:chOff x="0" y="0"/>
          <a:chExt cx="0" cy="0"/>
        </a:xfrm>
      </p:grpSpPr>
      <p:sp>
        <p:nvSpPr>
          <p:cNvPr id="318" name="Shape 318"/>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738519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3_Titre et contenu">
    <p:spTree>
      <p:nvGrpSpPr>
        <p:cNvPr id="1" name="Shape 319"/>
        <p:cNvGrpSpPr/>
        <p:nvPr/>
      </p:nvGrpSpPr>
      <p:grpSpPr>
        <a:xfrm>
          <a:off x="0" y="0"/>
          <a:ext cx="0" cy="0"/>
          <a:chOff x="0" y="0"/>
          <a:chExt cx="0" cy="0"/>
        </a:xfrm>
      </p:grpSpPr>
      <p:sp>
        <p:nvSpPr>
          <p:cNvPr id="320" name="Shape 320"/>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987448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cSld name="6_Disposition personnalisée">
    <p:spTree>
      <p:nvGrpSpPr>
        <p:cNvPr id="1" name="Shape 321"/>
        <p:cNvGrpSpPr/>
        <p:nvPr/>
      </p:nvGrpSpPr>
      <p:grpSpPr>
        <a:xfrm>
          <a:off x="0" y="0"/>
          <a:ext cx="0" cy="0"/>
          <a:chOff x="0" y="0"/>
          <a:chExt cx="0" cy="0"/>
        </a:xfrm>
      </p:grpSpPr>
      <p:pic>
        <p:nvPicPr>
          <p:cNvPr id="3" name="Shape 322"/>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 name="Shape 323"/>
          <p:cNvSpPr txBox="1">
            <a:spLocks noGrp="1"/>
          </p:cNvSpPr>
          <p:nvPr>
            <p:ph type="title"/>
          </p:nvPr>
        </p:nvSpPr>
        <p:spPr>
          <a:xfrm>
            <a:off x="2095500" y="-34465"/>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12697567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Shape 324"/>
        <p:cNvGrpSpPr/>
        <p:nvPr/>
      </p:nvGrpSpPr>
      <p:grpSpPr>
        <a:xfrm>
          <a:off x="0" y="0"/>
          <a:ext cx="0" cy="0"/>
          <a:chOff x="0" y="0"/>
          <a:chExt cx="0" cy="0"/>
        </a:xfrm>
      </p:grpSpPr>
      <p:pic>
        <p:nvPicPr>
          <p:cNvPr id="3" name="Shape 325"/>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 name="Shape 326"/>
          <p:cNvSpPr txBox="1">
            <a:spLocks noGrp="1"/>
          </p:cNvSpPr>
          <p:nvPr>
            <p:ph type="title"/>
          </p:nvPr>
        </p:nvSpPr>
        <p:spPr>
          <a:xfrm>
            <a:off x="2095500" y="-34465"/>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2071592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9507723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4_Disposition personnalisée">
    <p:spTree>
      <p:nvGrpSpPr>
        <p:cNvPr id="1" name="Shape 327"/>
        <p:cNvGrpSpPr/>
        <p:nvPr/>
      </p:nvGrpSpPr>
      <p:grpSpPr>
        <a:xfrm>
          <a:off x="0" y="0"/>
          <a:ext cx="0" cy="0"/>
          <a:chOff x="0" y="0"/>
          <a:chExt cx="0" cy="0"/>
        </a:xfrm>
      </p:grpSpPr>
      <p:pic>
        <p:nvPicPr>
          <p:cNvPr id="3" name="Shape 328"/>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 name="Shape 329"/>
          <p:cNvSpPr txBox="1">
            <a:spLocks noGrp="1"/>
          </p:cNvSpPr>
          <p:nvPr>
            <p:ph type="title"/>
          </p:nvPr>
        </p:nvSpPr>
        <p:spPr>
          <a:xfrm>
            <a:off x="2095500" y="-34465"/>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27817980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cSld name="17_Disposition personnalisée">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2095500" y="-34925"/>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9582965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Shape 332"/>
        <p:cNvGrpSpPr/>
        <p:nvPr/>
      </p:nvGrpSpPr>
      <p:grpSpPr>
        <a:xfrm>
          <a:off x="0" y="0"/>
          <a:ext cx="0" cy="0"/>
          <a:chOff x="0" y="0"/>
          <a:chExt cx="0" cy="0"/>
        </a:xfrm>
      </p:grpSpPr>
      <p:pic>
        <p:nvPicPr>
          <p:cNvPr id="4" name="Shape 333"/>
          <p:cNvPicPr preferRelativeResize="0"/>
          <p:nvPr/>
        </p:nvPicPr>
        <p:blipFill rotWithShape="1">
          <a:blip r:embed="rId2"/>
          <a:srcRect l="16604" t="51200" r="28876" b="2820"/>
          <a:stretch/>
        </p:blipFill>
        <p:spPr>
          <a:xfrm>
            <a:off x="33338" y="-41275"/>
            <a:ext cx="12228512" cy="6878638"/>
          </a:xfrm>
          <a:prstGeom prst="rect">
            <a:avLst/>
          </a:prstGeom>
          <a:solidFill>
            <a:srgbClr val="ECECEC"/>
          </a:solidFill>
          <a:ln w="88900" cap="sq" cmpd="sng">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p:spPr>
      </p:pic>
      <p:sp>
        <p:nvSpPr>
          <p:cNvPr id="334" name="Shape 334"/>
          <p:cNvSpPr txBox="1">
            <a:spLocks noGrp="1"/>
          </p:cNvSpPr>
          <p:nvPr>
            <p:ph type="ctrTitle"/>
          </p:nvPr>
        </p:nvSpPr>
        <p:spPr>
          <a:xfrm>
            <a:off x="1524000" y="1122363"/>
            <a:ext cx="9144000" cy="2387600"/>
          </a:xfrm>
          <a:prstGeom prst="rect">
            <a:avLst/>
          </a:prstGeom>
          <a:noFill/>
          <a:ln>
            <a:noFill/>
          </a:ln>
        </p:spPr>
        <p:txBody>
          <a:bodyPr spcFirstLastPara="1" anchor="b"/>
          <a:lstStyle>
            <a:lvl1pPr marR="0" lvl="0" algn="ctr" rtl="0">
              <a:spcBef>
                <a:spcPts val="0"/>
              </a:spcBef>
              <a:spcAft>
                <a:spcPts val="0"/>
              </a:spcAft>
              <a:buSzPts val="1400"/>
              <a:buNone/>
              <a:defRPr sz="6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
        <p:nvSpPr>
          <p:cNvPr id="335" name="Shape 335"/>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lstStyle>
            <a:lvl1pPr marR="0" lvl="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871700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cSld name="7_Disposition personnalisée">
    <p:spTree>
      <p:nvGrpSpPr>
        <p:cNvPr id="1" name="Shape 336"/>
        <p:cNvGrpSpPr/>
        <p:nvPr/>
      </p:nvGrpSpPr>
      <p:grpSpPr>
        <a:xfrm>
          <a:off x="0" y="0"/>
          <a:ext cx="0" cy="0"/>
          <a:chOff x="0" y="0"/>
          <a:chExt cx="0" cy="0"/>
        </a:xfrm>
      </p:grpSpPr>
      <p:pic>
        <p:nvPicPr>
          <p:cNvPr id="3" name="Shape 337"/>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 name="Shape 338"/>
          <p:cNvSpPr txBox="1">
            <a:spLocks noGrp="1"/>
          </p:cNvSpPr>
          <p:nvPr>
            <p:ph type="title"/>
          </p:nvPr>
        </p:nvSpPr>
        <p:spPr>
          <a:xfrm>
            <a:off x="2095500" y="-34465"/>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5838763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cSld name="13_Disposition personnalisée">
    <p:spTree>
      <p:nvGrpSpPr>
        <p:cNvPr id="1" name="Shape 339"/>
        <p:cNvGrpSpPr/>
        <p:nvPr/>
      </p:nvGrpSpPr>
      <p:grpSpPr>
        <a:xfrm>
          <a:off x="0" y="0"/>
          <a:ext cx="0" cy="0"/>
          <a:chOff x="0" y="0"/>
          <a:chExt cx="0" cy="0"/>
        </a:xfrm>
      </p:grpSpPr>
      <p:pic>
        <p:nvPicPr>
          <p:cNvPr id="3" name="Shape 340"/>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1" name="Shape 341"/>
          <p:cNvSpPr txBox="1">
            <a:spLocks noGrp="1"/>
          </p:cNvSpPr>
          <p:nvPr>
            <p:ph type="title"/>
          </p:nvPr>
        </p:nvSpPr>
        <p:spPr>
          <a:xfrm>
            <a:off x="2095500" y="-34465"/>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83031849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838200" y="365126"/>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381980704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838200" y="365128"/>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
        <p:nvSpPr>
          <p:cNvPr id="346" name="Shape 346"/>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19625942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840317" y="365126"/>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
        <p:nvSpPr>
          <p:cNvPr id="349" name="Shape 349"/>
          <p:cNvSpPr txBox="1">
            <a:spLocks noGrp="1"/>
          </p:cNvSpPr>
          <p:nvPr>
            <p:ph type="body" idx="1"/>
          </p:nvPr>
        </p:nvSpPr>
        <p:spPr>
          <a:xfrm>
            <a:off x="840318" y="1681163"/>
            <a:ext cx="5158316" cy="82391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50" name="Shape 350"/>
          <p:cNvSpPr txBox="1">
            <a:spLocks noGrp="1"/>
          </p:cNvSpPr>
          <p:nvPr>
            <p:ph type="body" idx="2"/>
          </p:nvPr>
        </p:nvSpPr>
        <p:spPr>
          <a:xfrm>
            <a:off x="840318" y="2505075"/>
            <a:ext cx="5158316" cy="368458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1" name="Shape 351"/>
          <p:cNvSpPr txBox="1">
            <a:spLocks noGrp="1"/>
          </p:cNvSpPr>
          <p:nvPr>
            <p:ph type="body" idx="3"/>
          </p:nvPr>
        </p:nvSpPr>
        <p:spPr>
          <a:xfrm>
            <a:off x="6172200" y="1681163"/>
            <a:ext cx="5183717" cy="82391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52" name="Shape 352"/>
          <p:cNvSpPr txBox="1">
            <a:spLocks noGrp="1"/>
          </p:cNvSpPr>
          <p:nvPr>
            <p:ph type="body" idx="4"/>
          </p:nvPr>
        </p:nvSpPr>
        <p:spPr>
          <a:xfrm>
            <a:off x="6172200" y="2505075"/>
            <a:ext cx="5183717" cy="368458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05648592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cSld name="11_Disposition personnalisée">
    <p:spTree>
      <p:nvGrpSpPr>
        <p:cNvPr id="1" name="Shape 353"/>
        <p:cNvGrpSpPr/>
        <p:nvPr/>
      </p:nvGrpSpPr>
      <p:grpSpPr>
        <a:xfrm>
          <a:off x="0" y="0"/>
          <a:ext cx="0" cy="0"/>
          <a:chOff x="0" y="0"/>
          <a:chExt cx="0" cy="0"/>
        </a:xfrm>
      </p:grpSpPr>
      <p:pic>
        <p:nvPicPr>
          <p:cNvPr id="3" name="Shape 354"/>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 name="Shape 355"/>
          <p:cNvSpPr txBox="1">
            <a:spLocks noGrp="1"/>
          </p:cNvSpPr>
          <p:nvPr>
            <p:ph type="title"/>
          </p:nvPr>
        </p:nvSpPr>
        <p:spPr>
          <a:xfrm>
            <a:off x="2095500" y="-34465"/>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28508343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831851" y="1709739"/>
            <a:ext cx="10515600" cy="2852737"/>
          </a:xfrm>
          <a:prstGeom prst="rect">
            <a:avLst/>
          </a:prstGeom>
          <a:noFill/>
          <a:ln>
            <a:noFill/>
          </a:ln>
        </p:spPr>
        <p:txBody>
          <a:bodyPr spcFirstLastPara="1" anchor="b"/>
          <a:lstStyle>
            <a:lvl1pPr marR="0" lvl="0" algn="ctr" rtl="0">
              <a:spcBef>
                <a:spcPts val="0"/>
              </a:spcBef>
              <a:spcAft>
                <a:spcPts val="0"/>
              </a:spcAft>
              <a:buSzPts val="1400"/>
              <a:buNone/>
              <a:defRPr sz="6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
        <p:nvSpPr>
          <p:cNvPr id="358" name="Shape 358"/>
          <p:cNvSpPr txBox="1">
            <a:spLocks noGrp="1"/>
          </p:cNvSpPr>
          <p:nvPr>
            <p:ph type="body" idx="1"/>
          </p:nvPr>
        </p:nvSpPr>
        <p:spPr>
          <a:xfrm>
            <a:off x="831851" y="4589464"/>
            <a:ext cx="10515600" cy="1500187"/>
          </a:xfrm>
          <a:prstGeom prst="rect">
            <a:avLst/>
          </a:prstGeom>
          <a:noFill/>
          <a:ln>
            <a:noFill/>
          </a:ln>
        </p:spPr>
        <p:txBody>
          <a:bodyPr spcFirstLastPara="1" wrap="square" lIns="91425" tIns="91425" rIns="91425" bIns="91425" anchor="t" anchorCtr="0"/>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34322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1883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838200" y="365126"/>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
        <p:nvSpPr>
          <p:cNvPr id="361" name="Shape 361"/>
          <p:cNvSpPr txBox="1">
            <a:spLocks noGrp="1"/>
          </p:cNvSpPr>
          <p:nvPr>
            <p:ph type="body" idx="1"/>
          </p:nvPr>
        </p:nvSpPr>
        <p:spPr>
          <a:xfrm>
            <a:off x="838200" y="1825625"/>
            <a:ext cx="5156200" cy="435133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62" name="Shape 362"/>
          <p:cNvSpPr txBox="1">
            <a:spLocks noGrp="1"/>
          </p:cNvSpPr>
          <p:nvPr>
            <p:ph type="body" idx="2"/>
          </p:nvPr>
        </p:nvSpPr>
        <p:spPr>
          <a:xfrm>
            <a:off x="6197600" y="1825625"/>
            <a:ext cx="5156200" cy="435133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88369296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cSld name="Contenu avec légende">
    <p:spTree>
      <p:nvGrpSpPr>
        <p:cNvPr id="1" name="Shape 363"/>
        <p:cNvGrpSpPr/>
        <p:nvPr/>
      </p:nvGrpSpPr>
      <p:grpSpPr>
        <a:xfrm>
          <a:off x="0" y="0"/>
          <a:ext cx="0" cy="0"/>
          <a:chOff x="0" y="0"/>
          <a:chExt cx="0" cy="0"/>
        </a:xfrm>
      </p:grpSpPr>
      <p:sp>
        <p:nvSpPr>
          <p:cNvPr id="364" name="Shape 364"/>
          <p:cNvSpPr txBox="1">
            <a:spLocks noGrp="1"/>
          </p:cNvSpPr>
          <p:nvPr>
            <p:ph type="title"/>
          </p:nvPr>
        </p:nvSpPr>
        <p:spPr>
          <a:xfrm>
            <a:off x="840318" y="457200"/>
            <a:ext cx="3932767" cy="1600200"/>
          </a:xfrm>
          <a:prstGeom prst="rect">
            <a:avLst/>
          </a:prstGeom>
          <a:noFill/>
          <a:ln>
            <a:noFill/>
          </a:ln>
        </p:spPr>
        <p:txBody>
          <a:bodyPr spcFirstLastPara="1" anchor="b"/>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
        <p:nvSpPr>
          <p:cNvPr id="365" name="Shape 365"/>
          <p:cNvSpPr txBox="1">
            <a:spLocks noGrp="1"/>
          </p:cNvSpPr>
          <p:nvPr>
            <p:ph type="body" idx="1"/>
          </p:nvPr>
        </p:nvSpPr>
        <p:spPr>
          <a:xfrm>
            <a:off x="5183717" y="987426"/>
            <a:ext cx="6172200" cy="4873625"/>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6" name="Shape 366"/>
          <p:cNvSpPr txBox="1">
            <a:spLocks noGrp="1"/>
          </p:cNvSpPr>
          <p:nvPr>
            <p:ph type="body" idx="2"/>
          </p:nvPr>
        </p:nvSpPr>
        <p:spPr>
          <a:xfrm>
            <a:off x="840318" y="2057400"/>
            <a:ext cx="3932767" cy="3811588"/>
          </a:xfrm>
          <a:prstGeom prst="rect">
            <a:avLst/>
          </a:prstGeom>
          <a:noFill/>
          <a:ln>
            <a:noFill/>
          </a:ln>
        </p:spPr>
        <p:txBody>
          <a:bodyPr spcFirstLastPara="1" wrap="square" lIns="91425" tIns="91425" rIns="91425" bIns="91425" anchor="t" anchorCtr="0"/>
          <a:lstStyle>
            <a:lvl1pPr marL="457200" marR="0" lvl="0"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99400234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cSld name="Image avec légende">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840318" y="457200"/>
            <a:ext cx="3932767" cy="1600200"/>
          </a:xfrm>
          <a:prstGeom prst="rect">
            <a:avLst/>
          </a:prstGeom>
          <a:noFill/>
          <a:ln>
            <a:noFill/>
          </a:ln>
        </p:spPr>
        <p:txBody>
          <a:bodyPr spcFirstLastPara="1" anchor="b"/>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
        <p:nvSpPr>
          <p:cNvPr id="369" name="Shape 369"/>
          <p:cNvSpPr>
            <a:spLocks noGrp="1"/>
          </p:cNvSpPr>
          <p:nvPr>
            <p:ph type="pic" idx="2"/>
          </p:nvPr>
        </p:nvSpPr>
        <p:spPr>
          <a:xfrm>
            <a:off x="5183717" y="987426"/>
            <a:ext cx="6172200" cy="4873625"/>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pPr lvl="0"/>
            <a:endParaRPr noProof="0">
              <a:sym typeface="Arial"/>
            </a:endParaRPr>
          </a:p>
        </p:txBody>
      </p:sp>
      <p:sp>
        <p:nvSpPr>
          <p:cNvPr id="370" name="Shape 370"/>
          <p:cNvSpPr txBox="1">
            <a:spLocks noGrp="1"/>
          </p:cNvSpPr>
          <p:nvPr>
            <p:ph type="body" idx="1"/>
          </p:nvPr>
        </p:nvSpPr>
        <p:spPr>
          <a:xfrm>
            <a:off x="840318" y="2057400"/>
            <a:ext cx="3932767" cy="3811588"/>
          </a:xfrm>
          <a:prstGeom prst="rect">
            <a:avLst/>
          </a:prstGeom>
          <a:noFill/>
          <a:ln>
            <a:noFill/>
          </a:ln>
        </p:spPr>
        <p:txBody>
          <a:bodyPr spcFirstLastPara="1" wrap="square" lIns="91425" tIns="91425" rIns="91425" bIns="91425" anchor="t" anchorCtr="0"/>
          <a:lstStyle>
            <a:lvl1pPr marL="457200" marR="0" lvl="0"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8622363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cSld name="Titre et texte vertical">
    <p:spTree>
      <p:nvGrpSpPr>
        <p:cNvPr id="1" name="Shape 371"/>
        <p:cNvGrpSpPr/>
        <p:nvPr/>
      </p:nvGrpSpPr>
      <p:grpSpPr>
        <a:xfrm>
          <a:off x="0" y="0"/>
          <a:ext cx="0" cy="0"/>
          <a:chOff x="0" y="0"/>
          <a:chExt cx="0" cy="0"/>
        </a:xfrm>
      </p:grpSpPr>
      <p:sp>
        <p:nvSpPr>
          <p:cNvPr id="372" name="Shape 372"/>
          <p:cNvSpPr txBox="1">
            <a:spLocks noGrp="1"/>
          </p:cNvSpPr>
          <p:nvPr>
            <p:ph type="title"/>
          </p:nvPr>
        </p:nvSpPr>
        <p:spPr>
          <a:xfrm>
            <a:off x="838200" y="365126"/>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
        <p:nvSpPr>
          <p:cNvPr id="373" name="Shape 37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3844052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cSld name="Titre vertical et texte">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rot="5400000">
            <a:off x="7133432" y="1956594"/>
            <a:ext cx="5811838" cy="2628900"/>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
        <p:nvSpPr>
          <p:cNvPr id="376" name="Shape 376"/>
          <p:cNvSpPr txBox="1">
            <a:spLocks noGrp="1"/>
          </p:cNvSpPr>
          <p:nvPr>
            <p:ph type="body" idx="1"/>
          </p:nvPr>
        </p:nvSpPr>
        <p:spPr>
          <a:xfrm rot="5400000">
            <a:off x="1774032" y="-570706"/>
            <a:ext cx="5811838" cy="76835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3772173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Shape 377"/>
        <p:cNvGrpSpPr/>
        <p:nvPr/>
      </p:nvGrpSpPr>
      <p:grpSpPr>
        <a:xfrm>
          <a:off x="0" y="0"/>
          <a:ext cx="0" cy="0"/>
          <a:chOff x="0" y="0"/>
          <a:chExt cx="0" cy="0"/>
        </a:xfrm>
      </p:grpSpPr>
      <p:sp>
        <p:nvSpPr>
          <p:cNvPr id="378" name="Shape 378"/>
          <p:cNvSpPr txBox="1">
            <a:spLocks noGrp="1"/>
          </p:cNvSpPr>
          <p:nvPr>
            <p:ph type="title"/>
          </p:nvPr>
        </p:nvSpPr>
        <p:spPr>
          <a:xfrm>
            <a:off x="838200" y="365126"/>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
        <p:nvSpPr>
          <p:cNvPr id="379" name="Shape 379"/>
          <p:cNvSpPr txBox="1">
            <a:spLocks noGrp="1"/>
          </p:cNvSpPr>
          <p:nvPr>
            <p:ph type="body" idx="1"/>
          </p:nvPr>
        </p:nvSpPr>
        <p:spPr>
          <a:xfrm>
            <a:off x="838200" y="1825625"/>
            <a:ext cx="5156200" cy="435133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0" name="Shape 380"/>
          <p:cNvSpPr txBox="1">
            <a:spLocks noGrp="1"/>
          </p:cNvSpPr>
          <p:nvPr>
            <p:ph type="body" idx="2"/>
          </p:nvPr>
        </p:nvSpPr>
        <p:spPr>
          <a:xfrm>
            <a:off x="6197600" y="1825625"/>
            <a:ext cx="5156200" cy="435133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5432859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1_Disposition personnalisée">
    <p:spTree>
      <p:nvGrpSpPr>
        <p:cNvPr id="1" name="Shape 381"/>
        <p:cNvGrpSpPr/>
        <p:nvPr/>
      </p:nvGrpSpPr>
      <p:grpSpPr>
        <a:xfrm>
          <a:off x="0" y="0"/>
          <a:ext cx="0" cy="0"/>
          <a:chOff x="0" y="0"/>
          <a:chExt cx="0" cy="0"/>
        </a:xfrm>
      </p:grpSpPr>
      <p:pic>
        <p:nvPicPr>
          <p:cNvPr id="6" name="Shape 382"/>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3" name="Shape 383"/>
          <p:cNvSpPr txBox="1">
            <a:spLocks noGrp="1"/>
          </p:cNvSpPr>
          <p:nvPr>
            <p:ph type="body" idx="1"/>
          </p:nvPr>
        </p:nvSpPr>
        <p:spPr>
          <a:xfrm>
            <a:off x="3962400" y="2020102"/>
            <a:ext cx="6019800" cy="104775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4" name="Shape 384"/>
          <p:cNvSpPr txBox="1">
            <a:spLocks noGrp="1"/>
          </p:cNvSpPr>
          <p:nvPr>
            <p:ph type="body" idx="2"/>
          </p:nvPr>
        </p:nvSpPr>
        <p:spPr>
          <a:xfrm>
            <a:off x="5334000" y="3421000"/>
            <a:ext cx="6019800" cy="104775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5" name="Shape 385"/>
          <p:cNvSpPr txBox="1">
            <a:spLocks noGrp="1"/>
          </p:cNvSpPr>
          <p:nvPr>
            <p:ph type="body" idx="3"/>
          </p:nvPr>
        </p:nvSpPr>
        <p:spPr>
          <a:xfrm>
            <a:off x="1827055" y="1000103"/>
            <a:ext cx="6469063" cy="40005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6" name="Shape 386"/>
          <p:cNvSpPr txBox="1">
            <a:spLocks noGrp="1"/>
          </p:cNvSpPr>
          <p:nvPr>
            <p:ph type="title"/>
          </p:nvPr>
        </p:nvSpPr>
        <p:spPr>
          <a:xfrm>
            <a:off x="2095500" y="-34465"/>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35861589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Shape 389"/>
        <p:cNvGrpSpPr/>
        <p:nvPr/>
      </p:nvGrpSpPr>
      <p:grpSpPr>
        <a:xfrm>
          <a:off x="0" y="0"/>
          <a:ext cx="0" cy="0"/>
          <a:chOff x="0" y="0"/>
          <a:chExt cx="0" cy="0"/>
        </a:xfrm>
      </p:grpSpPr>
      <p:sp>
        <p:nvSpPr>
          <p:cNvPr id="390" name="Shape 390"/>
          <p:cNvSpPr txBox="1">
            <a:spLocks noGrp="1"/>
          </p:cNvSpPr>
          <p:nvPr>
            <p:ph type="body" idx="1"/>
          </p:nvPr>
        </p:nvSpPr>
        <p:spPr>
          <a:xfrm>
            <a:off x="838200" y="365125"/>
            <a:ext cx="10515600" cy="581183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482752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cSld name="15_Disposition personnalisée">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2095500" y="-34465"/>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294546151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16_Disposition personnalisée">
    <p:spTree>
      <p:nvGrpSpPr>
        <p:cNvPr id="1" name="Shape 393"/>
        <p:cNvGrpSpPr/>
        <p:nvPr/>
      </p:nvGrpSpPr>
      <p:grpSpPr>
        <a:xfrm>
          <a:off x="0" y="0"/>
          <a:ext cx="0" cy="0"/>
          <a:chOff x="0" y="0"/>
          <a:chExt cx="0" cy="0"/>
        </a:xfrm>
      </p:grpSpPr>
    </p:spTree>
    <p:extLst>
      <p:ext uri="{BB962C8B-B14F-4D97-AF65-F5344CB8AC3E}">
        <p14:creationId xmlns:p14="http://schemas.microsoft.com/office/powerpoint/2010/main" val="1046775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schemeClr val="bg2">
                <a:shade val="45000"/>
                <a:satMod val="135000"/>
              </a:schemeClr>
              <a:prstClr val="white"/>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79273852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30695564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287286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86860074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4934971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2355509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06219159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235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9970864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73985838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38057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44599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2009890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6681808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650025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15498649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840CF6AA-E296-4B4B-8780-3209BB2B4019}"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32132705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77124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09615624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9634986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4400873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0339688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470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40118939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7738467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785431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3320080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Tree>
    <p:extLst>
      <p:ext uri="{BB962C8B-B14F-4D97-AF65-F5344CB8AC3E}">
        <p14:creationId xmlns:p14="http://schemas.microsoft.com/office/powerpoint/2010/main" val="269408491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15205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389303349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201752887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186652628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44074191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763076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8202271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312416625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23900838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7808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94854461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256644076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74820272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9057552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8219913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907146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0200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731176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96234032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89755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89502291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48625444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9493285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1190847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7396662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38558569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88C99A61-527F-4128-A7BA-C01E437BFFBE}"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92781919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70098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85935115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6767960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7928542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41229787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49903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69880277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7942169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354456311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1965199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9332173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661731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55420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02834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88057542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05528520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3366194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0486904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5307661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65977160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srcRect/>
          <a:stretch>
            <a:fillRect/>
          </a:stretch>
        </p:blipFill>
        <p:spPr bwMode="auto">
          <a:xfrm>
            <a:off x="3175" y="0"/>
            <a:ext cx="12185650" cy="6858000"/>
          </a:xfrm>
          <a:prstGeom prst="rect">
            <a:avLst/>
          </a:prstGeom>
          <a:noFill/>
          <a:ln w="9525">
            <a:noFill/>
            <a:miter lim="800000"/>
            <a:headEnd/>
            <a:tailEnd/>
          </a:ln>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a:srcRect l="3709" r="28055"/>
            <a:stretch>
              <a:fillRect/>
            </a:stretch>
          </p:blipFill>
          <p:spPr bwMode="auto">
            <a:xfrm>
              <a:off x="447311" y="-4421"/>
              <a:ext cx="1651380" cy="1776988"/>
            </a:xfrm>
            <a:prstGeom prst="rect">
              <a:avLst/>
            </a:prstGeom>
            <a:noFill/>
            <a:ln w="9525">
              <a:noFill/>
              <a:miter lim="800000"/>
              <a:headEnd/>
              <a:tailEnd/>
            </a:ln>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054E3DEC-15A7-426B-9AC4-C1890178D263}"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59533769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3105160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399927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6471213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5367296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rcRect/>
          <a:stretch>
            <a:fillRect/>
          </a:stretch>
        </p:blipFill>
        <p:spPr bwMode="auto">
          <a:xfrm rot="20566577">
            <a:off x="554038" y="2339975"/>
            <a:ext cx="2546350" cy="2547938"/>
          </a:xfrm>
          <a:prstGeom prst="rect">
            <a:avLst/>
          </a:prstGeom>
          <a:noFill/>
          <a:ln w="9525">
            <a:noFill/>
            <a:miter lim="800000"/>
            <a:headEnd/>
            <a:tailEnd/>
          </a:ln>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5200643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81119017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54188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3240876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373069491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7" name="Espace réservé du pied de page 4"/>
          <p:cNvSpPr>
            <a:spLocks noGrp="1"/>
          </p:cNvSpPr>
          <p:nvPr>
            <p:ph type="ftr" sz="quarter" idx="3"/>
          </p:nvPr>
        </p:nvSpPr>
        <p:spPr>
          <a:xfrm>
            <a:off x="4038599" y="6537299"/>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r-FR">
                <a:solidFill>
                  <a:prstClr val="black">
                    <a:tint val="75000"/>
                  </a:prstClr>
                </a:solidFill>
              </a:rPr>
              <a:t>Copyright © CDFH - Tous droits d'utilisation et de traduction réservés</a:t>
            </a:r>
          </a:p>
        </p:txBody>
      </p:sp>
    </p:spTree>
    <p:extLst>
      <p:ext uri="{BB962C8B-B14F-4D97-AF65-F5344CB8AC3E}">
        <p14:creationId xmlns:p14="http://schemas.microsoft.com/office/powerpoint/2010/main" val="129574880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39127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112875989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2372485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56908756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686213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Tree>
    <p:extLst>
      <p:ext uri="{BB962C8B-B14F-4D97-AF65-F5344CB8AC3E}">
        <p14:creationId xmlns:p14="http://schemas.microsoft.com/office/powerpoint/2010/main" val="111058420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hangingPunct="0"/>
            <a:r>
              <a:rPr lang="fr-FR" sz="1050" i="1" dirty="0">
                <a:solidFill>
                  <a:srgbClr val="0053A1"/>
                </a:solidFill>
                <a:cs typeface="Arial" panose="020B0604020202020204" pitchFamily="34" charset="0"/>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17375346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235096581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13695" y="-2210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49429772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9375394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47689013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1082032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6837258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215480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451978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89221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71589662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39563692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1768837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7346849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7282347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64642856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E84DAFA3-39DA-4F96-87CD-44EF5EAC8D88}"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346650721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6033745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120500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1501106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2708804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04210990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47020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pPr eaLnBrk="0" hangingPunct="0"/>
            <a:endParaRPr lang="fr-FR" sz="1600">
              <a:solidFill>
                <a:prstClr val="black"/>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pPr eaLnBrk="0" hangingPunct="0"/>
            <a:r>
              <a:rPr lang="fr-FR" sz="1600">
                <a:solidFill>
                  <a:prstClr val="black"/>
                </a:solidFill>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a:solidFill>
                <a:prstClr val="black"/>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42178019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a:solidFill>
                <a:prstClr val="black"/>
              </a:solidFill>
            </a:endParaRPr>
          </a:p>
        </p:txBody>
      </p:sp>
      <p:pic>
        <p:nvPicPr>
          <p:cNvPr id="9" name="Image 8"/>
          <p:cNvPicPr>
            <a:picLocks noChangeAspect="1"/>
          </p:cNvPicPr>
          <p:nvPr userDrawn="1"/>
        </p:nvPicPr>
        <p:blipFill rotWithShape="1">
          <a:blip r:embed="rId3">
            <a:extLst>
              <a:ext uri="{28A0092B-C50C-407E-A947-70E740481C1C}">
                <a14:useLocalDpi xmlns:a14="http://schemas.microsoft.com/office/drawing/2010/main" val="0"/>
              </a:ext>
            </a:extLst>
          </a:blip>
          <a:srcRect l="55632" t="46206"/>
          <a:stretch/>
        </p:blipFill>
        <p:spPr>
          <a:xfrm>
            <a:off x="7729269" y="3812877"/>
            <a:ext cx="4462732" cy="3045125"/>
          </a:xfrm>
          <a:prstGeom prst="rect">
            <a:avLst/>
          </a:prstGeom>
        </p:spPr>
      </p:pic>
    </p:spTree>
    <p:extLst>
      <p:ext uri="{BB962C8B-B14F-4D97-AF65-F5344CB8AC3E}">
        <p14:creationId xmlns:p14="http://schemas.microsoft.com/office/powerpoint/2010/main" val="101353251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a:solidFill>
                <a:prstClr val="black"/>
              </a:solidFill>
            </a:endParaRPr>
          </a:p>
        </p:txBody>
      </p:sp>
      <p:sp>
        <p:nvSpPr>
          <p:cNvPr id="9"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115469194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a:solidFill>
                <a:prstClr val="black"/>
              </a:solidFill>
            </a:endParaRPr>
          </a:p>
        </p:txBody>
      </p:sp>
    </p:spTree>
    <p:extLst>
      <p:ext uri="{BB962C8B-B14F-4D97-AF65-F5344CB8AC3E}">
        <p14:creationId xmlns:p14="http://schemas.microsoft.com/office/powerpoint/2010/main" val="10409163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a:solidFill>
                <a:prstClr val="black"/>
              </a:solidFill>
            </a:endParaRPr>
          </a:p>
        </p:txBody>
      </p:sp>
      <p:sp>
        <p:nvSpPr>
          <p:cNvPr id="12"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92423152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a:solidFill>
                <a:prstClr val="black"/>
              </a:solidFill>
            </a:endParaRPr>
          </a:p>
        </p:txBody>
      </p:sp>
    </p:spTree>
    <p:extLst>
      <p:ext uri="{BB962C8B-B14F-4D97-AF65-F5344CB8AC3E}">
        <p14:creationId xmlns:p14="http://schemas.microsoft.com/office/powerpoint/2010/main" val="425915406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845245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919580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8781974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a:solidFill>
                <a:prstClr val="black"/>
              </a:solidFill>
            </a:endParaRP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67327969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a:solidFill>
                <a:prstClr val="black"/>
              </a:solidFill>
            </a:endParaRP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178788062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dirty="0">
              <a:solidFill>
                <a:prstClr val="black"/>
              </a:solidFill>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hangingPunct="0"/>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331755928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dirty="0">
              <a:solidFill>
                <a:prstClr val="black"/>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96812590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dirty="0">
              <a:solidFill>
                <a:prstClr val="black"/>
              </a:solidFill>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320576172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u numéro de diapositive 4"/>
          <p:cNvSpPr>
            <a:spLocks noGrp="1"/>
          </p:cNvSpPr>
          <p:nvPr>
            <p:ph type="sldNum" sz="quarter" idx="12"/>
          </p:nvPr>
        </p:nvSpPr>
        <p:spPr>
          <a:xfrm>
            <a:off x="9277350" y="6319837"/>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dirty="0">
              <a:solidFill>
                <a:prstClr val="black"/>
              </a:solidFill>
            </a:endParaRPr>
          </a:p>
        </p:txBody>
      </p:sp>
    </p:spTree>
    <p:extLst>
      <p:ext uri="{BB962C8B-B14F-4D97-AF65-F5344CB8AC3E}">
        <p14:creationId xmlns:p14="http://schemas.microsoft.com/office/powerpoint/2010/main" val="197229378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schemeClr val="bg2">
                <a:shade val="45000"/>
                <a:satMod val="135000"/>
              </a:schemeClr>
              <a:prstClr val="white"/>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44390721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3112024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48810160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1634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47949198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394891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67331577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81212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8601264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20419878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5003559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0891360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5942398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14723463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1463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7881983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2285686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79515392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8092490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02516269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71865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11616868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410233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5132023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3062799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618620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075858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28719373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08195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03467253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69529838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8798522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550978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470654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28151372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7DE9C267-FAA7-42E1-A679-555D9F71064D}"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01906708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12466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70530871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14989688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8709874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57630563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8408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38779412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47154157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8176101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91750496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7858048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426247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721991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64052018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37071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1538698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63501728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7300211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1138023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309087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70747515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4127870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011041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79383496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32680286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2299413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38724866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27579556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0857490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7341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2914492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083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266289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30494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59585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3752197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69108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408151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582975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1057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7116757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42277478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061732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87713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519424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944223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1715246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53442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323508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8273468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765775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0759041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8931004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162573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369559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31027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424275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024541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0270751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2849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41632279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6321944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461184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385708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980620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272874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9999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Image 5"/>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DB83195F-565B-47B7-9D8E-2352A76646B6}"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684462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137894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1445639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4978165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859372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5013832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7741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9196230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14864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638169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2597901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818023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987784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4347804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6033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2094597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3771295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715246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999374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098989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199902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8359556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7DE9C267-FAA7-42E1-A679-555D9F71064D}"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42756279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370788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6035222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128446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7670092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7590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8558724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0419414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3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9975113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868411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18" Type="http://schemas.openxmlformats.org/officeDocument/2006/relationships/slideLayout" Target="../slideLayouts/slideLayout207.xml"/><Relationship Id="rId3" Type="http://schemas.openxmlformats.org/officeDocument/2006/relationships/slideLayout" Target="../slideLayouts/slideLayout192.xml"/><Relationship Id="rId21" Type="http://schemas.openxmlformats.org/officeDocument/2006/relationships/slideLayout" Target="../slideLayouts/slideLayout210.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20" Type="http://schemas.openxmlformats.org/officeDocument/2006/relationships/slideLayout" Target="../slideLayouts/slideLayout209.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24" Type="http://schemas.openxmlformats.org/officeDocument/2006/relationships/image" Target="../media/image2.png"/><Relationship Id="rId5" Type="http://schemas.openxmlformats.org/officeDocument/2006/relationships/slideLayout" Target="../slideLayouts/slideLayout194.xml"/><Relationship Id="rId15" Type="http://schemas.openxmlformats.org/officeDocument/2006/relationships/slideLayout" Target="../slideLayouts/slideLayout204.xml"/><Relationship Id="rId23" Type="http://schemas.openxmlformats.org/officeDocument/2006/relationships/image" Target="../media/image6.png"/><Relationship Id="rId10" Type="http://schemas.openxmlformats.org/officeDocument/2006/relationships/slideLayout" Target="../slideLayouts/slideLayout199.xml"/><Relationship Id="rId19" Type="http://schemas.openxmlformats.org/officeDocument/2006/relationships/slideLayout" Target="../slideLayouts/slideLayout208.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213.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5" Type="http://schemas.openxmlformats.org/officeDocument/2006/relationships/theme" Target="../theme/theme11.xml"/><Relationship Id="rId4" Type="http://schemas.openxmlformats.org/officeDocument/2006/relationships/slideLayout" Target="../slideLayouts/slideLayout214.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4" Type="http://schemas.openxmlformats.org/officeDocument/2006/relationships/image" Target="../media/image8.pn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4" Type="http://schemas.openxmlformats.org/officeDocument/2006/relationships/image" Target="../media/image8.png"/></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221.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image" Target="../media/image8.png"/><Relationship Id="rId5" Type="http://schemas.openxmlformats.org/officeDocument/2006/relationships/theme" Target="../theme/theme14.xml"/><Relationship Id="rId4" Type="http://schemas.openxmlformats.org/officeDocument/2006/relationships/slideLayout" Target="../slideLayouts/slideLayout222.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4" Type="http://schemas.openxmlformats.org/officeDocument/2006/relationships/image" Target="../media/image8.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3" Type="http://schemas.openxmlformats.org/officeDocument/2006/relationships/slideLayout" Target="../slideLayouts/slideLayout227.xml"/><Relationship Id="rId21" Type="http://schemas.openxmlformats.org/officeDocument/2006/relationships/image" Target="../media/image5.png"/><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0" Type="http://schemas.openxmlformats.org/officeDocument/2006/relationships/theme" Target="../theme/theme1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image" Target="../media/image8.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18" Type="http://schemas.openxmlformats.org/officeDocument/2006/relationships/slideLayout" Target="../slideLayouts/slideLayout261.xml"/><Relationship Id="rId3" Type="http://schemas.openxmlformats.org/officeDocument/2006/relationships/slideLayout" Target="../slideLayouts/slideLayout246.xml"/><Relationship Id="rId21" Type="http://schemas.openxmlformats.org/officeDocument/2006/relationships/slideLayout" Target="../slideLayouts/slideLayout264.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17" Type="http://schemas.openxmlformats.org/officeDocument/2006/relationships/slideLayout" Target="../slideLayouts/slideLayout260.xml"/><Relationship Id="rId2" Type="http://schemas.openxmlformats.org/officeDocument/2006/relationships/slideLayout" Target="../slideLayouts/slideLayout245.xml"/><Relationship Id="rId16" Type="http://schemas.openxmlformats.org/officeDocument/2006/relationships/slideLayout" Target="../slideLayouts/slideLayout259.xml"/><Relationship Id="rId20" Type="http://schemas.openxmlformats.org/officeDocument/2006/relationships/slideLayout" Target="../slideLayouts/slideLayout263.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24" Type="http://schemas.openxmlformats.org/officeDocument/2006/relationships/image" Target="../media/image8.png"/><Relationship Id="rId5" Type="http://schemas.openxmlformats.org/officeDocument/2006/relationships/slideLayout" Target="../slideLayouts/slideLayout248.xml"/><Relationship Id="rId15" Type="http://schemas.openxmlformats.org/officeDocument/2006/relationships/slideLayout" Target="../slideLayouts/slideLayout258.xml"/><Relationship Id="rId23" Type="http://schemas.openxmlformats.org/officeDocument/2006/relationships/image" Target="../media/image6.png"/><Relationship Id="rId10" Type="http://schemas.openxmlformats.org/officeDocument/2006/relationships/slideLayout" Target="../slideLayouts/slideLayout253.xml"/><Relationship Id="rId19" Type="http://schemas.openxmlformats.org/officeDocument/2006/relationships/slideLayout" Target="../slideLayouts/slideLayout262.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 Id="rId2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267.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5" Type="http://schemas.openxmlformats.org/officeDocument/2006/relationships/image" Target="../media/image8.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70.xml"/><Relationship Id="rId7" Type="http://schemas.openxmlformats.org/officeDocument/2006/relationships/theme" Target="../theme/theme1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5" Type="http://schemas.openxmlformats.org/officeDocument/2006/relationships/slideLayout" Target="../slideLayouts/slideLayout272.xml"/><Relationship Id="rId4" Type="http://schemas.openxmlformats.org/officeDocument/2006/relationships/slideLayout" Target="../slideLayouts/slideLayout2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18" Type="http://schemas.openxmlformats.org/officeDocument/2006/relationships/slideLayout" Target="../slideLayouts/slideLayout291.xml"/><Relationship Id="rId3" Type="http://schemas.openxmlformats.org/officeDocument/2006/relationships/slideLayout" Target="../slideLayouts/slideLayout276.xml"/><Relationship Id="rId21" Type="http://schemas.openxmlformats.org/officeDocument/2006/relationships/image" Target="../media/image1.png"/><Relationship Id="rId7" Type="http://schemas.openxmlformats.org/officeDocument/2006/relationships/slideLayout" Target="../slideLayouts/slideLayout280.xml"/><Relationship Id="rId12" Type="http://schemas.openxmlformats.org/officeDocument/2006/relationships/slideLayout" Target="../slideLayouts/slideLayout285.xml"/><Relationship Id="rId17" Type="http://schemas.openxmlformats.org/officeDocument/2006/relationships/slideLayout" Target="../slideLayouts/slideLayout290.xml"/><Relationship Id="rId2" Type="http://schemas.openxmlformats.org/officeDocument/2006/relationships/slideLayout" Target="../slideLayouts/slideLayout275.xml"/><Relationship Id="rId16" Type="http://schemas.openxmlformats.org/officeDocument/2006/relationships/slideLayout" Target="../slideLayouts/slideLayout289.xml"/><Relationship Id="rId20" Type="http://schemas.openxmlformats.org/officeDocument/2006/relationships/theme" Target="../theme/theme20.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5" Type="http://schemas.openxmlformats.org/officeDocument/2006/relationships/slideLayout" Target="../slideLayouts/slideLayout288.xml"/><Relationship Id="rId10" Type="http://schemas.openxmlformats.org/officeDocument/2006/relationships/slideLayout" Target="../slideLayouts/slideLayout283.xml"/><Relationship Id="rId19" Type="http://schemas.openxmlformats.org/officeDocument/2006/relationships/slideLayout" Target="../slideLayouts/slideLayout292.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slideLayout" Target="../slideLayouts/slideLayout287.xml"/><Relationship Id="rId22"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slideLayout" Target="../slideLayouts/slideLayout305.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5" Type="http://schemas.openxmlformats.org/officeDocument/2006/relationships/image" Target="../media/image8.png"/><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slideLayout" Target="../slideLayouts/slideLayout318.xml"/><Relationship Id="rId18" Type="http://schemas.openxmlformats.org/officeDocument/2006/relationships/slideLayout" Target="../slideLayouts/slideLayout323.xml"/><Relationship Id="rId3" Type="http://schemas.openxmlformats.org/officeDocument/2006/relationships/slideLayout" Target="../slideLayouts/slideLayout308.xml"/><Relationship Id="rId21" Type="http://schemas.openxmlformats.org/officeDocument/2006/relationships/image" Target="../media/image2.png"/><Relationship Id="rId7" Type="http://schemas.openxmlformats.org/officeDocument/2006/relationships/slideLayout" Target="../slideLayouts/slideLayout312.xml"/><Relationship Id="rId12" Type="http://schemas.openxmlformats.org/officeDocument/2006/relationships/slideLayout" Target="../slideLayouts/slideLayout317.xml"/><Relationship Id="rId17" Type="http://schemas.openxmlformats.org/officeDocument/2006/relationships/slideLayout" Target="../slideLayouts/slideLayout322.xml"/><Relationship Id="rId2" Type="http://schemas.openxmlformats.org/officeDocument/2006/relationships/slideLayout" Target="../slideLayouts/slideLayout307.xml"/><Relationship Id="rId16" Type="http://schemas.openxmlformats.org/officeDocument/2006/relationships/slideLayout" Target="../slideLayouts/slideLayout321.xml"/><Relationship Id="rId20" Type="http://schemas.openxmlformats.org/officeDocument/2006/relationships/theme" Target="../theme/theme22.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5" Type="http://schemas.openxmlformats.org/officeDocument/2006/relationships/slideLayout" Target="../slideLayouts/slideLayout320.xml"/><Relationship Id="rId10" Type="http://schemas.openxmlformats.org/officeDocument/2006/relationships/slideLayout" Target="../slideLayouts/slideLayout315.xml"/><Relationship Id="rId19" Type="http://schemas.openxmlformats.org/officeDocument/2006/relationships/slideLayout" Target="../slideLayouts/slideLayout324.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slideLayout" Target="../slideLayouts/slideLayout31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slideLayout" Target="../slideLayouts/slideLayout337.xml"/><Relationship Id="rId18" Type="http://schemas.openxmlformats.org/officeDocument/2006/relationships/slideLayout" Target="../slideLayouts/slideLayout342.xml"/><Relationship Id="rId3" Type="http://schemas.openxmlformats.org/officeDocument/2006/relationships/slideLayout" Target="../slideLayouts/slideLayout327.xml"/><Relationship Id="rId21" Type="http://schemas.openxmlformats.org/officeDocument/2006/relationships/theme" Target="../theme/theme23.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17" Type="http://schemas.openxmlformats.org/officeDocument/2006/relationships/slideLayout" Target="../slideLayouts/slideLayout341.xml"/><Relationship Id="rId2" Type="http://schemas.openxmlformats.org/officeDocument/2006/relationships/slideLayout" Target="../slideLayouts/slideLayout326.xml"/><Relationship Id="rId16" Type="http://schemas.openxmlformats.org/officeDocument/2006/relationships/slideLayout" Target="../slideLayouts/slideLayout340.xml"/><Relationship Id="rId20" Type="http://schemas.openxmlformats.org/officeDocument/2006/relationships/slideLayout" Target="../slideLayouts/slideLayout344.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5" Type="http://schemas.openxmlformats.org/officeDocument/2006/relationships/slideLayout" Target="../slideLayouts/slideLayout339.xml"/><Relationship Id="rId23" Type="http://schemas.openxmlformats.org/officeDocument/2006/relationships/image" Target="../media/image2.png"/><Relationship Id="rId10" Type="http://schemas.openxmlformats.org/officeDocument/2006/relationships/slideLayout" Target="../slideLayouts/slideLayout334.xml"/><Relationship Id="rId19" Type="http://schemas.openxmlformats.org/officeDocument/2006/relationships/slideLayout" Target="../slideLayouts/slideLayout343.xml"/><Relationship Id="rId4" Type="http://schemas.openxmlformats.org/officeDocument/2006/relationships/slideLayout" Target="../slideLayouts/slideLayout328.xml"/><Relationship Id="rId9" Type="http://schemas.openxmlformats.org/officeDocument/2006/relationships/slideLayout" Target="../slideLayouts/slideLayout333.xml"/><Relationship Id="rId14" Type="http://schemas.openxmlformats.org/officeDocument/2006/relationships/slideLayout" Target="../slideLayouts/slideLayout338.xml"/><Relationship Id="rId22" Type="http://schemas.openxmlformats.org/officeDocument/2006/relationships/image" Target="../media/image6.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18" Type="http://schemas.openxmlformats.org/officeDocument/2006/relationships/slideLayout" Target="../slideLayouts/slideLayout36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17" Type="http://schemas.openxmlformats.org/officeDocument/2006/relationships/slideLayout" Target="../slideLayouts/slideLayout361.xml"/><Relationship Id="rId2" Type="http://schemas.openxmlformats.org/officeDocument/2006/relationships/slideLayout" Target="../slideLayouts/slideLayout346.xml"/><Relationship Id="rId16" Type="http://schemas.openxmlformats.org/officeDocument/2006/relationships/slideLayout" Target="../slideLayouts/slideLayout360.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5" Type="http://schemas.openxmlformats.org/officeDocument/2006/relationships/slideLayout" Target="../slideLayouts/slideLayout359.xml"/><Relationship Id="rId10" Type="http://schemas.openxmlformats.org/officeDocument/2006/relationships/slideLayout" Target="../slideLayouts/slideLayout354.xml"/><Relationship Id="rId19" Type="http://schemas.openxmlformats.org/officeDocument/2006/relationships/theme" Target="../theme/theme2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slideLayout" Target="../slideLayouts/slideLayout358.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365.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4" Type="http://schemas.openxmlformats.org/officeDocument/2006/relationships/theme" Target="../theme/theme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3.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theme" Target="../theme/theme4.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image" Target="../media/image2.png"/><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theme" Target="../theme/theme5.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image" Target="../media/image2.png"/><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theme" Target="../theme/theme6.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image" Target="../media/image2.png"/><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theme" Target="../theme/theme7.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image" Target="../media/image2.png"/><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3" Type="http://schemas.openxmlformats.org/officeDocument/2006/relationships/slideLayout" Target="../slideLayouts/slideLayout144.xml"/><Relationship Id="rId21" Type="http://schemas.openxmlformats.org/officeDocument/2006/relationships/slideLayout" Target="../slideLayouts/slideLayout162.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image" Target="../media/image2.png"/><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image" Target="../media/image6.png"/><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26" Type="http://schemas.openxmlformats.org/officeDocument/2006/relationships/slideLayout" Target="../slideLayouts/slideLayout188.xml"/><Relationship Id="rId3" Type="http://schemas.openxmlformats.org/officeDocument/2006/relationships/slideLayout" Target="../slideLayouts/slideLayout165.xml"/><Relationship Id="rId21" Type="http://schemas.openxmlformats.org/officeDocument/2006/relationships/slideLayout" Target="../slideLayouts/slideLayout183.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29" Type="http://schemas.openxmlformats.org/officeDocument/2006/relationships/image" Target="../media/image6.png"/><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theme" Target="../theme/theme9.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age 1"/>
          <p:cNvPicPr>
            <a:picLocks noChangeAspect="1"/>
          </p:cNvPicPr>
          <p:nvPr userDrawn="1"/>
        </p:nvPicPr>
        <p:blipFill>
          <a:blip r:embed="rId20">
            <a:extLst>
              <a:ext uri="{28A0092B-C50C-407E-A947-70E740481C1C}">
                <a14:useLocalDpi xmlns:a14="http://schemas.microsoft.com/office/drawing/2010/main"/>
              </a:ext>
            </a:extLst>
          </a:blip>
          <a:srcRect/>
          <a:stretch>
            <a:fillRect/>
          </a:stretch>
        </p:blipFill>
        <p:spPr bwMode="auto">
          <a:xfrm>
            <a:off x="25400" y="34925"/>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CA0AAFA0-FD97-47C3-B549-4AD2055F6A86}"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029"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1031" name="Image 11"/>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pied de page 3"/>
          <p:cNvSpPr txBox="1">
            <a:spLocks/>
          </p:cNvSpPr>
          <p:nvPr userDrawn="1"/>
        </p:nvSpPr>
        <p:spPr>
          <a:xfrm>
            <a:off x="-194697" y="656366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Copyright © CDFH - Tous droits d'utilisation et de traduction réservés</a:t>
            </a:r>
          </a:p>
        </p:txBody>
      </p:sp>
      <p:sp>
        <p:nvSpPr>
          <p:cNvPr id="9" name="Espace réservé du pied de page 3"/>
          <p:cNvSpPr txBox="1">
            <a:spLocks/>
          </p:cNvSpPr>
          <p:nvPr userDrawn="1"/>
        </p:nvSpPr>
        <p:spPr>
          <a:xfrm>
            <a:off x="7353300" y="655161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Expertise Dermatologie</a:t>
            </a:r>
          </a:p>
        </p:txBody>
      </p:sp>
    </p:spTree>
  </p:cSld>
  <p:clrMap bg1="lt1" tx1="dk1" bg2="lt2" tx2="dk2" accent1="accent1" accent2="accent2" accent3="accent3" accent4="accent4" accent5="accent5" accent6="accent6" hlink="hlink" folHlink="folHlink"/>
  <p:sldLayoutIdLst>
    <p:sldLayoutId id="2147484592" r:id="rId1"/>
    <p:sldLayoutId id="2147484438" r:id="rId2"/>
    <p:sldLayoutId id="2147484437" r:id="rId3"/>
    <p:sldLayoutId id="2147484436" r:id="rId4"/>
    <p:sldLayoutId id="2147484435" r:id="rId5"/>
    <p:sldLayoutId id="2147484434" r:id="rId6"/>
    <p:sldLayoutId id="2147484433" r:id="rId7"/>
    <p:sldLayoutId id="2147484432" r:id="rId8"/>
    <p:sldLayoutId id="2147484431" r:id="rId9"/>
    <p:sldLayoutId id="2147484430" r:id="rId10"/>
    <p:sldLayoutId id="2147484429" r:id="rId11"/>
    <p:sldLayoutId id="2147484428" r:id="rId12"/>
    <p:sldLayoutId id="2147484593" r:id="rId13"/>
    <p:sldLayoutId id="2147484594" r:id="rId14"/>
    <p:sldLayoutId id="2147484427" r:id="rId15"/>
    <p:sldLayoutId id="2147484426" r:id="rId16"/>
    <p:sldLayoutId id="2147484425" r:id="rId17"/>
    <p:sldLayoutId id="2147484424" r:id="rId18"/>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34498" name="Image 2"/>
          <p:cNvPicPr>
            <a:picLocks noChangeAspect="1"/>
          </p:cNvPicPr>
          <p:nvPr userDrawn="1"/>
        </p:nvPicPr>
        <p:blipFill>
          <a:blip r:embed="rId23">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1F4FC616-48D2-434B-9F36-CA9B4CE8AA43}"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dirty="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234501"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234503" name="Image 11"/>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pied de page 3"/>
          <p:cNvSpPr txBox="1">
            <a:spLocks/>
          </p:cNvSpPr>
          <p:nvPr userDrawn="1"/>
        </p:nvSpPr>
        <p:spPr>
          <a:xfrm>
            <a:off x="-194697" y="656366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Copyright © CDFH - Tous droits d'utilisation et de traduction réservés</a:t>
            </a:r>
          </a:p>
        </p:txBody>
      </p:sp>
      <p:sp>
        <p:nvSpPr>
          <p:cNvPr id="10" name="Espace réservé du pied de page 3">
            <a:extLst>
              <a:ext uri="{FF2B5EF4-FFF2-40B4-BE49-F238E27FC236}">
                <a16:creationId xmlns:a16="http://schemas.microsoft.com/office/drawing/2014/main" id="{D9BA552E-B69D-4752-AD87-B3BA27976502}"/>
              </a:ext>
            </a:extLst>
          </p:cNvPr>
          <p:cNvSpPr txBox="1">
            <a:spLocks/>
          </p:cNvSpPr>
          <p:nvPr userDrawn="1"/>
        </p:nvSpPr>
        <p:spPr>
          <a:xfrm>
            <a:off x="7353300" y="655161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Expertise Dermatologie</a:t>
            </a:r>
          </a:p>
        </p:txBody>
      </p:sp>
    </p:spTree>
  </p:cSld>
  <p:clrMap bg1="lt1" tx1="dk1" bg2="lt2" tx2="dk2" accent1="accent1" accent2="accent2" accent3="accent3" accent4="accent4" accent5="accent5" accent6="accent6" hlink="hlink" folHlink="folHlink"/>
  <p:sldLayoutIdLst>
    <p:sldLayoutId id="2147484665" r:id="rId1"/>
    <p:sldLayoutId id="2147484580" r:id="rId2"/>
    <p:sldLayoutId id="2147484579" r:id="rId3"/>
    <p:sldLayoutId id="2147484578" r:id="rId4"/>
    <p:sldLayoutId id="2147484577" r:id="rId5"/>
    <p:sldLayoutId id="2147484576" r:id="rId6"/>
    <p:sldLayoutId id="2147484575" r:id="rId7"/>
    <p:sldLayoutId id="2147484574" r:id="rId8"/>
    <p:sldLayoutId id="2147484573" r:id="rId9"/>
    <p:sldLayoutId id="2147484572" r:id="rId10"/>
    <p:sldLayoutId id="2147484571" r:id="rId11"/>
    <p:sldLayoutId id="2147484570" r:id="rId12"/>
    <p:sldLayoutId id="2147484666" r:id="rId13"/>
    <p:sldLayoutId id="2147484667" r:id="rId14"/>
    <p:sldLayoutId id="2147484569" r:id="rId15"/>
    <p:sldLayoutId id="2147484669" r:id="rId16"/>
    <p:sldLayoutId id="2147484568" r:id="rId17"/>
    <p:sldLayoutId id="2147484680" r:id="rId18"/>
    <p:sldLayoutId id="2147484567" r:id="rId19"/>
    <p:sldLayoutId id="2147484566" r:id="rId20"/>
    <p:sldLayoutId id="2147484565" r:id="rId21"/>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Espace réservé du titre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268291" name="Espace réservé du texte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7" name="Espace réservé du pied de page 3"/>
          <p:cNvSpPr txBox="1">
            <a:spLocks/>
          </p:cNvSpPr>
          <p:nvPr userDrawn="1"/>
        </p:nvSpPr>
        <p:spPr>
          <a:xfrm>
            <a:off x="-194697" y="656366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Copyright © CDFH - Tous droits d'utilisation et de traduction réservés</a:t>
            </a:r>
          </a:p>
        </p:txBody>
      </p:sp>
      <p:sp>
        <p:nvSpPr>
          <p:cNvPr id="9"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1F4FC616-48D2-434B-9F36-CA9B4CE8AA43}"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dirty="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10" name="Espace réservé du pied de page 3">
            <a:extLst>
              <a:ext uri="{FF2B5EF4-FFF2-40B4-BE49-F238E27FC236}">
                <a16:creationId xmlns:a16="http://schemas.microsoft.com/office/drawing/2014/main" id="{A903ACCF-D297-4AE3-B563-15BC7CDBB947}"/>
              </a:ext>
            </a:extLst>
          </p:cNvPr>
          <p:cNvSpPr txBox="1">
            <a:spLocks/>
          </p:cNvSpPr>
          <p:nvPr userDrawn="1"/>
        </p:nvSpPr>
        <p:spPr>
          <a:xfrm>
            <a:off x="7353300" y="655161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Expertise Dermatologie</a:t>
            </a:r>
          </a:p>
        </p:txBody>
      </p:sp>
    </p:spTree>
  </p:cSld>
  <p:clrMap bg1="lt1" tx1="dk1" bg2="lt2" tx2="dk2" accent1="accent1" accent2="accent2" accent3="accent3" accent4="accent4" accent5="accent5" accent6="accent6" hlink="hlink" folHlink="folHlink"/>
  <p:sldLayoutIdLst>
    <p:sldLayoutId id="2147484591" r:id="rId1"/>
    <p:sldLayoutId id="2147484590" r:id="rId2"/>
    <p:sldLayoutId id="2147484589" r:id="rId3"/>
    <p:sldLayoutId id="2147484585"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3"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1F4FC616-48D2-434B-9F36-CA9B4CE8AA43}"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dirty="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14" name="Espace réservé du pied de page 3"/>
          <p:cNvSpPr txBox="1">
            <a:spLocks/>
          </p:cNvSpPr>
          <p:nvPr userDrawn="1"/>
        </p:nvSpPr>
        <p:spPr>
          <a:xfrm>
            <a:off x="-194697" y="656366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Copyright © CDFH - Tous droits d'utilisation et de traduction réservés</a:t>
            </a:r>
          </a:p>
        </p:txBody>
      </p:sp>
      <p:sp>
        <p:nvSpPr>
          <p:cNvPr id="15" name="Espace réservé du pied de page 3"/>
          <p:cNvSpPr txBox="1">
            <a:spLocks/>
          </p:cNvSpPr>
          <p:nvPr userDrawn="1"/>
        </p:nvSpPr>
        <p:spPr>
          <a:xfrm>
            <a:off x="8455958" y="6563659"/>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Accompagnement en oncologie</a:t>
            </a:r>
          </a:p>
        </p:txBody>
      </p:sp>
    </p:spTree>
    <p:extLst>
      <p:ext uri="{BB962C8B-B14F-4D97-AF65-F5344CB8AC3E}">
        <p14:creationId xmlns:p14="http://schemas.microsoft.com/office/powerpoint/2010/main" val="2364777281"/>
      </p:ext>
    </p:extLst>
  </p:cSld>
  <p:clrMap bg1="lt1" tx1="dk1" bg2="lt2" tx2="dk2" accent1="accent1" accent2="accent2" accent3="accent3" accent4="accent4" accent5="accent5" accent6="accent6" hlink="hlink" folHlink="folHlink"/>
  <p:sldLayoutIdLst>
    <p:sldLayoutId id="2147484682" r:id="rId1"/>
    <p:sldLayoutId id="2147484683" r:id="rId2"/>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Espace réservé du pied de page 3"/>
          <p:cNvSpPr txBox="1">
            <a:spLocks/>
          </p:cNvSpPr>
          <p:nvPr userDrawn="1"/>
        </p:nvSpPr>
        <p:spPr>
          <a:xfrm>
            <a:off x="-194697" y="656366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Copyright © CDFH - Tous droits d'utilisation et de traduction réservés</a:t>
            </a:r>
          </a:p>
        </p:txBody>
      </p:sp>
      <p:sp>
        <p:nvSpPr>
          <p:cNvPr id="14"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1F4FC616-48D2-434B-9F36-CA9B4CE8AA43}"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dirty="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11" name="Espace réservé du pied de page 3">
            <a:extLst>
              <a:ext uri="{FF2B5EF4-FFF2-40B4-BE49-F238E27FC236}">
                <a16:creationId xmlns:a16="http://schemas.microsoft.com/office/drawing/2014/main" id="{67184FD0-8FCA-48DD-87AB-6720664B4D41}"/>
              </a:ext>
            </a:extLst>
          </p:cNvPr>
          <p:cNvSpPr txBox="1">
            <a:spLocks/>
          </p:cNvSpPr>
          <p:nvPr userDrawn="1"/>
        </p:nvSpPr>
        <p:spPr>
          <a:xfrm>
            <a:off x="7353300" y="655161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Expertise Dermatologie</a:t>
            </a:r>
          </a:p>
        </p:txBody>
      </p:sp>
    </p:spTree>
    <p:extLst>
      <p:ext uri="{BB962C8B-B14F-4D97-AF65-F5344CB8AC3E}">
        <p14:creationId xmlns:p14="http://schemas.microsoft.com/office/powerpoint/2010/main" val="3419586476"/>
      </p:ext>
    </p:extLst>
  </p:cSld>
  <p:clrMap bg1="lt1" tx1="dk1" bg2="lt2" tx2="dk2" accent1="accent1" accent2="accent2" accent3="accent3" accent4="accent4" accent5="accent5" accent6="accent6" hlink="hlink" folHlink="folHlink"/>
  <p:sldLayoutIdLst>
    <p:sldLayoutId id="2147484695" r:id="rId1"/>
    <p:sldLayoutId id="2147484696" r:id="rId2"/>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3" name="Espace réservé du pied de page 3"/>
          <p:cNvSpPr txBox="1">
            <a:spLocks/>
          </p:cNvSpPr>
          <p:nvPr userDrawn="1"/>
        </p:nvSpPr>
        <p:spPr>
          <a:xfrm>
            <a:off x="-194697" y="656366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Copyright © CDFH - Tous droits d'utilisation et de traduction réservés</a:t>
            </a:r>
          </a:p>
        </p:txBody>
      </p:sp>
      <p:sp>
        <p:nvSpPr>
          <p:cNvPr id="15"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1F4FC616-48D2-434B-9F36-CA9B4CE8AA43}"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dirty="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11" name="Espace réservé du pied de page 3">
            <a:extLst>
              <a:ext uri="{FF2B5EF4-FFF2-40B4-BE49-F238E27FC236}">
                <a16:creationId xmlns:a16="http://schemas.microsoft.com/office/drawing/2014/main" id="{2975A62A-9F1D-4C6A-B246-DBAC23E06A84}"/>
              </a:ext>
            </a:extLst>
          </p:cNvPr>
          <p:cNvSpPr txBox="1">
            <a:spLocks/>
          </p:cNvSpPr>
          <p:nvPr userDrawn="1"/>
        </p:nvSpPr>
        <p:spPr>
          <a:xfrm>
            <a:off x="7353300" y="655161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Expertise Dermatologie</a:t>
            </a:r>
          </a:p>
        </p:txBody>
      </p:sp>
    </p:spTree>
    <p:extLst>
      <p:ext uri="{BB962C8B-B14F-4D97-AF65-F5344CB8AC3E}">
        <p14:creationId xmlns:p14="http://schemas.microsoft.com/office/powerpoint/2010/main" val="3697367871"/>
      </p:ext>
    </p:extLst>
  </p:cSld>
  <p:clrMap bg1="lt1" tx1="dk1" bg2="lt2" tx2="dk2" accent1="accent1" accent2="accent2" accent3="accent3" accent4="accent4" accent5="accent5" accent6="accent6" hlink="hlink" folHlink="folHlink"/>
  <p:sldLayoutIdLst>
    <p:sldLayoutId id="2147484704" r:id="rId1"/>
    <p:sldLayoutId id="2147484705" r:id="rId2"/>
    <p:sldLayoutId id="2147484709" r:id="rId3"/>
    <p:sldLayoutId id="2147484711" r:id="rId4"/>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Espace réservé du pied de page 3"/>
          <p:cNvSpPr txBox="1">
            <a:spLocks/>
          </p:cNvSpPr>
          <p:nvPr userDrawn="1"/>
        </p:nvSpPr>
        <p:spPr>
          <a:xfrm>
            <a:off x="-194697" y="656366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Copyright © CDFH - Tous droits d'utilisation et de traduction réservés</a:t>
            </a:r>
          </a:p>
        </p:txBody>
      </p:sp>
      <p:sp>
        <p:nvSpPr>
          <p:cNvPr id="14"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1F4FC616-48D2-434B-9F36-CA9B4CE8AA43}"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dirty="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11" name="Espace réservé du pied de page 3">
            <a:extLst>
              <a:ext uri="{FF2B5EF4-FFF2-40B4-BE49-F238E27FC236}">
                <a16:creationId xmlns:a16="http://schemas.microsoft.com/office/drawing/2014/main" id="{6A61BEB5-7090-4804-B398-BDE95ED66774}"/>
              </a:ext>
            </a:extLst>
          </p:cNvPr>
          <p:cNvSpPr txBox="1">
            <a:spLocks/>
          </p:cNvSpPr>
          <p:nvPr userDrawn="1"/>
        </p:nvSpPr>
        <p:spPr>
          <a:xfrm>
            <a:off x="7353300" y="655161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Expertise Dermatologie</a:t>
            </a:r>
          </a:p>
        </p:txBody>
      </p:sp>
    </p:spTree>
    <p:extLst>
      <p:ext uri="{BB962C8B-B14F-4D97-AF65-F5344CB8AC3E}">
        <p14:creationId xmlns:p14="http://schemas.microsoft.com/office/powerpoint/2010/main" val="3737043063"/>
      </p:ext>
    </p:extLst>
  </p:cSld>
  <p:clrMap bg1="lt1" tx1="dk1" bg2="lt2" tx2="dk2" accent1="accent1" accent2="accent2" accent3="accent3" accent4="accent4" accent5="accent5" accent6="accent6" hlink="hlink" folHlink="folHlink"/>
  <p:sldLayoutIdLst>
    <p:sldLayoutId id="2147484743" r:id="rId1"/>
    <p:sldLayoutId id="2147484744" r:id="rId2"/>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1746" name="Image 2"/>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948449DA-8078-45C8-A16E-7FBE29384C00}"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31749"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31751" name="Image 11"/>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pied de page 3"/>
          <p:cNvSpPr txBox="1">
            <a:spLocks/>
          </p:cNvSpPr>
          <p:nvPr userDrawn="1"/>
        </p:nvSpPr>
        <p:spPr>
          <a:xfrm>
            <a:off x="-42297" y="653676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Copyright © CDFH - Tous droits d'utilisation et de traduction réservés</a:t>
            </a:r>
          </a:p>
        </p:txBody>
      </p:sp>
      <p:sp>
        <p:nvSpPr>
          <p:cNvPr id="10" name="Espace réservé du pied de page 3">
            <a:extLst>
              <a:ext uri="{FF2B5EF4-FFF2-40B4-BE49-F238E27FC236}">
                <a16:creationId xmlns:a16="http://schemas.microsoft.com/office/drawing/2014/main" id="{1A778400-8100-445F-A58B-2F87E3D718A3}"/>
              </a:ext>
            </a:extLst>
          </p:cNvPr>
          <p:cNvSpPr txBox="1">
            <a:spLocks/>
          </p:cNvSpPr>
          <p:nvPr userDrawn="1"/>
        </p:nvSpPr>
        <p:spPr>
          <a:xfrm>
            <a:off x="7353300" y="655161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Expertise Dermatologie</a:t>
            </a:r>
          </a:p>
        </p:txBody>
      </p:sp>
    </p:spTree>
    <p:extLst>
      <p:ext uri="{BB962C8B-B14F-4D97-AF65-F5344CB8AC3E}">
        <p14:creationId xmlns:p14="http://schemas.microsoft.com/office/powerpoint/2010/main" val="2501593960"/>
      </p:ext>
    </p:extLst>
  </p:cSld>
  <p:clrMap bg1="lt1" tx1="dk1" bg2="lt2" tx2="dk2" accent1="accent1" accent2="accent2" accent3="accent3" accent4="accent4" accent5="accent5" accent6="accent6" hlink="hlink" folHlink="folHlink"/>
  <p:sldLayoutIdLst>
    <p:sldLayoutId id="2147484752" r:id="rId1"/>
    <p:sldLayoutId id="2147484753" r:id="rId2"/>
    <p:sldLayoutId id="2147484754" r:id="rId3"/>
    <p:sldLayoutId id="2147484755" r:id="rId4"/>
    <p:sldLayoutId id="2147484756" r:id="rId5"/>
    <p:sldLayoutId id="2147484757" r:id="rId6"/>
    <p:sldLayoutId id="2147484758" r:id="rId7"/>
    <p:sldLayoutId id="2147484759" r:id="rId8"/>
    <p:sldLayoutId id="2147484760" r:id="rId9"/>
    <p:sldLayoutId id="2147484761" r:id="rId10"/>
    <p:sldLayoutId id="2147484762" r:id="rId11"/>
    <p:sldLayoutId id="2147484763" r:id="rId12"/>
    <p:sldLayoutId id="2147484764" r:id="rId13"/>
    <p:sldLayoutId id="2147484765" r:id="rId14"/>
    <p:sldLayoutId id="2147484766" r:id="rId15"/>
    <p:sldLayoutId id="2147484768" r:id="rId16"/>
    <p:sldLayoutId id="2147484770" r:id="rId17"/>
    <p:sldLayoutId id="2147484781" r:id="rId18"/>
    <p:sldLayoutId id="2147484782" r:id="rId19"/>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62" name="Image 2"/>
          <p:cNvPicPr>
            <a:picLocks noChangeAspect="1"/>
          </p:cNvPicPr>
          <p:nvPr userDrawn="1"/>
        </p:nvPicPr>
        <p:blipFill>
          <a:blip r:embed="rId23"/>
          <a:srcRect/>
          <a:stretch>
            <a:fillRect/>
          </a:stretch>
        </p:blipFill>
        <p:spPr bwMode="auto">
          <a:xfrm>
            <a:off x="0" y="0"/>
            <a:ext cx="12185650" cy="6858000"/>
          </a:xfrm>
          <a:prstGeom prst="rect">
            <a:avLst/>
          </a:prstGeom>
          <a:noFill/>
          <a:ln w="9525">
            <a:noFill/>
            <a:miter lim="800000"/>
            <a:headEnd/>
            <a:tailEnd/>
          </a:ln>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defRPr/>
            </a:pPr>
            <a:fld id="{CD8BD7DE-6670-46DF-8514-AEC0D92CA8FD}"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defRPr/>
              </a:pPr>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43365" name="Espace réservé du titre 1"/>
          <p:cNvSpPr>
            <a:spLocks noGrp="1"/>
          </p:cNvSpPr>
          <p:nvPr>
            <p:ph type="title"/>
          </p:nvPr>
        </p:nvSpPr>
        <p:spPr bwMode="auto">
          <a:xfrm>
            <a:off x="2095500" y="-349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143367" name="Image 11"/>
          <p:cNvPicPr>
            <a:picLocks noChangeAspect="1"/>
          </p:cNvPicPr>
          <p:nvPr userDrawn="1"/>
        </p:nvPicPr>
        <p:blipFill>
          <a:blip r:embed="rId24"/>
          <a:srcRect/>
          <a:stretch>
            <a:fillRect/>
          </a:stretch>
        </p:blipFill>
        <p:spPr bwMode="auto">
          <a:xfrm>
            <a:off x="287338" y="-214313"/>
            <a:ext cx="2419350" cy="1778001"/>
          </a:xfrm>
          <a:prstGeom prst="rect">
            <a:avLst/>
          </a:prstGeom>
          <a:noFill/>
          <a:ln w="9525">
            <a:noFill/>
            <a:miter lim="800000"/>
            <a:headEnd/>
            <a:tailEnd/>
          </a:ln>
        </p:spPr>
      </p:pic>
      <p:sp>
        <p:nvSpPr>
          <p:cNvPr id="8" name="Espace réservé du pied de page 3"/>
          <p:cNvSpPr txBox="1">
            <a:spLocks/>
          </p:cNvSpPr>
          <p:nvPr userDrawn="1"/>
        </p:nvSpPr>
        <p:spPr>
          <a:xfrm>
            <a:off x="-42297" y="655469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Copyright © CDFH - Tous droits d'utilisation et de traduction réservés</a:t>
            </a:r>
          </a:p>
        </p:txBody>
      </p:sp>
      <p:sp>
        <p:nvSpPr>
          <p:cNvPr id="10" name="Espace réservé du pied de page 3">
            <a:extLst>
              <a:ext uri="{FF2B5EF4-FFF2-40B4-BE49-F238E27FC236}">
                <a16:creationId xmlns:a16="http://schemas.microsoft.com/office/drawing/2014/main" id="{E625058E-EE4F-4577-B403-B0BF2B805D87}"/>
              </a:ext>
            </a:extLst>
          </p:cNvPr>
          <p:cNvSpPr txBox="1">
            <a:spLocks/>
          </p:cNvSpPr>
          <p:nvPr userDrawn="1"/>
        </p:nvSpPr>
        <p:spPr>
          <a:xfrm>
            <a:off x="7353300" y="655161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Expertise Dermatologie</a:t>
            </a:r>
          </a:p>
        </p:txBody>
      </p:sp>
    </p:spTree>
    <p:extLst>
      <p:ext uri="{BB962C8B-B14F-4D97-AF65-F5344CB8AC3E}">
        <p14:creationId xmlns:p14="http://schemas.microsoft.com/office/powerpoint/2010/main" val="541704790"/>
      </p:ext>
    </p:extLst>
  </p:cSld>
  <p:clrMap bg1="lt1" tx1="dk1" bg2="lt2" tx2="dk2" accent1="accent1" accent2="accent2" accent3="accent3" accent4="accent4" accent5="accent5" accent6="accent6" hlink="hlink" folHlink="folHlink"/>
  <p:sldLayoutIdLst>
    <p:sldLayoutId id="2147484784" r:id="rId1"/>
    <p:sldLayoutId id="2147484785" r:id="rId2"/>
    <p:sldLayoutId id="2147484786" r:id="rId3"/>
    <p:sldLayoutId id="2147484787" r:id="rId4"/>
    <p:sldLayoutId id="2147484788" r:id="rId5"/>
    <p:sldLayoutId id="2147484789" r:id="rId6"/>
    <p:sldLayoutId id="2147484790" r:id="rId7"/>
    <p:sldLayoutId id="2147484791" r:id="rId8"/>
    <p:sldLayoutId id="2147484792" r:id="rId9"/>
    <p:sldLayoutId id="2147484793" r:id="rId10"/>
    <p:sldLayoutId id="2147484794" r:id="rId11"/>
    <p:sldLayoutId id="2147484795" r:id="rId12"/>
    <p:sldLayoutId id="2147484796" r:id="rId13"/>
    <p:sldLayoutId id="2147484797" r:id="rId14"/>
    <p:sldLayoutId id="2147484798" r:id="rId15"/>
    <p:sldLayoutId id="2147484800" r:id="rId16"/>
    <p:sldLayoutId id="2147484802" r:id="rId17"/>
    <p:sldLayoutId id="2147484812" r:id="rId18"/>
    <p:sldLayoutId id="2147484813" r:id="rId19"/>
    <p:sldLayoutId id="2147484814" r:id="rId20"/>
    <p:sldLayoutId id="2147484815" r:id="rId21"/>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Espace réservé du pied de page 3"/>
          <p:cNvSpPr txBox="1">
            <a:spLocks/>
          </p:cNvSpPr>
          <p:nvPr userDrawn="1"/>
        </p:nvSpPr>
        <p:spPr>
          <a:xfrm>
            <a:off x="-194697" y="656366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Copyright © CDFH - Tous droits d'utilisation et de traduction réservés</a:t>
            </a:r>
          </a:p>
        </p:txBody>
      </p:sp>
      <p:sp>
        <p:nvSpPr>
          <p:cNvPr id="14"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1F4FC616-48D2-434B-9F36-CA9B4CE8AA43}"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dirty="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11" name="Espace réservé du pied de page 3">
            <a:extLst>
              <a:ext uri="{FF2B5EF4-FFF2-40B4-BE49-F238E27FC236}">
                <a16:creationId xmlns:a16="http://schemas.microsoft.com/office/drawing/2014/main" id="{5D954DEE-9589-469A-BF3B-B602DC5C2EAB}"/>
              </a:ext>
            </a:extLst>
          </p:cNvPr>
          <p:cNvSpPr txBox="1">
            <a:spLocks/>
          </p:cNvSpPr>
          <p:nvPr userDrawn="1"/>
        </p:nvSpPr>
        <p:spPr>
          <a:xfrm>
            <a:off x="7353300" y="655161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Expertise Dermatologie</a:t>
            </a:r>
          </a:p>
        </p:txBody>
      </p:sp>
    </p:spTree>
    <p:extLst>
      <p:ext uri="{BB962C8B-B14F-4D97-AF65-F5344CB8AC3E}">
        <p14:creationId xmlns:p14="http://schemas.microsoft.com/office/powerpoint/2010/main" val="545533255"/>
      </p:ext>
    </p:extLst>
  </p:cSld>
  <p:clrMap bg1="lt1" tx1="dk1" bg2="lt2" tx2="dk2" accent1="accent1" accent2="accent2" accent3="accent3" accent4="accent4" accent5="accent5" accent6="accent6" hlink="hlink" folHlink="folHlink"/>
  <p:sldLayoutIdLst>
    <p:sldLayoutId id="2147484817" r:id="rId1"/>
    <p:sldLayoutId id="2147484818" r:id="rId2"/>
    <p:sldLayoutId id="2147484824" r:id="rId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Espace réservé du pied de page 3"/>
          <p:cNvSpPr txBox="1">
            <a:spLocks/>
          </p:cNvSpPr>
          <p:nvPr userDrawn="1"/>
        </p:nvSpPr>
        <p:spPr>
          <a:xfrm>
            <a:off x="-194697" y="656366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Copyright © CDFH - Tous droits d'utilisation et de traduction réservés</a:t>
            </a:r>
          </a:p>
        </p:txBody>
      </p:sp>
      <p:sp>
        <p:nvSpPr>
          <p:cNvPr id="14"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1F4FC616-48D2-434B-9F36-CA9B4CE8AA43}"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dirty="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11" name="Espace réservé du pied de page 3">
            <a:extLst>
              <a:ext uri="{FF2B5EF4-FFF2-40B4-BE49-F238E27FC236}">
                <a16:creationId xmlns:a16="http://schemas.microsoft.com/office/drawing/2014/main" id="{425E1B2C-8753-44C1-BF21-BED0E04FDCA7}"/>
              </a:ext>
            </a:extLst>
          </p:cNvPr>
          <p:cNvSpPr txBox="1">
            <a:spLocks/>
          </p:cNvSpPr>
          <p:nvPr userDrawn="1"/>
        </p:nvSpPr>
        <p:spPr>
          <a:xfrm>
            <a:off x="7353300" y="655161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Expertise Dermatologie</a:t>
            </a:r>
          </a:p>
        </p:txBody>
      </p:sp>
    </p:spTree>
    <p:extLst>
      <p:ext uri="{BB962C8B-B14F-4D97-AF65-F5344CB8AC3E}">
        <p14:creationId xmlns:p14="http://schemas.microsoft.com/office/powerpoint/2010/main" val="1159371259"/>
      </p:ext>
    </p:extLst>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A48761C8-26C4-4C7D-BCCF-586D66B295A4}"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26628"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26630" name="Image 11"/>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pied de page 3"/>
          <p:cNvSpPr txBox="1">
            <a:spLocks/>
          </p:cNvSpPr>
          <p:nvPr userDrawn="1"/>
        </p:nvSpPr>
        <p:spPr>
          <a:xfrm>
            <a:off x="-194697" y="656366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Copyright © CDFH - Tous droits d'utilisation et de traduction réservés</a:t>
            </a:r>
          </a:p>
        </p:txBody>
      </p:sp>
      <p:sp>
        <p:nvSpPr>
          <p:cNvPr id="9" name="Espace réservé du pied de page 3">
            <a:extLst>
              <a:ext uri="{FF2B5EF4-FFF2-40B4-BE49-F238E27FC236}">
                <a16:creationId xmlns:a16="http://schemas.microsoft.com/office/drawing/2014/main" id="{CD586DDA-4F8B-4036-98EC-C593E74A4AC5}"/>
              </a:ext>
            </a:extLst>
          </p:cNvPr>
          <p:cNvSpPr txBox="1">
            <a:spLocks/>
          </p:cNvSpPr>
          <p:nvPr userDrawn="1"/>
        </p:nvSpPr>
        <p:spPr>
          <a:xfrm>
            <a:off x="7353300" y="655161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Expertise Dermatologie</a:t>
            </a:r>
          </a:p>
        </p:txBody>
      </p:sp>
    </p:spTree>
  </p:cSld>
  <p:clrMap bg1="lt1" tx1="dk1" bg2="lt2" tx2="dk2" accent1="accent1" accent2="accent2" accent3="accent3" accent4="accent4" accent5="accent5" accent6="accent6" hlink="hlink" folHlink="folHlink"/>
  <p:sldLayoutIdLst>
    <p:sldLayoutId id="2147484596" r:id="rId1"/>
    <p:sldLayoutId id="2147484453" r:id="rId2"/>
    <p:sldLayoutId id="2147484452" r:id="rId3"/>
    <p:sldLayoutId id="2147484451" r:id="rId4"/>
    <p:sldLayoutId id="2147484450" r:id="rId5"/>
    <p:sldLayoutId id="2147484449" r:id="rId6"/>
    <p:sldLayoutId id="2147484448" r:id="rId7"/>
    <p:sldLayoutId id="2147484447" r:id="rId8"/>
    <p:sldLayoutId id="2147484446" r:id="rId9"/>
    <p:sldLayoutId id="2147484445" r:id="rId10"/>
    <p:sldLayoutId id="2147484444" r:id="rId11"/>
    <p:sldLayoutId id="2147484443" r:id="rId12"/>
    <p:sldLayoutId id="2147484597" r:id="rId13"/>
    <p:sldLayoutId id="2147484598" r:id="rId14"/>
    <p:sldLayoutId id="2147484442" r:id="rId15"/>
    <p:sldLayoutId id="2147484599" r:id="rId16"/>
    <p:sldLayoutId id="2147484441" r:id="rId17"/>
    <p:sldLayoutId id="2147484600" r:id="rId18"/>
    <p:sldLayoutId id="2147484440" r:id="rId19"/>
    <p:sldLayoutId id="2147484439" r:id="rId20"/>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age 1"/>
          <p:cNvPicPr>
            <a:picLocks noChangeAspect="1"/>
          </p:cNvPicPr>
          <p:nvPr userDrawn="1"/>
        </p:nvPicPr>
        <p:blipFill>
          <a:blip r:embed="rId21">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CA0AAFA0-FD97-47C3-B549-4AD2055F6A86}"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029"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1031" name="Image 11"/>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pied de page 3"/>
          <p:cNvSpPr txBox="1">
            <a:spLocks/>
          </p:cNvSpPr>
          <p:nvPr userDrawn="1"/>
        </p:nvSpPr>
        <p:spPr>
          <a:xfrm>
            <a:off x="-42297" y="6536768"/>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Copyright © CDFH - Tous droits d'utilisation et de traduction réservés</a:t>
            </a:r>
          </a:p>
        </p:txBody>
      </p:sp>
      <p:sp>
        <p:nvSpPr>
          <p:cNvPr id="10" name="Espace réservé du pied de page 3">
            <a:extLst>
              <a:ext uri="{FF2B5EF4-FFF2-40B4-BE49-F238E27FC236}">
                <a16:creationId xmlns:a16="http://schemas.microsoft.com/office/drawing/2014/main" id="{7EE61C0D-9C11-4C40-A9B0-2A912196B334}"/>
              </a:ext>
            </a:extLst>
          </p:cNvPr>
          <p:cNvSpPr txBox="1">
            <a:spLocks/>
          </p:cNvSpPr>
          <p:nvPr userDrawn="1"/>
        </p:nvSpPr>
        <p:spPr>
          <a:xfrm>
            <a:off x="7353300" y="655161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Expertise Dermatologie</a:t>
            </a:r>
          </a:p>
        </p:txBody>
      </p:sp>
    </p:spTree>
    <p:extLst>
      <p:ext uri="{BB962C8B-B14F-4D97-AF65-F5344CB8AC3E}">
        <p14:creationId xmlns:p14="http://schemas.microsoft.com/office/powerpoint/2010/main" val="812484899"/>
      </p:ext>
    </p:extLst>
  </p:cSld>
  <p:clrMap bg1="lt1" tx1="dk1" bg2="lt2" tx2="dk2" accent1="accent1" accent2="accent2" accent3="accent3" accent4="accent4" accent5="accent5" accent6="accent6" hlink="hlink" folHlink="folHlink"/>
  <p:sldLayoutIdLst>
    <p:sldLayoutId id="2147484872" r:id="rId1"/>
    <p:sldLayoutId id="2147484873" r:id="rId2"/>
    <p:sldLayoutId id="2147484874" r:id="rId3"/>
    <p:sldLayoutId id="2147484875" r:id="rId4"/>
    <p:sldLayoutId id="2147484876" r:id="rId5"/>
    <p:sldLayoutId id="2147484877" r:id="rId6"/>
    <p:sldLayoutId id="2147484878" r:id="rId7"/>
    <p:sldLayoutId id="2147484879" r:id="rId8"/>
    <p:sldLayoutId id="2147484880" r:id="rId9"/>
    <p:sldLayoutId id="2147484881" r:id="rId10"/>
    <p:sldLayoutId id="2147484882" r:id="rId11"/>
    <p:sldLayoutId id="2147484883" r:id="rId12"/>
    <p:sldLayoutId id="2147484884" r:id="rId13"/>
    <p:sldLayoutId id="2147484885" r:id="rId14"/>
    <p:sldLayoutId id="2147484886" r:id="rId15"/>
    <p:sldLayoutId id="2147484887" r:id="rId16"/>
    <p:sldLayoutId id="2147484888" r:id="rId17"/>
    <p:sldLayoutId id="2147484889" r:id="rId18"/>
    <p:sldLayoutId id="2147484890" r:id="rId19"/>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solidFill>
                  <a:prstClr val="black">
                    <a:tint val="75000"/>
                  </a:prstClr>
                </a:solidFill>
              </a:rPr>
              <a:t>Copyright © CDFH - Tous droits d'utilisation et de traduction réservés</a:t>
            </a:r>
          </a:p>
        </p:txBody>
      </p:sp>
      <p:sp>
        <p:nvSpPr>
          <p:cNvPr id="13" name="Espace réservé du numéro de diapositive 5"/>
          <p:cNvSpPr txBox="1">
            <a:spLocks/>
          </p:cNvSpPr>
          <p:nvPr userDrawn="1"/>
        </p:nvSpPr>
        <p:spPr>
          <a:xfrm>
            <a:off x="9429050" y="6409022"/>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Tree>
    <p:extLst>
      <p:ext uri="{BB962C8B-B14F-4D97-AF65-F5344CB8AC3E}">
        <p14:creationId xmlns:p14="http://schemas.microsoft.com/office/powerpoint/2010/main" val="1965267420"/>
      </p:ext>
    </p:extLst>
  </p:cSld>
  <p:clrMap bg1="lt1" tx1="dk1" bg2="lt2" tx2="dk2" accent1="accent1" accent2="accent2" accent3="accent3" accent4="accent4" accent5="accent5" accent6="accent6" hlink="hlink" folHlink="folHlink"/>
  <p:sldLayoutIdLst>
    <p:sldLayoutId id="2147484897" r:id="rId1"/>
    <p:sldLayoutId id="2147484898" r:id="rId2"/>
    <p:sldLayoutId id="2147484899" r:id="rId3"/>
    <p:sldLayoutId id="2147484900" r:id="rId4"/>
    <p:sldLayoutId id="2147484901" r:id="rId5"/>
    <p:sldLayoutId id="2147484902" r:id="rId6"/>
    <p:sldLayoutId id="2147484903" r:id="rId7"/>
    <p:sldLayoutId id="2147484904" r:id="rId8"/>
    <p:sldLayoutId id="2147484905" r:id="rId9"/>
    <p:sldLayoutId id="2147484906" r:id="rId10"/>
    <p:sldLayoutId id="2147484907" r:id="rId11"/>
    <p:sldLayoutId id="2147484908" r:id="rId12"/>
    <p:sldLayoutId id="2147484909" r:id="rId1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A48761C8-26C4-4C7D-BCCF-586D66B295A4}"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26628"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26630" name="Image 11"/>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0" y="6617643"/>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9" name="Espace réservé du pied de page 3">
            <a:extLst>
              <a:ext uri="{FF2B5EF4-FFF2-40B4-BE49-F238E27FC236}">
                <a16:creationId xmlns:a16="http://schemas.microsoft.com/office/drawing/2014/main" id="{907AEB73-5616-4098-9CB7-CF71C41324CE}"/>
              </a:ext>
            </a:extLst>
          </p:cNvPr>
          <p:cNvSpPr txBox="1">
            <a:spLocks/>
          </p:cNvSpPr>
          <p:nvPr userDrawn="1"/>
        </p:nvSpPr>
        <p:spPr>
          <a:xfrm>
            <a:off x="7353300" y="655161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Expertise Dermatologie</a:t>
            </a:r>
          </a:p>
        </p:txBody>
      </p:sp>
    </p:spTree>
    <p:extLst>
      <p:ext uri="{BB962C8B-B14F-4D97-AF65-F5344CB8AC3E}">
        <p14:creationId xmlns:p14="http://schemas.microsoft.com/office/powerpoint/2010/main" val="2669821762"/>
      </p:ext>
    </p:extLst>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 id="2147484922" r:id="rId12"/>
    <p:sldLayoutId id="2147484923" r:id="rId13"/>
    <p:sldLayoutId id="2147484924" r:id="rId14"/>
    <p:sldLayoutId id="2147484925" r:id="rId15"/>
    <p:sldLayoutId id="2147484926" r:id="rId16"/>
    <p:sldLayoutId id="2147484927" r:id="rId17"/>
    <p:sldLayoutId id="2147484929" r:id="rId18"/>
    <p:sldLayoutId id="2147484930" r:id="rId19"/>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0114" name="Image 2"/>
          <p:cNvPicPr>
            <a:picLocks noChangeAspect="1"/>
          </p:cNvPicPr>
          <p:nvPr userDrawn="1"/>
        </p:nvPicPr>
        <p:blipFill>
          <a:blip r:embed="rId2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5C634C4E-A054-419E-92F8-242490A80AE5}"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90117"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90119" name="Image 11"/>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6617643"/>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9" name="Rectangle 8"/>
          <p:cNvSpPr/>
          <p:nvPr userDrawn="1"/>
        </p:nvSpPr>
        <p:spPr>
          <a:xfrm>
            <a:off x="8984976" y="6617643"/>
            <a:ext cx="1374572" cy="230832"/>
          </a:xfrm>
          <a:prstGeom prst="rect">
            <a:avLst/>
          </a:prstGeom>
        </p:spPr>
        <p:txBody>
          <a:bodyPr wrap="square">
            <a:spAutoFit/>
          </a:bodyPr>
          <a:lstStyle/>
          <a:p>
            <a:pPr eaLnBrk="0" hangingPunct="0"/>
            <a:r>
              <a:rPr lang="fr-FR" sz="900" dirty="0">
                <a:solidFill>
                  <a:prstClr val="black">
                    <a:tint val="75000"/>
                  </a:prstClr>
                </a:solidFill>
                <a:latin typeface="Arial" panose="020B0604020202020204" pitchFamily="34" charset="0"/>
                <a:cs typeface="+mn-cs"/>
              </a:rPr>
              <a:t>Expertise Dermatologie</a:t>
            </a:r>
          </a:p>
        </p:txBody>
      </p:sp>
    </p:spTree>
    <p:extLst>
      <p:ext uri="{BB962C8B-B14F-4D97-AF65-F5344CB8AC3E}">
        <p14:creationId xmlns:p14="http://schemas.microsoft.com/office/powerpoint/2010/main" val="3327723522"/>
      </p:ext>
    </p:extLst>
  </p:cSld>
  <p:clrMap bg1="lt1" tx1="dk1" bg2="lt2" tx2="dk2" accent1="accent1" accent2="accent2" accent3="accent3" accent4="accent4" accent5="accent5" accent6="accent6" hlink="hlink" folHlink="folHlink"/>
  <p:sldLayoutIdLst>
    <p:sldLayoutId id="2147484932" r:id="rId1"/>
    <p:sldLayoutId id="2147484933" r:id="rId2"/>
    <p:sldLayoutId id="2147484934" r:id="rId3"/>
    <p:sldLayoutId id="2147484935" r:id="rId4"/>
    <p:sldLayoutId id="2147484936" r:id="rId5"/>
    <p:sldLayoutId id="2147484937" r:id="rId6"/>
    <p:sldLayoutId id="2147484938" r:id="rId7"/>
    <p:sldLayoutId id="2147484939" r:id="rId8"/>
    <p:sldLayoutId id="2147484940" r:id="rId9"/>
    <p:sldLayoutId id="2147484941" r:id="rId10"/>
    <p:sldLayoutId id="2147484942" r:id="rId11"/>
    <p:sldLayoutId id="2147484943" r:id="rId12"/>
    <p:sldLayoutId id="2147484944" r:id="rId13"/>
    <p:sldLayoutId id="2147484945" r:id="rId14"/>
    <p:sldLayoutId id="2147484946" r:id="rId15"/>
    <p:sldLayoutId id="2147484947" r:id="rId16"/>
    <p:sldLayoutId id="2147484948" r:id="rId17"/>
    <p:sldLayoutId id="2147484949" r:id="rId18"/>
    <p:sldLayoutId id="2147484950" r:id="rId19"/>
    <p:sldLayoutId id="2147484951" r:id="rId20"/>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95E6A057-DAA9-4AE7-AD56-13104480D524}"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sp>
        <p:nvSpPr>
          <p:cNvPr id="4" name="Espace réservé du pied de page 3"/>
          <p:cNvSpPr txBox="1">
            <a:spLocks/>
          </p:cNvSpPr>
          <p:nvPr userDrawn="1"/>
        </p:nvSpPr>
        <p:spPr>
          <a:xfrm>
            <a:off x="-194698" y="6563660"/>
            <a:ext cx="4247029"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solidFill>
                  <a:prstClr val="black">
                    <a:tint val="75000"/>
                  </a:prstClr>
                </a:solidFill>
              </a:rPr>
              <a:t>Copyright © CDFH - Tous droits d'utilisation et de traduction réservés</a:t>
            </a:r>
          </a:p>
        </p:txBody>
      </p:sp>
      <p:sp>
        <p:nvSpPr>
          <p:cNvPr id="7" name="Espace réservé du pied de page 3">
            <a:extLst>
              <a:ext uri="{FF2B5EF4-FFF2-40B4-BE49-F238E27FC236}">
                <a16:creationId xmlns:a16="http://schemas.microsoft.com/office/drawing/2014/main" id="{2931D252-9580-470F-A3E3-FEC1C9A3C6CF}"/>
              </a:ext>
            </a:extLst>
          </p:cNvPr>
          <p:cNvSpPr txBox="1">
            <a:spLocks/>
          </p:cNvSpPr>
          <p:nvPr userDrawn="1"/>
        </p:nvSpPr>
        <p:spPr>
          <a:xfrm>
            <a:off x="7353300" y="655161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Expertise Dermatologie</a:t>
            </a:r>
          </a:p>
        </p:txBody>
      </p:sp>
    </p:spTree>
    <p:extLst>
      <p:ext uri="{BB962C8B-B14F-4D97-AF65-F5344CB8AC3E}">
        <p14:creationId xmlns:p14="http://schemas.microsoft.com/office/powerpoint/2010/main" val="4259144420"/>
      </p:ext>
    </p:extLst>
  </p:cSld>
  <p:clrMap bg1="lt1" tx1="dk1" bg2="lt2" tx2="dk2" accent1="accent1" accent2="accent2" accent3="accent3" accent4="accent4" accent5="accent5" accent6="accent6" hlink="hlink" folHlink="folHlink"/>
  <p:sldLayoutIdLst>
    <p:sldLayoutId id="2147484957" r:id="rId1"/>
    <p:sldLayoutId id="2147484958" r:id="rId2"/>
    <p:sldLayoutId id="2147484959" r:id="rId3"/>
    <p:sldLayoutId id="2147484960" r:id="rId4"/>
    <p:sldLayoutId id="2147484961" r:id="rId5"/>
    <p:sldLayoutId id="2147484962" r:id="rId6"/>
    <p:sldLayoutId id="2147484963" r:id="rId7"/>
    <p:sldLayoutId id="2147484964" r:id="rId8"/>
    <p:sldLayoutId id="2147484965" r:id="rId9"/>
    <p:sldLayoutId id="2147484966" r:id="rId10"/>
    <p:sldLayoutId id="2147484967" r:id="rId11"/>
    <p:sldLayoutId id="2147484968" r:id="rId12"/>
    <p:sldLayoutId id="2147484969" r:id="rId13"/>
    <p:sldLayoutId id="2147484970" r:id="rId14"/>
    <p:sldLayoutId id="2147484971" r:id="rId15"/>
    <p:sldLayoutId id="2147484972" r:id="rId16"/>
    <p:sldLayoutId id="2147484973" r:id="rId17"/>
    <p:sldLayoutId id="2147484974" r:id="rId18"/>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Espace réservé du titre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268291" name="Espace réservé du texte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7" name="Rectangle 6"/>
          <p:cNvSpPr/>
          <p:nvPr userDrawn="1"/>
        </p:nvSpPr>
        <p:spPr>
          <a:xfrm>
            <a:off x="0" y="6617643"/>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9"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1F4FC616-48D2-434B-9F36-CA9B4CE8AA43}"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dirty="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10" name="Espace réservé du pied de page 3">
            <a:extLst>
              <a:ext uri="{FF2B5EF4-FFF2-40B4-BE49-F238E27FC236}">
                <a16:creationId xmlns:a16="http://schemas.microsoft.com/office/drawing/2014/main" id="{B88A9D61-43B3-4CBC-8942-93A85579B82F}"/>
              </a:ext>
            </a:extLst>
          </p:cNvPr>
          <p:cNvSpPr txBox="1">
            <a:spLocks/>
          </p:cNvSpPr>
          <p:nvPr userDrawn="1"/>
        </p:nvSpPr>
        <p:spPr>
          <a:xfrm>
            <a:off x="7353300" y="655161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Expertise Dermatologie</a:t>
            </a:r>
          </a:p>
        </p:txBody>
      </p:sp>
    </p:spTree>
    <p:extLst>
      <p:ext uri="{BB962C8B-B14F-4D97-AF65-F5344CB8AC3E}">
        <p14:creationId xmlns:p14="http://schemas.microsoft.com/office/powerpoint/2010/main" val="3820402345"/>
      </p:ext>
    </p:extLst>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95E6A057-DAA9-4AE7-AD56-13104480D524}"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sp>
        <p:nvSpPr>
          <p:cNvPr id="4" name="Espace réservé du pied de page 3"/>
          <p:cNvSpPr txBox="1">
            <a:spLocks/>
          </p:cNvSpPr>
          <p:nvPr userDrawn="1"/>
        </p:nvSpPr>
        <p:spPr>
          <a:xfrm>
            <a:off x="-194698" y="6563660"/>
            <a:ext cx="4247029"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Copyright © CDFH - Tous droits d'utilisation et de traduction réservés</a:t>
            </a:r>
          </a:p>
        </p:txBody>
      </p:sp>
      <p:sp>
        <p:nvSpPr>
          <p:cNvPr id="7" name="Espace réservé du pied de page 3">
            <a:extLst>
              <a:ext uri="{FF2B5EF4-FFF2-40B4-BE49-F238E27FC236}">
                <a16:creationId xmlns:a16="http://schemas.microsoft.com/office/drawing/2014/main" id="{47802967-FA5B-46C6-91DE-027B5FF2808C}"/>
              </a:ext>
            </a:extLst>
          </p:cNvPr>
          <p:cNvSpPr txBox="1">
            <a:spLocks/>
          </p:cNvSpPr>
          <p:nvPr userDrawn="1"/>
        </p:nvSpPr>
        <p:spPr>
          <a:xfrm>
            <a:off x="7353300" y="655161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Expertise Dermatologie</a:t>
            </a:r>
          </a:p>
        </p:txBody>
      </p:sp>
    </p:spTree>
  </p:cSld>
  <p:clrMap bg1="lt1" tx1="dk1" bg2="lt2" tx2="dk2" accent1="accent1" accent2="accent2" accent3="accent3" accent4="accent4" accent5="accent5" accent6="accent6" hlink="hlink" folHlink="folHlink"/>
  <p:sldLayoutIdLst>
    <p:sldLayoutId id="2147484601" r:id="rId1"/>
    <p:sldLayoutId id="2147484467" r:id="rId2"/>
    <p:sldLayoutId id="2147484466" r:id="rId3"/>
    <p:sldLayoutId id="2147484465" r:id="rId4"/>
    <p:sldLayoutId id="2147484464" r:id="rId5"/>
    <p:sldLayoutId id="2147484463" r:id="rId6"/>
    <p:sldLayoutId id="2147484462" r:id="rId7"/>
    <p:sldLayoutId id="2147484461" r:id="rId8"/>
    <p:sldLayoutId id="2147484460" r:id="rId9"/>
    <p:sldLayoutId id="2147484459" r:id="rId10"/>
    <p:sldLayoutId id="2147484458" r:id="rId11"/>
    <p:sldLayoutId id="2147484457" r:id="rId12"/>
    <p:sldLayoutId id="2147484602" r:id="rId13"/>
    <p:sldLayoutId id="2147484603" r:id="rId14"/>
    <p:sldLayoutId id="2147484456" r:id="rId15"/>
    <p:sldLayoutId id="2147484604" r:id="rId16"/>
    <p:sldLayoutId id="2147484455" r:id="rId17"/>
    <p:sldLayoutId id="2147484454" r:id="rId18"/>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8610" name="Image 2"/>
          <p:cNvPicPr>
            <a:picLocks noChangeAspect="1"/>
          </p:cNvPicPr>
          <p:nvPr userDrawn="1"/>
        </p:nvPicPr>
        <p:blipFill>
          <a:blip r:embed="rId2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EF07E0C8-73BC-42F7-9C73-DF8FB189DCFB}"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68613"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68615" name="Image 11"/>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pied de page 3"/>
          <p:cNvSpPr txBox="1">
            <a:spLocks/>
          </p:cNvSpPr>
          <p:nvPr userDrawn="1"/>
        </p:nvSpPr>
        <p:spPr>
          <a:xfrm>
            <a:off x="-194697" y="656366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Copyright © CDFH - Tous droits d'utilisation et de traduction réservés</a:t>
            </a:r>
          </a:p>
        </p:txBody>
      </p:sp>
      <p:sp>
        <p:nvSpPr>
          <p:cNvPr id="10" name="Espace réservé du pied de page 3">
            <a:extLst>
              <a:ext uri="{FF2B5EF4-FFF2-40B4-BE49-F238E27FC236}">
                <a16:creationId xmlns:a16="http://schemas.microsoft.com/office/drawing/2014/main" id="{52591360-718F-4B14-84BA-476A1F4CF0D3}"/>
              </a:ext>
            </a:extLst>
          </p:cNvPr>
          <p:cNvSpPr txBox="1">
            <a:spLocks/>
          </p:cNvSpPr>
          <p:nvPr userDrawn="1"/>
        </p:nvSpPr>
        <p:spPr>
          <a:xfrm>
            <a:off x="7353300" y="655161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Expertise Dermatologie</a:t>
            </a:r>
          </a:p>
        </p:txBody>
      </p:sp>
    </p:spTree>
  </p:cSld>
  <p:clrMap bg1="lt1" tx1="dk1" bg2="lt2" tx2="dk2" accent1="accent1" accent2="accent2" accent3="accent3" accent4="accent4" accent5="accent5" accent6="accent6" hlink="hlink" folHlink="folHlink"/>
  <p:sldLayoutIdLst>
    <p:sldLayoutId id="2147484606" r:id="rId1"/>
    <p:sldLayoutId id="2147484482" r:id="rId2"/>
    <p:sldLayoutId id="2147484481" r:id="rId3"/>
    <p:sldLayoutId id="2147484480" r:id="rId4"/>
    <p:sldLayoutId id="2147484479" r:id="rId5"/>
    <p:sldLayoutId id="2147484478" r:id="rId6"/>
    <p:sldLayoutId id="2147484477" r:id="rId7"/>
    <p:sldLayoutId id="2147484476" r:id="rId8"/>
    <p:sldLayoutId id="2147484475" r:id="rId9"/>
    <p:sldLayoutId id="2147484474" r:id="rId10"/>
    <p:sldLayoutId id="2147484473" r:id="rId11"/>
    <p:sldLayoutId id="2147484472" r:id="rId12"/>
    <p:sldLayoutId id="2147484607" r:id="rId13"/>
    <p:sldLayoutId id="2147484608" r:id="rId14"/>
    <p:sldLayoutId id="2147484471" r:id="rId15"/>
    <p:sldLayoutId id="2147484609" r:id="rId16"/>
    <p:sldLayoutId id="2147484610" r:id="rId17"/>
    <p:sldLayoutId id="2147484470" r:id="rId18"/>
    <p:sldLayoutId id="2147484469" r:id="rId19"/>
    <p:sldLayoutId id="2147484468" r:id="rId20"/>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0114" name="Image 2"/>
          <p:cNvPicPr>
            <a:picLocks noChangeAspect="1"/>
          </p:cNvPicPr>
          <p:nvPr userDrawn="1"/>
        </p:nvPicPr>
        <p:blipFill>
          <a:blip r:embed="rId27">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5C634C4E-A054-419E-92F8-242490A80AE5}"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90117"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90119" name="Image 11"/>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pied de page 3"/>
          <p:cNvSpPr txBox="1">
            <a:spLocks/>
          </p:cNvSpPr>
          <p:nvPr userDrawn="1"/>
        </p:nvSpPr>
        <p:spPr>
          <a:xfrm>
            <a:off x="-194697" y="656366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Copyright © CDFH - Tous droits d'utilisation et de traduction réservés</a:t>
            </a:r>
          </a:p>
        </p:txBody>
      </p:sp>
      <p:sp>
        <p:nvSpPr>
          <p:cNvPr id="10" name="Espace réservé du pied de page 3">
            <a:extLst>
              <a:ext uri="{FF2B5EF4-FFF2-40B4-BE49-F238E27FC236}">
                <a16:creationId xmlns:a16="http://schemas.microsoft.com/office/drawing/2014/main" id="{1970EACB-B340-4E17-911A-A37931BCD3FC}"/>
              </a:ext>
            </a:extLst>
          </p:cNvPr>
          <p:cNvSpPr txBox="1">
            <a:spLocks/>
          </p:cNvSpPr>
          <p:nvPr userDrawn="1"/>
        </p:nvSpPr>
        <p:spPr>
          <a:xfrm>
            <a:off x="7353300" y="655161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Expertise Dermatologie</a:t>
            </a:r>
          </a:p>
        </p:txBody>
      </p:sp>
    </p:spTree>
  </p:cSld>
  <p:clrMap bg1="lt1" tx1="dk1" bg2="lt2" tx2="dk2" accent1="accent1" accent2="accent2" accent3="accent3" accent4="accent4" accent5="accent5" accent6="accent6" hlink="hlink" folHlink="folHlink"/>
  <p:sldLayoutIdLst>
    <p:sldLayoutId id="2147484611" r:id="rId1"/>
    <p:sldLayoutId id="2147484498" r:id="rId2"/>
    <p:sldLayoutId id="2147484497" r:id="rId3"/>
    <p:sldLayoutId id="2147484496" r:id="rId4"/>
    <p:sldLayoutId id="2147484495" r:id="rId5"/>
    <p:sldLayoutId id="2147484494" r:id="rId6"/>
    <p:sldLayoutId id="2147484493" r:id="rId7"/>
    <p:sldLayoutId id="2147484492" r:id="rId8"/>
    <p:sldLayoutId id="2147484491" r:id="rId9"/>
    <p:sldLayoutId id="2147484490" r:id="rId10"/>
    <p:sldLayoutId id="2147484489" r:id="rId11"/>
    <p:sldLayoutId id="2147484488" r:id="rId12"/>
    <p:sldLayoutId id="2147484612" r:id="rId13"/>
    <p:sldLayoutId id="2147484613" r:id="rId14"/>
    <p:sldLayoutId id="2147484487" r:id="rId15"/>
    <p:sldLayoutId id="2147484614" r:id="rId16"/>
    <p:sldLayoutId id="2147484486" r:id="rId17"/>
    <p:sldLayoutId id="2147484485" r:id="rId18"/>
    <p:sldLayoutId id="2147484484" r:id="rId19"/>
    <p:sldLayoutId id="2147484483" r:id="rId20"/>
    <p:sldLayoutId id="2147484615" r:id="rId21"/>
    <p:sldLayoutId id="2147484617" r:id="rId22"/>
    <p:sldLayoutId id="2147484619" r:id="rId23"/>
    <p:sldLayoutId id="2147484692" r:id="rId24"/>
    <p:sldLayoutId id="2147484693" r:id="rId25"/>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6738" name="Image 2"/>
          <p:cNvPicPr>
            <a:picLocks noChangeAspect="1"/>
          </p:cNvPicPr>
          <p:nvPr userDrawn="1"/>
        </p:nvPicPr>
        <p:blipFill>
          <a:blip r:embed="rId2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42F629B2-CB0A-44D0-974B-8A2EE81CECEF}"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16741"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116743" name="Image 11"/>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pied de page 3"/>
          <p:cNvSpPr txBox="1">
            <a:spLocks/>
          </p:cNvSpPr>
          <p:nvPr userDrawn="1"/>
        </p:nvSpPr>
        <p:spPr>
          <a:xfrm>
            <a:off x="-194697" y="656366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Copyright © CDFH - Tous droits d'utilisation et de traduction réservés</a:t>
            </a:r>
          </a:p>
        </p:txBody>
      </p:sp>
      <p:sp>
        <p:nvSpPr>
          <p:cNvPr id="10" name="Espace réservé du pied de page 3">
            <a:extLst>
              <a:ext uri="{FF2B5EF4-FFF2-40B4-BE49-F238E27FC236}">
                <a16:creationId xmlns:a16="http://schemas.microsoft.com/office/drawing/2014/main" id="{56911867-F95B-41DC-B0C6-9D9F1FE223AB}"/>
              </a:ext>
            </a:extLst>
          </p:cNvPr>
          <p:cNvSpPr txBox="1">
            <a:spLocks/>
          </p:cNvSpPr>
          <p:nvPr userDrawn="1"/>
        </p:nvSpPr>
        <p:spPr>
          <a:xfrm>
            <a:off x="7353300" y="655161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Expertise Dermatologie</a:t>
            </a:r>
          </a:p>
        </p:txBody>
      </p:sp>
    </p:spTree>
  </p:cSld>
  <p:clrMap bg1="lt1" tx1="dk1" bg2="lt2" tx2="dk2" accent1="accent1" accent2="accent2" accent3="accent3" accent4="accent4" accent5="accent5" accent6="accent6" hlink="hlink" folHlink="folHlink"/>
  <p:sldLayoutIdLst>
    <p:sldLayoutId id="2147484620" r:id="rId1"/>
    <p:sldLayoutId id="2147484514" r:id="rId2"/>
    <p:sldLayoutId id="2147484513" r:id="rId3"/>
    <p:sldLayoutId id="2147484512" r:id="rId4"/>
    <p:sldLayoutId id="2147484511" r:id="rId5"/>
    <p:sldLayoutId id="2147484510" r:id="rId6"/>
    <p:sldLayoutId id="2147484509" r:id="rId7"/>
    <p:sldLayoutId id="2147484508" r:id="rId8"/>
    <p:sldLayoutId id="2147484507" r:id="rId9"/>
    <p:sldLayoutId id="2147484506" r:id="rId10"/>
    <p:sldLayoutId id="2147484505" r:id="rId11"/>
    <p:sldLayoutId id="2147484504" r:id="rId12"/>
    <p:sldLayoutId id="2147484621" r:id="rId13"/>
    <p:sldLayoutId id="2147484622" r:id="rId14"/>
    <p:sldLayoutId id="2147484503" r:id="rId15"/>
    <p:sldLayoutId id="2147484623" r:id="rId16"/>
    <p:sldLayoutId id="2147484502" r:id="rId17"/>
    <p:sldLayoutId id="2147484501" r:id="rId18"/>
    <p:sldLayoutId id="2147484500" r:id="rId19"/>
    <p:sldLayoutId id="2147484499" r:id="rId20"/>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8242" name="Image 2"/>
          <p:cNvPicPr>
            <a:picLocks noChangeAspect="1"/>
          </p:cNvPicPr>
          <p:nvPr userDrawn="1"/>
        </p:nvPicPr>
        <p:blipFill>
          <a:blip r:embed="rId2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CCB27BDA-AFA7-457E-AEB4-5BA1B95EF27D}"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38245"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138247" name="Image 11"/>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pied de page 3"/>
          <p:cNvSpPr txBox="1">
            <a:spLocks/>
          </p:cNvSpPr>
          <p:nvPr userDrawn="1"/>
        </p:nvSpPr>
        <p:spPr>
          <a:xfrm>
            <a:off x="-194697" y="656366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Copyright © CDFH - Tous droits d'utilisation et de traduction réservés</a:t>
            </a:r>
          </a:p>
        </p:txBody>
      </p:sp>
      <p:sp>
        <p:nvSpPr>
          <p:cNvPr id="10" name="Espace réservé du pied de page 3">
            <a:extLst>
              <a:ext uri="{FF2B5EF4-FFF2-40B4-BE49-F238E27FC236}">
                <a16:creationId xmlns:a16="http://schemas.microsoft.com/office/drawing/2014/main" id="{F8628B26-74C1-4ABA-A417-964A396BAC07}"/>
              </a:ext>
            </a:extLst>
          </p:cNvPr>
          <p:cNvSpPr txBox="1">
            <a:spLocks/>
          </p:cNvSpPr>
          <p:nvPr userDrawn="1"/>
        </p:nvSpPr>
        <p:spPr>
          <a:xfrm>
            <a:off x="7353300" y="655161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Expertise Dermatologie</a:t>
            </a:r>
          </a:p>
        </p:txBody>
      </p:sp>
    </p:spTree>
  </p:cSld>
  <p:clrMap bg1="lt1" tx1="dk1" bg2="lt2" tx2="dk2" accent1="accent1" accent2="accent2" accent3="accent3" accent4="accent4" accent5="accent5" accent6="accent6" hlink="hlink" folHlink="folHlink"/>
  <p:sldLayoutIdLst>
    <p:sldLayoutId id="2147484624" r:id="rId1"/>
    <p:sldLayoutId id="2147484530" r:id="rId2"/>
    <p:sldLayoutId id="2147484529" r:id="rId3"/>
    <p:sldLayoutId id="2147484528" r:id="rId4"/>
    <p:sldLayoutId id="2147484527" r:id="rId5"/>
    <p:sldLayoutId id="2147484526" r:id="rId6"/>
    <p:sldLayoutId id="2147484525" r:id="rId7"/>
    <p:sldLayoutId id="2147484524" r:id="rId8"/>
    <p:sldLayoutId id="2147484523" r:id="rId9"/>
    <p:sldLayoutId id="2147484522" r:id="rId10"/>
    <p:sldLayoutId id="2147484521" r:id="rId11"/>
    <p:sldLayoutId id="2147484520" r:id="rId12"/>
    <p:sldLayoutId id="2147484625" r:id="rId13"/>
    <p:sldLayoutId id="2147484626" r:id="rId14"/>
    <p:sldLayoutId id="2147484519" r:id="rId15"/>
    <p:sldLayoutId id="2147484628" r:id="rId16"/>
    <p:sldLayoutId id="2147484518" r:id="rId17"/>
    <p:sldLayoutId id="2147484517" r:id="rId18"/>
    <p:sldLayoutId id="2147484516" r:id="rId19"/>
    <p:sldLayoutId id="2147484515" r:id="rId20"/>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2034" name="Image 2"/>
          <p:cNvPicPr>
            <a:picLocks noChangeAspect="1"/>
          </p:cNvPicPr>
          <p:nvPr userDrawn="1"/>
        </p:nvPicPr>
        <p:blipFill>
          <a:blip r:embed="rId23">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675901DE-5F5F-407F-B96D-CD9BC237EA41}"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72037"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172039" name="Image 11"/>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pied de page 3"/>
          <p:cNvSpPr txBox="1">
            <a:spLocks/>
          </p:cNvSpPr>
          <p:nvPr userDrawn="1"/>
        </p:nvSpPr>
        <p:spPr>
          <a:xfrm>
            <a:off x="-194697" y="656366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Copyright © CDFH - Tous droits d'utilisation et de traduction réservés</a:t>
            </a:r>
          </a:p>
        </p:txBody>
      </p:sp>
      <p:sp>
        <p:nvSpPr>
          <p:cNvPr id="10" name="Espace réservé du pied de page 3">
            <a:extLst>
              <a:ext uri="{FF2B5EF4-FFF2-40B4-BE49-F238E27FC236}">
                <a16:creationId xmlns:a16="http://schemas.microsoft.com/office/drawing/2014/main" id="{BA530BAA-A57C-483D-A19A-82216222714B}"/>
              </a:ext>
            </a:extLst>
          </p:cNvPr>
          <p:cNvSpPr txBox="1">
            <a:spLocks/>
          </p:cNvSpPr>
          <p:nvPr userDrawn="1"/>
        </p:nvSpPr>
        <p:spPr>
          <a:xfrm>
            <a:off x="7353300" y="655161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Expertise Dermatologie</a:t>
            </a:r>
          </a:p>
        </p:txBody>
      </p:sp>
    </p:spTree>
  </p:cSld>
  <p:clrMap bg1="lt1" tx1="dk1" bg2="lt2" tx2="dk2" accent1="accent1" accent2="accent2" accent3="accent3" accent4="accent4" accent5="accent5" accent6="accent6" hlink="hlink" folHlink="folHlink"/>
  <p:sldLayoutIdLst>
    <p:sldLayoutId id="2147484640" r:id="rId1"/>
    <p:sldLayoutId id="2147484546" r:id="rId2"/>
    <p:sldLayoutId id="2147484545" r:id="rId3"/>
    <p:sldLayoutId id="2147484544" r:id="rId4"/>
    <p:sldLayoutId id="2147484543" r:id="rId5"/>
    <p:sldLayoutId id="2147484542" r:id="rId6"/>
    <p:sldLayoutId id="2147484541" r:id="rId7"/>
    <p:sldLayoutId id="2147484540" r:id="rId8"/>
    <p:sldLayoutId id="2147484539" r:id="rId9"/>
    <p:sldLayoutId id="2147484538" r:id="rId10"/>
    <p:sldLayoutId id="2147484537" r:id="rId11"/>
    <p:sldLayoutId id="2147484536" r:id="rId12"/>
    <p:sldLayoutId id="2147484641" r:id="rId13"/>
    <p:sldLayoutId id="2147484642" r:id="rId14"/>
    <p:sldLayoutId id="2147484535" r:id="rId15"/>
    <p:sldLayoutId id="2147484643" r:id="rId16"/>
    <p:sldLayoutId id="2147484644" r:id="rId17"/>
    <p:sldLayoutId id="2147484534" r:id="rId18"/>
    <p:sldLayoutId id="2147484533" r:id="rId19"/>
    <p:sldLayoutId id="2147484532" r:id="rId20"/>
    <p:sldLayoutId id="2147484531" r:id="rId21"/>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26" name="Shape 301"/>
          <p:cNvPicPr preferRelativeResize="0">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 name="Shape 302"/>
          <p:cNvSpPr txBox="1"/>
          <p:nvPr/>
        </p:nvSpPr>
        <p:spPr>
          <a:xfrm>
            <a:off x="11664950" y="6619875"/>
            <a:ext cx="706438" cy="228600"/>
          </a:xfrm>
          <a:prstGeom prst="rect">
            <a:avLst/>
          </a:prstGeom>
          <a:noFill/>
          <a:ln>
            <a:noFill/>
          </a:ln>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4152BF74-F4C0-4094-BD16-7BF8F699C273}" type="slidenum">
              <a:rPr lang="fr-FR" altLang="fr-FR" sz="900">
                <a:solidFill>
                  <a:srgbClr val="000000"/>
                </a:solidFill>
                <a:latin typeface="Tahoma" panose="020B0604030504040204" pitchFamily="34" charset="0"/>
                <a:cs typeface="Tahoma" panose="020B0604030504040204" pitchFamily="34" charset="0"/>
                <a:sym typeface="Tahoma" panose="020B0604030504040204" pitchFamily="34" charset="0"/>
              </a:rPr>
              <a:pPr/>
              <a:t>‹N°›</a:t>
            </a:fld>
            <a:r>
              <a:rPr lang="fr-FR" altLang="fr-FR" sz="900">
                <a:solidFill>
                  <a:srgbClr val="969696"/>
                </a:solidFill>
                <a:latin typeface="Times New Roman" panose="02020603050405020304" pitchFamily="18" charset="0"/>
                <a:cs typeface="Times New Roman" panose="02020603050405020304" pitchFamily="18" charset="0"/>
                <a:sym typeface="Times New Roman" panose="02020603050405020304" pitchFamily="18" charset="0"/>
              </a:rPr>
              <a:t> </a:t>
            </a:r>
            <a:endParaRPr lang="fr-FR" altLang="fr-FR" sz="1400">
              <a:solidFill>
                <a:srgbClr val="000000"/>
              </a:solidFill>
              <a:cs typeface="Arial" panose="020B0604020202020204" pitchFamily="34" charset="0"/>
              <a:sym typeface="Arial" panose="020B0604020202020204" pitchFamily="34" charset="0"/>
            </a:endParaRPr>
          </a:p>
        </p:txBody>
      </p:sp>
      <p:sp>
        <p:nvSpPr>
          <p:cNvPr id="303" name="Shape 303"/>
          <p:cNvSpPr/>
          <p:nvPr/>
        </p:nvSpPr>
        <p:spPr>
          <a:xfrm>
            <a:off x="-14288" y="207963"/>
            <a:ext cx="11825288" cy="742950"/>
          </a:xfrm>
          <a:prstGeom prst="rect">
            <a:avLst/>
          </a:prstGeom>
          <a:solidFill>
            <a:srgbClr val="95C41D"/>
          </a:solidFill>
          <a:ln w="12700" cap="flat" cmpd="sng">
            <a:solidFill>
              <a:schemeClr val="lt1"/>
            </a:solidFill>
            <a:prstDash val="solid"/>
            <a:miter lim="800000"/>
            <a:headEnd type="none" w="med" len="med"/>
            <a:tailEnd type="none" w="med" len="med"/>
          </a:ln>
        </p:spPr>
        <p:txBody>
          <a:bodyPr spcFirstLastPara="1" lIns="91425" tIns="45700" rIns="91425" bIns="45700" anchor="ctr"/>
          <a:lstStyle/>
          <a:p>
            <a:pPr algn="ctr" fontAlgn="auto">
              <a:spcBef>
                <a:spcPts val="0"/>
              </a:spcBef>
              <a:spcAft>
                <a:spcPts val="0"/>
              </a:spcAft>
              <a:defRPr/>
            </a:pPr>
            <a:endParaRPr sz="1200" kern="0">
              <a:solidFill>
                <a:srgbClr val="95C41D"/>
              </a:solidFill>
              <a:latin typeface="+mn-lt"/>
              <a:ea typeface="Arial"/>
              <a:cs typeface="Arial"/>
              <a:sym typeface="Arial"/>
            </a:endParaRPr>
          </a:p>
        </p:txBody>
      </p:sp>
      <p:sp>
        <p:nvSpPr>
          <p:cNvPr id="205829" name="Shape 304"/>
          <p:cNvSpPr txBox="1">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fr-FR" altLang="fr-FR">
              <a:sym typeface="Arial" panose="020B0604020202020204" pitchFamily="34" charset="0"/>
            </a:endParaRPr>
          </a:p>
        </p:txBody>
      </p:sp>
      <p:sp>
        <p:nvSpPr>
          <p:cNvPr id="305" name="Shape 305"/>
          <p:cNvSpPr/>
          <p:nvPr/>
        </p:nvSpPr>
        <p:spPr>
          <a:xfrm>
            <a:off x="287338" y="-325438"/>
            <a:ext cx="1808162" cy="1808163"/>
          </a:xfrm>
          <a:prstGeom prst="ellipse">
            <a:avLst/>
          </a:prstGeom>
          <a:solidFill>
            <a:schemeClr val="lt1"/>
          </a:solidFill>
          <a:ln w="12700" cap="flat" cmpd="sng">
            <a:solidFill>
              <a:schemeClr val="lt1"/>
            </a:solidFill>
            <a:prstDash val="solid"/>
            <a:miter lim="800000"/>
            <a:headEnd type="none" w="med" len="med"/>
            <a:tailEnd type="none" w="med" len="med"/>
          </a:ln>
        </p:spPr>
        <p:txBody>
          <a:bodyPr spcFirstLastPara="1" lIns="91425" tIns="45700" rIns="91425" bIns="45700" anchor="ctr"/>
          <a:lstStyle/>
          <a:p>
            <a:pPr algn="ctr" fontAlgn="auto">
              <a:spcBef>
                <a:spcPts val="0"/>
              </a:spcBef>
              <a:spcAft>
                <a:spcPts val="0"/>
              </a:spcAft>
              <a:defRPr/>
            </a:pPr>
            <a:endParaRPr sz="1200" kern="0">
              <a:solidFill>
                <a:srgbClr val="FFFFFF"/>
              </a:solidFill>
              <a:latin typeface="+mn-lt"/>
              <a:ea typeface="Arial"/>
              <a:cs typeface="Arial"/>
              <a:sym typeface="Arial"/>
            </a:endParaRPr>
          </a:p>
        </p:txBody>
      </p:sp>
      <p:pic>
        <p:nvPicPr>
          <p:cNvPr id="205831" name="Shape 306"/>
          <p:cNvPicPr preferRelativeResize="0">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pied de page 3"/>
          <p:cNvSpPr txBox="1">
            <a:spLocks/>
          </p:cNvSpPr>
          <p:nvPr userDrawn="1"/>
        </p:nvSpPr>
        <p:spPr>
          <a:xfrm>
            <a:off x="-194697" y="6563660"/>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Copyright © CDFH - Tous droits d'utilisation et de traduction réservés</a:t>
            </a:r>
          </a:p>
        </p:txBody>
      </p:sp>
      <p:sp>
        <p:nvSpPr>
          <p:cNvPr id="10" name="Espace réservé du pied de page 3">
            <a:extLst>
              <a:ext uri="{FF2B5EF4-FFF2-40B4-BE49-F238E27FC236}">
                <a16:creationId xmlns:a16="http://schemas.microsoft.com/office/drawing/2014/main" id="{7BD3B6CB-7A1A-4354-80F0-758B202E92D3}"/>
              </a:ext>
            </a:extLst>
          </p:cNvPr>
          <p:cNvSpPr txBox="1">
            <a:spLocks/>
          </p:cNvSpPr>
          <p:nvPr userDrawn="1"/>
        </p:nvSpPr>
        <p:spPr>
          <a:xfrm>
            <a:off x="7353300" y="655161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900" dirty="0">
                <a:solidFill>
                  <a:prstClr val="black">
                    <a:tint val="75000"/>
                  </a:prstClr>
                </a:solidFill>
              </a:rPr>
              <a:t>Expertise Dermatologie</a:t>
            </a:r>
          </a:p>
        </p:txBody>
      </p:sp>
    </p:spTree>
  </p:cSld>
  <p:clrMap bg1="lt1" tx1="dk1" bg2="dk2" tx2="lt2" accent1="accent1" accent2="accent2" accent3="accent3" accent4="accent4" accent5="accent5" accent6="accent6" hlink="hlink" folHlink="folHlink"/>
  <p:sldLayoutIdLst>
    <p:sldLayoutId id="2147484656" r:id="rId1"/>
    <p:sldLayoutId id="2147484564" r:id="rId2"/>
    <p:sldLayoutId id="2147484563" r:id="rId3"/>
    <p:sldLayoutId id="2147484562" r:id="rId4"/>
    <p:sldLayoutId id="2147484561" r:id="rId5"/>
    <p:sldLayoutId id="2147484657" r:id="rId6"/>
    <p:sldLayoutId id="2147484658" r:id="rId7"/>
    <p:sldLayoutId id="2147484659" r:id="rId8"/>
    <p:sldLayoutId id="2147484560" r:id="rId9"/>
    <p:sldLayoutId id="2147484660" r:id="rId10"/>
    <p:sldLayoutId id="2147484661" r:id="rId11"/>
    <p:sldLayoutId id="2147484662" r:id="rId12"/>
    <p:sldLayoutId id="2147484559" r:id="rId13"/>
    <p:sldLayoutId id="2147484558" r:id="rId14"/>
    <p:sldLayoutId id="2147484557" r:id="rId15"/>
    <p:sldLayoutId id="2147484663" r:id="rId16"/>
    <p:sldLayoutId id="2147484556" r:id="rId17"/>
    <p:sldLayoutId id="2147484555" r:id="rId18"/>
    <p:sldLayoutId id="2147484554" r:id="rId19"/>
    <p:sldLayoutId id="2147484553" r:id="rId20"/>
    <p:sldLayoutId id="2147484552" r:id="rId21"/>
    <p:sldLayoutId id="2147484551" r:id="rId22"/>
    <p:sldLayoutId id="2147484550" r:id="rId23"/>
    <p:sldLayoutId id="2147484664" r:id="rId24"/>
    <p:sldLayoutId id="2147484549" r:id="rId25"/>
    <p:sldLayoutId id="2147484548" r:id="rId26"/>
    <p:sldLayoutId id="2147484547" r:id="rId27"/>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har char="•"/>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buChar char="–"/>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buChar char="•"/>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buChar char="–"/>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buChar char="»"/>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0.xml"/><Relationship Id="rId1" Type="http://schemas.openxmlformats.org/officeDocument/2006/relationships/slideLayout" Target="../slideLayouts/slideLayout82.xml"/></Relationships>
</file>

<file path=ppt/slides/_rels/slide1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1.xml"/><Relationship Id="rId1" Type="http://schemas.openxmlformats.org/officeDocument/2006/relationships/slideLayout" Target="../slideLayouts/slideLayout8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2.xml"/><Relationship Id="rId1" Type="http://schemas.openxmlformats.org/officeDocument/2006/relationships/slideLayout" Target="../slideLayouts/slideLayout8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3.xml"/><Relationship Id="rId1" Type="http://schemas.openxmlformats.org/officeDocument/2006/relationships/slideLayout" Target="../slideLayouts/slideLayout82.xml"/></Relationships>
</file>

<file path=ppt/slides/_rels/slide10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4.xml"/><Relationship Id="rId1" Type="http://schemas.openxmlformats.org/officeDocument/2006/relationships/slideLayout" Target="../slideLayouts/slideLayout8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5.xml"/><Relationship Id="rId1" Type="http://schemas.openxmlformats.org/officeDocument/2006/relationships/slideLayout" Target="../slideLayouts/slideLayout8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6.xml"/><Relationship Id="rId1" Type="http://schemas.openxmlformats.org/officeDocument/2006/relationships/slideLayout" Target="../slideLayouts/slideLayout8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7.xml"/><Relationship Id="rId1" Type="http://schemas.openxmlformats.org/officeDocument/2006/relationships/slideLayout" Target="../slideLayouts/slideLayout8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8.xml"/><Relationship Id="rId1" Type="http://schemas.openxmlformats.org/officeDocument/2006/relationships/slideLayout" Target="../slideLayouts/slideLayout8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9.xml"/><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0.xml"/><Relationship Id="rId1" Type="http://schemas.openxmlformats.org/officeDocument/2006/relationships/slideLayout" Target="../slideLayouts/slideLayout8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1.xml"/><Relationship Id="rId1" Type="http://schemas.openxmlformats.org/officeDocument/2006/relationships/slideLayout" Target="../slideLayouts/slideLayout8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2.xml"/><Relationship Id="rId1" Type="http://schemas.openxmlformats.org/officeDocument/2006/relationships/slideLayout" Target="../slideLayouts/slideLayout9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3.xml"/><Relationship Id="rId1" Type="http://schemas.openxmlformats.org/officeDocument/2006/relationships/slideLayout" Target="../slideLayouts/slideLayout267.xml"/><Relationship Id="rId4" Type="http://schemas.openxmlformats.org/officeDocument/2006/relationships/image" Target="../media/image115.png"/></Relationships>
</file>

<file path=ppt/slides/_rels/slide1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4.xml"/><Relationship Id="rId1" Type="http://schemas.openxmlformats.org/officeDocument/2006/relationships/slideLayout" Target="../slideLayouts/slideLayout267.xml"/><Relationship Id="rId4" Type="http://schemas.openxmlformats.org/officeDocument/2006/relationships/image" Target="../media/image116.png"/></Relationships>
</file>

<file path=ppt/slides/_rels/slide1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5.xml"/><Relationship Id="rId1" Type="http://schemas.openxmlformats.org/officeDocument/2006/relationships/slideLayout" Target="../slideLayouts/slideLayout267.xml"/><Relationship Id="rId4" Type="http://schemas.openxmlformats.org/officeDocument/2006/relationships/image" Target="../media/image117.png"/></Relationships>
</file>

<file path=ppt/slides/_rels/slide11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6.xml"/><Relationship Id="rId1" Type="http://schemas.openxmlformats.org/officeDocument/2006/relationships/slideLayout" Target="../slideLayouts/slideLayout22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2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2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9.xml"/><Relationship Id="rId1" Type="http://schemas.openxmlformats.org/officeDocument/2006/relationships/slideLayout" Target="../slideLayouts/slideLayout3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89.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0.xml"/><Relationship Id="rId1" Type="http://schemas.openxmlformats.org/officeDocument/2006/relationships/slideLayout" Target="../slideLayouts/slideLayout344.xml"/><Relationship Id="rId5" Type="http://schemas.openxmlformats.org/officeDocument/2006/relationships/image" Target="../media/image25.png"/><Relationship Id="rId4" Type="http://schemas.openxmlformats.org/officeDocument/2006/relationships/image" Target="../media/image10.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7.xml"/></Relationships>
</file>

<file path=ppt/slides/_rels/slide1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notesSlide" Target="../notesSlides/notesSlide122.xml"/><Relationship Id="rId1" Type="http://schemas.openxmlformats.org/officeDocument/2006/relationships/slideLayout" Target="../slideLayouts/slideLayout2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123.xml"/><Relationship Id="rId1" Type="http://schemas.openxmlformats.org/officeDocument/2006/relationships/slideLayout" Target="../slideLayouts/slideLayout2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4.xml"/><Relationship Id="rId1" Type="http://schemas.openxmlformats.org/officeDocument/2006/relationships/slideLayout" Target="../slideLayouts/slideLayout56.xml"/></Relationships>
</file>

<file path=ppt/slides/_rels/slide1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5.xml"/><Relationship Id="rId1" Type="http://schemas.openxmlformats.org/officeDocument/2006/relationships/slideLayout" Target="../slideLayouts/slideLayout90.xml"/></Relationships>
</file>

<file path=ppt/slides/_rels/slide1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6.xml"/><Relationship Id="rId1" Type="http://schemas.openxmlformats.org/officeDocument/2006/relationships/slideLayout" Target="../slideLayouts/slideLayout98.xml"/><Relationship Id="rId4" Type="http://schemas.openxmlformats.org/officeDocument/2006/relationships/image" Target="../media/image19.png"/></Relationships>
</file>

<file path=ppt/slides/_rels/slide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7.xml"/><Relationship Id="rId1" Type="http://schemas.openxmlformats.org/officeDocument/2006/relationships/slideLayout" Target="../slideLayouts/slideLayout9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6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2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1.xml"/><Relationship Id="rId1" Type="http://schemas.openxmlformats.org/officeDocument/2006/relationships/slideLayout" Target="../slideLayouts/slideLayout83.xml"/><Relationship Id="rId4" Type="http://schemas.openxmlformats.org/officeDocument/2006/relationships/image" Target="../media/image121.jpeg"/></Relationships>
</file>

<file path=ppt/slides/_rels/slide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2.xml"/><Relationship Id="rId1" Type="http://schemas.openxmlformats.org/officeDocument/2006/relationships/slideLayout" Target="../slideLayouts/slideLayout83.xml"/><Relationship Id="rId6" Type="http://schemas.openxmlformats.org/officeDocument/2006/relationships/image" Target="../media/image31.png"/><Relationship Id="rId5" Type="http://schemas.openxmlformats.org/officeDocument/2006/relationships/image" Target="../media/image82.png"/><Relationship Id="rId4" Type="http://schemas.openxmlformats.org/officeDocument/2006/relationships/image" Target="../media/image71.png"/></Relationships>
</file>

<file path=ppt/slides/_rels/slide1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3.xml"/><Relationship Id="rId1" Type="http://schemas.openxmlformats.org/officeDocument/2006/relationships/slideLayout" Target="../slideLayouts/slideLayout83.xml"/><Relationship Id="rId4" Type="http://schemas.openxmlformats.org/officeDocument/2006/relationships/image" Target="../media/image122.png"/></Relationships>
</file>

<file path=ppt/slides/_rels/slide1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4.xml"/><Relationship Id="rId1" Type="http://schemas.openxmlformats.org/officeDocument/2006/relationships/slideLayout" Target="../slideLayouts/slideLayout83.xml"/><Relationship Id="rId4" Type="http://schemas.openxmlformats.org/officeDocument/2006/relationships/image" Target="../media/image123.png"/></Relationships>
</file>

<file path=ppt/slides/_rels/slide1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5.xml"/><Relationship Id="rId1" Type="http://schemas.openxmlformats.org/officeDocument/2006/relationships/slideLayout" Target="../slideLayouts/slideLayout83.xml"/><Relationship Id="rId4" Type="http://schemas.openxmlformats.org/officeDocument/2006/relationships/image" Target="../media/image12.png"/></Relationships>
</file>

<file path=ppt/slides/_rels/slide1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6.xml"/><Relationship Id="rId1" Type="http://schemas.openxmlformats.org/officeDocument/2006/relationships/slideLayout" Target="../slideLayouts/slideLayout83.xml"/></Relationships>
</file>

<file path=ppt/slides/_rels/slide1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7.xml"/><Relationship Id="rId1" Type="http://schemas.openxmlformats.org/officeDocument/2006/relationships/slideLayout" Target="../slideLayouts/slideLayout164.xml"/></Relationships>
</file>

<file path=ppt/slides/_rels/slide1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8.xml"/><Relationship Id="rId1" Type="http://schemas.openxmlformats.org/officeDocument/2006/relationships/slideLayout" Target="../slideLayouts/slideLayout78.xml"/></Relationships>
</file>

<file path=ppt/slides/_rels/slide1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9.xml"/><Relationship Id="rId1" Type="http://schemas.openxmlformats.org/officeDocument/2006/relationships/slideLayout" Target="../slideLayouts/slideLayout83.xml"/><Relationship Id="rId4" Type="http://schemas.openxmlformats.org/officeDocument/2006/relationships/image" Target="../media/image125.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0.xml"/><Relationship Id="rId1" Type="http://schemas.openxmlformats.org/officeDocument/2006/relationships/slideLayout" Target="../slideLayouts/slideLayout83.xml"/><Relationship Id="rId4" Type="http://schemas.openxmlformats.org/officeDocument/2006/relationships/image" Target="../media/image126.png"/></Relationships>
</file>

<file path=ppt/slides/_rels/slide1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1.xml"/><Relationship Id="rId1" Type="http://schemas.openxmlformats.org/officeDocument/2006/relationships/slideLayout" Target="../slideLayouts/slideLayout83.xml"/><Relationship Id="rId4" Type="http://schemas.openxmlformats.org/officeDocument/2006/relationships/image" Target="../media/image127.jpeg"/></Relationships>
</file>

<file path=ppt/slides/_rels/slide1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2.xml"/><Relationship Id="rId1" Type="http://schemas.openxmlformats.org/officeDocument/2006/relationships/slideLayout" Target="../slideLayouts/slideLayout83.xml"/></Relationships>
</file>

<file path=ppt/slides/_rels/slide1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3.xml"/><Relationship Id="rId1" Type="http://schemas.openxmlformats.org/officeDocument/2006/relationships/slideLayout" Target="../slideLayouts/slideLayout83.xml"/></Relationships>
</file>

<file path=ppt/slides/_rels/slide1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4.xml"/><Relationship Id="rId1" Type="http://schemas.openxmlformats.org/officeDocument/2006/relationships/slideLayout" Target="../slideLayouts/slideLayout78.xml"/><Relationship Id="rId5" Type="http://schemas.openxmlformats.org/officeDocument/2006/relationships/image" Target="../media/image129.jpeg"/><Relationship Id="rId4" Type="http://schemas.openxmlformats.org/officeDocument/2006/relationships/image" Target="../media/image128.jpeg"/></Relationships>
</file>

<file path=ppt/slides/_rels/slide1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5.xml"/><Relationship Id="rId1" Type="http://schemas.openxmlformats.org/officeDocument/2006/relationships/slideLayout" Target="../slideLayouts/slideLayout83.xml"/><Relationship Id="rId5" Type="http://schemas.openxmlformats.org/officeDocument/2006/relationships/image" Target="../media/image130.png"/><Relationship Id="rId4" Type="http://schemas.openxmlformats.org/officeDocument/2006/relationships/image" Target="../media/image71.png"/></Relationships>
</file>

<file path=ppt/slides/_rels/slide1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6.xml"/><Relationship Id="rId1" Type="http://schemas.openxmlformats.org/officeDocument/2006/relationships/slideLayout" Target="../slideLayouts/slideLayout83.xml"/></Relationships>
</file>

<file path=ppt/slides/_rels/slide1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7.xml"/><Relationship Id="rId1" Type="http://schemas.openxmlformats.org/officeDocument/2006/relationships/slideLayout" Target="../slideLayouts/slideLayout78.xml"/><Relationship Id="rId4" Type="http://schemas.openxmlformats.org/officeDocument/2006/relationships/image" Target="../media/image71.png"/></Relationships>
</file>

<file path=ppt/slides/_rels/slide1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8.xml"/><Relationship Id="rId1" Type="http://schemas.openxmlformats.org/officeDocument/2006/relationships/slideLayout" Target="../slideLayouts/slideLayout83.xml"/></Relationships>
</file>

<file path=ppt/slides/_rels/slide1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9.xml"/><Relationship Id="rId1" Type="http://schemas.openxmlformats.org/officeDocument/2006/relationships/slideLayout" Target="../slideLayouts/slideLayout78.xml"/><Relationship Id="rId5" Type="http://schemas.openxmlformats.org/officeDocument/2006/relationships/image" Target="../media/image25.png"/><Relationship Id="rId4" Type="http://schemas.openxmlformats.org/officeDocument/2006/relationships/image" Target="../media/image13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1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0.xml"/><Relationship Id="rId1" Type="http://schemas.openxmlformats.org/officeDocument/2006/relationships/slideLayout" Target="../slideLayouts/slideLayout98.xml"/></Relationships>
</file>

<file path=ppt/slides/_rels/slide15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1.xml"/><Relationship Id="rId1" Type="http://schemas.openxmlformats.org/officeDocument/2006/relationships/slideLayout" Target="../slideLayouts/slideLayout82.xml"/><Relationship Id="rId4" Type="http://schemas.openxmlformats.org/officeDocument/2006/relationships/image" Target="../media/image67.png"/></Relationships>
</file>

<file path=ppt/slides/_rels/slide1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52.xml"/><Relationship Id="rId1" Type="http://schemas.openxmlformats.org/officeDocument/2006/relationships/slideLayout" Target="../slideLayouts/slideLayout82.xml"/><Relationship Id="rId4" Type="http://schemas.openxmlformats.org/officeDocument/2006/relationships/image" Target="../media/image67.png"/></Relationships>
</file>

<file path=ppt/slides/_rels/slide1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53.xml"/><Relationship Id="rId1" Type="http://schemas.openxmlformats.org/officeDocument/2006/relationships/slideLayout" Target="../slideLayouts/slideLayout82.xml"/><Relationship Id="rId4" Type="http://schemas.openxmlformats.org/officeDocument/2006/relationships/image" Target="../media/image67.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82.xml"/></Relationships>
</file>

<file path=ppt/slides/_rels/slide1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5.xml"/><Relationship Id="rId1" Type="http://schemas.openxmlformats.org/officeDocument/2006/relationships/slideLayout" Target="../slideLayouts/slideLayout83.xml"/><Relationship Id="rId4" Type="http://schemas.openxmlformats.org/officeDocument/2006/relationships/image" Target="../media/image135.jpeg"/></Relationships>
</file>

<file path=ppt/slides/_rels/slide1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6.xml"/><Relationship Id="rId1" Type="http://schemas.openxmlformats.org/officeDocument/2006/relationships/slideLayout" Target="../slideLayouts/slideLayout9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91.xml"/></Relationships>
</file>

<file path=ppt/slides/_rels/slide1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8.xml"/><Relationship Id="rId1" Type="http://schemas.openxmlformats.org/officeDocument/2006/relationships/slideLayout" Target="../slideLayouts/slideLayout83.xml"/><Relationship Id="rId4" Type="http://schemas.openxmlformats.org/officeDocument/2006/relationships/image" Target="../media/image136.jpeg"/></Relationships>
</file>

<file path=ppt/slides/_rels/slide15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9.xml"/><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1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0.xml"/><Relationship Id="rId1" Type="http://schemas.openxmlformats.org/officeDocument/2006/relationships/slideLayout" Target="../slideLayouts/slideLayout83.xml"/></Relationships>
</file>

<file path=ppt/slides/_rels/slide1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1.xml"/><Relationship Id="rId1" Type="http://schemas.openxmlformats.org/officeDocument/2006/relationships/slideLayout" Target="../slideLayouts/slideLayout83.xml"/><Relationship Id="rId4" Type="http://schemas.openxmlformats.org/officeDocument/2006/relationships/image" Target="../media/image138.png"/></Relationships>
</file>

<file path=ppt/slides/_rels/slide1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2.xml"/><Relationship Id="rId1" Type="http://schemas.openxmlformats.org/officeDocument/2006/relationships/slideLayout" Target="../slideLayouts/slideLayout83.xml"/></Relationships>
</file>

<file path=ppt/slides/_rels/slide1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3.xml"/><Relationship Id="rId1" Type="http://schemas.openxmlformats.org/officeDocument/2006/relationships/slideLayout" Target="../slideLayouts/slideLayout78.xml"/></Relationships>
</file>

<file path=ppt/slides/_rels/slide16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9.png"/><Relationship Id="rId2" Type="http://schemas.openxmlformats.org/officeDocument/2006/relationships/notesSlide" Target="../notesSlides/notesSlide164.xml"/><Relationship Id="rId1" Type="http://schemas.openxmlformats.org/officeDocument/2006/relationships/slideLayout" Target="../slideLayouts/slideLayout78.xml"/><Relationship Id="rId6" Type="http://schemas.openxmlformats.org/officeDocument/2006/relationships/image" Target="../media/image31.png"/><Relationship Id="rId5" Type="http://schemas.openxmlformats.org/officeDocument/2006/relationships/image" Target="../media/image82.png"/><Relationship Id="rId4" Type="http://schemas.openxmlformats.org/officeDocument/2006/relationships/image" Target="../media/image71.png"/></Relationships>
</file>

<file path=ppt/slides/_rels/slide1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5.xml"/><Relationship Id="rId1" Type="http://schemas.openxmlformats.org/officeDocument/2006/relationships/slideLayout" Target="../slideLayouts/slideLayout83.xml"/></Relationships>
</file>

<file path=ppt/slides/_rels/slide1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6.xml"/><Relationship Id="rId1" Type="http://schemas.openxmlformats.org/officeDocument/2006/relationships/slideLayout" Target="../slideLayouts/slideLayout78.xml"/></Relationships>
</file>

<file path=ppt/slides/_rels/slide1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7.xml"/><Relationship Id="rId1" Type="http://schemas.openxmlformats.org/officeDocument/2006/relationships/slideLayout" Target="../slideLayouts/slideLayout83.xml"/><Relationship Id="rId5" Type="http://schemas.openxmlformats.org/officeDocument/2006/relationships/image" Target="../media/image141.jpeg"/><Relationship Id="rId4" Type="http://schemas.openxmlformats.org/officeDocument/2006/relationships/image" Target="../media/image140.jpeg"/></Relationships>
</file>

<file path=ppt/slides/_rels/slide16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2.png"/><Relationship Id="rId1" Type="http://schemas.openxmlformats.org/officeDocument/2006/relationships/slideLayout" Target="../slideLayouts/slideLayout83.xml"/></Relationships>
</file>

<file path=ppt/slides/_rels/slide16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2.png"/><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1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8.xml"/><Relationship Id="rId1" Type="http://schemas.openxmlformats.org/officeDocument/2006/relationships/slideLayout" Target="../slideLayouts/slideLayout89.xml"/><Relationship Id="rId4" Type="http://schemas.openxmlformats.org/officeDocument/2006/relationships/image" Target="../media/image25.pn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00.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00.xml"/></Relationships>
</file>

<file path=ppt/slides/_rels/slide1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1.xml"/><Relationship Id="rId1" Type="http://schemas.openxmlformats.org/officeDocument/2006/relationships/slideLayout" Target="../slideLayouts/slideLayout157.xml"/><Relationship Id="rId4" Type="http://schemas.openxmlformats.org/officeDocument/2006/relationships/image" Target="../media/image19.png"/></Relationships>
</file>

<file path=ppt/slides/_rels/slide174.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44.png"/><Relationship Id="rId3" Type="http://schemas.openxmlformats.org/officeDocument/2006/relationships/image" Target="../media/image144.png"/><Relationship Id="rId7" Type="http://schemas.openxmlformats.org/officeDocument/2006/relationships/image" Target="../media/image148.png"/><Relationship Id="rId12" Type="http://schemas.openxmlformats.org/officeDocument/2006/relationships/image" Target="../media/image43.png"/><Relationship Id="rId2" Type="http://schemas.openxmlformats.org/officeDocument/2006/relationships/notesSlide" Target="../notesSlides/notesSlide172.xml"/><Relationship Id="rId16" Type="http://schemas.openxmlformats.org/officeDocument/2006/relationships/image" Target="../media/image47.png"/><Relationship Id="rId1" Type="http://schemas.openxmlformats.org/officeDocument/2006/relationships/slideLayout" Target="../slideLayouts/slideLayout214.xml"/><Relationship Id="rId6" Type="http://schemas.openxmlformats.org/officeDocument/2006/relationships/image" Target="../media/image147.png"/><Relationship Id="rId11" Type="http://schemas.openxmlformats.org/officeDocument/2006/relationships/image" Target="../media/image42.png"/><Relationship Id="rId5" Type="http://schemas.openxmlformats.org/officeDocument/2006/relationships/image" Target="../media/image146.jpe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145.jpeg"/><Relationship Id="rId9" Type="http://schemas.openxmlformats.org/officeDocument/2006/relationships/image" Target="../media/image40.png"/><Relationship Id="rId14" Type="http://schemas.openxmlformats.org/officeDocument/2006/relationships/image" Target="../media/image45.png"/></Relationships>
</file>

<file path=ppt/slides/_rels/slide175.xml.rels><?xml version="1.0" encoding="UTF-8" standalone="yes"?>
<Relationships xmlns="http://schemas.openxmlformats.org/package/2006/relationships"><Relationship Id="rId8" Type="http://schemas.openxmlformats.org/officeDocument/2006/relationships/image" Target="../media/image153.jpe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150.png"/><Relationship Id="rId7" Type="http://schemas.openxmlformats.org/officeDocument/2006/relationships/image" Target="../media/image152.jpe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173.xml"/><Relationship Id="rId16" Type="http://schemas.openxmlformats.org/officeDocument/2006/relationships/image" Target="../media/image61.png"/><Relationship Id="rId1" Type="http://schemas.openxmlformats.org/officeDocument/2006/relationships/slideLayout" Target="../slideLayouts/slideLayout214.xml"/><Relationship Id="rId6" Type="http://schemas.openxmlformats.org/officeDocument/2006/relationships/image" Target="../media/image55.png"/><Relationship Id="rId11" Type="http://schemas.openxmlformats.org/officeDocument/2006/relationships/image" Target="../media/image56.png"/><Relationship Id="rId5" Type="http://schemas.openxmlformats.org/officeDocument/2006/relationships/image" Target="../media/image54.png"/><Relationship Id="rId15" Type="http://schemas.openxmlformats.org/officeDocument/2006/relationships/image" Target="../media/image60.png"/><Relationship Id="rId10" Type="http://schemas.openxmlformats.org/officeDocument/2006/relationships/image" Target="../media/image155.jpeg"/><Relationship Id="rId4" Type="http://schemas.openxmlformats.org/officeDocument/2006/relationships/image" Target="../media/image151.jpeg"/><Relationship Id="rId9" Type="http://schemas.openxmlformats.org/officeDocument/2006/relationships/image" Target="../media/image154.jpeg"/><Relationship Id="rId14" Type="http://schemas.openxmlformats.org/officeDocument/2006/relationships/image" Target="../media/image59.png"/></Relationships>
</file>

<file path=ppt/slides/_rels/slide17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4.xml"/><Relationship Id="rId1" Type="http://schemas.openxmlformats.org/officeDocument/2006/relationships/slideLayout" Target="../slideLayouts/slideLayout108.xml"/><Relationship Id="rId4" Type="http://schemas.openxmlformats.org/officeDocument/2006/relationships/image" Target="../media/image10.png"/></Relationships>
</file>

<file path=ppt/slides/_rels/slide1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5.xml"/><Relationship Id="rId1" Type="http://schemas.openxmlformats.org/officeDocument/2006/relationships/slideLayout" Target="../slideLayouts/slideLayout108.xml"/><Relationship Id="rId4" Type="http://schemas.openxmlformats.org/officeDocument/2006/relationships/image" Target="../media/image67.pn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08.xml"/></Relationships>
</file>

<file path=ppt/slides/_rels/slide1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7.xml"/><Relationship Id="rId1" Type="http://schemas.openxmlformats.org/officeDocument/2006/relationships/slideLayout" Target="../slideLayouts/slideLayout108.xml"/><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62.xml"/><Relationship Id="rId4" Type="http://schemas.openxmlformats.org/officeDocument/2006/relationships/image" Target="../media/image32.png"/></Relationships>
</file>

<file path=ppt/slides/_rels/slide1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8.xml"/><Relationship Id="rId1" Type="http://schemas.openxmlformats.org/officeDocument/2006/relationships/slideLayout" Target="../slideLayouts/slideLayout83.xml"/><Relationship Id="rId4" Type="http://schemas.openxmlformats.org/officeDocument/2006/relationships/image" Target="../media/image157.jpeg"/></Relationships>
</file>

<file path=ppt/slides/_rels/slide1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9.xml"/><Relationship Id="rId1" Type="http://schemas.openxmlformats.org/officeDocument/2006/relationships/slideLayout" Target="../slideLayouts/slideLayout83.xml"/><Relationship Id="rId4" Type="http://schemas.openxmlformats.org/officeDocument/2006/relationships/image" Target="../media/image158.png"/></Relationships>
</file>

<file path=ppt/slides/_rels/slide1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0.xml"/><Relationship Id="rId1" Type="http://schemas.openxmlformats.org/officeDocument/2006/relationships/slideLayout" Target="../slideLayouts/slideLayout83.xml"/><Relationship Id="rId4" Type="http://schemas.openxmlformats.org/officeDocument/2006/relationships/image" Target="../media/image159.jpeg"/></Relationships>
</file>

<file path=ppt/slides/_rels/slide1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1.xml"/><Relationship Id="rId1" Type="http://schemas.openxmlformats.org/officeDocument/2006/relationships/slideLayout" Target="../slideLayouts/slideLayout83.xml"/><Relationship Id="rId4" Type="http://schemas.openxmlformats.org/officeDocument/2006/relationships/image" Target="../media/image160.jpeg"/></Relationships>
</file>

<file path=ppt/slides/_rels/slide1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2.xml"/><Relationship Id="rId1" Type="http://schemas.openxmlformats.org/officeDocument/2006/relationships/slideLayout" Target="../slideLayouts/slideLayout108.xml"/><Relationship Id="rId4" Type="http://schemas.openxmlformats.org/officeDocument/2006/relationships/image" Target="../media/image161.jpeg"/></Relationships>
</file>

<file path=ppt/slides/_rels/slide1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3.xml"/><Relationship Id="rId1" Type="http://schemas.openxmlformats.org/officeDocument/2006/relationships/slideLayout" Target="../slideLayouts/slideLayout108.xml"/></Relationships>
</file>

<file path=ppt/slides/_rels/slide1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4.xml"/><Relationship Id="rId1" Type="http://schemas.openxmlformats.org/officeDocument/2006/relationships/slideLayout" Target="../slideLayouts/slideLayout108.xml"/></Relationships>
</file>

<file path=ppt/slides/_rels/slide1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5.xml"/><Relationship Id="rId1" Type="http://schemas.openxmlformats.org/officeDocument/2006/relationships/slideLayout" Target="../slideLayouts/slideLayout108.xml"/><Relationship Id="rId4" Type="http://schemas.openxmlformats.org/officeDocument/2006/relationships/image" Target="../media/image162.jpeg"/></Relationships>
</file>

<file path=ppt/slides/_rels/slide1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6.xml"/><Relationship Id="rId1" Type="http://schemas.openxmlformats.org/officeDocument/2006/relationships/slideLayout" Target="../slideLayouts/slideLayout108.xml"/></Relationships>
</file>

<file path=ppt/slides/_rels/slide1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7.xml"/><Relationship Id="rId1" Type="http://schemas.openxmlformats.org/officeDocument/2006/relationships/slideLayout" Target="../slideLayouts/slideLayout108.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1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8.xml"/><Relationship Id="rId1" Type="http://schemas.openxmlformats.org/officeDocument/2006/relationships/slideLayout" Target="../slideLayouts/slideLayout207.xml"/></Relationships>
</file>

<file path=ppt/slides/_rels/slide19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9.xml"/><Relationship Id="rId1" Type="http://schemas.openxmlformats.org/officeDocument/2006/relationships/slideLayout" Target="../slideLayouts/slideLayout82.xml"/><Relationship Id="rId4" Type="http://schemas.openxmlformats.org/officeDocument/2006/relationships/image" Target="../media/image67.png"/></Relationships>
</file>

<file path=ppt/slides/_rels/slide19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90.xml"/><Relationship Id="rId1" Type="http://schemas.openxmlformats.org/officeDocument/2006/relationships/slideLayout" Target="../slideLayouts/slideLayout82.xml"/><Relationship Id="rId4" Type="http://schemas.openxmlformats.org/officeDocument/2006/relationships/image" Target="../media/image67.png"/></Relationships>
</file>

<file path=ppt/slides/_rels/slide19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91.xml"/><Relationship Id="rId1" Type="http://schemas.openxmlformats.org/officeDocument/2006/relationships/slideLayout" Target="../slideLayouts/slideLayout82.xml"/><Relationship Id="rId5" Type="http://schemas.openxmlformats.org/officeDocument/2006/relationships/image" Target="../media/image67.png"/><Relationship Id="rId4" Type="http://schemas.openxmlformats.org/officeDocument/2006/relationships/image" Target="../media/image25.png"/></Relationships>
</file>

<file path=ppt/slides/_rels/slide1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2.xml"/><Relationship Id="rId1" Type="http://schemas.openxmlformats.org/officeDocument/2006/relationships/slideLayout" Target="../slideLayouts/slideLayout22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1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3.xml"/><Relationship Id="rId1" Type="http://schemas.openxmlformats.org/officeDocument/2006/relationships/slideLayout" Target="../slideLayouts/slideLayout31.xml"/></Relationships>
</file>

<file path=ppt/slides/_rels/slide1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4.xml"/><Relationship Id="rId1" Type="http://schemas.openxmlformats.org/officeDocument/2006/relationships/slideLayout" Target="../slideLayouts/slideLayout222.xml"/><Relationship Id="rId4" Type="http://schemas.openxmlformats.org/officeDocument/2006/relationships/image" Target="../media/image166.png"/></Relationships>
</file>

<file path=ppt/slides/_rels/slide1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5.xml"/><Relationship Id="rId1" Type="http://schemas.openxmlformats.org/officeDocument/2006/relationships/slideLayout" Target="../slideLayouts/slideLayout222.xml"/><Relationship Id="rId4" Type="http://schemas.openxmlformats.org/officeDocument/2006/relationships/image" Target="../media/image167.png"/></Relationships>
</file>

<file path=ppt/slides/_rels/slide1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6.xml"/><Relationship Id="rId1" Type="http://schemas.openxmlformats.org/officeDocument/2006/relationships/slideLayout" Target="../slideLayouts/slideLayout222.xml"/><Relationship Id="rId4" Type="http://schemas.openxmlformats.org/officeDocument/2006/relationships/image" Target="../media/image16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6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1.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22.xml"/></Relationships>
</file>

<file path=ppt/slides/_rels/slide20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98.xml"/><Relationship Id="rId1" Type="http://schemas.openxmlformats.org/officeDocument/2006/relationships/slideLayout" Target="../slideLayouts/slideLayout222.xml"/></Relationships>
</file>

<file path=ppt/slides/_rels/slide20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9.xml"/><Relationship Id="rId1" Type="http://schemas.openxmlformats.org/officeDocument/2006/relationships/slideLayout" Target="../slideLayouts/slideLayout222.xml"/></Relationships>
</file>

<file path=ppt/slides/_rels/slide2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0.xml"/><Relationship Id="rId1" Type="http://schemas.openxmlformats.org/officeDocument/2006/relationships/slideLayout" Target="../slideLayouts/slideLayout31.xml"/></Relationships>
</file>

<file path=ppt/slides/_rels/slide2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1.xml"/><Relationship Id="rId1" Type="http://schemas.openxmlformats.org/officeDocument/2006/relationships/slideLayout" Target="../slideLayouts/slideLayout221.xml"/></Relationships>
</file>

<file path=ppt/slides/_rels/slide20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02.xml"/><Relationship Id="rId1" Type="http://schemas.openxmlformats.org/officeDocument/2006/relationships/slideLayout" Target="../slideLayouts/slideLayout312.xml"/><Relationship Id="rId4" Type="http://schemas.openxmlformats.org/officeDocument/2006/relationships/image" Target="../media/image171.png"/></Relationships>
</file>

<file path=ppt/slides/_rels/slide20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3.xml"/><Relationship Id="rId1" Type="http://schemas.openxmlformats.org/officeDocument/2006/relationships/slideLayout" Target="../slideLayouts/slideLayout362.xml"/></Relationships>
</file>

<file path=ppt/slides/_rels/slide20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04.xml"/><Relationship Id="rId1" Type="http://schemas.openxmlformats.org/officeDocument/2006/relationships/slideLayout" Target="../slideLayouts/slideLayout312.xml"/></Relationships>
</file>

<file path=ppt/slides/_rels/slide208.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5.png"/><Relationship Id="rId2" Type="http://schemas.openxmlformats.org/officeDocument/2006/relationships/notesSlide" Target="../notesSlides/notesSlide205.xml"/><Relationship Id="rId1" Type="http://schemas.openxmlformats.org/officeDocument/2006/relationships/slideLayout" Target="../slideLayouts/slideLayout312.xml"/><Relationship Id="rId6" Type="http://schemas.openxmlformats.org/officeDocument/2006/relationships/hyperlink" Target="http://www.homeoandcare.com/" TargetMode="External"/><Relationship Id="rId5" Type="http://schemas.openxmlformats.org/officeDocument/2006/relationships/image" Target="../media/image174.png"/><Relationship Id="rId4" Type="http://schemas.openxmlformats.org/officeDocument/2006/relationships/image" Target="../media/image173.png"/></Relationships>
</file>

<file path=ppt/slides/_rels/slide209.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76.png"/><Relationship Id="rId7" Type="http://schemas.openxmlformats.org/officeDocument/2006/relationships/image" Target="../media/image180.jpeg"/><Relationship Id="rId2" Type="http://schemas.openxmlformats.org/officeDocument/2006/relationships/notesSlide" Target="../notesSlides/notesSlide206.xml"/><Relationship Id="rId1" Type="http://schemas.openxmlformats.org/officeDocument/2006/relationships/slideLayout" Target="../slideLayouts/slideLayout312.xml"/><Relationship Id="rId6" Type="http://schemas.openxmlformats.org/officeDocument/2006/relationships/image" Target="../media/image179.jpeg"/><Relationship Id="rId5" Type="http://schemas.openxmlformats.org/officeDocument/2006/relationships/image" Target="../media/image178.png"/><Relationship Id="rId4" Type="http://schemas.openxmlformats.org/officeDocument/2006/relationships/image" Target="../media/image17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3.xml"/></Relationships>
</file>

<file path=ppt/slides/_rels/slide21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07.xml"/><Relationship Id="rId1" Type="http://schemas.openxmlformats.org/officeDocument/2006/relationships/slideLayout" Target="../slideLayouts/slideLayout312.xml"/><Relationship Id="rId4" Type="http://schemas.openxmlformats.org/officeDocument/2006/relationships/image" Target="../media/image183.png"/></Relationships>
</file>

<file path=ppt/slides/_rels/slide21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08.xml"/><Relationship Id="rId1" Type="http://schemas.openxmlformats.org/officeDocument/2006/relationships/slideLayout" Target="../slideLayouts/slideLayout312.xml"/><Relationship Id="rId4" Type="http://schemas.openxmlformats.org/officeDocument/2006/relationships/image" Target="../media/image185.png"/></Relationships>
</file>

<file path=ppt/slides/_rels/slide212.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209.xml"/><Relationship Id="rId1" Type="http://schemas.openxmlformats.org/officeDocument/2006/relationships/slideLayout" Target="../slideLayouts/slideLayout365.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24.xml"/><Relationship Id="rId16" Type="http://schemas.openxmlformats.org/officeDocument/2006/relationships/image" Target="../media/image46.png"/><Relationship Id="rId1" Type="http://schemas.openxmlformats.org/officeDocument/2006/relationships/slideLayout" Target="../slideLayouts/slideLayout214.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jpe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png"/><Relationship Id="rId1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8.jpeg"/><Relationship Id="rId7" Type="http://schemas.openxmlformats.org/officeDocument/2006/relationships/image" Target="../media/image52.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25.xml"/><Relationship Id="rId16" Type="http://schemas.openxmlformats.org/officeDocument/2006/relationships/image" Target="../media/image60.png"/><Relationship Id="rId1" Type="http://schemas.openxmlformats.org/officeDocument/2006/relationships/slideLayout" Target="../slideLayouts/slideLayout214.xml"/><Relationship Id="rId6" Type="http://schemas.openxmlformats.org/officeDocument/2006/relationships/image" Target="../media/image51.jpeg"/><Relationship Id="rId11" Type="http://schemas.openxmlformats.org/officeDocument/2006/relationships/image" Target="../media/image39.png"/><Relationship Id="rId5" Type="http://schemas.openxmlformats.org/officeDocument/2006/relationships/image" Target="../media/image50.jpeg"/><Relationship Id="rId15" Type="http://schemas.openxmlformats.org/officeDocument/2006/relationships/image" Target="../media/image59.png"/><Relationship Id="rId10" Type="http://schemas.openxmlformats.org/officeDocument/2006/relationships/image" Target="../media/image55.png"/><Relationship Id="rId19" Type="http://schemas.openxmlformats.org/officeDocument/2006/relationships/image" Target="../media/image63.png"/><Relationship Id="rId4" Type="http://schemas.openxmlformats.org/officeDocument/2006/relationships/image" Target="../media/image49.jpeg"/><Relationship Id="rId9" Type="http://schemas.openxmlformats.org/officeDocument/2006/relationships/image" Target="../media/image54.png"/><Relationship Id="rId1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62.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78.xml"/><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0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99.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08.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08.xml"/><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08.xml"/><Relationship Id="rId5" Type="http://schemas.openxmlformats.org/officeDocument/2006/relationships/image" Target="../media/image69.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08.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108.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108.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108.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08.xm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83.xml"/><Relationship Id="rId5" Type="http://schemas.openxmlformats.org/officeDocument/2006/relationships/image" Target="../media/image64.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3.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83.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83.xml"/><Relationship Id="rId4" Type="http://schemas.openxmlformats.org/officeDocument/2006/relationships/image" Target="../media/image73.jpe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83.xml"/><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83.xml"/><Relationship Id="rId4"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78.xml"/><Relationship Id="rId4" Type="http://schemas.openxmlformats.org/officeDocument/2006/relationships/image" Target="../media/image76.jpe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78.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108.xml"/><Relationship Id="rId6" Type="http://schemas.openxmlformats.org/officeDocument/2006/relationships/image" Target="../media/image64.png"/><Relationship Id="rId5" Type="http://schemas.openxmlformats.org/officeDocument/2006/relationships/image" Target="../media/image77.jpeg"/><Relationship Id="rId4" Type="http://schemas.openxmlformats.org/officeDocument/2006/relationships/hyperlink" Target="http://fr.123rf.com/photo_22175861_un-personnage-humain-3d-une-marque-de-fond-de-question.html?term=point%20d%20interrogation"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8.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108.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slides/_rels/slide5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51.xml"/><Relationship Id="rId1" Type="http://schemas.openxmlformats.org/officeDocument/2006/relationships/slideLayout" Target="../slideLayouts/slideLayout83.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83.xml"/><Relationship Id="rId4" Type="http://schemas.openxmlformats.org/officeDocument/2006/relationships/image" Target="../media/image79.emf"/></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83.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261.xml"/><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83.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6.xml"/><Relationship Id="rId1" Type="http://schemas.openxmlformats.org/officeDocument/2006/relationships/slideLayout" Target="../slideLayouts/slideLayout78.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83.xml"/><Relationship Id="rId5" Type="http://schemas.openxmlformats.org/officeDocument/2006/relationships/image" Target="../media/image82.png"/><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8.xml"/><Relationship Id="rId1" Type="http://schemas.openxmlformats.org/officeDocument/2006/relationships/slideLayout" Target="../slideLayouts/slideLayout83.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9.xml"/><Relationship Id="rId1" Type="http://schemas.openxmlformats.org/officeDocument/2006/relationships/slideLayout" Target="../slideLayouts/slideLayout83.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8.xml"/><Relationship Id="rId5" Type="http://schemas.openxmlformats.org/officeDocument/2006/relationships/image" Target="../media/image25.png"/><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0.xml"/><Relationship Id="rId1" Type="http://schemas.openxmlformats.org/officeDocument/2006/relationships/slideLayout" Target="../slideLayouts/slideLayout83.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78.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2.xml"/><Relationship Id="rId1" Type="http://schemas.openxmlformats.org/officeDocument/2006/relationships/slideLayout" Target="../slideLayouts/slideLayout83.xml"/></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3.xml"/><Relationship Id="rId1" Type="http://schemas.openxmlformats.org/officeDocument/2006/relationships/slideLayout" Target="../slideLayouts/slideLayout83.xml"/><Relationship Id="rId4" Type="http://schemas.openxmlformats.org/officeDocument/2006/relationships/image" Target="../media/image83.jpeg"/></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4.xml"/><Relationship Id="rId1" Type="http://schemas.openxmlformats.org/officeDocument/2006/relationships/slideLayout" Target="../slideLayouts/slideLayout83.xml"/></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5.xml"/><Relationship Id="rId1" Type="http://schemas.openxmlformats.org/officeDocument/2006/relationships/slideLayout" Target="../slideLayouts/slideLayout78.xml"/></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78.xml"/><Relationship Id="rId5" Type="http://schemas.openxmlformats.org/officeDocument/2006/relationships/image" Target="../media/image82.png"/><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7.xml"/><Relationship Id="rId1" Type="http://schemas.openxmlformats.org/officeDocument/2006/relationships/slideLayout" Target="../slideLayouts/slideLayout83.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90.jpeg"/><Relationship Id="rId2" Type="http://schemas.openxmlformats.org/officeDocument/2006/relationships/notesSlide" Target="../notesSlides/notesSlide68.xml"/><Relationship Id="rId1" Type="http://schemas.openxmlformats.org/officeDocument/2006/relationships/slideLayout" Target="../slideLayouts/slideLayout83.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83.xml"/><Relationship Id="rId5" Type="http://schemas.openxmlformats.org/officeDocument/2006/relationships/image" Target="../media/image92.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7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70.xml"/><Relationship Id="rId1" Type="http://schemas.openxmlformats.org/officeDocument/2006/relationships/slideLayout" Target="../slideLayouts/slideLayout83.xml"/></Relationships>
</file>

<file path=ppt/slides/_rels/slide7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71.xml"/><Relationship Id="rId1" Type="http://schemas.openxmlformats.org/officeDocument/2006/relationships/slideLayout" Target="../slideLayouts/slideLayout8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3.xml"/></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3.xml"/><Relationship Id="rId1" Type="http://schemas.openxmlformats.org/officeDocument/2006/relationships/slideLayout" Target="../slideLayouts/slideLayout99.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4.xml"/><Relationship Id="rId1" Type="http://schemas.openxmlformats.org/officeDocument/2006/relationships/slideLayout" Target="../slideLayouts/slideLayout8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1.xml"/></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96.xml"/></Relationships>
</file>

<file path=ppt/slides/_rels/slide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7.xml"/><Relationship Id="rId1" Type="http://schemas.openxmlformats.org/officeDocument/2006/relationships/slideLayout" Target="../slideLayouts/slideLayout9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0.xml"/><Relationship Id="rId1" Type="http://schemas.openxmlformats.org/officeDocument/2006/relationships/slideLayout" Target="../slideLayouts/slideLayout83.xml"/></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1.xml"/><Relationship Id="rId1" Type="http://schemas.openxmlformats.org/officeDocument/2006/relationships/slideLayout" Target="../slideLayouts/slideLayout83.xml"/></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2.xml"/><Relationship Id="rId1" Type="http://schemas.openxmlformats.org/officeDocument/2006/relationships/slideLayout" Target="../slideLayouts/slideLayout83.xml"/></Relationships>
</file>

<file path=ppt/slides/_rels/slide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3.xml"/><Relationship Id="rId1" Type="http://schemas.openxmlformats.org/officeDocument/2006/relationships/slideLayout" Target="../slideLayouts/slideLayout83.xml"/></Relationships>
</file>

<file path=ppt/slides/_rels/slide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4.xml"/><Relationship Id="rId1" Type="http://schemas.openxmlformats.org/officeDocument/2006/relationships/slideLayout" Target="../slideLayouts/slideLayout78.xml"/><Relationship Id="rId4" Type="http://schemas.openxmlformats.org/officeDocument/2006/relationships/image" Target="../media/image96.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3.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6.xml"/><Relationship Id="rId1" Type="http://schemas.openxmlformats.org/officeDocument/2006/relationships/slideLayout" Target="../slideLayouts/slideLayout83.xml"/><Relationship Id="rId5" Type="http://schemas.openxmlformats.org/officeDocument/2006/relationships/image" Target="../media/image82.png"/><Relationship Id="rId4" Type="http://schemas.openxmlformats.org/officeDocument/2006/relationships/image" Target="../media/image10.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3.xml"/></Relationships>
</file>

<file path=ppt/slides/_rels/slide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8.xml"/><Relationship Id="rId1" Type="http://schemas.openxmlformats.org/officeDocument/2006/relationships/slideLayout" Target="../slideLayouts/slideLayout83.xml"/><Relationship Id="rId5" Type="http://schemas.openxmlformats.org/officeDocument/2006/relationships/image" Target="../media/image98.jpeg"/><Relationship Id="rId4" Type="http://schemas.openxmlformats.org/officeDocument/2006/relationships/image" Target="../media/image97.jpeg"/></Relationships>
</file>

<file path=ppt/slides/_rels/slide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9.xml"/><Relationship Id="rId1" Type="http://schemas.openxmlformats.org/officeDocument/2006/relationships/slideLayout" Target="../slideLayouts/slideLayout8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0.xml"/></Relationships>
</file>

<file path=ppt/slides/_rels/slide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0.xml"/><Relationship Id="rId1" Type="http://schemas.openxmlformats.org/officeDocument/2006/relationships/slideLayout" Target="../slideLayouts/slideLayout9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8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8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82.xml"/></Relationships>
</file>

<file path=ppt/slides/_rels/slide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5.xml"/><Relationship Id="rId1" Type="http://schemas.openxmlformats.org/officeDocument/2006/relationships/slideLayout" Target="../slideLayouts/slideLayout78.xml"/><Relationship Id="rId4" Type="http://schemas.openxmlformats.org/officeDocument/2006/relationships/image" Target="../media/image99.png"/></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01.png"/><Relationship Id="rId2" Type="http://schemas.openxmlformats.org/officeDocument/2006/relationships/notesSlide" Target="../notesSlides/notesSlide96.xml"/><Relationship Id="rId1" Type="http://schemas.openxmlformats.org/officeDocument/2006/relationships/slideLayout" Target="../slideLayouts/slideLayout128.xml"/><Relationship Id="rId6" Type="http://schemas.openxmlformats.org/officeDocument/2006/relationships/image" Target="../media/image31.png"/><Relationship Id="rId5" Type="http://schemas.openxmlformats.org/officeDocument/2006/relationships/image" Target="../media/image100.png"/><Relationship Id="rId4" Type="http://schemas.openxmlformats.org/officeDocument/2006/relationships/image" Target="../media/image71.png"/></Relationships>
</file>

<file path=ppt/slides/_rels/slide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7.xml"/><Relationship Id="rId1" Type="http://schemas.openxmlformats.org/officeDocument/2006/relationships/slideLayout" Target="../slideLayouts/slideLayout83.xml"/><Relationship Id="rId5" Type="http://schemas.openxmlformats.org/officeDocument/2006/relationships/image" Target="../media/image104.jpeg"/><Relationship Id="rId4" Type="http://schemas.openxmlformats.org/officeDocument/2006/relationships/image" Target="../media/image103.jpeg"/></Relationships>
</file>

<file path=ppt/slides/_rels/slide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8.xml"/><Relationship Id="rId1" Type="http://schemas.openxmlformats.org/officeDocument/2006/relationships/slideLayout" Target="../slideLayouts/slideLayout78.xml"/></Relationships>
</file>

<file path=ppt/slides/_rels/slide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9.xml"/><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Imag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0488"/>
            <a:ext cx="3225800" cy="236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10318750" y="6480810"/>
            <a:ext cx="2752725" cy="261610"/>
          </a:xfrm>
          <a:prstGeom prst="rect">
            <a:avLst/>
          </a:prstGeom>
          <a:noFill/>
        </p:spPr>
        <p:txBody>
          <a:bodyPr wrap="square" rtlCol="0">
            <a:spAutoFit/>
          </a:bodyPr>
          <a:lstStyle/>
          <a:p>
            <a:r>
              <a:rPr lang="fr-FR" sz="1100" b="1" dirty="0">
                <a:solidFill>
                  <a:schemeClr val="bg1"/>
                </a:solidFill>
                <a:effectLst>
                  <a:outerShdw blurRad="38100" dist="38100" dir="2700000" algn="tl">
                    <a:srgbClr val="000000">
                      <a:alpha val="43137"/>
                    </a:srgbClr>
                  </a:outerShdw>
                </a:effectLst>
              </a:rPr>
              <a:t>V4- Mise à jour 13/09/2022</a:t>
            </a:r>
          </a:p>
        </p:txBody>
      </p:sp>
      <p:sp>
        <p:nvSpPr>
          <p:cNvPr id="7" name="Rectangle 6"/>
          <p:cNvSpPr/>
          <p:nvPr/>
        </p:nvSpPr>
        <p:spPr>
          <a:xfrm>
            <a:off x="2105025" y="2076450"/>
            <a:ext cx="8213725" cy="838200"/>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8" name="ZoneTexte 12"/>
          <p:cNvSpPr txBox="1">
            <a:spLocks noChangeArrowheads="1"/>
          </p:cNvSpPr>
          <p:nvPr/>
        </p:nvSpPr>
        <p:spPr bwMode="auto">
          <a:xfrm>
            <a:off x="276225" y="2159000"/>
            <a:ext cx="11644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dirty="0">
                <a:solidFill>
                  <a:schemeClr val="bg1"/>
                </a:solidFill>
                <a:cs typeface="Arial" panose="020B0604020202020204" pitchFamily="34" charset="0"/>
              </a:rPr>
              <a:t>L’homéopathie au comptoir</a:t>
            </a:r>
          </a:p>
        </p:txBody>
      </p:sp>
      <p:sp>
        <p:nvSpPr>
          <p:cNvPr id="9" name="ZoneTexte 4"/>
          <p:cNvSpPr txBox="1">
            <a:spLocks noChangeArrowheads="1"/>
          </p:cNvSpPr>
          <p:nvPr/>
        </p:nvSpPr>
        <p:spPr bwMode="auto">
          <a:xfrm>
            <a:off x="3518220" y="3268663"/>
            <a:ext cx="7997019" cy="708025"/>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4000" b="1" i="1" dirty="0">
                <a:solidFill>
                  <a:srgbClr val="FFFFFF"/>
                </a:solidFill>
                <a:cs typeface="Arial" panose="020B0604020202020204" pitchFamily="34" charset="0"/>
              </a:rPr>
              <a:t>Expertise DERMATOLOGIE</a:t>
            </a:r>
          </a:p>
        </p:txBody>
      </p:sp>
      <p:sp>
        <p:nvSpPr>
          <p:cNvPr id="10" name="ZoneTexte 9">
            <a:extLst>
              <a:ext uri="{FF2B5EF4-FFF2-40B4-BE49-F238E27FC236}">
                <a16:creationId xmlns:a16="http://schemas.microsoft.com/office/drawing/2014/main" id="{DB59D462-954D-4390-B0EE-9522C362D000}"/>
              </a:ext>
            </a:extLst>
          </p:cNvPr>
          <p:cNvSpPr txBox="1"/>
          <p:nvPr/>
        </p:nvSpPr>
        <p:spPr>
          <a:xfrm>
            <a:off x="119336" y="6488133"/>
            <a:ext cx="2752725" cy="261610"/>
          </a:xfrm>
          <a:prstGeom prst="rect">
            <a:avLst/>
          </a:prstGeom>
          <a:noFill/>
        </p:spPr>
        <p:txBody>
          <a:bodyPr wrap="square" rtlCol="0">
            <a:spAutoFit/>
          </a:bodyPr>
          <a:lstStyle/>
          <a:p>
            <a:r>
              <a:rPr lang="fr-FR" sz="1100" b="1" dirty="0">
                <a:solidFill>
                  <a:srgbClr val="000099"/>
                </a:solidFill>
                <a:effectLst>
                  <a:outerShdw blurRad="38100" dist="38100" dir="2700000" algn="tl">
                    <a:srgbClr val="000000">
                      <a:alpha val="43137"/>
                    </a:srgbClr>
                  </a:outerShdw>
                </a:effectLst>
              </a:rPr>
              <a:t>Classe virtuelle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ZoneTexte 7"/>
          <p:cNvSpPr txBox="1">
            <a:spLocks noChangeArrowheads="1"/>
          </p:cNvSpPr>
          <p:nvPr/>
        </p:nvSpPr>
        <p:spPr bwMode="auto">
          <a:xfrm>
            <a:off x="2987675" y="1782763"/>
            <a:ext cx="63531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rgbClr val="FFFFFF"/>
                </a:solidFill>
                <a:cs typeface="Arial" panose="020B0604020202020204" pitchFamily="34" charset="0"/>
              </a:rPr>
              <a:t>PARTIE 1</a:t>
            </a:r>
          </a:p>
          <a:p>
            <a:pPr algn="ctr"/>
            <a:r>
              <a:rPr lang="fr-FR" altLang="fr-FR" sz="3200" b="1">
                <a:solidFill>
                  <a:srgbClr val="FFFFFF"/>
                </a:solidFill>
                <a:cs typeface="Arial" panose="020B0604020202020204" pitchFamily="34" charset="0"/>
              </a:rPr>
              <a:t>L’homéopathie en dermatologie</a:t>
            </a:r>
            <a:endParaRPr lang="fr-FR" altLang="fr-FR" sz="3200">
              <a:solidFill>
                <a:srgbClr val="FFFFFF"/>
              </a:solidFill>
              <a:cs typeface="Arial" panose="020B0604020202020204" pitchFamily="34" charset="0"/>
            </a:endParaRPr>
          </a:p>
        </p:txBody>
      </p:sp>
      <p:sp>
        <p:nvSpPr>
          <p:cNvPr id="292866" name="Text Box 2"/>
          <p:cNvSpPr txBox="1">
            <a:spLocks noChangeArrowheads="1"/>
          </p:cNvSpPr>
          <p:nvPr/>
        </p:nvSpPr>
        <p:spPr bwMode="auto">
          <a:xfrm>
            <a:off x="4060825" y="4300538"/>
            <a:ext cx="6164263"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62C400"/>
              </a:buClr>
              <a:buFontTx/>
              <a:buBlip>
                <a:blip r:embed="rId3"/>
              </a:buBlip>
            </a:pPr>
            <a:r>
              <a:rPr lang="fr-FR" altLang="fr-FR" sz="2400">
                <a:solidFill>
                  <a:srgbClr val="000099"/>
                </a:solidFill>
                <a:cs typeface="Arial" panose="020B0604020202020204" pitchFamily="34" charset="0"/>
              </a:rPr>
              <a:t>1.1. Intérêt de l’homéopathie </a:t>
            </a:r>
          </a:p>
          <a:p>
            <a:pPr>
              <a:spcBef>
                <a:spcPct val="50000"/>
              </a:spcBef>
              <a:buClr>
                <a:srgbClr val="62C400"/>
              </a:buClr>
              <a:buFontTx/>
              <a:buBlip>
                <a:blip r:embed="rId3"/>
              </a:buBlip>
            </a:pPr>
            <a:r>
              <a:rPr lang="fr-FR" altLang="fr-FR" sz="2400">
                <a:solidFill>
                  <a:srgbClr val="000099"/>
                </a:solidFill>
                <a:cs typeface="Arial" panose="020B0604020202020204" pitchFamily="34" charset="0"/>
              </a:rPr>
              <a:t>1.2. Place de l’homéopathie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ZoneTexte 2"/>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sp>
        <p:nvSpPr>
          <p:cNvPr id="473090" name="ZoneTexte 3"/>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73091" name="ZoneTexte 4"/>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pic>
        <p:nvPicPr>
          <p:cNvPr id="10" name="Image 9"/>
          <p:cNvPicPr>
            <a:picLocks noChangeAspect="1"/>
          </p:cNvPicPr>
          <p:nvPr/>
        </p:nvPicPr>
        <p:blipFill>
          <a:blip r:embed="rId3"/>
          <a:stretch>
            <a:fillRect/>
          </a:stretch>
        </p:blipFill>
        <p:spPr>
          <a:xfrm>
            <a:off x="3526762" y="2645693"/>
            <a:ext cx="5162550" cy="34194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ZoneTexte 2"/>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75138" name="ZoneTexte 3"/>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sp>
        <p:nvSpPr>
          <p:cNvPr id="475139"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pic>
        <p:nvPicPr>
          <p:cNvPr id="6" name="Image 5"/>
          <p:cNvPicPr/>
          <p:nvPr/>
        </p:nvPicPr>
        <p:blipFill>
          <a:blip r:embed="rId3"/>
          <a:stretch>
            <a:fillRect/>
          </a:stretch>
        </p:blipFill>
        <p:spPr>
          <a:xfrm>
            <a:off x="3807242" y="2887578"/>
            <a:ext cx="4927684" cy="33327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ZoneTexte 2"/>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77186" name="ZoneTexte 3"/>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sp>
        <p:nvSpPr>
          <p:cNvPr id="477187"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pic>
        <p:nvPicPr>
          <p:cNvPr id="6" name="Image 5"/>
          <p:cNvPicPr>
            <a:picLocks noChangeAspect="1"/>
          </p:cNvPicPr>
          <p:nvPr/>
        </p:nvPicPr>
        <p:blipFill>
          <a:blip r:embed="rId3"/>
          <a:stretch>
            <a:fillRect/>
          </a:stretch>
        </p:blipFill>
        <p:spPr>
          <a:xfrm>
            <a:off x="3669632" y="2754773"/>
            <a:ext cx="5153589" cy="35649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ZoneTexte 2"/>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79234" name="ZoneTexte 3"/>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sp>
        <p:nvSpPr>
          <p:cNvPr id="479235"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pic>
        <p:nvPicPr>
          <p:cNvPr id="6" name="Image 5"/>
          <p:cNvPicPr>
            <a:picLocks noChangeAspect="1"/>
          </p:cNvPicPr>
          <p:nvPr/>
        </p:nvPicPr>
        <p:blipFill rotWithShape="1">
          <a:blip r:embed="rId3" cstate="screen">
            <a:extLst>
              <a:ext uri="{28A0092B-C50C-407E-A947-70E740481C1C}">
                <a14:useLocalDpi xmlns:a14="http://schemas.microsoft.com/office/drawing/2010/main"/>
              </a:ext>
            </a:extLst>
          </a:blip>
          <a:srcRect l="5657" t="877" r="24694" b="45808"/>
          <a:stretch/>
        </p:blipFill>
        <p:spPr>
          <a:xfrm>
            <a:off x="3895431" y="2920925"/>
            <a:ext cx="4911752" cy="30948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ZoneTexte 2"/>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81282" name="ZoneTexte 3"/>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sp>
        <p:nvSpPr>
          <p:cNvPr id="481283"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pic>
        <p:nvPicPr>
          <p:cNvPr id="6" name="Image 5"/>
          <p:cNvPicPr>
            <a:picLocks noChangeAspect="1"/>
          </p:cNvPicPr>
          <p:nvPr/>
        </p:nvPicPr>
        <p:blipFill>
          <a:blip r:embed="rId3"/>
          <a:stretch>
            <a:fillRect/>
          </a:stretch>
        </p:blipFill>
        <p:spPr>
          <a:xfrm>
            <a:off x="3826041" y="2754774"/>
            <a:ext cx="5338973" cy="36088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ZoneTexte 2"/>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83330" name="ZoneTexte 3"/>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sp>
        <p:nvSpPr>
          <p:cNvPr id="483331"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pic>
        <p:nvPicPr>
          <p:cNvPr id="6" name="Image 5"/>
          <p:cNvPicPr>
            <a:picLocks noChangeAspect="1"/>
          </p:cNvPicPr>
          <p:nvPr/>
        </p:nvPicPr>
        <p:blipFill>
          <a:blip r:embed="rId3"/>
          <a:stretch>
            <a:fillRect/>
          </a:stretch>
        </p:blipFill>
        <p:spPr>
          <a:xfrm>
            <a:off x="3694589" y="2509275"/>
            <a:ext cx="5496433" cy="37591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ZoneTexte 2"/>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85378" name="ZoneTexte 3"/>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sp>
        <p:nvSpPr>
          <p:cNvPr id="485379"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pic>
        <p:nvPicPr>
          <p:cNvPr id="6" name="Image 5"/>
          <p:cNvPicPr>
            <a:picLocks noChangeAspect="1"/>
          </p:cNvPicPr>
          <p:nvPr/>
        </p:nvPicPr>
        <p:blipFill rotWithShape="1">
          <a:blip r:embed="rId3"/>
          <a:srcRect l="14315" t="31636"/>
          <a:stretch/>
        </p:blipFill>
        <p:spPr>
          <a:xfrm>
            <a:off x="3753853" y="2777923"/>
            <a:ext cx="5630779" cy="3187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ZoneTexte 2"/>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87426" name="ZoneTexte 3"/>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sp>
        <p:nvSpPr>
          <p:cNvPr id="487427"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pic>
        <p:nvPicPr>
          <p:cNvPr id="6" name="Image 5"/>
          <p:cNvPicPr>
            <a:picLocks noChangeAspect="1"/>
          </p:cNvPicPr>
          <p:nvPr/>
        </p:nvPicPr>
        <p:blipFill>
          <a:blip r:embed="rId3"/>
          <a:stretch>
            <a:fillRect/>
          </a:stretch>
        </p:blipFill>
        <p:spPr>
          <a:xfrm>
            <a:off x="3807009" y="2777923"/>
            <a:ext cx="4915886" cy="31974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ZoneTexte 2"/>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89474" name="ZoneTexte 3"/>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sp>
        <p:nvSpPr>
          <p:cNvPr id="489475"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pic>
        <p:nvPicPr>
          <p:cNvPr id="6" name="Image 5"/>
          <p:cNvPicPr>
            <a:picLocks noChangeAspect="1"/>
          </p:cNvPicPr>
          <p:nvPr/>
        </p:nvPicPr>
        <p:blipFill>
          <a:blip r:embed="rId3"/>
          <a:stretch>
            <a:fillRect/>
          </a:stretch>
        </p:blipFill>
        <p:spPr>
          <a:xfrm>
            <a:off x="3609475" y="2959768"/>
            <a:ext cx="4632158" cy="31552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ZoneTexte 2"/>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91522" name="ZoneTexte 3"/>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sp>
        <p:nvSpPr>
          <p:cNvPr id="491523"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pic>
        <p:nvPicPr>
          <p:cNvPr id="6" name="Image 5"/>
          <p:cNvPicPr>
            <a:picLocks noChangeAspect="1"/>
          </p:cNvPicPr>
          <p:nvPr/>
        </p:nvPicPr>
        <p:blipFill rotWithShape="1">
          <a:blip r:embed="rId3" cstate="screen">
            <a:extLst>
              <a:ext uri="{28A0092B-C50C-407E-A947-70E740481C1C}">
                <a14:useLocalDpi xmlns:a14="http://schemas.microsoft.com/office/drawing/2010/main"/>
              </a:ext>
            </a:extLst>
          </a:blip>
          <a:srcRect l="11056" b="9859"/>
          <a:stretch/>
        </p:blipFill>
        <p:spPr>
          <a:xfrm>
            <a:off x="3645569" y="2851484"/>
            <a:ext cx="5065294" cy="34049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15"/>
          <p:cNvSpPr>
            <a:spLocks noChangeArrowheads="1"/>
          </p:cNvSpPr>
          <p:nvPr/>
        </p:nvSpPr>
        <p:spPr bwMode="auto">
          <a:xfrm>
            <a:off x="3576638" y="3767138"/>
            <a:ext cx="60483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b="1" u="sng">
                <a:solidFill>
                  <a:srgbClr val="000099"/>
                </a:solidFill>
                <a:ea typeface="MS PGothic" panose="020B0600070205080204" pitchFamily="34" charset="-128"/>
                <a:cs typeface="Arial" panose="020B0604020202020204" pitchFamily="34" charset="0"/>
              </a:rPr>
              <a:t>Règles du jeu :</a:t>
            </a:r>
          </a:p>
          <a:p>
            <a:pPr eaLnBrk="0" hangingPunct="0">
              <a:spcBef>
                <a:spcPct val="50000"/>
              </a:spcBef>
              <a:buClr>
                <a:srgbClr val="000099"/>
              </a:buClr>
              <a:buFontTx/>
              <a:buBlip>
                <a:blip r:embed="rId3"/>
              </a:buBlip>
            </a:pPr>
            <a:r>
              <a:rPr lang="fr-FR" altLang="fr-FR" b="1">
                <a:solidFill>
                  <a:srgbClr val="000099"/>
                </a:solidFill>
                <a:ea typeface="MS PGothic" panose="020B0600070205080204" pitchFamily="34" charset="-128"/>
                <a:cs typeface="Arial" panose="020B0604020202020204" pitchFamily="34" charset="0"/>
              </a:rPr>
              <a:t>Individuellement</a:t>
            </a:r>
          </a:p>
          <a:p>
            <a:pPr eaLnBrk="0" hangingPunct="0">
              <a:spcBef>
                <a:spcPct val="30000"/>
              </a:spcBef>
              <a:buClr>
                <a:srgbClr val="000099"/>
              </a:buClr>
              <a:buFontTx/>
              <a:buBlip>
                <a:blip r:embed="rId3"/>
              </a:buBlip>
            </a:pPr>
            <a:r>
              <a:rPr lang="fr-FR" altLang="fr-FR">
                <a:solidFill>
                  <a:srgbClr val="000099"/>
                </a:solidFill>
                <a:ea typeface="MS PGothic" panose="020B0600070205080204" pitchFamily="34" charset="-128"/>
                <a:cs typeface="Arial" panose="020B0604020202020204" pitchFamily="34" charset="0"/>
              </a:rPr>
              <a:t>Répondre au questionnaire</a:t>
            </a:r>
          </a:p>
        </p:txBody>
      </p:sp>
      <p:sp>
        <p:nvSpPr>
          <p:cNvPr id="294915" name="ZoneTexte 7"/>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15’</a:t>
            </a:r>
          </a:p>
        </p:txBody>
      </p:sp>
      <p:sp>
        <p:nvSpPr>
          <p:cNvPr id="294916" name="ZoneTexte 8"/>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Évaluation des pratiques professionnelles</a:t>
            </a:r>
          </a:p>
        </p:txBody>
      </p:sp>
      <p:sp>
        <p:nvSpPr>
          <p:cNvPr id="294917"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7" name="Rectangle 19"/>
          <p:cNvSpPr>
            <a:spLocks noChangeArrowheads="1"/>
          </p:cNvSpPr>
          <p:nvPr/>
        </p:nvSpPr>
        <p:spPr bwMode="auto">
          <a:xfrm>
            <a:off x="5232400" y="1862138"/>
            <a:ext cx="729488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2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Faire un état des lieux de vos pratiques professionnelles</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ZoneTexte 2"/>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93570" name="ZoneTexte 3"/>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sp>
        <p:nvSpPr>
          <p:cNvPr id="493571"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pic>
        <p:nvPicPr>
          <p:cNvPr id="6" name="Image 5"/>
          <p:cNvPicPr/>
          <p:nvPr/>
        </p:nvPicPr>
        <p:blipFill rotWithShape="1">
          <a:blip r:embed="rId3"/>
          <a:srcRect b="15257"/>
          <a:stretch/>
        </p:blipFill>
        <p:spPr>
          <a:xfrm>
            <a:off x="3420483" y="2777923"/>
            <a:ext cx="5001629" cy="32258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ZoneTexte 2"/>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95618" name="ZoneTexte 3"/>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sp>
        <p:nvSpPr>
          <p:cNvPr id="495619"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pic>
        <p:nvPicPr>
          <p:cNvPr id="6" name="Image 5"/>
          <p:cNvPicPr/>
          <p:nvPr/>
        </p:nvPicPr>
        <p:blipFill>
          <a:blip r:embed="rId3"/>
          <a:stretch>
            <a:fillRect/>
          </a:stretch>
        </p:blipFill>
        <p:spPr>
          <a:xfrm>
            <a:off x="3462295" y="3018248"/>
            <a:ext cx="5302718" cy="32413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19"/>
          <p:cNvSpPr>
            <a:spLocks noChangeArrowheads="1"/>
          </p:cNvSpPr>
          <p:nvPr/>
        </p:nvSpPr>
        <p:spPr bwMode="auto">
          <a:xfrm>
            <a:off x="5622925" y="1533525"/>
            <a:ext cx="618013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sz="2000" b="1" u="sng">
                <a:solidFill>
                  <a:srgbClr val="000099"/>
                </a:solidFill>
                <a:ea typeface="MS PGothic" panose="020B0600070205080204" pitchFamily="34" charset="-128"/>
                <a:cs typeface="Arial" panose="020B0604020202020204" pitchFamily="34" charset="0"/>
              </a:rPr>
              <a:t>Objectif :</a:t>
            </a:r>
          </a:p>
          <a:p>
            <a:pPr eaLnBrk="0" hangingPunct="0">
              <a:spcBef>
                <a:spcPct val="50000"/>
              </a:spcBef>
              <a:buFont typeface="Wingdings" panose="05000000000000000000" pitchFamily="2" charset="2"/>
              <a:buChar char=""/>
            </a:pPr>
            <a:r>
              <a:rPr lang="fr-FR" altLang="fr-FR" sz="2000">
                <a:solidFill>
                  <a:srgbClr val="000099"/>
                </a:solidFill>
                <a:ea typeface="MS PGothic" panose="020B0600070205080204" pitchFamily="34" charset="-128"/>
                <a:cs typeface="Arial" panose="020B0604020202020204" pitchFamily="34" charset="0"/>
              </a:rPr>
              <a:t>S’entrainer et mettre en application pour pratiquer dès demain</a:t>
            </a:r>
          </a:p>
          <a:p>
            <a:pPr eaLnBrk="0" hangingPunct="0">
              <a:spcBef>
                <a:spcPct val="30000"/>
              </a:spcBef>
              <a:buClr>
                <a:srgbClr val="000099"/>
              </a:buClr>
              <a:buFont typeface="Wingdings" panose="05000000000000000000" pitchFamily="2" charset="2"/>
              <a:buNone/>
            </a:pPr>
            <a:endParaRPr lang="fr-FR" altLang="fr-FR" sz="2000">
              <a:solidFill>
                <a:srgbClr val="000099"/>
              </a:solidFill>
              <a:ea typeface="MS PGothic" panose="020B0600070205080204" pitchFamily="34" charset="-128"/>
              <a:cs typeface="Arial" panose="020B0604020202020204" pitchFamily="34" charset="0"/>
            </a:endParaRPr>
          </a:p>
        </p:txBody>
      </p:sp>
      <p:sp>
        <p:nvSpPr>
          <p:cNvPr id="497666"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97667"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30’</a:t>
            </a:r>
          </a:p>
        </p:txBody>
      </p:sp>
      <p:sp>
        <p:nvSpPr>
          <p:cNvPr id="497668" name="ZoneTexte 9"/>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Synthèse cas de comptoir</a:t>
            </a:r>
          </a:p>
        </p:txBody>
      </p:sp>
      <p:sp>
        <p:nvSpPr>
          <p:cNvPr id="9" name="Rectangle 15">
            <a:extLst>
              <a:ext uri="{FF2B5EF4-FFF2-40B4-BE49-F238E27FC236}">
                <a16:creationId xmlns:a16="http://schemas.microsoft.com/office/drawing/2014/main" id="{75DDA7B5-2805-49AE-A4F7-E1EEFB779F30}"/>
              </a:ext>
            </a:extLst>
          </p:cNvPr>
          <p:cNvSpPr>
            <a:spLocks noChangeArrowheads="1"/>
          </p:cNvSpPr>
          <p:nvPr/>
        </p:nvSpPr>
        <p:spPr bwMode="auto">
          <a:xfrm>
            <a:off x="3133724" y="2686050"/>
            <a:ext cx="8909339" cy="40132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20000"/>
              </a:spcBef>
              <a:buFont typeface="Wingdings" panose="05000000000000000000" pitchFamily="2" charset="2"/>
              <a:buNone/>
              <a:defRPr/>
            </a:pPr>
            <a:r>
              <a:rPr lang="fr-FR" altLang="fr-FR" b="1" u="sng" dirty="0">
                <a:solidFill>
                  <a:srgbClr val="000099"/>
                </a:solidFill>
                <a:ea typeface="ＭＳ Ｐゴシック" panose="020B0600070205080204" pitchFamily="34" charset="-128"/>
              </a:rPr>
              <a:t>Règles du jeu :</a:t>
            </a:r>
          </a:p>
          <a:p>
            <a:pPr eaLnBrk="0" hangingPunct="0">
              <a:spcBef>
                <a:spcPct val="50000"/>
              </a:spcBef>
              <a:buFontTx/>
              <a:buBlip>
                <a:blip r:embed="rId3"/>
              </a:buBlip>
              <a:defRPr/>
            </a:pPr>
            <a:r>
              <a:rPr lang="fr-FR" altLang="fr-FR" b="1" dirty="0">
                <a:solidFill>
                  <a:srgbClr val="000099"/>
                </a:solidFill>
                <a:ea typeface="ＭＳ Ｐゴシック" panose="020B0600070205080204" pitchFamily="34" charset="-128"/>
              </a:rPr>
              <a:t>Pratiquer en groupe de 3</a:t>
            </a:r>
            <a:r>
              <a:rPr lang="fr-FR" altLang="fr-FR" dirty="0">
                <a:solidFill>
                  <a:srgbClr val="000099"/>
                </a:solidFill>
                <a:ea typeface="ＭＳ Ｐゴシック" panose="020B0600070205080204" pitchFamily="34" charset="-128"/>
              </a:rPr>
              <a:t> : 1 patient, 1 pharmacien/préparateur et 1 observateur</a:t>
            </a:r>
          </a:p>
          <a:p>
            <a:pPr eaLnBrk="0" hangingPunct="0">
              <a:spcBef>
                <a:spcPct val="50000"/>
              </a:spcBef>
              <a:buFontTx/>
              <a:buBlip>
                <a:blip r:embed="rId3"/>
              </a:buBlip>
              <a:defRPr/>
            </a:pPr>
            <a:r>
              <a:rPr lang="fr-FR" altLang="fr-FR" b="1" dirty="0">
                <a:solidFill>
                  <a:srgbClr val="000099"/>
                </a:solidFill>
                <a:ea typeface="ＭＳ Ｐゴシック" panose="020B0600070205080204" pitchFamily="34" charset="-128"/>
              </a:rPr>
              <a:t>3 cas différents pour pratiquer </a:t>
            </a:r>
            <a:r>
              <a:rPr lang="fr-FR" altLang="fr-FR" dirty="0">
                <a:solidFill>
                  <a:srgbClr val="000099"/>
                </a:solidFill>
                <a:ea typeface="ＭＳ Ｐゴシック" panose="020B0600070205080204" pitchFamily="34" charset="-128"/>
              </a:rPr>
              <a:t>chacun des rôles</a:t>
            </a:r>
          </a:p>
          <a:p>
            <a:pPr eaLnBrk="0" hangingPunct="0">
              <a:spcBef>
                <a:spcPct val="50000"/>
              </a:spcBef>
              <a:buFontTx/>
              <a:buBlip>
                <a:blip r:embed="rId3"/>
              </a:buBlip>
              <a:defRPr/>
            </a:pPr>
            <a:r>
              <a:rPr lang="fr-FR" altLang="fr-FR" b="1" dirty="0">
                <a:solidFill>
                  <a:srgbClr val="000099"/>
                </a:solidFill>
                <a:ea typeface="ＭＳ Ｐゴシック" panose="020B0600070205080204" pitchFamily="34" charset="-128"/>
              </a:rPr>
              <a:t>S’appuyer sur</a:t>
            </a:r>
            <a:r>
              <a:rPr lang="fr-FR" altLang="fr-FR" dirty="0">
                <a:solidFill>
                  <a:srgbClr val="000099"/>
                </a:solidFill>
                <a:ea typeface="ＭＳ Ｐゴシック" panose="020B0600070205080204" pitchFamily="34" charset="-128"/>
              </a:rPr>
              <a:t> </a:t>
            </a:r>
            <a:r>
              <a:rPr lang="fr-FR" altLang="fr-FR" b="1" dirty="0">
                <a:solidFill>
                  <a:srgbClr val="000099"/>
                </a:solidFill>
                <a:latin typeface="+mj-lt"/>
                <a:ea typeface="ＭＳ Ｐゴシック" panose="020B0600070205080204" pitchFamily="34" charset="-128"/>
              </a:rPr>
              <a:t>la méthodologie de conseil</a:t>
            </a:r>
            <a:endParaRPr lang="fr-FR" altLang="fr-FR" b="1" dirty="0">
              <a:solidFill>
                <a:srgbClr val="000099"/>
              </a:solidFill>
              <a:ea typeface="ＭＳ Ｐゴシック" panose="020B0600070205080204" pitchFamily="34" charset="-128"/>
            </a:endParaRPr>
          </a:p>
          <a:p>
            <a:pPr marL="628650" lvl="1" eaLnBrk="0" hangingPunct="0">
              <a:lnSpc>
                <a:spcPct val="110000"/>
              </a:lnSpc>
              <a:spcBef>
                <a:spcPct val="20000"/>
              </a:spcBef>
              <a:buSzPct val="75000"/>
              <a:buFont typeface="Tahoma" panose="020B0604030504040204" pitchFamily="34" charset="0"/>
              <a:buChar char="-"/>
              <a:defRPr/>
            </a:pPr>
            <a:r>
              <a:rPr lang="fr-FR" altLang="fr-FR" dirty="0">
                <a:solidFill>
                  <a:srgbClr val="000099"/>
                </a:solidFill>
                <a:ea typeface="ＭＳ Ｐゴシック" panose="020B0600070205080204" pitchFamily="34" charset="-128"/>
              </a:rPr>
              <a:t>SEUL le patient lit la Carte « Patient » et ne répond qu’aux questions que le pharmacien lui pose</a:t>
            </a:r>
          </a:p>
          <a:p>
            <a:pPr marL="628650" lvl="1" eaLnBrk="0" hangingPunct="0">
              <a:lnSpc>
                <a:spcPct val="110000"/>
              </a:lnSpc>
              <a:spcBef>
                <a:spcPct val="20000"/>
              </a:spcBef>
              <a:buSzPct val="75000"/>
              <a:buFont typeface="Tahoma" panose="020B0604030504040204" pitchFamily="34" charset="0"/>
              <a:buChar char="-"/>
              <a:defRPr/>
            </a:pPr>
            <a:r>
              <a:rPr lang="fr-FR" altLang="fr-FR" dirty="0">
                <a:solidFill>
                  <a:srgbClr val="000099"/>
                </a:solidFill>
                <a:ea typeface="ＭＳ Ｐゴシック" panose="020B0600070205080204" pitchFamily="34" charset="-128"/>
              </a:rPr>
              <a:t>Le pharmacien construit son conseil</a:t>
            </a:r>
          </a:p>
          <a:p>
            <a:pPr marL="628650" lvl="1" eaLnBrk="0" hangingPunct="0">
              <a:lnSpc>
                <a:spcPct val="110000"/>
              </a:lnSpc>
              <a:spcBef>
                <a:spcPct val="20000"/>
              </a:spcBef>
              <a:buSzPct val="75000"/>
              <a:buFont typeface="Tahoma" panose="020B0604030504040204" pitchFamily="34" charset="0"/>
              <a:buChar char="-"/>
              <a:defRPr/>
            </a:pPr>
            <a:r>
              <a:rPr lang="fr-FR" altLang="fr-FR" dirty="0">
                <a:solidFill>
                  <a:srgbClr val="000099"/>
                </a:solidFill>
                <a:ea typeface="ＭＳ Ｐゴシック" panose="020B0600070205080204" pitchFamily="34" charset="-128"/>
              </a:rPr>
              <a:t>L’observateur s’appuie sur la grille « Observateur » pour faire le </a:t>
            </a:r>
            <a:r>
              <a:rPr lang="fr-FR" altLang="fr-FR" dirty="0" err="1">
                <a:solidFill>
                  <a:srgbClr val="000099"/>
                </a:solidFill>
                <a:ea typeface="ＭＳ Ｐゴシック" panose="020B0600070205080204" pitchFamily="34" charset="-128"/>
              </a:rPr>
              <a:t>débrief</a:t>
            </a:r>
            <a:r>
              <a:rPr lang="fr-FR" altLang="fr-FR" dirty="0">
                <a:solidFill>
                  <a:srgbClr val="000099"/>
                </a:solidFill>
                <a:ea typeface="ＭＳ Ｐゴシック" panose="020B0600070205080204" pitchFamily="34" charset="-128"/>
              </a:rPr>
              <a:t> du pharmacien</a:t>
            </a:r>
          </a:p>
          <a:p>
            <a:pPr marL="452438" lvl="1" eaLnBrk="0" hangingPunct="0">
              <a:lnSpc>
                <a:spcPct val="110000"/>
              </a:lnSpc>
              <a:spcBef>
                <a:spcPct val="20000"/>
              </a:spcBef>
              <a:buFontTx/>
              <a:buBlip>
                <a:blip r:embed="rId3"/>
              </a:buBlip>
              <a:defRPr/>
            </a:pPr>
            <a:r>
              <a:rPr lang="fr-FR" altLang="fr-FR" b="1" dirty="0">
                <a:solidFill>
                  <a:srgbClr val="000099"/>
                </a:solidFill>
                <a:ea typeface="ＭＳ Ｐゴシック" panose="020B0600070205080204" pitchFamily="34" charset="-128"/>
              </a:rPr>
              <a:t>Pour chaque cas  : </a:t>
            </a:r>
            <a:r>
              <a:rPr lang="fr-FR" altLang="fr-FR" dirty="0">
                <a:solidFill>
                  <a:srgbClr val="000099"/>
                </a:solidFill>
                <a:ea typeface="ＭＳ Ｐゴシック" panose="020B0600070205080204" pitchFamily="34" charset="-128"/>
              </a:rPr>
              <a:t>4 min de jeu + 5 min </a:t>
            </a:r>
            <a:r>
              <a:rPr lang="fr-FR" altLang="fr-FR" dirty="0" err="1">
                <a:solidFill>
                  <a:srgbClr val="000099"/>
                </a:solidFill>
                <a:ea typeface="ＭＳ Ｐゴシック" panose="020B0600070205080204" pitchFamily="34" charset="-128"/>
              </a:rPr>
              <a:t>débrief</a:t>
            </a:r>
            <a:r>
              <a:rPr lang="fr-FR" altLang="fr-FR" dirty="0">
                <a:solidFill>
                  <a:srgbClr val="000099"/>
                </a:solidFill>
                <a:ea typeface="ＭＳ Ｐゴシック" panose="020B0600070205080204" pitchFamily="34" charset="-128"/>
              </a:rPr>
              <a:t> (méthode et conseil)</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patient</a:t>
            </a:r>
          </a:p>
        </p:txBody>
      </p:sp>
      <p:sp>
        <p:nvSpPr>
          <p:cNvPr id="9"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Pour celui qui joue </a:t>
            </a:r>
            <a:r>
              <a:rPr lang="fr-FR" b="1" dirty="0">
                <a:solidFill>
                  <a:srgbClr val="000090"/>
                </a:solidFill>
                <a:ea typeface="ＭＳ Ｐゴシック" charset="-128"/>
                <a:cs typeface="Arial" panose="020B0604020202020204" pitchFamily="34" charset="0"/>
              </a:rPr>
              <a:t>le patient</a:t>
            </a:r>
          </a:p>
          <a:p>
            <a:pPr marL="342900" indent="-342900" eaLnBrk="0" hangingPunct="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p. 162 à 164</a:t>
            </a:r>
          </a:p>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1 Fiche cas de comptoir par personne</a:t>
            </a:r>
          </a:p>
          <a:p>
            <a:pPr marL="342900" indent="-342900" eaLnBrk="0" hangingPunct="0">
              <a:spcBef>
                <a:spcPct val="20000"/>
              </a:spcBef>
              <a:buClr>
                <a:srgbClr val="000099"/>
              </a:buClr>
              <a:defRPr/>
            </a:pPr>
            <a:endParaRPr lang="fr-FR" sz="800" dirty="0">
              <a:solidFill>
                <a:srgbClr val="000090"/>
              </a:solidFill>
              <a:ea typeface="ＭＳ Ｐゴシック" charset="-128"/>
              <a:cs typeface="Arial" panose="020B0604020202020204" pitchFamily="34" charset="0"/>
            </a:endParaRPr>
          </a:p>
        </p:txBody>
      </p:sp>
      <p:pic>
        <p:nvPicPr>
          <p:cNvPr id="4" name="Image 3"/>
          <p:cNvPicPr>
            <a:picLocks noChangeAspect="1"/>
          </p:cNvPicPr>
          <p:nvPr/>
        </p:nvPicPr>
        <p:blipFill>
          <a:blip r:embed="rId4"/>
          <a:stretch>
            <a:fillRect/>
          </a:stretch>
        </p:blipFill>
        <p:spPr>
          <a:xfrm>
            <a:off x="4696178" y="1464492"/>
            <a:ext cx="3657600" cy="5124450"/>
          </a:xfrm>
          <a:prstGeom prst="rect">
            <a:avLst/>
          </a:prstGeom>
        </p:spPr>
      </p:pic>
    </p:spTree>
    <p:extLst>
      <p:ext uri="{BB962C8B-B14F-4D97-AF65-F5344CB8AC3E}">
        <p14:creationId xmlns:p14="http://schemas.microsoft.com/office/powerpoint/2010/main" val="38796739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pharmacien / préparateur</a:t>
            </a:r>
          </a:p>
        </p:txBody>
      </p:sp>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Pour celui qui joue </a:t>
            </a:r>
            <a:r>
              <a:rPr lang="fr-FR" b="1" dirty="0">
                <a:solidFill>
                  <a:srgbClr val="000090"/>
                </a:solidFill>
                <a:ea typeface="ＭＳ Ｐゴシック" charset="-128"/>
                <a:cs typeface="Arial" panose="020B0604020202020204" pitchFamily="34" charset="0"/>
              </a:rPr>
              <a:t>le pharmacien/préparateur</a:t>
            </a:r>
          </a:p>
          <a:p>
            <a:pPr marL="342900" indent="-342900" eaLnBrk="0" hangingPunct="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p. 68 à 70</a:t>
            </a:r>
          </a:p>
        </p:txBody>
      </p:sp>
      <p:pic>
        <p:nvPicPr>
          <p:cNvPr id="3" name="Image 2"/>
          <p:cNvPicPr>
            <a:picLocks noChangeAspect="1"/>
          </p:cNvPicPr>
          <p:nvPr/>
        </p:nvPicPr>
        <p:blipFill>
          <a:blip r:embed="rId4"/>
          <a:stretch>
            <a:fillRect/>
          </a:stretch>
        </p:blipFill>
        <p:spPr>
          <a:xfrm>
            <a:off x="5925223" y="1567654"/>
            <a:ext cx="3629025" cy="5095875"/>
          </a:xfrm>
          <a:prstGeom prst="rect">
            <a:avLst/>
          </a:prstGeom>
        </p:spPr>
      </p:pic>
    </p:spTree>
    <p:extLst>
      <p:ext uri="{BB962C8B-B14F-4D97-AF65-F5344CB8AC3E}">
        <p14:creationId xmlns:p14="http://schemas.microsoft.com/office/powerpoint/2010/main" val="28291973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observateur</a:t>
            </a:r>
          </a:p>
        </p:txBody>
      </p:sp>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Pour celui qui joue </a:t>
            </a:r>
            <a:r>
              <a:rPr lang="fr-FR" b="1" dirty="0">
                <a:solidFill>
                  <a:srgbClr val="000090"/>
                </a:solidFill>
                <a:ea typeface="ＭＳ Ｐゴシック" charset="-128"/>
                <a:cs typeface="Arial" panose="020B0604020202020204" pitchFamily="34" charset="0"/>
              </a:rPr>
              <a:t>l’observateur</a:t>
            </a:r>
          </a:p>
          <a:p>
            <a:pPr marL="342900" indent="-342900" eaLnBrk="0" hangingPunct="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p. 67</a:t>
            </a:r>
          </a:p>
        </p:txBody>
      </p:sp>
      <p:pic>
        <p:nvPicPr>
          <p:cNvPr id="3" name="Image 2"/>
          <p:cNvPicPr>
            <a:picLocks noChangeAspect="1"/>
          </p:cNvPicPr>
          <p:nvPr/>
        </p:nvPicPr>
        <p:blipFill>
          <a:blip r:embed="rId4"/>
          <a:stretch>
            <a:fillRect/>
          </a:stretch>
        </p:blipFill>
        <p:spPr>
          <a:xfrm>
            <a:off x="4968346" y="1558129"/>
            <a:ext cx="3609975" cy="5105400"/>
          </a:xfrm>
          <a:prstGeom prst="rect">
            <a:avLst/>
          </a:prstGeom>
          <a:ln>
            <a:solidFill>
              <a:schemeClr val="bg1">
                <a:lumMod val="65000"/>
              </a:schemeClr>
            </a:solidFill>
          </a:ln>
        </p:spPr>
      </p:pic>
    </p:spTree>
    <p:extLst>
      <p:ext uri="{BB962C8B-B14F-4D97-AF65-F5344CB8AC3E}">
        <p14:creationId xmlns:p14="http://schemas.microsoft.com/office/powerpoint/2010/main" val="18413044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444713" cy="4845282"/>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n°1</a:t>
            </a:r>
          </a:p>
        </p:txBody>
      </p:sp>
      <p:grpSp>
        <p:nvGrpSpPr>
          <p:cNvPr id="39" name="Groupe 38"/>
          <p:cNvGrpSpPr/>
          <p:nvPr/>
        </p:nvGrpSpPr>
        <p:grpSpPr>
          <a:xfrm>
            <a:off x="88494" y="949015"/>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1" name="Line 4"/>
                <p:cNvSpPr>
                  <a:spLocks noChangeShapeType="1"/>
                </p:cNvSpPr>
                <p:nvPr/>
              </p:nvSpPr>
              <p:spPr bwMode="auto">
                <a:xfrm>
                  <a:off x="3973894" y="4121098"/>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grpSp>
          <p:sp>
            <p:nvSpPr>
              <p:cNvPr id="9" name="Line 3"/>
              <p:cNvSpPr>
                <a:spLocks noChangeShapeType="1"/>
              </p:cNvSpPr>
              <p:nvPr/>
            </p:nvSpPr>
            <p:spPr bwMode="auto">
              <a:xfrm flipH="1">
                <a:off x="5957087" y="2725400"/>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8" name="Text Box 16"/>
            <p:cNvSpPr txBox="1">
              <a:spLocks noChangeArrowheads="1"/>
            </p:cNvSpPr>
            <p:nvPr/>
          </p:nvSpPr>
          <p:spPr bwMode="auto">
            <a:xfrm>
              <a:off x="2631041" y="1138752"/>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rPr>
                <a:t>Que ressentez-vous ? </a:t>
              </a:r>
              <a:endParaRPr lang="fr-FR" sz="1200" dirty="0">
                <a:solidFill>
                  <a:srgbClr val="000000"/>
                </a:solidFill>
              </a:endParaRPr>
            </a:p>
          </p:txBody>
        </p:sp>
        <p:sp>
          <p:nvSpPr>
            <p:cNvPr id="21" name="Text Box 16"/>
            <p:cNvSpPr txBox="1">
              <a:spLocks noChangeArrowheads="1"/>
            </p:cNvSpPr>
            <p:nvPr/>
          </p:nvSpPr>
          <p:spPr bwMode="auto">
            <a:xfrm>
              <a:off x="3653230" y="452527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rPr>
                <a:t>Qu’est-ce qui vous fait du bien ou du moins bien ?</a:t>
              </a:r>
              <a:endParaRPr lang="fr-FR" dirty="0">
                <a:solidFill>
                  <a:srgbClr val="000000"/>
                </a:solidFill>
              </a:endParaRPr>
            </a:p>
          </p:txBody>
        </p:sp>
        <p:sp>
          <p:nvSpPr>
            <p:cNvPr id="22" name="Text Box 16"/>
            <p:cNvSpPr txBox="1">
              <a:spLocks noChangeArrowheads="1"/>
            </p:cNvSpPr>
            <p:nvPr/>
          </p:nvSpPr>
          <p:spPr bwMode="auto">
            <a:xfrm>
              <a:off x="155429" y="4564139"/>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rPr>
                <a:t>Avez-vous d’autres signes</a:t>
              </a:r>
              <a:endParaRPr lang="fr-FR" dirty="0">
                <a:solidFill>
                  <a:srgbClr val="000000"/>
                </a:solidFill>
              </a:endParaRPr>
            </a:p>
            <a:p>
              <a:pPr algn="ctr"/>
              <a:r>
                <a:rPr lang="fr-FR" b="1" dirty="0">
                  <a:solidFill>
                    <a:srgbClr val="000000"/>
                  </a:solidFill>
                </a:rPr>
                <a:t>à ajouter ?</a:t>
              </a:r>
              <a:endParaRPr lang="fr-FR" dirty="0">
                <a:solidFill>
                  <a:srgbClr val="000000"/>
                </a:solidFill>
              </a:endParaRPr>
            </a:p>
          </p:txBody>
        </p:sp>
      </p:grpSp>
      <p:sp>
        <p:nvSpPr>
          <p:cNvPr id="23" name="Text Box 11"/>
          <p:cNvSpPr txBox="1">
            <a:spLocks noChangeArrowheads="1"/>
          </p:cNvSpPr>
          <p:nvPr/>
        </p:nvSpPr>
        <p:spPr bwMode="auto">
          <a:xfrm>
            <a:off x="3894544" y="5389733"/>
            <a:ext cx="34632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charset="0"/>
              </a:rPr>
              <a:t>Bizarrement, ça me calme quand je prends une douche chaude</a:t>
            </a:r>
            <a:endParaRPr lang="fr-FR" dirty="0">
              <a:solidFill>
                <a:srgbClr val="000099"/>
              </a:solidFill>
              <a:latin typeface="Arial" charset="0"/>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58812" y="2887415"/>
            <a:ext cx="349897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charset="0"/>
              </a:rPr>
              <a:t>Ça brûle et ça me gratte presque tout le temps, même jusqu’au sang </a:t>
            </a:r>
          </a:p>
          <a:p>
            <a:r>
              <a:rPr lang="fr-FR" i="1" dirty="0">
                <a:solidFill>
                  <a:srgbClr val="000099"/>
                </a:solidFill>
                <a:latin typeface="Arial" charset="0"/>
              </a:rPr>
              <a:t>Je sens que c’est sec.</a:t>
            </a:r>
          </a:p>
        </p:txBody>
      </p:sp>
      <p:sp>
        <p:nvSpPr>
          <p:cNvPr id="29" name="Text Box 11"/>
          <p:cNvSpPr txBox="1">
            <a:spLocks noChangeArrowheads="1"/>
          </p:cNvSpPr>
          <p:nvPr/>
        </p:nvSpPr>
        <p:spPr bwMode="auto">
          <a:xfrm>
            <a:off x="194349" y="2911764"/>
            <a:ext cx="353352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charset="0"/>
              </a:rPr>
              <a:t>C’est très sec et ça fait des petites particules blanchâtres.</a:t>
            </a:r>
          </a:p>
          <a:p>
            <a:r>
              <a:rPr lang="fr-FR" i="1" dirty="0">
                <a:solidFill>
                  <a:srgbClr val="000099"/>
                </a:solidFill>
                <a:latin typeface="Arial" charset="0"/>
              </a:rPr>
              <a:t>En plus c’est inesthétique.</a:t>
            </a:r>
          </a:p>
        </p:txBody>
      </p:sp>
      <p:sp>
        <p:nvSpPr>
          <p:cNvPr id="34" name="Text Box 16"/>
          <p:cNvSpPr txBox="1">
            <a:spLocks noChangeArrowheads="1"/>
          </p:cNvSpPr>
          <p:nvPr/>
        </p:nvSpPr>
        <p:spPr bwMode="auto">
          <a:xfrm>
            <a:off x="3852578" y="5142292"/>
            <a:ext cx="41221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solidFill>
                  <a:srgbClr val="000000"/>
                </a:solidFill>
              </a:rPr>
              <a:t>Qu'est-ce qui améliore ? Qu'est-ce qui aggrave ?</a:t>
            </a:r>
          </a:p>
        </p:txBody>
      </p:sp>
      <p:sp>
        <p:nvSpPr>
          <p:cNvPr id="36" name="AutoShape 9"/>
          <p:cNvSpPr>
            <a:spLocks noChangeArrowheads="1"/>
          </p:cNvSpPr>
          <p:nvPr/>
        </p:nvSpPr>
        <p:spPr bwMode="auto">
          <a:xfrm>
            <a:off x="6252268" y="344266"/>
            <a:ext cx="3659609"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i="1" dirty="0">
                <a:solidFill>
                  <a:srgbClr val="000099"/>
                </a:solidFill>
                <a:latin typeface="Arial" charset="0"/>
              </a:rPr>
              <a:t>« Bonjour, je n’en peux plus de cette démangeaison au niveau de ma cheville. »</a:t>
            </a:r>
            <a:endParaRPr lang="fr-FR" dirty="0">
              <a:solidFill>
                <a:srgbClr val="000099"/>
              </a:solidFill>
              <a:latin typeface="Arial" charset="0"/>
            </a:endParaRPr>
          </a:p>
        </p:txBody>
      </p:sp>
      <p:sp>
        <p:nvSpPr>
          <p:cNvPr id="32" name="Text Box 11"/>
          <p:cNvSpPr txBox="1">
            <a:spLocks noChangeArrowheads="1"/>
          </p:cNvSpPr>
          <p:nvPr/>
        </p:nvSpPr>
        <p:spPr bwMode="auto">
          <a:xfrm>
            <a:off x="1224776" y="1685811"/>
            <a:ext cx="519917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600" i="1" dirty="0">
                <a:solidFill>
                  <a:srgbClr val="000099"/>
                </a:solidFill>
                <a:latin typeface="Arial" charset="0"/>
              </a:rPr>
              <a:t>Je ne sais pas trop, mais ça vient et ça part depuis plusieurs années.</a:t>
            </a:r>
            <a:endParaRPr lang="fr-FR" sz="1600" dirty="0">
              <a:solidFill>
                <a:srgbClr val="000099"/>
              </a:solidFill>
              <a:latin typeface="Arial" charset="0"/>
            </a:endParaRPr>
          </a:p>
        </p:txBody>
      </p:sp>
      <p:sp>
        <p:nvSpPr>
          <p:cNvPr id="30" name="Text Box 16"/>
          <p:cNvSpPr txBox="1">
            <a:spLocks noChangeArrowheads="1"/>
          </p:cNvSpPr>
          <p:nvPr/>
        </p:nvSpPr>
        <p:spPr bwMode="auto">
          <a:xfrm>
            <a:off x="55813" y="2223266"/>
            <a:ext cx="377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latin typeface="Arial" charset="0"/>
                <a:ea typeface="ＭＳ Ｐゴシック" panose="020B0600070205080204" pitchFamily="34" charset="-128"/>
              </a:rPr>
              <a:t>Que vous arrive-t-il ?</a:t>
            </a:r>
          </a:p>
        </p:txBody>
      </p:sp>
      <p:sp>
        <p:nvSpPr>
          <p:cNvPr id="33" name="Text Box 11"/>
          <p:cNvSpPr txBox="1">
            <a:spLocks noChangeArrowheads="1"/>
          </p:cNvSpPr>
          <p:nvPr/>
        </p:nvSpPr>
        <p:spPr bwMode="auto">
          <a:xfrm>
            <a:off x="207207" y="5391829"/>
            <a:ext cx="34632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charset="0"/>
              </a:rPr>
              <a:t>Non</a:t>
            </a:r>
            <a:endParaRPr lang="fr-FR" dirty="0">
              <a:solidFill>
                <a:srgbClr val="000099"/>
              </a:solidFill>
              <a:latin typeface="Arial" charset="0"/>
            </a:endParaRPr>
          </a:p>
        </p:txBody>
      </p:sp>
      <p:pic>
        <p:nvPicPr>
          <p:cNvPr id="1026" name="Picture 2" descr="photo cheville cas2"/>
          <p:cNvPicPr>
            <a:picLocks noChangeAspect="1" noChangeArrowheads="1"/>
          </p:cNvPicPr>
          <p:nvPr/>
        </p:nvPicPr>
        <p:blipFill>
          <a:blip r:embed="rId3" cstate="print">
            <a:extLst>
              <a:ext uri="{28A0092B-C50C-407E-A947-70E740481C1C}">
                <a14:useLocalDpi xmlns:a14="http://schemas.microsoft.com/office/drawing/2010/main" val="0"/>
              </a:ext>
            </a:extLst>
          </a:blip>
          <a:srcRect t="8592" b="22166"/>
          <a:stretch>
            <a:fillRect/>
          </a:stretch>
        </p:blipFill>
        <p:spPr bwMode="auto">
          <a:xfrm>
            <a:off x="9911877" y="93453"/>
            <a:ext cx="2162175"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9" grpId="0"/>
      <p:bldP spid="32" grpId="0"/>
      <p:bldP spid="3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444713" cy="4845282"/>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n°2</a:t>
            </a:r>
          </a:p>
        </p:txBody>
      </p:sp>
      <p:grpSp>
        <p:nvGrpSpPr>
          <p:cNvPr id="39" name="Groupe 38"/>
          <p:cNvGrpSpPr/>
          <p:nvPr/>
        </p:nvGrpSpPr>
        <p:grpSpPr>
          <a:xfrm>
            <a:off x="88494" y="949015"/>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1" name="Line 4"/>
                <p:cNvSpPr>
                  <a:spLocks noChangeShapeType="1"/>
                </p:cNvSpPr>
                <p:nvPr/>
              </p:nvSpPr>
              <p:spPr bwMode="auto">
                <a:xfrm>
                  <a:off x="3973894" y="4121098"/>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grpSp>
          <p:sp>
            <p:nvSpPr>
              <p:cNvPr id="9" name="Line 3"/>
              <p:cNvSpPr>
                <a:spLocks noChangeShapeType="1"/>
              </p:cNvSpPr>
              <p:nvPr/>
            </p:nvSpPr>
            <p:spPr bwMode="auto">
              <a:xfrm flipH="1">
                <a:off x="5957087" y="2725400"/>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8" name="Text Box 16"/>
            <p:cNvSpPr txBox="1">
              <a:spLocks noChangeArrowheads="1"/>
            </p:cNvSpPr>
            <p:nvPr/>
          </p:nvSpPr>
          <p:spPr bwMode="auto">
            <a:xfrm>
              <a:off x="2631041" y="1138752"/>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rPr>
                <a:t>Que ressent-il ? </a:t>
              </a:r>
              <a:endParaRPr lang="fr-FR" sz="1200" dirty="0">
                <a:solidFill>
                  <a:srgbClr val="000000"/>
                </a:solidFill>
              </a:endParaRPr>
            </a:p>
          </p:txBody>
        </p:sp>
        <p:sp>
          <p:nvSpPr>
            <p:cNvPr id="21" name="Text Box 16"/>
            <p:cNvSpPr txBox="1">
              <a:spLocks noChangeArrowheads="1"/>
            </p:cNvSpPr>
            <p:nvPr/>
          </p:nvSpPr>
          <p:spPr bwMode="auto">
            <a:xfrm>
              <a:off x="3653230" y="452527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rPr>
                <a:t>Qu’est-ce qui lui fait du bien ou du moins bien ?</a:t>
              </a:r>
              <a:endParaRPr lang="fr-FR" dirty="0">
                <a:solidFill>
                  <a:srgbClr val="000000"/>
                </a:solidFill>
              </a:endParaRPr>
            </a:p>
          </p:txBody>
        </p:sp>
        <p:sp>
          <p:nvSpPr>
            <p:cNvPr id="22" name="Text Box 16"/>
            <p:cNvSpPr txBox="1">
              <a:spLocks noChangeArrowheads="1"/>
            </p:cNvSpPr>
            <p:nvPr/>
          </p:nvSpPr>
          <p:spPr bwMode="auto">
            <a:xfrm>
              <a:off x="155429" y="4564139"/>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rPr>
                <a:t>Avez-vous d’autres signes</a:t>
              </a:r>
              <a:endParaRPr lang="fr-FR" dirty="0">
                <a:solidFill>
                  <a:srgbClr val="000000"/>
                </a:solidFill>
              </a:endParaRPr>
            </a:p>
            <a:p>
              <a:pPr algn="ctr"/>
              <a:r>
                <a:rPr lang="fr-FR" b="1" dirty="0">
                  <a:solidFill>
                    <a:srgbClr val="000000"/>
                  </a:solidFill>
                </a:rPr>
                <a:t>à ajouter ?</a:t>
              </a:r>
              <a:endParaRPr lang="fr-FR" dirty="0">
                <a:solidFill>
                  <a:srgbClr val="000000"/>
                </a:solidFill>
              </a:endParaRPr>
            </a:p>
          </p:txBody>
        </p:sp>
      </p:grpSp>
      <p:sp>
        <p:nvSpPr>
          <p:cNvPr id="23" name="Text Box 11"/>
          <p:cNvSpPr txBox="1">
            <a:spLocks noChangeArrowheads="1"/>
          </p:cNvSpPr>
          <p:nvPr/>
        </p:nvSpPr>
        <p:spPr bwMode="auto">
          <a:xfrm>
            <a:off x="3894544" y="5389733"/>
            <a:ext cx="346323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charset="0"/>
              </a:rPr>
              <a:t>Ça s’aggrave sans raison alors qu’on lui donne du lait spécial pour les allergies au lait de vache.</a:t>
            </a:r>
            <a:endParaRPr lang="fr-FR" dirty="0">
              <a:solidFill>
                <a:srgbClr val="000099"/>
              </a:solidFill>
              <a:latin typeface="Arial" charset="0"/>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58812" y="2887415"/>
            <a:ext cx="3498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charset="0"/>
              </a:rPr>
              <a:t>Il se gratte.</a:t>
            </a:r>
          </a:p>
        </p:txBody>
      </p:sp>
      <p:sp>
        <p:nvSpPr>
          <p:cNvPr id="29" name="Text Box 11"/>
          <p:cNvSpPr txBox="1">
            <a:spLocks noChangeArrowheads="1"/>
          </p:cNvSpPr>
          <p:nvPr/>
        </p:nvSpPr>
        <p:spPr bwMode="auto">
          <a:xfrm>
            <a:off x="194349" y="2911764"/>
            <a:ext cx="353352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charset="0"/>
              </a:rPr>
              <a:t>Les croûtes sont jaunes et sont limitées au cuir chevelu. </a:t>
            </a:r>
          </a:p>
          <a:p>
            <a:r>
              <a:rPr lang="fr-FR" i="1" dirty="0">
                <a:solidFill>
                  <a:srgbClr val="000099"/>
                </a:solidFill>
                <a:latin typeface="Arial" charset="0"/>
              </a:rPr>
              <a:t>Ça  suinte un peu et ça colle ses cheveux.</a:t>
            </a:r>
          </a:p>
        </p:txBody>
      </p:sp>
      <p:sp>
        <p:nvSpPr>
          <p:cNvPr id="34" name="Text Box 16"/>
          <p:cNvSpPr txBox="1">
            <a:spLocks noChangeArrowheads="1"/>
          </p:cNvSpPr>
          <p:nvPr/>
        </p:nvSpPr>
        <p:spPr bwMode="auto">
          <a:xfrm>
            <a:off x="3852578" y="5142292"/>
            <a:ext cx="41221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solidFill>
                  <a:srgbClr val="000000"/>
                </a:solidFill>
              </a:rPr>
              <a:t>Qu'est-ce qui améliore ? Qu'est-ce qui 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i="1" dirty="0">
                <a:solidFill>
                  <a:srgbClr val="000099"/>
                </a:solidFill>
                <a:latin typeface="Arial" charset="0"/>
              </a:rPr>
              <a:t>« Bonjour, mon bébé a des croûtes de lait. Avez-vous quelque chose pour les enlever ? »</a:t>
            </a:r>
            <a:endParaRPr lang="fr-FR" dirty="0">
              <a:solidFill>
                <a:srgbClr val="000099"/>
              </a:solidFill>
              <a:latin typeface="Arial" charset="0"/>
            </a:endParaRPr>
          </a:p>
        </p:txBody>
      </p:sp>
      <p:sp>
        <p:nvSpPr>
          <p:cNvPr id="32" name="Text Box 11"/>
          <p:cNvSpPr txBox="1">
            <a:spLocks noChangeArrowheads="1"/>
          </p:cNvSpPr>
          <p:nvPr/>
        </p:nvSpPr>
        <p:spPr bwMode="auto">
          <a:xfrm>
            <a:off x="2302764" y="1698970"/>
            <a:ext cx="519917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600" i="1" dirty="0">
                <a:solidFill>
                  <a:srgbClr val="000099"/>
                </a:solidFill>
                <a:latin typeface="Arial" charset="0"/>
              </a:rPr>
              <a:t>------------------------------------------</a:t>
            </a:r>
            <a:endParaRPr lang="fr-FR" sz="1600" dirty="0">
              <a:solidFill>
                <a:srgbClr val="000099"/>
              </a:solidFill>
              <a:latin typeface="Arial" charset="0"/>
            </a:endParaRPr>
          </a:p>
        </p:txBody>
      </p:sp>
      <p:sp>
        <p:nvSpPr>
          <p:cNvPr id="33" name="Text Box 11"/>
          <p:cNvSpPr txBox="1">
            <a:spLocks noChangeArrowheads="1"/>
          </p:cNvSpPr>
          <p:nvPr/>
        </p:nvSpPr>
        <p:spPr bwMode="auto">
          <a:xfrm>
            <a:off x="162347" y="5123930"/>
            <a:ext cx="346323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charset="0"/>
              </a:rPr>
              <a:t>Il a tendance à transpirer de la tête.</a:t>
            </a:r>
          </a:p>
          <a:p>
            <a:r>
              <a:rPr lang="fr-FR" i="1" dirty="0">
                <a:solidFill>
                  <a:srgbClr val="000099"/>
                </a:solidFill>
                <a:latin typeface="Arial" charset="0"/>
              </a:rPr>
              <a:t>C’est un bébé bien portant et plutôt bon mangeur malgré son intolérance au lait de vache.</a:t>
            </a:r>
          </a:p>
        </p:txBody>
      </p:sp>
      <p:sp>
        <p:nvSpPr>
          <p:cNvPr id="31" name="Text Box 16"/>
          <p:cNvSpPr txBox="1">
            <a:spLocks noChangeArrowheads="1"/>
          </p:cNvSpPr>
          <p:nvPr/>
        </p:nvSpPr>
        <p:spPr bwMode="auto">
          <a:xfrm>
            <a:off x="55813" y="2223266"/>
            <a:ext cx="377855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Comme cela se présente-t-il ?</a:t>
            </a:r>
          </a:p>
          <a:p>
            <a:pPr algn="ctr"/>
            <a:r>
              <a:rPr lang="fr-FR" altLang="fr-FR" sz="1200" dirty="0">
                <a:solidFill>
                  <a:srgbClr val="000000"/>
                </a:solidFill>
                <a:ea typeface="ＭＳ Ｐゴシック" panose="020B0600070205080204" pitchFamily="34" charset="-128"/>
              </a:rPr>
              <a:t>(Que lui arrive-t-il ?)</a:t>
            </a:r>
          </a:p>
        </p:txBody>
      </p:sp>
    </p:spTree>
    <p:extLst>
      <p:ext uri="{BB962C8B-B14F-4D97-AF65-F5344CB8AC3E}">
        <p14:creationId xmlns:p14="http://schemas.microsoft.com/office/powerpoint/2010/main" val="248236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9" grpId="0"/>
      <p:bldP spid="32" grpId="0"/>
      <p:bldP spid="3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5"/>
            <a:ext cx="4444713" cy="4829239"/>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n°3</a:t>
            </a:r>
          </a:p>
        </p:txBody>
      </p:sp>
      <p:grpSp>
        <p:nvGrpSpPr>
          <p:cNvPr id="39" name="Groupe 38"/>
          <p:cNvGrpSpPr/>
          <p:nvPr/>
        </p:nvGrpSpPr>
        <p:grpSpPr>
          <a:xfrm>
            <a:off x="88494" y="949015"/>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1" name="Line 4"/>
                <p:cNvSpPr>
                  <a:spLocks noChangeShapeType="1"/>
                </p:cNvSpPr>
                <p:nvPr/>
              </p:nvSpPr>
              <p:spPr bwMode="auto">
                <a:xfrm>
                  <a:off x="3973894" y="4121098"/>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grpSp>
          <p:sp>
            <p:nvSpPr>
              <p:cNvPr id="9" name="Line 3"/>
              <p:cNvSpPr>
                <a:spLocks noChangeShapeType="1"/>
              </p:cNvSpPr>
              <p:nvPr/>
            </p:nvSpPr>
            <p:spPr bwMode="auto">
              <a:xfrm flipH="1">
                <a:off x="5957087" y="2725400"/>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8" name="Text Box 16"/>
            <p:cNvSpPr txBox="1">
              <a:spLocks noChangeArrowheads="1"/>
            </p:cNvSpPr>
            <p:nvPr/>
          </p:nvSpPr>
          <p:spPr bwMode="auto">
            <a:xfrm>
              <a:off x="2631041" y="1138752"/>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rPr>
                <a:t>Que ressent-elle ? </a:t>
              </a:r>
              <a:endParaRPr lang="fr-FR" sz="1200" dirty="0">
                <a:solidFill>
                  <a:srgbClr val="000000"/>
                </a:solidFill>
              </a:endParaRPr>
            </a:p>
          </p:txBody>
        </p:sp>
        <p:sp>
          <p:nvSpPr>
            <p:cNvPr id="21" name="Text Box 16"/>
            <p:cNvSpPr txBox="1">
              <a:spLocks noChangeArrowheads="1"/>
            </p:cNvSpPr>
            <p:nvPr/>
          </p:nvSpPr>
          <p:spPr bwMode="auto">
            <a:xfrm>
              <a:off x="3653230" y="452527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rPr>
                <a:t>Qu’est-ce qui lui fait du bien ou du moins bien ?</a:t>
              </a:r>
              <a:endParaRPr lang="fr-FR" dirty="0">
                <a:solidFill>
                  <a:srgbClr val="000000"/>
                </a:solidFill>
              </a:endParaRPr>
            </a:p>
          </p:txBody>
        </p:sp>
        <p:sp>
          <p:nvSpPr>
            <p:cNvPr id="22" name="Text Box 16"/>
            <p:cNvSpPr txBox="1">
              <a:spLocks noChangeArrowheads="1"/>
            </p:cNvSpPr>
            <p:nvPr/>
          </p:nvSpPr>
          <p:spPr bwMode="auto">
            <a:xfrm>
              <a:off x="155429" y="4564139"/>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rPr>
                <a:t>Avez-vous d’autres signes</a:t>
              </a:r>
              <a:endParaRPr lang="fr-FR" dirty="0">
                <a:solidFill>
                  <a:srgbClr val="000000"/>
                </a:solidFill>
              </a:endParaRPr>
            </a:p>
            <a:p>
              <a:pPr algn="ctr"/>
              <a:r>
                <a:rPr lang="fr-FR" b="1" dirty="0">
                  <a:solidFill>
                    <a:srgbClr val="000000"/>
                  </a:solidFill>
                </a:rPr>
                <a:t>à ajouter ?</a:t>
              </a:r>
              <a:endParaRPr lang="fr-FR" dirty="0">
                <a:solidFill>
                  <a:srgbClr val="000000"/>
                </a:solidFill>
              </a:endParaRPr>
            </a:p>
          </p:txBody>
        </p:sp>
      </p:grpSp>
      <p:sp>
        <p:nvSpPr>
          <p:cNvPr id="23" name="Text Box 11"/>
          <p:cNvSpPr txBox="1">
            <a:spLocks noChangeArrowheads="1"/>
          </p:cNvSpPr>
          <p:nvPr/>
        </p:nvSpPr>
        <p:spPr bwMode="auto">
          <a:xfrm>
            <a:off x="3894544" y="5389733"/>
            <a:ext cx="34632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charset="0"/>
              </a:rPr>
              <a:t>Rien ne la calme pour l’instant.</a:t>
            </a:r>
            <a:endParaRPr lang="fr-FR" dirty="0">
              <a:solidFill>
                <a:srgbClr val="000099"/>
              </a:solidFill>
              <a:latin typeface="Arial" charset="0"/>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58812" y="2887415"/>
            <a:ext cx="3498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charset="0"/>
              </a:rPr>
              <a:t>Ça la démange beaucoup.</a:t>
            </a:r>
          </a:p>
        </p:txBody>
      </p:sp>
      <p:sp>
        <p:nvSpPr>
          <p:cNvPr id="29" name="Text Box 11"/>
          <p:cNvSpPr txBox="1">
            <a:spLocks noChangeArrowheads="1"/>
          </p:cNvSpPr>
          <p:nvPr/>
        </p:nvSpPr>
        <p:spPr bwMode="auto">
          <a:xfrm>
            <a:off x="194349" y="2911764"/>
            <a:ext cx="353352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charset="0"/>
              </a:rPr>
              <a:t>Elle se gratte le ventre, le dos et dans les plis. </a:t>
            </a:r>
          </a:p>
          <a:p>
            <a:r>
              <a:rPr lang="fr-FR" i="1" dirty="0">
                <a:solidFill>
                  <a:srgbClr val="000099"/>
                </a:solidFill>
                <a:latin typeface="Arial" charset="0"/>
              </a:rPr>
              <a:t>Elle a la peau un peu granuleuse mais je ne vois ni plaque ni rougeur.</a:t>
            </a:r>
          </a:p>
        </p:txBody>
      </p:sp>
      <p:sp>
        <p:nvSpPr>
          <p:cNvPr id="34" name="Text Box 16"/>
          <p:cNvSpPr txBox="1">
            <a:spLocks noChangeArrowheads="1"/>
          </p:cNvSpPr>
          <p:nvPr/>
        </p:nvSpPr>
        <p:spPr bwMode="auto">
          <a:xfrm>
            <a:off x="3852578" y="5142292"/>
            <a:ext cx="41221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solidFill>
                  <a:srgbClr val="000000"/>
                </a:solidFill>
              </a:rPr>
              <a:t>Qu'est-ce qui améliore ? Qu'est-ce qui 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i="1" dirty="0">
                <a:solidFill>
                  <a:srgbClr val="000099"/>
                </a:solidFill>
                <a:latin typeface="Arial" charset="0"/>
              </a:rPr>
              <a:t>« Ma fille </a:t>
            </a:r>
            <a:r>
              <a:rPr lang="fr-FR" i="1" dirty="0" err="1">
                <a:solidFill>
                  <a:srgbClr val="000099"/>
                </a:solidFill>
                <a:latin typeface="Arial" charset="0"/>
              </a:rPr>
              <a:t>Elissa</a:t>
            </a:r>
            <a:r>
              <a:rPr lang="fr-FR" i="1" dirty="0">
                <a:solidFill>
                  <a:srgbClr val="000099"/>
                </a:solidFill>
                <a:latin typeface="Arial" charset="0"/>
              </a:rPr>
              <a:t> (3 ans) a une peau </a:t>
            </a:r>
            <a:r>
              <a:rPr lang="fr-FR" i="1" dirty="0" err="1">
                <a:solidFill>
                  <a:srgbClr val="000099"/>
                </a:solidFill>
                <a:latin typeface="Arial" charset="0"/>
              </a:rPr>
              <a:t>atopique</a:t>
            </a:r>
            <a:r>
              <a:rPr lang="fr-FR" i="1" dirty="0">
                <a:solidFill>
                  <a:srgbClr val="000099"/>
                </a:solidFill>
                <a:latin typeface="Arial" charset="0"/>
              </a:rPr>
              <a:t>. Le médecin lui a prescrit un sirop de </a:t>
            </a:r>
            <a:r>
              <a:rPr lang="fr-FR" i="1" dirty="0" err="1">
                <a:solidFill>
                  <a:srgbClr val="000099"/>
                </a:solidFill>
                <a:latin typeface="Arial" charset="0"/>
              </a:rPr>
              <a:t>desloratadine</a:t>
            </a:r>
            <a:r>
              <a:rPr lang="fr-FR" i="1" dirty="0">
                <a:solidFill>
                  <a:srgbClr val="000099"/>
                </a:solidFill>
                <a:latin typeface="Arial" charset="0"/>
              </a:rPr>
              <a:t>. </a:t>
            </a:r>
          </a:p>
          <a:p>
            <a:r>
              <a:rPr lang="fr-FR" i="1" dirty="0">
                <a:solidFill>
                  <a:srgbClr val="000099"/>
                </a:solidFill>
                <a:latin typeface="Arial" charset="0"/>
              </a:rPr>
              <a:t>Que puis-je faire d’autre ? »</a:t>
            </a:r>
            <a:endParaRPr lang="fr-FR" dirty="0">
              <a:solidFill>
                <a:srgbClr val="000099"/>
              </a:solidFill>
              <a:latin typeface="Arial" charset="0"/>
            </a:endParaRPr>
          </a:p>
        </p:txBody>
      </p:sp>
      <p:sp>
        <p:nvSpPr>
          <p:cNvPr id="32" name="Text Box 11"/>
          <p:cNvSpPr txBox="1">
            <a:spLocks noChangeArrowheads="1"/>
          </p:cNvSpPr>
          <p:nvPr/>
        </p:nvSpPr>
        <p:spPr bwMode="auto">
          <a:xfrm>
            <a:off x="2302764" y="1698970"/>
            <a:ext cx="519917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600" i="1" dirty="0">
                <a:solidFill>
                  <a:srgbClr val="000099"/>
                </a:solidFill>
                <a:latin typeface="Arial" charset="0"/>
              </a:rPr>
              <a:t>Depuis qu’elle est bébé.</a:t>
            </a:r>
            <a:endParaRPr lang="fr-FR" sz="1600" dirty="0">
              <a:solidFill>
                <a:srgbClr val="000099"/>
              </a:solidFill>
              <a:latin typeface="Arial" charset="0"/>
            </a:endParaRPr>
          </a:p>
        </p:txBody>
      </p:sp>
      <p:sp>
        <p:nvSpPr>
          <p:cNvPr id="33" name="Text Box 11"/>
          <p:cNvSpPr txBox="1">
            <a:spLocks noChangeArrowheads="1"/>
          </p:cNvSpPr>
          <p:nvPr/>
        </p:nvSpPr>
        <p:spPr bwMode="auto">
          <a:xfrm>
            <a:off x="162347" y="5123930"/>
            <a:ext cx="34632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latin typeface="Arial" charset="0"/>
              </a:rPr>
              <a:t>Elle a la peau très sèche. </a:t>
            </a:r>
          </a:p>
          <a:p>
            <a:r>
              <a:rPr lang="fr-FR" i="1" dirty="0">
                <a:solidFill>
                  <a:srgbClr val="000099"/>
                </a:solidFill>
                <a:latin typeface="Arial" charset="0"/>
              </a:rPr>
              <a:t>Elle n’a jamais fait d’allergie particulière.</a:t>
            </a:r>
          </a:p>
        </p:txBody>
      </p:sp>
      <p:sp>
        <p:nvSpPr>
          <p:cNvPr id="31" name="Text Box 16"/>
          <p:cNvSpPr txBox="1">
            <a:spLocks noChangeArrowheads="1"/>
          </p:cNvSpPr>
          <p:nvPr/>
        </p:nvSpPr>
        <p:spPr bwMode="auto">
          <a:xfrm>
            <a:off x="55813" y="2223266"/>
            <a:ext cx="377855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Comme cela se présente-t-il ?</a:t>
            </a:r>
          </a:p>
          <a:p>
            <a:pPr algn="ctr"/>
            <a:r>
              <a:rPr lang="fr-FR" altLang="fr-FR" sz="1200" dirty="0">
                <a:solidFill>
                  <a:srgbClr val="000000"/>
                </a:solidFill>
                <a:ea typeface="ＭＳ Ｐゴシック" panose="020B0600070205080204" pitchFamily="34" charset="-128"/>
              </a:rPr>
              <a:t>(Que lui arrive-t-il ?)</a:t>
            </a:r>
          </a:p>
        </p:txBody>
      </p:sp>
    </p:spTree>
    <p:extLst>
      <p:ext uri="{BB962C8B-B14F-4D97-AF65-F5344CB8AC3E}">
        <p14:creationId xmlns:p14="http://schemas.microsoft.com/office/powerpoint/2010/main" val="74096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9" grpId="0"/>
      <p:bldP spid="32" grpId="0"/>
      <p:bldP spid="3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4185ABE-5773-4C6A-9F21-822FD629D9E2}"/>
              </a:ext>
            </a:extLst>
          </p:cNvPr>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mn-cs"/>
              </a:rPr>
              <a:t>Synthèse et conclusion du J1</a:t>
            </a:r>
          </a:p>
        </p:txBody>
      </p:sp>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60349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3"/>
          <p:cNvSpPr>
            <a:spLocks noGrp="1" noChangeArrowheads="1"/>
          </p:cNvSpPr>
          <p:nvPr>
            <p:ph type="body" sz="quarter" idx="13"/>
          </p:nvPr>
        </p:nvSpPr>
        <p:spPr bwMode="auto">
          <a:xfrm>
            <a:off x="4724400" y="1976438"/>
            <a:ext cx="7467600" cy="1047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buFontTx/>
              <a:buNone/>
            </a:pPr>
            <a:r>
              <a:rPr lang="fr-FR" altLang="fr-FR" sz="2000" b="1" u="sng">
                <a:solidFill>
                  <a:srgbClr val="000099"/>
                </a:solidFill>
                <a:cs typeface="Arial" panose="020B0604020202020204" pitchFamily="34" charset="0"/>
              </a:rPr>
              <a:t>Objectif :</a:t>
            </a:r>
          </a:p>
          <a:p>
            <a:pPr eaLnBrk="1" hangingPunct="1">
              <a:lnSpc>
                <a:spcPct val="90000"/>
              </a:lnSpc>
              <a:buFont typeface="Wingdings" panose="05000000000000000000" pitchFamily="2" charset="2"/>
              <a:buChar char=""/>
            </a:pPr>
            <a:r>
              <a:rPr lang="fr-FR" altLang="fr-FR" sz="2000">
                <a:solidFill>
                  <a:srgbClr val="000099"/>
                </a:solidFill>
                <a:cs typeface="Arial" panose="020B0604020202020204" pitchFamily="34" charset="0"/>
              </a:rPr>
              <a:t>Identifier les avantages de la thérapeutique homéopathique dans la prise en charge en dermatologie </a:t>
            </a:r>
            <a:endParaRPr lang="fr-FR" altLang="fr-FR" sz="2000">
              <a:solidFill>
                <a:srgbClr val="FF0000"/>
              </a:solidFill>
              <a:cs typeface="Arial" panose="020B0604020202020204" pitchFamily="34" charset="0"/>
            </a:endParaRPr>
          </a:p>
        </p:txBody>
      </p:sp>
      <p:sp>
        <p:nvSpPr>
          <p:cNvPr id="296962" name="Text Box 6"/>
          <p:cNvSpPr txBox="1">
            <a:spLocks noChangeArrowheads="1"/>
          </p:cNvSpPr>
          <p:nvPr/>
        </p:nvSpPr>
        <p:spPr bwMode="auto">
          <a:xfrm>
            <a:off x="5611813" y="149225"/>
            <a:ext cx="6142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0363" algn="l"/>
              </a:tabLst>
              <a:defRPr>
                <a:solidFill>
                  <a:schemeClr val="tx1"/>
                </a:solidFill>
                <a:latin typeface="Arial" panose="020B0604020202020204" pitchFamily="34" charset="0"/>
              </a:defRPr>
            </a:lvl1pPr>
            <a:lvl2pPr marL="742950" indent="-285750">
              <a:tabLst>
                <a:tab pos="360363" algn="l"/>
              </a:tabLst>
              <a:defRPr>
                <a:solidFill>
                  <a:schemeClr val="tx1"/>
                </a:solidFill>
                <a:latin typeface="Arial" panose="020B0604020202020204" pitchFamily="34" charset="0"/>
              </a:defRPr>
            </a:lvl2pPr>
            <a:lvl3pPr marL="1143000" indent="-228600">
              <a:tabLst>
                <a:tab pos="360363" algn="l"/>
              </a:tabLst>
              <a:defRPr>
                <a:solidFill>
                  <a:schemeClr val="tx1"/>
                </a:solidFill>
                <a:latin typeface="Arial" panose="020B0604020202020204" pitchFamily="34" charset="0"/>
              </a:defRPr>
            </a:lvl3pPr>
            <a:lvl4pPr marL="1600200" indent="-228600">
              <a:tabLst>
                <a:tab pos="360363" algn="l"/>
              </a:tabLst>
              <a:defRPr>
                <a:solidFill>
                  <a:schemeClr val="tx1"/>
                </a:solidFill>
                <a:latin typeface="Arial" panose="020B0604020202020204" pitchFamily="34" charset="0"/>
              </a:defRPr>
            </a:lvl4pPr>
            <a:lvl5pPr marL="2057400" indent="-228600">
              <a:tabLst>
                <a:tab pos="360363" algn="l"/>
              </a:tabLst>
              <a:defRPr>
                <a:solidFill>
                  <a:schemeClr val="tx1"/>
                </a:solidFill>
                <a:latin typeface="Arial" panose="020B0604020202020204" pitchFamily="34" charset="0"/>
              </a:defRPr>
            </a:lvl5pPr>
            <a:lvl6pPr marL="2514600" indent="-228600" fontAlgn="base">
              <a:spcBef>
                <a:spcPct val="0"/>
              </a:spcBef>
              <a:spcAft>
                <a:spcPct val="0"/>
              </a:spcAft>
              <a:tabLst>
                <a:tab pos="360363" algn="l"/>
              </a:tabLst>
              <a:defRPr>
                <a:solidFill>
                  <a:schemeClr val="tx1"/>
                </a:solidFill>
                <a:latin typeface="Arial" panose="020B0604020202020204" pitchFamily="34" charset="0"/>
              </a:defRPr>
            </a:lvl6pPr>
            <a:lvl7pPr marL="2971800" indent="-228600" fontAlgn="base">
              <a:spcBef>
                <a:spcPct val="0"/>
              </a:spcBef>
              <a:spcAft>
                <a:spcPct val="0"/>
              </a:spcAft>
              <a:tabLst>
                <a:tab pos="360363" algn="l"/>
              </a:tabLst>
              <a:defRPr>
                <a:solidFill>
                  <a:schemeClr val="tx1"/>
                </a:solidFill>
                <a:latin typeface="Arial" panose="020B0604020202020204" pitchFamily="34" charset="0"/>
              </a:defRPr>
            </a:lvl7pPr>
            <a:lvl8pPr marL="3429000" indent="-228600" fontAlgn="base">
              <a:spcBef>
                <a:spcPct val="0"/>
              </a:spcBef>
              <a:spcAft>
                <a:spcPct val="0"/>
              </a:spcAft>
              <a:tabLst>
                <a:tab pos="360363" algn="l"/>
              </a:tabLst>
              <a:defRPr>
                <a:solidFill>
                  <a:schemeClr val="tx1"/>
                </a:solidFill>
                <a:latin typeface="Arial" panose="020B0604020202020204" pitchFamily="34" charset="0"/>
              </a:defRPr>
            </a:lvl8pPr>
            <a:lvl9pPr marL="3886200" indent="-228600" fontAlgn="base">
              <a:spcBef>
                <a:spcPct val="0"/>
              </a:spcBef>
              <a:spcAft>
                <a:spcPct val="0"/>
              </a:spcAft>
              <a:tabLst>
                <a:tab pos="360363" algn="l"/>
              </a:tabLst>
              <a:defRPr>
                <a:solidFill>
                  <a:schemeClr val="tx1"/>
                </a:solidFill>
                <a:latin typeface="Arial" panose="020B0604020202020204" pitchFamily="34" charset="0"/>
              </a:defRPr>
            </a:lvl9pPr>
          </a:lstStyle>
          <a:p>
            <a:pPr eaLnBrk="0" hangingPunct="0">
              <a:spcBef>
                <a:spcPct val="50000"/>
              </a:spcBef>
            </a:pPr>
            <a:r>
              <a:rPr lang="fr-FR" altLang="fr-FR" sz="2000" b="1">
                <a:solidFill>
                  <a:srgbClr val="000099"/>
                </a:solidFill>
                <a:cs typeface="Arial" panose="020B0604020202020204" pitchFamily="34" charset="0"/>
                <a:sym typeface="Wingdings" panose="05000000000000000000" pitchFamily="2" charset="2"/>
              </a:rPr>
              <a:t> </a:t>
            </a:r>
            <a:endParaRPr lang="fr-FR" altLang="fr-FR" sz="2000" b="1">
              <a:solidFill>
                <a:srgbClr val="000099"/>
              </a:solidFill>
              <a:cs typeface="Arial" panose="020B0604020202020204" pitchFamily="34" charset="0"/>
            </a:endParaRPr>
          </a:p>
        </p:txBody>
      </p:sp>
      <p:sp>
        <p:nvSpPr>
          <p:cNvPr id="296963" name="Rectangle 8"/>
          <p:cNvSpPr>
            <a:spLocks noChangeArrowheads="1"/>
          </p:cNvSpPr>
          <p:nvPr/>
        </p:nvSpPr>
        <p:spPr bwMode="auto">
          <a:xfrm>
            <a:off x="3554413" y="3536950"/>
            <a:ext cx="8462962"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a:solidFill>
                  <a:srgbClr val="000099"/>
                </a:solidFill>
                <a:cs typeface="Arial" panose="020B0604020202020204" pitchFamily="34" charset="0"/>
              </a:rPr>
              <a:t>Règles du jeu :</a:t>
            </a:r>
          </a:p>
          <a:p>
            <a:pPr>
              <a:spcBef>
                <a:spcPct val="20000"/>
              </a:spcBef>
              <a:buFontTx/>
              <a:buBlip>
                <a:blip r:embed="rId3"/>
              </a:buBlip>
            </a:pPr>
            <a:r>
              <a:rPr lang="fr-FR" altLang="fr-FR" b="1">
                <a:solidFill>
                  <a:srgbClr val="000099"/>
                </a:solidFill>
                <a:cs typeface="Arial" panose="020B0604020202020204" pitchFamily="34" charset="0"/>
              </a:rPr>
              <a:t>A la cantonade</a:t>
            </a:r>
          </a:p>
          <a:p>
            <a:pPr>
              <a:spcBef>
                <a:spcPct val="20000"/>
              </a:spcBef>
              <a:buFontTx/>
              <a:buBlip>
                <a:blip r:embed="rId3"/>
              </a:buBlip>
            </a:pPr>
            <a:r>
              <a:rPr lang="fr-FR" altLang="fr-FR" i="1">
                <a:solidFill>
                  <a:srgbClr val="000099"/>
                </a:solidFill>
                <a:cs typeface="Arial" panose="020B0604020202020204" pitchFamily="34" charset="0"/>
              </a:rPr>
              <a:t>Pour quelles raisons est-il pertinent de conseiller ou prescrire des médicaments homéopathiques dans la prise en charge en dermatologie?</a:t>
            </a:r>
          </a:p>
        </p:txBody>
      </p:sp>
      <p:sp>
        <p:nvSpPr>
          <p:cNvPr id="296964" name="ZoneTexte 10"/>
          <p:cNvSpPr txBox="1">
            <a:spLocks noChangeArrowheads="1"/>
          </p:cNvSpPr>
          <p:nvPr/>
        </p:nvSpPr>
        <p:spPr bwMode="auto">
          <a:xfrm rot="-39669">
            <a:off x="1506538" y="3040063"/>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a:solidFill>
                  <a:srgbClr val="FFFFFF"/>
                </a:solidFill>
                <a:latin typeface="Arial Black" panose="020B0A04020102020204" pitchFamily="34" charset="0"/>
                <a:cs typeface="Arial" panose="020B0604020202020204" pitchFamily="34" charset="0"/>
              </a:rPr>
              <a:t>2’</a:t>
            </a:r>
          </a:p>
        </p:txBody>
      </p:sp>
      <p:sp>
        <p:nvSpPr>
          <p:cNvPr id="296965" name="Text Box 4"/>
          <p:cNvSpPr txBox="1">
            <a:spLocks noChangeArrowheads="1"/>
          </p:cNvSpPr>
          <p:nvPr/>
        </p:nvSpPr>
        <p:spPr bwMode="auto">
          <a:xfrm>
            <a:off x="205740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296966" name="ZoneTexte 8"/>
          <p:cNvSpPr txBox="1">
            <a:spLocks noChangeArrowheads="1"/>
          </p:cNvSpPr>
          <p:nvPr/>
        </p:nvSpPr>
        <p:spPr bwMode="auto">
          <a:xfrm>
            <a:off x="2397125" y="314325"/>
            <a:ext cx="794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3200" b="1">
                <a:solidFill>
                  <a:srgbClr val="FFFFFF"/>
                </a:solidFill>
              </a:rPr>
              <a:t>1.1. Intérêt de l’homéopathie</a:t>
            </a:r>
          </a:p>
        </p:txBody>
      </p:sp>
    </p:spTree>
    <p:extLst>
      <p:ext uri="{BB962C8B-B14F-4D97-AF65-F5344CB8AC3E}">
        <p14:creationId xmlns:p14="http://schemas.microsoft.com/office/powerpoint/2010/main" val="147950458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Text Box 2"/>
          <p:cNvSpPr txBox="1">
            <a:spLocks noChangeArrowheads="1"/>
          </p:cNvSpPr>
          <p:nvPr/>
        </p:nvSpPr>
        <p:spPr bwMode="auto">
          <a:xfrm>
            <a:off x="1919288" y="1773238"/>
            <a:ext cx="5233987"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altLang="fr-FR" sz="2000" b="1" i="0" u="none" strike="noStrike" kern="1200" cap="none" spc="0" normalizeH="0" baseline="0" noProof="0">
                <a:ln>
                  <a:noFill/>
                </a:ln>
                <a:solidFill>
                  <a:srgbClr val="000099"/>
                </a:solidFill>
                <a:effectLst/>
                <a:uLnTx/>
                <a:uFillTx/>
                <a:latin typeface="Arial" panose="020B0604020202020204" pitchFamily="34" charset="0"/>
                <a:ea typeface="MS PGothic" panose="020B0600070205080204" pitchFamily="34" charset="-128"/>
                <a:cs typeface="Arial" panose="020B0604020202020204" pitchFamily="34" charset="0"/>
              </a:rPr>
              <a:t>Et demain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altLang="fr-FR" sz="2000" b="1" i="1" u="none" strike="noStrike" kern="1200" cap="none" spc="0" normalizeH="0" baseline="0" noProof="0">
                <a:ln>
                  <a:noFill/>
                </a:ln>
                <a:solidFill>
                  <a:srgbClr val="000099"/>
                </a:solidFill>
                <a:effectLst/>
                <a:uLnTx/>
                <a:uFillTx/>
                <a:latin typeface="Arial" panose="020B0604020202020204" pitchFamily="34" charset="0"/>
                <a:ea typeface="MS PGothic" panose="020B0600070205080204" pitchFamily="34" charset="-128"/>
                <a:cs typeface="Arial" panose="020B0604020202020204" pitchFamily="34" charset="0"/>
              </a:rPr>
              <a:t>Qu’allez-vous expérimenter ?</a:t>
            </a:r>
          </a:p>
        </p:txBody>
      </p:sp>
      <p:pic>
        <p:nvPicPr>
          <p:cNvPr id="499714" name="Picture 4" descr="10694977-3d-petite-personne-qui-arrose-germer-image-3d-isole-sur-fond-blan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16950" y="2241550"/>
            <a:ext cx="203676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9715" name="Text Box 5"/>
          <p:cNvSpPr txBox="1">
            <a:spLocks noChangeArrowheads="1"/>
          </p:cNvSpPr>
          <p:nvPr/>
        </p:nvSpPr>
        <p:spPr bwMode="auto">
          <a:xfrm>
            <a:off x="839788" y="3429000"/>
            <a:ext cx="691197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311275" indent="-3429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74625" marR="0" lvl="0" indent="-174625" algn="l" defTabSz="914400" rtl="0" eaLnBrk="1" fontAlgn="base" latinLnBrk="0" hangingPunct="1">
              <a:lnSpc>
                <a:spcPct val="100000"/>
              </a:lnSpc>
              <a:spcBef>
                <a:spcPct val="50000"/>
              </a:spcBef>
              <a:spcAft>
                <a:spcPct val="0"/>
              </a:spcAft>
              <a:buClrTx/>
              <a:buSzTx/>
              <a:buFontTx/>
              <a:buNone/>
              <a:tabLst/>
              <a:defRPr/>
            </a:pPr>
            <a:r>
              <a:rPr kumimoji="0" lang="fr-FR" altLang="fr-FR" sz="2000" b="1" i="0" u="none" strike="noStrike" kern="1200" cap="none" spc="0" normalizeH="0" baseline="0" noProof="0">
                <a:ln>
                  <a:noFill/>
                </a:ln>
                <a:solidFill>
                  <a:srgbClr val="000099"/>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fr-FR" altLang="fr-FR" sz="2000" b="1" i="0" u="sng" strike="noStrike" kern="1200" cap="none" spc="0" normalizeH="0" baseline="0" noProof="0">
                <a:ln>
                  <a:noFill/>
                </a:ln>
                <a:solidFill>
                  <a:srgbClr val="000099"/>
                </a:solidFill>
                <a:effectLst/>
                <a:uLnTx/>
                <a:uFillTx/>
                <a:latin typeface="Arial" panose="020B0604020202020204" pitchFamily="34" charset="0"/>
                <a:ea typeface="MS PGothic" panose="020B0600070205080204" pitchFamily="34" charset="-128"/>
                <a:cs typeface="Arial" panose="020B0604020202020204" pitchFamily="34" charset="0"/>
              </a:rPr>
              <a:t>Pour J2 :</a:t>
            </a:r>
            <a:r>
              <a:rPr kumimoji="0" lang="fr-FR" altLang="fr-FR" sz="2000" b="1" i="0" u="none" strike="noStrike" kern="1200" cap="none" spc="0" normalizeH="0" baseline="0" noProof="0">
                <a:ln>
                  <a:noFill/>
                </a:ln>
                <a:solidFill>
                  <a:srgbClr val="000099"/>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174625" marR="0" lvl="0" indent="-174625" algn="l" defTabSz="914400" rtl="0" eaLnBrk="1" fontAlgn="base" latinLnBrk="0" hangingPunct="1">
              <a:lnSpc>
                <a:spcPct val="100000"/>
              </a:lnSpc>
              <a:spcBef>
                <a:spcPct val="50000"/>
              </a:spcBef>
              <a:spcAft>
                <a:spcPct val="0"/>
              </a:spcAft>
              <a:buClrTx/>
              <a:buSzTx/>
              <a:buFontTx/>
              <a:buNone/>
              <a:tabLst/>
              <a:defRPr/>
            </a:pPr>
            <a:r>
              <a:rPr kumimoji="0" lang="fr-FR" altLang="fr-FR" sz="2000" b="1" i="0" u="none" strike="noStrike" kern="1200" cap="none" spc="0" normalizeH="0" baseline="0" noProof="0">
                <a:ln>
                  <a:noFill/>
                </a:ln>
                <a:solidFill>
                  <a:srgbClr val="000099"/>
                </a:solidFill>
                <a:effectLst/>
                <a:uLnTx/>
                <a:uFillTx/>
                <a:latin typeface="Arial" panose="020B0604020202020204" pitchFamily="34" charset="0"/>
                <a:ea typeface="MS PGothic" panose="020B0600070205080204" pitchFamily="34" charset="-128"/>
                <a:cs typeface="Arial" panose="020B0604020202020204" pitchFamily="34" charset="0"/>
              </a:rPr>
              <a:t>Compléter les arbres décisionnels</a:t>
            </a:r>
          </a:p>
          <a:p>
            <a:pPr marL="174625" marR="0" lvl="0" indent="-174625" algn="l" defTabSz="914400" rtl="0" eaLnBrk="1" fontAlgn="base" latinLnBrk="0" hangingPunct="1">
              <a:lnSpc>
                <a:spcPct val="100000"/>
              </a:lnSpc>
              <a:spcBef>
                <a:spcPct val="50000"/>
              </a:spcBef>
              <a:spcAft>
                <a:spcPct val="0"/>
              </a:spcAft>
              <a:buClrTx/>
              <a:buSzTx/>
              <a:buFontTx/>
              <a:buNone/>
              <a:tabLst/>
              <a:defRPr/>
            </a:pPr>
            <a:r>
              <a:rPr kumimoji="0" lang="fr-FR" altLang="fr-FR" sz="2000" b="1" i="0" u="none" strike="noStrike" kern="1200" cap="none" spc="0" normalizeH="0" baseline="0" noProof="0">
                <a:ln>
                  <a:noFill/>
                </a:ln>
                <a:solidFill>
                  <a:srgbClr val="000099"/>
                </a:solidFill>
                <a:effectLst/>
                <a:uLnTx/>
                <a:uFillTx/>
                <a:latin typeface="Arial" panose="020B0604020202020204" pitchFamily="34" charset="0"/>
                <a:ea typeface="MS PGothic" panose="020B0600070205080204" pitchFamily="34" charset="-128"/>
                <a:cs typeface="Arial" panose="020B0604020202020204" pitchFamily="34" charset="0"/>
              </a:rPr>
              <a:t>Apporter 1 cas de comptoir vécu</a:t>
            </a:r>
          </a:p>
          <a:p>
            <a:pPr marL="1311275" marR="0" lvl="2" indent="-342900" algn="l" defTabSz="914400" rtl="0" eaLnBrk="1" fontAlgn="base" latinLnBrk="0" hangingPunct="1">
              <a:lnSpc>
                <a:spcPct val="100000"/>
              </a:lnSpc>
              <a:spcBef>
                <a:spcPct val="50000"/>
              </a:spcBef>
              <a:spcAft>
                <a:spcPct val="0"/>
              </a:spcAft>
              <a:buClrTx/>
              <a:buSzTx/>
              <a:buFontTx/>
              <a:buBlip>
                <a:blip r:embed="rId4"/>
              </a:buBlip>
              <a:tabLst/>
              <a:defRPr/>
            </a:pPr>
            <a:r>
              <a:rPr kumimoji="0" lang="fr-FR" altLang="fr-FR" sz="2000" b="1" i="0" u="none" strike="noStrike" kern="1200" cap="none" spc="0" normalizeH="0" baseline="0" noProof="0">
                <a:ln>
                  <a:noFill/>
                </a:ln>
                <a:solidFill>
                  <a:srgbClr val="000099"/>
                </a:solidFill>
                <a:effectLst/>
                <a:uLnTx/>
                <a:uFillTx/>
                <a:latin typeface="Arial" panose="020B0604020202020204" pitchFamily="34" charset="0"/>
                <a:ea typeface="MS PGothic" panose="020B0600070205080204" pitchFamily="34" charset="-128"/>
                <a:cs typeface="Arial" panose="020B0604020202020204" pitchFamily="34" charset="0"/>
              </a:rPr>
              <a:t>Description du cas</a:t>
            </a:r>
          </a:p>
          <a:p>
            <a:pPr marL="1311275" marR="0" lvl="2" indent="-342900" algn="l" defTabSz="914400" rtl="0" eaLnBrk="1" fontAlgn="base" latinLnBrk="0" hangingPunct="1">
              <a:lnSpc>
                <a:spcPct val="100000"/>
              </a:lnSpc>
              <a:spcBef>
                <a:spcPct val="50000"/>
              </a:spcBef>
              <a:spcAft>
                <a:spcPct val="0"/>
              </a:spcAft>
              <a:buClrTx/>
              <a:buSzTx/>
              <a:buFontTx/>
              <a:buBlip>
                <a:blip r:embed="rId4"/>
              </a:buBlip>
              <a:tabLst/>
              <a:defRPr/>
            </a:pPr>
            <a:r>
              <a:rPr kumimoji="0" lang="fr-FR" altLang="fr-FR" sz="2000" b="1" i="0" u="none" strike="noStrike" kern="1200" cap="none" spc="0" normalizeH="0" baseline="0" noProof="0">
                <a:ln>
                  <a:noFill/>
                </a:ln>
                <a:solidFill>
                  <a:srgbClr val="000099"/>
                </a:solidFill>
                <a:effectLst/>
                <a:uLnTx/>
                <a:uFillTx/>
                <a:latin typeface="Arial" panose="020B0604020202020204" pitchFamily="34" charset="0"/>
                <a:ea typeface="MS PGothic" panose="020B0600070205080204" pitchFamily="34" charset="-128"/>
                <a:cs typeface="Arial" panose="020B0604020202020204" pitchFamily="34" charset="0"/>
              </a:rPr>
              <a:t>Démarche de conseil</a:t>
            </a:r>
          </a:p>
          <a:p>
            <a:pPr marL="1311275" marR="0" lvl="2" indent="-342900" algn="l" defTabSz="914400" rtl="0" eaLnBrk="1" fontAlgn="base" latinLnBrk="0" hangingPunct="1">
              <a:lnSpc>
                <a:spcPct val="100000"/>
              </a:lnSpc>
              <a:spcBef>
                <a:spcPct val="50000"/>
              </a:spcBef>
              <a:spcAft>
                <a:spcPct val="0"/>
              </a:spcAft>
              <a:buClrTx/>
              <a:buSzTx/>
              <a:buFontTx/>
              <a:buBlip>
                <a:blip r:embed="rId4"/>
              </a:buBlip>
              <a:tabLst/>
              <a:defRPr/>
            </a:pPr>
            <a:r>
              <a:rPr kumimoji="0" lang="fr-FR" altLang="fr-FR" sz="2000" b="1" i="0" u="none" strike="noStrike" kern="1200" cap="none" spc="0" normalizeH="0" baseline="0" noProof="0">
                <a:ln>
                  <a:noFill/>
                </a:ln>
                <a:solidFill>
                  <a:srgbClr val="000099"/>
                </a:solidFill>
                <a:effectLst/>
                <a:uLnTx/>
                <a:uFillTx/>
                <a:latin typeface="Arial" panose="020B0604020202020204" pitchFamily="34" charset="0"/>
                <a:ea typeface="MS PGothic" panose="020B0600070205080204" pitchFamily="34" charset="-128"/>
                <a:cs typeface="Arial" panose="020B0604020202020204" pitchFamily="34" charset="0"/>
              </a:rPr>
              <a:t>Choix des médicaments </a:t>
            </a:r>
            <a:r>
              <a:rPr kumimoji="0" lang="fr-FR" altLang="fr-FR" sz="2000" b="0" i="0" u="none" strike="noStrike" kern="1200" cap="none" spc="0" normalizeH="0" baseline="0" noProof="0">
                <a:ln>
                  <a:noFill/>
                </a:ln>
                <a:solidFill>
                  <a:srgbClr val="000099"/>
                </a:solidFill>
                <a:effectLst/>
                <a:uLnTx/>
                <a:uFillTx/>
                <a:latin typeface="Arial" panose="020B0604020202020204" pitchFamily="34" charset="0"/>
                <a:ea typeface="MS PGothic" panose="020B0600070205080204" pitchFamily="34" charset="-128"/>
                <a:cs typeface="Arial" panose="020B0604020202020204" pitchFamily="34" charset="0"/>
              </a:rPr>
              <a:t>(justification, dilution, posologie, durée de traitement et suivi)</a:t>
            </a:r>
          </a:p>
        </p:txBody>
      </p:sp>
      <p:sp>
        <p:nvSpPr>
          <p:cNvPr id="499716"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Synthèse et conclusion du J1</a:t>
            </a:r>
          </a:p>
        </p:txBody>
      </p:sp>
      <p:pic>
        <p:nvPicPr>
          <p:cNvPr id="7" name="Image 1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
          <p:cNvSpPr txBox="1">
            <a:spLocks noChangeArrowheads="1"/>
          </p:cNvSpPr>
          <p:nvPr/>
        </p:nvSpPr>
        <p:spPr bwMode="auto">
          <a:xfrm>
            <a:off x="1560513" y="3617913"/>
            <a:ext cx="9144000" cy="2012950"/>
          </a:xfrm>
          <a:prstGeom prst="rect">
            <a:avLst/>
          </a:prstGeom>
          <a:noFill/>
          <a:ln>
            <a:noFill/>
          </a:ln>
          <a:effectLst/>
        </p:spPr>
        <p:txBody>
          <a:bodyPr>
            <a:spAutoFit/>
          </a:bodyPr>
          <a:lstStyle/>
          <a:p>
            <a:pPr algn="ctr">
              <a:spcBef>
                <a:spcPct val="20000"/>
              </a:spcBef>
              <a:defRPr/>
            </a:pPr>
            <a:endParaRPr lang="fr-FR" altLang="fr-FR" sz="1200" b="1" dirty="0">
              <a:solidFill>
                <a:srgbClr val="000099"/>
              </a:solidFill>
              <a:effectLst>
                <a:outerShdw blurRad="38100" dist="38100" dir="2700000" algn="tl">
                  <a:srgbClr val="C0C0C0"/>
                </a:outerShdw>
              </a:effectLst>
              <a:latin typeface="+mn-lt"/>
              <a:cs typeface="Arial" panose="020B0604020202020204" pitchFamily="34" charset="0"/>
            </a:endParaRPr>
          </a:p>
          <a:p>
            <a:pPr algn="ctr">
              <a:spcBef>
                <a:spcPct val="20000"/>
              </a:spcBef>
              <a:defRPr/>
            </a:pPr>
            <a:r>
              <a:rPr lang="fr-FR" altLang="fr-FR" sz="7200" b="1" dirty="0">
                <a:solidFill>
                  <a:srgbClr val="0053A1"/>
                </a:solidFill>
                <a:effectLst>
                  <a:outerShdw blurRad="38100" dist="38100" dir="2700000" algn="tl">
                    <a:srgbClr val="C0C0C0"/>
                  </a:outerShdw>
                </a:effectLst>
                <a:latin typeface="+mn-lt"/>
                <a:cs typeface="Arial" panose="020B0604020202020204" pitchFamily="34" charset="0"/>
              </a:rPr>
              <a:t>Journée</a:t>
            </a:r>
            <a:r>
              <a:rPr lang="fr-FR" altLang="fr-FR" sz="7200" b="1" dirty="0">
                <a:solidFill>
                  <a:srgbClr val="000099"/>
                </a:solidFill>
                <a:effectLst>
                  <a:outerShdw blurRad="38100" dist="38100" dir="2700000" algn="tl">
                    <a:srgbClr val="C0C0C0"/>
                  </a:outerShdw>
                </a:effectLst>
                <a:latin typeface="+mn-lt"/>
                <a:cs typeface="Arial" panose="020B0604020202020204" pitchFamily="34" charset="0"/>
              </a:rPr>
              <a:t> </a:t>
            </a:r>
            <a:r>
              <a:rPr lang="fr-FR" altLang="fr-FR" sz="7200" b="1" dirty="0">
                <a:solidFill>
                  <a:srgbClr val="0053A1"/>
                </a:solidFill>
                <a:effectLst>
                  <a:outerShdw blurRad="38100" dist="38100" dir="2700000" algn="tl">
                    <a:srgbClr val="C0C0C0"/>
                  </a:outerShdw>
                </a:effectLst>
                <a:latin typeface="+mn-lt"/>
                <a:cs typeface="Arial" panose="020B0604020202020204" pitchFamily="34" charset="0"/>
              </a:rPr>
              <a:t>2</a:t>
            </a:r>
            <a:br>
              <a:rPr lang="fr-FR" altLang="fr-FR" sz="7200" b="1" dirty="0">
                <a:solidFill>
                  <a:srgbClr val="000099"/>
                </a:solidFill>
                <a:effectLst>
                  <a:outerShdw blurRad="38100" dist="38100" dir="2700000" algn="tl">
                    <a:srgbClr val="C0C0C0"/>
                  </a:outerShdw>
                </a:effectLst>
                <a:latin typeface="+mn-lt"/>
                <a:cs typeface="Arial" panose="020B0604020202020204" pitchFamily="34" charset="0"/>
              </a:rPr>
            </a:br>
            <a:endParaRPr lang="fr-FR" altLang="fr-FR" sz="1200" b="1" dirty="0">
              <a:solidFill>
                <a:srgbClr val="000099"/>
              </a:solidFill>
              <a:effectLst>
                <a:outerShdw blurRad="38100" dist="38100" dir="2700000" algn="tl">
                  <a:srgbClr val="C0C0C0"/>
                </a:outerShdw>
              </a:effectLst>
              <a:latin typeface="+mn-lt"/>
              <a:cs typeface="Arial" panose="020B0604020202020204" pitchFamily="34" charset="0"/>
            </a:endParaRPr>
          </a:p>
          <a:p>
            <a:pPr algn="ctr">
              <a:spcBef>
                <a:spcPct val="20000"/>
              </a:spcBef>
              <a:defRPr/>
            </a:pPr>
            <a:endParaRPr lang="fr-FR" altLang="fr-FR" sz="1200" b="1" dirty="0">
              <a:solidFill>
                <a:srgbClr val="000099"/>
              </a:solidFill>
              <a:effectLst>
                <a:outerShdw blurRad="38100" dist="38100" dir="2700000" algn="tl">
                  <a:srgbClr val="C0C0C0"/>
                </a:outerShdw>
              </a:effectLst>
              <a:latin typeface="+mn-lt"/>
              <a:cs typeface="Arial" panose="020B0604020202020204" pitchFamily="34" charset="0"/>
            </a:endParaRPr>
          </a:p>
        </p:txBody>
      </p:sp>
      <p:sp>
        <p:nvSpPr>
          <p:cNvPr id="7" name="Rectangle 6"/>
          <p:cNvSpPr/>
          <p:nvPr/>
        </p:nvSpPr>
        <p:spPr>
          <a:xfrm>
            <a:off x="2105025" y="2076450"/>
            <a:ext cx="8213725" cy="838200"/>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9" name="ZoneTexte 12"/>
          <p:cNvSpPr txBox="1">
            <a:spLocks noChangeArrowheads="1"/>
          </p:cNvSpPr>
          <p:nvPr/>
        </p:nvSpPr>
        <p:spPr bwMode="auto">
          <a:xfrm>
            <a:off x="276225" y="2159000"/>
            <a:ext cx="11644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dirty="0">
                <a:solidFill>
                  <a:schemeClr val="bg1"/>
                </a:solidFill>
                <a:cs typeface="Arial" panose="020B0604020202020204" pitchFamily="34" charset="0"/>
              </a:rPr>
              <a:t>L’homéopathie au comptoir</a:t>
            </a:r>
          </a:p>
        </p:txBody>
      </p:sp>
      <p:sp>
        <p:nvSpPr>
          <p:cNvPr id="10" name="ZoneTexte 4"/>
          <p:cNvSpPr txBox="1">
            <a:spLocks noChangeArrowheads="1"/>
          </p:cNvSpPr>
          <p:nvPr/>
        </p:nvSpPr>
        <p:spPr bwMode="auto">
          <a:xfrm>
            <a:off x="3518220" y="3268663"/>
            <a:ext cx="7997019" cy="708025"/>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4000" b="1" i="1" dirty="0">
                <a:solidFill>
                  <a:srgbClr val="FFFFFF"/>
                </a:solidFill>
                <a:cs typeface="Arial" panose="020B0604020202020204" pitchFamily="34" charset="0"/>
              </a:rPr>
              <a:t>Expertise DERMATOLOGIE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838200" y="1553592"/>
            <a:ext cx="10515600" cy="496881"/>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Pour le </a:t>
            </a:r>
            <a:r>
              <a:rPr lang="fr-FR" sz="2000" b="1" dirty="0">
                <a:solidFill>
                  <a:srgbClr val="000099"/>
                </a:solidFill>
              </a:rPr>
              <a:t>confort de tous</a:t>
            </a:r>
          </a:p>
          <a:p>
            <a:pPr marL="1028700" lvl="3" indent="0" fontAlgn="auto">
              <a:spcAft>
                <a:spcPts val="0"/>
              </a:spcAft>
              <a:buFont typeface="Arial" panose="020B0604020202020204" pitchFamily="34" charset="0"/>
              <a:buNone/>
            </a:pPr>
            <a:endParaRPr lang="fr-FR" b="1" dirty="0">
              <a:solidFill>
                <a:srgbClr val="000099"/>
              </a:solidFill>
            </a:endParaRPr>
          </a:p>
        </p:txBody>
      </p:sp>
      <p:sp>
        <p:nvSpPr>
          <p:cNvPr id="2" name="Titre 1"/>
          <p:cNvSpPr>
            <a:spLocks noGrp="1"/>
          </p:cNvSpPr>
          <p:nvPr>
            <p:ph type="title"/>
          </p:nvPr>
        </p:nvSpPr>
        <p:spPr/>
        <p:txBody>
          <a:bodyPr/>
          <a:lstStyle/>
          <a:p>
            <a:r>
              <a:rPr lang="fr-FR" dirty="0"/>
              <a:t>Quelques consignes</a:t>
            </a:r>
          </a:p>
        </p:txBody>
      </p:sp>
      <p:pic>
        <p:nvPicPr>
          <p:cNvPr id="8" name="Image 7"/>
          <p:cNvPicPr>
            <a:picLocks noChangeAspect="1"/>
          </p:cNvPicPr>
          <p:nvPr/>
        </p:nvPicPr>
        <p:blipFill rotWithShape="1">
          <a:blip r:embed="rId4"/>
          <a:srcRect l="12028" t="12783" r="7713"/>
          <a:stretch/>
        </p:blipFill>
        <p:spPr>
          <a:xfrm>
            <a:off x="1777575" y="2026663"/>
            <a:ext cx="712678" cy="693795"/>
          </a:xfrm>
          <a:prstGeom prst="rect">
            <a:avLst/>
          </a:prstGeom>
        </p:spPr>
      </p:pic>
      <p:pic>
        <p:nvPicPr>
          <p:cNvPr id="9" name="Espace réservé du contenu 8"/>
          <p:cNvPicPr>
            <a:picLocks noGrp="1" noChangeAspect="1"/>
          </p:cNvPicPr>
          <p:nvPr>
            <p:ph idx="1"/>
          </p:nvPr>
        </p:nvPicPr>
        <p:blipFill rotWithShape="1">
          <a:blip r:embed="rId5"/>
          <a:srcRect t="7783" r="3907"/>
          <a:stretch/>
        </p:blipFill>
        <p:spPr>
          <a:xfrm>
            <a:off x="1761650" y="2899191"/>
            <a:ext cx="722916" cy="699452"/>
          </a:xfrm>
          <a:prstGeom prst="rect">
            <a:avLst/>
          </a:prstGeom>
        </p:spPr>
      </p:pic>
      <p:pic>
        <p:nvPicPr>
          <p:cNvPr id="10" name="Image 9"/>
          <p:cNvPicPr>
            <a:picLocks noChangeAspect="1"/>
          </p:cNvPicPr>
          <p:nvPr/>
        </p:nvPicPr>
        <p:blipFill rotWithShape="1">
          <a:blip r:embed="rId6"/>
          <a:srcRect l="4023" t="11848" r="6278"/>
          <a:stretch/>
        </p:blipFill>
        <p:spPr>
          <a:xfrm>
            <a:off x="1787064" y="5579279"/>
            <a:ext cx="693699" cy="699452"/>
          </a:xfrm>
          <a:prstGeom prst="rect">
            <a:avLst/>
          </a:prstGeom>
        </p:spPr>
      </p:pic>
      <p:sp>
        <p:nvSpPr>
          <p:cNvPr id="14" name="ZoneTexte 13"/>
          <p:cNvSpPr txBox="1"/>
          <p:nvPr/>
        </p:nvSpPr>
        <p:spPr>
          <a:xfrm>
            <a:off x="2706895" y="2151666"/>
            <a:ext cx="7249904" cy="646331"/>
          </a:xfrm>
          <a:prstGeom prst="rect">
            <a:avLst/>
          </a:prstGeom>
          <a:noFill/>
        </p:spPr>
        <p:txBody>
          <a:bodyPr wrap="square" rtlCol="0">
            <a:spAutoFit/>
          </a:bodyPr>
          <a:lstStyle/>
          <a:p>
            <a:pPr eaLnBrk="0" hangingPunct="0"/>
            <a:r>
              <a:rPr lang="fr-FR" dirty="0">
                <a:solidFill>
                  <a:srgbClr val="000099"/>
                </a:solidFill>
                <a:cs typeface="Arial" panose="020B0604020202020204" pitchFamily="34" charset="0"/>
              </a:rPr>
              <a:t>Allumer son micro, </a:t>
            </a:r>
            <a:r>
              <a:rPr lang="fr-FR" u="sng" dirty="0">
                <a:solidFill>
                  <a:srgbClr val="000099"/>
                </a:solidFill>
                <a:cs typeface="Arial" panose="020B0604020202020204" pitchFamily="34" charset="0"/>
              </a:rPr>
              <a:t>uniquement</a:t>
            </a:r>
            <a:r>
              <a:rPr lang="fr-FR" dirty="0">
                <a:solidFill>
                  <a:srgbClr val="000099"/>
                </a:solidFill>
                <a:cs typeface="Arial" panose="020B0604020202020204" pitchFamily="34" charset="0"/>
              </a:rPr>
              <a:t> lors des temps d’échange</a:t>
            </a:r>
          </a:p>
          <a:p>
            <a:pPr eaLnBrk="0" hangingPunct="0"/>
            <a:endParaRPr lang="fr-FR" dirty="0">
              <a:solidFill>
                <a:prstClr val="black"/>
              </a:solidFill>
            </a:endParaRPr>
          </a:p>
        </p:txBody>
      </p:sp>
      <p:sp>
        <p:nvSpPr>
          <p:cNvPr id="15" name="ZoneTexte 14"/>
          <p:cNvSpPr txBox="1"/>
          <p:nvPr/>
        </p:nvSpPr>
        <p:spPr>
          <a:xfrm>
            <a:off x="2706895" y="2995614"/>
            <a:ext cx="2567069" cy="369332"/>
          </a:xfrm>
          <a:prstGeom prst="rect">
            <a:avLst/>
          </a:prstGeom>
          <a:noFill/>
        </p:spPr>
        <p:txBody>
          <a:bodyPr wrap="square" rtlCol="0">
            <a:spAutoFit/>
          </a:bodyPr>
          <a:lstStyle/>
          <a:p>
            <a:pPr eaLnBrk="0" hangingPunct="0"/>
            <a:r>
              <a:rPr lang="fr-FR" dirty="0">
                <a:solidFill>
                  <a:srgbClr val="000099"/>
                </a:solidFill>
              </a:rPr>
              <a:t>Activer sa caméra</a:t>
            </a:r>
            <a:endParaRPr lang="fr-FR" dirty="0">
              <a:solidFill>
                <a:prstClr val="black"/>
              </a:solidFill>
            </a:endParaRPr>
          </a:p>
        </p:txBody>
      </p:sp>
      <p:sp>
        <p:nvSpPr>
          <p:cNvPr id="17" name="Espace réservé du contenu 2"/>
          <p:cNvSpPr txBox="1">
            <a:spLocks/>
          </p:cNvSpPr>
          <p:nvPr/>
        </p:nvSpPr>
        <p:spPr>
          <a:xfrm>
            <a:off x="838200" y="5054101"/>
            <a:ext cx="10515600"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b="1" dirty="0">
                <a:solidFill>
                  <a:srgbClr val="000099"/>
                </a:solidFill>
              </a:rPr>
              <a:t>S’identifier clairement </a:t>
            </a:r>
            <a:r>
              <a:rPr lang="fr-FR" dirty="0">
                <a:solidFill>
                  <a:srgbClr val="000099"/>
                </a:solidFill>
              </a:rPr>
              <a:t>: prénom + nom </a:t>
            </a:r>
          </a:p>
        </p:txBody>
      </p:sp>
      <p:sp>
        <p:nvSpPr>
          <p:cNvPr id="18" name="ZoneTexte 17"/>
          <p:cNvSpPr txBox="1"/>
          <p:nvPr/>
        </p:nvSpPr>
        <p:spPr>
          <a:xfrm>
            <a:off x="2706895" y="3932413"/>
            <a:ext cx="2567069" cy="369332"/>
          </a:xfrm>
          <a:prstGeom prst="rect">
            <a:avLst/>
          </a:prstGeom>
          <a:noFill/>
        </p:spPr>
        <p:txBody>
          <a:bodyPr wrap="square" rtlCol="0">
            <a:spAutoFit/>
          </a:bodyPr>
          <a:lstStyle/>
          <a:p>
            <a:pPr eaLnBrk="0" hangingPunct="0"/>
            <a:r>
              <a:rPr lang="fr-FR" dirty="0">
                <a:solidFill>
                  <a:srgbClr val="000099"/>
                </a:solidFill>
              </a:rPr>
              <a:t>Utiliser le « chat »</a:t>
            </a:r>
            <a:endParaRPr lang="fr-FR" dirty="0">
              <a:solidFill>
                <a:prstClr val="black"/>
              </a:solidFill>
            </a:endParaRPr>
          </a:p>
        </p:txBody>
      </p:sp>
      <p:sp>
        <p:nvSpPr>
          <p:cNvPr id="19" name="ZoneTexte 18"/>
          <p:cNvSpPr txBox="1"/>
          <p:nvPr/>
        </p:nvSpPr>
        <p:spPr>
          <a:xfrm>
            <a:off x="2755065" y="5786226"/>
            <a:ext cx="3433299" cy="369332"/>
          </a:xfrm>
          <a:prstGeom prst="rect">
            <a:avLst/>
          </a:prstGeom>
          <a:noFill/>
        </p:spPr>
        <p:txBody>
          <a:bodyPr wrap="square" rtlCol="0">
            <a:spAutoFit/>
          </a:bodyPr>
          <a:lstStyle/>
          <a:p>
            <a:pPr eaLnBrk="0" hangingPunct="0"/>
            <a:r>
              <a:rPr lang="fr-FR" dirty="0">
                <a:solidFill>
                  <a:srgbClr val="000099"/>
                </a:solidFill>
              </a:rPr>
              <a:t>Se renommer, si besoin</a:t>
            </a:r>
            <a:endParaRPr lang="fr-FR" dirty="0">
              <a:solidFill>
                <a:prstClr val="black"/>
              </a:solidFill>
            </a:endParaRPr>
          </a:p>
        </p:txBody>
      </p:sp>
      <p:grpSp>
        <p:nvGrpSpPr>
          <p:cNvPr id="6" name="Groupe 5"/>
          <p:cNvGrpSpPr/>
          <p:nvPr/>
        </p:nvGrpSpPr>
        <p:grpSpPr>
          <a:xfrm>
            <a:off x="1434325" y="3571273"/>
            <a:ext cx="1587401" cy="1179532"/>
            <a:chOff x="1496843" y="3571273"/>
            <a:chExt cx="1587401" cy="1179532"/>
          </a:xfrm>
        </p:grpSpPr>
        <p:pic>
          <p:nvPicPr>
            <p:cNvPr id="3" name="Image 2"/>
            <p:cNvPicPr>
              <a:picLocks noChangeAspect="1"/>
            </p:cNvPicPr>
            <p:nvPr/>
          </p:nvPicPr>
          <p:blipFill>
            <a:blip r:embed="rId7"/>
            <a:stretch>
              <a:fillRect/>
            </a:stretch>
          </p:blipFill>
          <p:spPr>
            <a:xfrm>
              <a:off x="1496843" y="3571273"/>
              <a:ext cx="1210052" cy="980559"/>
            </a:xfrm>
            <a:prstGeom prst="rect">
              <a:avLst/>
            </a:prstGeom>
            <a:scene3d>
              <a:camera prst="orthographicFront">
                <a:rot lat="0" lon="0" rev="0"/>
              </a:camera>
              <a:lightRig rig="threePt" dir="t"/>
            </a:scene3d>
          </p:spPr>
        </p:pic>
        <p:sp>
          <p:nvSpPr>
            <p:cNvPr id="4" name="ZoneTexte 3"/>
            <p:cNvSpPr txBox="1"/>
            <p:nvPr/>
          </p:nvSpPr>
          <p:spPr>
            <a:xfrm>
              <a:off x="1653010" y="4412251"/>
              <a:ext cx="1431234" cy="338554"/>
            </a:xfrm>
            <a:prstGeom prst="rect">
              <a:avLst/>
            </a:prstGeom>
            <a:noFill/>
          </p:spPr>
          <p:txBody>
            <a:bodyPr wrap="square" rtlCol="0">
              <a:spAutoFit/>
            </a:bodyPr>
            <a:lstStyle/>
            <a:p>
              <a:pPr eaLnBrk="0" hangingPunct="0"/>
              <a:r>
                <a:rPr lang="fr-FR" sz="1600" dirty="0">
                  <a:solidFill>
                    <a:prstClr val="black"/>
                  </a:solidFill>
                </a:rPr>
                <a:t>Converser</a:t>
              </a:r>
            </a:p>
          </p:txBody>
        </p:sp>
      </p:grpSp>
    </p:spTree>
    <p:extLst>
      <p:ext uri="{BB962C8B-B14F-4D97-AF65-F5344CB8AC3E}">
        <p14:creationId xmlns:p14="http://schemas.microsoft.com/office/powerpoint/2010/main" val="377327528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1500325" y="3138437"/>
            <a:ext cx="10515600" cy="3801262"/>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 </a:t>
            </a:r>
          </a:p>
          <a:p>
            <a:pPr marL="0" indent="0" fontAlgn="auto">
              <a:spcAft>
                <a:spcPts val="0"/>
              </a:spcAft>
              <a:buFontTx/>
              <a:buNone/>
            </a:pPr>
            <a:endParaRPr lang="fr-FR" sz="2000" b="1" dirty="0">
              <a:solidFill>
                <a:srgbClr val="000099"/>
              </a:solidFill>
            </a:endParaRPr>
          </a:p>
          <a:p>
            <a:pPr marL="0" indent="0" fontAlgn="auto">
              <a:spcAft>
                <a:spcPts val="0"/>
              </a:spcAft>
              <a:buFontTx/>
              <a:buNone/>
            </a:pPr>
            <a:endParaRPr lang="fr-FR" sz="2000" b="1" dirty="0">
              <a:solidFill>
                <a:srgbClr val="000099"/>
              </a:solidFill>
            </a:endParaRPr>
          </a:p>
          <a:p>
            <a:pPr fontAlgn="auto">
              <a:spcAft>
                <a:spcPts val="0"/>
              </a:spcAft>
            </a:pPr>
            <a:r>
              <a:rPr lang="fr-FR" sz="2000" dirty="0">
                <a:solidFill>
                  <a:srgbClr val="000099"/>
                </a:solidFill>
              </a:rPr>
              <a:t>Tutoiement / vouvoiement</a:t>
            </a:r>
          </a:p>
          <a:p>
            <a:pPr fontAlgn="auto">
              <a:spcAft>
                <a:spcPts val="0"/>
              </a:spcAft>
            </a:pPr>
            <a:endParaRPr lang="fr-FR" sz="2000" dirty="0">
              <a:solidFill>
                <a:srgbClr val="000099"/>
              </a:solidFill>
            </a:endParaRPr>
          </a:p>
          <a:p>
            <a:pPr marL="0" indent="0" fontAlgn="auto">
              <a:spcAft>
                <a:spcPts val="0"/>
              </a:spcAft>
              <a:buFontTx/>
              <a:buNone/>
            </a:pPr>
            <a:endParaRPr lang="fr-FR" sz="2000" dirty="0">
              <a:solidFill>
                <a:srgbClr val="000099"/>
              </a:solidFill>
            </a:endParaRPr>
          </a:p>
          <a:p>
            <a:pPr fontAlgn="auto">
              <a:spcAft>
                <a:spcPts val="0"/>
              </a:spcAft>
            </a:pPr>
            <a:r>
              <a:rPr lang="fr-FR" sz="2000" dirty="0">
                <a:solidFill>
                  <a:prstClr val="white"/>
                </a:solidFill>
              </a:rPr>
              <a:t>N</a:t>
            </a:r>
          </a:p>
          <a:p>
            <a:pPr fontAlgn="auto">
              <a:spcAft>
                <a:spcPts val="0"/>
              </a:spcAft>
            </a:pPr>
            <a:endParaRPr lang="fr-FR" sz="2000" dirty="0">
              <a:solidFill>
                <a:srgbClr val="000099"/>
              </a:solidFill>
            </a:endParaRPr>
          </a:p>
          <a:p>
            <a:pPr fontAlgn="auto">
              <a:spcAft>
                <a:spcPts val="0"/>
              </a:spcAft>
            </a:pPr>
            <a:endParaRPr lang="fr-FR" sz="2000" dirty="0">
              <a:solidFill>
                <a:srgbClr val="000099"/>
              </a:solidFill>
            </a:endParaRPr>
          </a:p>
          <a:p>
            <a:pPr fontAlgn="auto">
              <a:spcAft>
                <a:spcPts val="0"/>
              </a:spcAft>
            </a:pPr>
            <a:endParaRPr lang="fr-FR" sz="2000" dirty="0">
              <a:solidFill>
                <a:srgbClr val="000099"/>
              </a:solidFill>
            </a:endParaRPr>
          </a:p>
          <a:p>
            <a:pPr fontAlgn="auto">
              <a:spcAft>
                <a:spcPts val="0"/>
              </a:spcAft>
            </a:pPr>
            <a:endParaRPr lang="fr-FR" sz="2000" dirty="0">
              <a:solidFill>
                <a:srgbClr val="4472C4">
                  <a:lumMod val="75000"/>
                </a:srgbClr>
              </a:solidFill>
            </a:endParaRPr>
          </a:p>
          <a:p>
            <a:pPr fontAlgn="auto">
              <a:spcAft>
                <a:spcPts val="0"/>
              </a:spcAft>
            </a:pPr>
            <a:endParaRPr lang="fr-FR" sz="2000" b="1" dirty="0">
              <a:solidFill>
                <a:srgbClr val="000099"/>
              </a:solidFill>
            </a:endParaRPr>
          </a:p>
          <a:p>
            <a:pPr marL="1028700" lvl="3" indent="0" fontAlgn="auto">
              <a:spcAft>
                <a:spcPts val="0"/>
              </a:spcAft>
              <a:buFont typeface="Arial" panose="020B0604020202020204" pitchFamily="34" charset="0"/>
              <a:buNone/>
            </a:pPr>
            <a:endParaRPr lang="fr-FR" b="1" dirty="0">
              <a:solidFill>
                <a:srgbClr val="000099"/>
              </a:solidFill>
            </a:endParaRPr>
          </a:p>
        </p:txBody>
      </p:sp>
      <p:sp>
        <p:nvSpPr>
          <p:cNvPr id="2" name="Titre 1"/>
          <p:cNvSpPr>
            <a:spLocks noGrp="1"/>
          </p:cNvSpPr>
          <p:nvPr>
            <p:ph type="title"/>
          </p:nvPr>
        </p:nvSpPr>
        <p:spPr/>
        <p:txBody>
          <a:bodyPr/>
          <a:lstStyle/>
          <a:p>
            <a:r>
              <a:rPr lang="fr-FR" dirty="0"/>
              <a:t>Règles du jeu</a:t>
            </a:r>
          </a:p>
        </p:txBody>
      </p:sp>
      <p:sp>
        <p:nvSpPr>
          <p:cNvPr id="17" name="Espace réservé du contenu 2"/>
          <p:cNvSpPr txBox="1">
            <a:spLocks/>
          </p:cNvSpPr>
          <p:nvPr/>
        </p:nvSpPr>
        <p:spPr>
          <a:xfrm>
            <a:off x="1500325" y="1697391"/>
            <a:ext cx="4021282"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b="1" dirty="0">
                <a:solidFill>
                  <a:srgbClr val="000099"/>
                </a:solidFill>
              </a:rPr>
              <a:t>Horaires et pauses</a:t>
            </a:r>
            <a:endParaRPr lang="fr-FR" dirty="0">
              <a:solidFill>
                <a:srgbClr val="000099"/>
              </a:solidFill>
            </a:endParaRPr>
          </a:p>
        </p:txBody>
      </p:sp>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12077" t="7018" r="11881" b="8071"/>
          <a:stretch/>
        </p:blipFill>
        <p:spPr>
          <a:xfrm flipH="1">
            <a:off x="1943829" y="2882692"/>
            <a:ext cx="946484" cy="887787"/>
          </a:xfrm>
          <a:prstGeom prst="rect">
            <a:avLst/>
          </a:prstGeom>
        </p:spPr>
      </p:pic>
      <p:pic>
        <p:nvPicPr>
          <p:cNvPr id="16" name="Image 15"/>
          <p:cNvPicPr>
            <a:picLocks noChangeAspect="1"/>
          </p:cNvPicPr>
          <p:nvPr/>
        </p:nvPicPr>
        <p:blipFill rotWithShape="1">
          <a:blip r:embed="rId5">
            <a:extLst>
              <a:ext uri="{28A0092B-C50C-407E-A947-70E740481C1C}">
                <a14:useLocalDpi xmlns:a14="http://schemas.microsoft.com/office/drawing/2010/main" val="0"/>
              </a:ext>
            </a:extLst>
          </a:blip>
          <a:srcRect l="37593" t="35436" r="38854" b="36932"/>
          <a:stretch/>
        </p:blipFill>
        <p:spPr>
          <a:xfrm>
            <a:off x="1772378" y="4745632"/>
            <a:ext cx="2871537" cy="1684422"/>
          </a:xfrm>
          <a:prstGeom prst="rect">
            <a:avLst/>
          </a:prstGeom>
        </p:spPr>
      </p:pic>
      <p:pic>
        <p:nvPicPr>
          <p:cNvPr id="21" name="Image 20"/>
          <p:cNvPicPr>
            <a:picLocks noChangeAspect="1"/>
          </p:cNvPicPr>
          <p:nvPr/>
        </p:nvPicPr>
        <p:blipFill rotWithShape="1">
          <a:blip r:embed="rId6"/>
          <a:srcRect l="6875" t="12296" r="6046" b="5463"/>
          <a:stretch/>
        </p:blipFill>
        <p:spPr>
          <a:xfrm>
            <a:off x="4643915" y="1559587"/>
            <a:ext cx="811222" cy="811222"/>
          </a:xfrm>
          <a:prstGeom prst="rect">
            <a:avLst/>
          </a:prstGeom>
        </p:spPr>
      </p:pic>
      <p:grpSp>
        <p:nvGrpSpPr>
          <p:cNvPr id="22" name="Group 2063"/>
          <p:cNvGrpSpPr>
            <a:grpSpLocks/>
          </p:cNvGrpSpPr>
          <p:nvPr/>
        </p:nvGrpSpPr>
        <p:grpSpPr bwMode="auto">
          <a:xfrm>
            <a:off x="485290" y="2211238"/>
            <a:ext cx="682233" cy="613193"/>
            <a:chOff x="1584" y="2688"/>
            <a:chExt cx="166" cy="144"/>
          </a:xfrm>
        </p:grpSpPr>
        <p:sp>
          <p:nvSpPr>
            <p:cNvPr id="23" name="Freeform 2064"/>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fr-FR" sz="1600">
                <a:solidFill>
                  <a:prstClr val="black"/>
                </a:solidFill>
                <a:cs typeface="Arial" panose="020B0604020202020204" pitchFamily="34" charset="0"/>
              </a:endParaRPr>
            </a:p>
          </p:txBody>
        </p:sp>
        <p:sp>
          <p:nvSpPr>
            <p:cNvPr id="24" name="Freeform 2065"/>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fr-FR" sz="1600">
                <a:solidFill>
                  <a:prstClr val="black"/>
                </a:solidFill>
                <a:cs typeface="Arial" panose="020B0604020202020204" pitchFamily="34" charset="0"/>
              </a:endParaRPr>
            </a:p>
          </p:txBody>
        </p:sp>
      </p:grpSp>
      <p:cxnSp>
        <p:nvCxnSpPr>
          <p:cNvPr id="29" name="Connecteur droit 28"/>
          <p:cNvCxnSpPr/>
          <p:nvPr/>
        </p:nvCxnSpPr>
        <p:spPr>
          <a:xfrm>
            <a:off x="6758125" y="2179357"/>
            <a:ext cx="16770" cy="4048842"/>
          </a:xfrm>
          <a:prstGeom prst="line">
            <a:avLst/>
          </a:prstGeom>
          <a:ln cmpd="thickThin">
            <a:solidFill>
              <a:srgbClr val="000099"/>
            </a:solidFill>
          </a:ln>
        </p:spPr>
        <p:style>
          <a:lnRef idx="1">
            <a:schemeClr val="accent1"/>
          </a:lnRef>
          <a:fillRef idx="0">
            <a:schemeClr val="accent1"/>
          </a:fillRef>
          <a:effectRef idx="0">
            <a:schemeClr val="accent1"/>
          </a:effectRef>
          <a:fontRef idx="minor">
            <a:schemeClr val="tx1"/>
          </a:fontRef>
        </p:style>
      </p:cxnSp>
      <p:sp>
        <p:nvSpPr>
          <p:cNvPr id="32" name="AutoShape 9"/>
          <p:cNvSpPr>
            <a:spLocks noChangeArrowheads="1"/>
          </p:cNvSpPr>
          <p:nvPr/>
        </p:nvSpPr>
        <p:spPr bwMode="auto">
          <a:xfrm>
            <a:off x="8232700" y="3138437"/>
            <a:ext cx="2545917" cy="673418"/>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20000"/>
              </a:spcBef>
            </a:pPr>
            <a:r>
              <a:rPr lang="fr-FR" altLang="fr-FR" sz="2400" i="1" dirty="0">
                <a:solidFill>
                  <a:srgbClr val="000099"/>
                </a:solidFill>
              </a:rPr>
              <a:t>OK pour vous ?</a:t>
            </a:r>
          </a:p>
        </p:txBody>
      </p:sp>
      <p:pic>
        <p:nvPicPr>
          <p:cNvPr id="33" name="Image 32"/>
          <p:cNvPicPr>
            <a:picLocks noChangeAspect="1"/>
          </p:cNvPicPr>
          <p:nvPr/>
        </p:nvPicPr>
        <p:blipFill rotWithShape="1">
          <a:blip r:embed="rId7"/>
          <a:srcRect l="8244" t="8116" r="2726" b="1798"/>
          <a:stretch/>
        </p:blipFill>
        <p:spPr>
          <a:xfrm>
            <a:off x="7836863" y="4615569"/>
            <a:ext cx="986114" cy="961894"/>
          </a:xfrm>
          <a:prstGeom prst="rect">
            <a:avLst/>
          </a:prstGeom>
        </p:spPr>
      </p:pic>
      <p:pic>
        <p:nvPicPr>
          <p:cNvPr id="34" name="Image 33"/>
          <p:cNvPicPr>
            <a:picLocks noChangeAspect="1"/>
          </p:cNvPicPr>
          <p:nvPr/>
        </p:nvPicPr>
        <p:blipFill rotWithShape="1">
          <a:blip r:embed="rId8"/>
          <a:srcRect l="5575" t="6914" r="6504" b="3226"/>
          <a:stretch/>
        </p:blipFill>
        <p:spPr>
          <a:xfrm>
            <a:off x="9901715" y="4615569"/>
            <a:ext cx="968814" cy="972274"/>
          </a:xfrm>
          <a:prstGeom prst="rect">
            <a:avLst/>
          </a:prstGeom>
        </p:spPr>
      </p:pic>
    </p:spTree>
    <p:extLst>
      <p:ext uri="{BB962C8B-B14F-4D97-AF65-F5344CB8AC3E}">
        <p14:creationId xmlns:p14="http://schemas.microsoft.com/office/powerpoint/2010/main" val="1908067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ZoneTexte 3"/>
          <p:cNvSpPr txBox="1">
            <a:spLocks noChangeArrowheads="1"/>
          </p:cNvSpPr>
          <p:nvPr/>
        </p:nvSpPr>
        <p:spPr bwMode="auto">
          <a:xfrm>
            <a:off x="3314700" y="1181100"/>
            <a:ext cx="7997825" cy="646331"/>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i="1" dirty="0">
                <a:solidFill>
                  <a:srgbClr val="FFFFFF"/>
                </a:solidFill>
                <a:cs typeface="Arial" panose="020B0604020202020204" pitchFamily="34" charset="0"/>
              </a:rPr>
              <a:t>Expertise Dermatologie</a:t>
            </a:r>
          </a:p>
        </p:txBody>
      </p:sp>
      <p:sp>
        <p:nvSpPr>
          <p:cNvPr id="5" name="Rectangle 4"/>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rgbClr val="FFFFFF"/>
              </a:solidFill>
            </a:endParaRPr>
          </a:p>
        </p:txBody>
      </p:sp>
      <p:sp>
        <p:nvSpPr>
          <p:cNvPr id="503812"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a:solidFill>
                  <a:srgbClr val="FFFFFF"/>
                </a:solidFill>
                <a:cs typeface="Arial" panose="020B0604020202020204" pitchFamily="34" charset="0"/>
              </a:rPr>
              <a:t>L’homéopathie au comptoir</a:t>
            </a:r>
          </a:p>
        </p:txBody>
      </p:sp>
      <p:pic>
        <p:nvPicPr>
          <p:cNvPr id="503813" name="Imag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472569" y="2145030"/>
            <a:ext cx="9682086"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None/>
            </a:pPr>
            <a:r>
              <a:rPr lang="fr-FR" altLang="fr-FR" sz="2200" dirty="0">
                <a:solidFill>
                  <a:srgbClr val="000099"/>
                </a:solidFill>
                <a:cs typeface="Arial" panose="020B0604020202020204" pitchFamily="34" charset="0"/>
              </a:rPr>
              <a:t>Face aux pathologies dermatologiques </a:t>
            </a:r>
            <a:r>
              <a:rPr lang="fr-FR" altLang="fr-FR" sz="2200" b="1" dirty="0">
                <a:solidFill>
                  <a:srgbClr val="000099"/>
                </a:solidFill>
                <a:cs typeface="Arial" panose="020B0604020202020204" pitchFamily="34" charset="0"/>
              </a:rPr>
              <a:t>les plus couramment rencontrées à l’officine </a:t>
            </a:r>
            <a:r>
              <a:rPr lang="fr-FR" altLang="fr-FR" sz="2200" dirty="0">
                <a:solidFill>
                  <a:srgbClr val="000099"/>
                </a:solidFill>
                <a:cs typeface="Arial" panose="020B0604020202020204" pitchFamily="34" charset="0"/>
              </a:rPr>
              <a:t>:</a:t>
            </a:r>
          </a:p>
          <a:p>
            <a:pPr>
              <a:spcBef>
                <a:spcPts val="12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2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lésions observées et symptômes aigus décrits, en appliquant les principes de prescription</a:t>
            </a:r>
          </a:p>
          <a:p>
            <a:pPr>
              <a:spcBef>
                <a:spcPts val="12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a:p>
            <a:pPr>
              <a:spcBef>
                <a:spcPts val="1200"/>
              </a:spcBef>
              <a:buClr>
                <a:srgbClr val="62C400"/>
              </a:buClr>
            </a:pPr>
            <a:r>
              <a:rPr lang="fr-FR" altLang="fr-FR" sz="2200" b="1" dirty="0">
                <a:solidFill>
                  <a:srgbClr val="000099"/>
                </a:solidFill>
                <a:cs typeface="Arial" panose="020B0604020202020204" pitchFamily="34" charset="0"/>
              </a:rPr>
              <a:t>Commenter les prescriptions </a:t>
            </a:r>
            <a:r>
              <a:rPr lang="fr-FR" altLang="fr-FR" sz="2200" dirty="0">
                <a:solidFill>
                  <a:srgbClr val="000099"/>
                </a:solidFill>
                <a:cs typeface="Arial" panose="020B0604020202020204" pitchFamily="34" charset="0"/>
              </a:rPr>
              <a:t>de médicaments homéopathiques en dermatologie : distinction traitement aigu et de terrain, valorisation et accompagnement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ZoneTexte 7"/>
          <p:cNvSpPr txBox="1">
            <a:spLocks noChangeArrowheads="1"/>
          </p:cNvSpPr>
          <p:nvPr/>
        </p:nvSpPr>
        <p:spPr bwMode="auto">
          <a:xfrm>
            <a:off x="3303588" y="1782763"/>
            <a:ext cx="5511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rgbClr val="FFFFFF"/>
                </a:solidFill>
                <a:cs typeface="Arial" panose="020B0604020202020204" pitchFamily="34" charset="0"/>
              </a:rPr>
              <a:t>PARTIE 3</a:t>
            </a:r>
          </a:p>
          <a:p>
            <a:pPr algn="ctr"/>
            <a:r>
              <a:rPr lang="fr-FR" altLang="fr-FR" sz="3200" b="1">
                <a:solidFill>
                  <a:srgbClr val="FFFFFF"/>
                </a:solidFill>
                <a:cs typeface="Arial" panose="020B0604020202020204" pitchFamily="34" charset="0"/>
              </a:rPr>
              <a:t>Prise en charge officinale : </a:t>
            </a:r>
          </a:p>
          <a:p>
            <a:pPr algn="ctr"/>
            <a:r>
              <a:rPr lang="fr-FR" altLang="fr-FR" sz="3200" b="1">
                <a:solidFill>
                  <a:srgbClr val="FFFFFF"/>
                </a:solidFill>
                <a:cs typeface="Arial" panose="020B0604020202020204" pitchFamily="34" charset="0"/>
              </a:rPr>
              <a:t>Dermatologie</a:t>
            </a:r>
            <a:endParaRPr lang="fr-FR" altLang="fr-FR" sz="3200">
              <a:solidFill>
                <a:srgbClr val="FFFFFF"/>
              </a:solidFill>
              <a:cs typeface="Arial" panose="020B0604020202020204" pitchFamily="34" charset="0"/>
            </a:endParaRPr>
          </a:p>
        </p:txBody>
      </p:sp>
      <p:sp>
        <p:nvSpPr>
          <p:cNvPr id="5" name="Text Box 2"/>
          <p:cNvSpPr txBox="1">
            <a:spLocks noChangeArrowheads="1"/>
          </p:cNvSpPr>
          <p:nvPr/>
        </p:nvSpPr>
        <p:spPr bwMode="auto">
          <a:xfrm>
            <a:off x="1439863" y="3598863"/>
            <a:ext cx="5595937" cy="3170237"/>
          </a:xfrm>
          <a:prstGeom prst="rect">
            <a:avLst/>
          </a:prstGeom>
          <a:noFill/>
          <a:ln>
            <a:noFill/>
          </a:ln>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62C400"/>
              </a:buClr>
              <a:buFontTx/>
              <a:buBlip>
                <a:blip r:embed="rId3"/>
              </a:buBlip>
              <a:defRPr/>
            </a:pPr>
            <a:r>
              <a:rPr lang="fr-FR" altLang="fr-FR" sz="2000" dirty="0">
                <a:solidFill>
                  <a:schemeClr val="accent6">
                    <a:lumMod val="40000"/>
                    <a:lumOff val="60000"/>
                  </a:schemeClr>
                </a:solidFill>
                <a:cs typeface="Arial" panose="020B0604020202020204" pitchFamily="34" charset="0"/>
              </a:rPr>
              <a:t>3.1. Herpès labial</a:t>
            </a:r>
          </a:p>
          <a:p>
            <a:pPr>
              <a:spcBef>
                <a:spcPct val="50000"/>
              </a:spcBef>
              <a:buClr>
                <a:srgbClr val="62C400"/>
              </a:buClr>
              <a:buFontTx/>
              <a:buBlip>
                <a:blip r:embed="rId3"/>
              </a:buBlip>
              <a:defRPr/>
            </a:pPr>
            <a:r>
              <a:rPr lang="fr-FR" altLang="fr-FR" sz="2000" dirty="0">
                <a:solidFill>
                  <a:schemeClr val="accent6">
                    <a:lumMod val="40000"/>
                    <a:lumOff val="60000"/>
                  </a:schemeClr>
                </a:solidFill>
                <a:cs typeface="Arial" panose="020B0604020202020204" pitchFamily="34" charset="0"/>
              </a:rPr>
              <a:t>3.2. Prurit</a:t>
            </a:r>
          </a:p>
          <a:p>
            <a:pPr>
              <a:spcBef>
                <a:spcPct val="50000"/>
              </a:spcBef>
              <a:buClr>
                <a:srgbClr val="62C400"/>
              </a:buClr>
              <a:buFontTx/>
              <a:buBlip>
                <a:blip r:embed="rId3"/>
              </a:buBlip>
              <a:defRPr/>
            </a:pPr>
            <a:r>
              <a:rPr lang="fr-FR" altLang="fr-FR" sz="2000" dirty="0">
                <a:solidFill>
                  <a:schemeClr val="accent6">
                    <a:lumMod val="40000"/>
                    <a:lumOff val="60000"/>
                  </a:schemeClr>
                </a:solidFill>
                <a:cs typeface="Arial" panose="020B0604020202020204" pitchFamily="34" charset="0"/>
              </a:rPr>
              <a:t>3.3. Eczéma</a:t>
            </a:r>
          </a:p>
          <a:p>
            <a:pPr>
              <a:spcBef>
                <a:spcPct val="50000"/>
              </a:spcBef>
              <a:buClr>
                <a:srgbClr val="62C400"/>
              </a:buClr>
              <a:buFontTx/>
              <a:buBlip>
                <a:blip r:embed="rId3"/>
              </a:buBlip>
              <a:defRPr/>
            </a:pPr>
            <a:r>
              <a:rPr lang="fr-FR" altLang="fr-FR" sz="2000" dirty="0">
                <a:solidFill>
                  <a:schemeClr val="accent6">
                    <a:lumMod val="40000"/>
                    <a:lumOff val="60000"/>
                  </a:schemeClr>
                </a:solidFill>
                <a:cs typeface="Arial" panose="020B0604020202020204" pitchFamily="34" charset="0"/>
              </a:rPr>
              <a:t>3.4. Dermatologie pédiatrique</a:t>
            </a:r>
          </a:p>
          <a:p>
            <a:pPr>
              <a:spcBef>
                <a:spcPct val="50000"/>
              </a:spcBef>
              <a:buClr>
                <a:srgbClr val="62C400"/>
              </a:buClr>
              <a:buFontTx/>
              <a:buBlip>
                <a:blip r:embed="rId3"/>
              </a:buBlip>
              <a:defRPr/>
            </a:pPr>
            <a:r>
              <a:rPr lang="fr-FR" altLang="fr-FR" sz="2000" dirty="0">
                <a:solidFill>
                  <a:schemeClr val="accent6">
                    <a:lumMod val="40000"/>
                    <a:lumOff val="60000"/>
                  </a:schemeClr>
                </a:solidFill>
                <a:cs typeface="Arial" panose="020B0604020202020204" pitchFamily="34" charset="0"/>
              </a:rPr>
              <a:t>3.5. Zona</a:t>
            </a:r>
          </a:p>
          <a:p>
            <a:pPr>
              <a:spcBef>
                <a:spcPct val="50000"/>
              </a:spcBef>
              <a:buClr>
                <a:srgbClr val="62C400"/>
              </a:buClr>
              <a:buFontTx/>
              <a:buBlip>
                <a:blip r:embed="rId3"/>
              </a:buBlip>
              <a:defRPr/>
            </a:pPr>
            <a:r>
              <a:rPr lang="fr-FR" altLang="fr-FR" sz="2000" dirty="0">
                <a:solidFill>
                  <a:srgbClr val="000099"/>
                </a:solidFill>
                <a:cs typeface="Arial" panose="020B0604020202020204" pitchFamily="34" charset="0"/>
              </a:rPr>
              <a:t>3.6. Acné</a:t>
            </a:r>
          </a:p>
          <a:p>
            <a:pPr>
              <a:spcBef>
                <a:spcPct val="50000"/>
              </a:spcBef>
              <a:buClr>
                <a:srgbClr val="62C400"/>
              </a:buClr>
              <a:buFontTx/>
              <a:buBlip>
                <a:blip r:embed="rId3"/>
              </a:buBlip>
              <a:defRPr/>
            </a:pPr>
            <a:endParaRPr lang="fr-FR" altLang="fr-FR" sz="2000" dirty="0">
              <a:solidFill>
                <a:srgbClr val="000099"/>
              </a:solidFill>
              <a:cs typeface="Arial" panose="020B0604020202020204" pitchFamily="34" charset="0"/>
            </a:endParaRPr>
          </a:p>
        </p:txBody>
      </p:sp>
      <p:sp>
        <p:nvSpPr>
          <p:cNvPr id="505859" name="Text Box 2"/>
          <p:cNvSpPr txBox="1">
            <a:spLocks noChangeArrowheads="1"/>
          </p:cNvSpPr>
          <p:nvPr/>
        </p:nvSpPr>
        <p:spPr bwMode="auto">
          <a:xfrm>
            <a:off x="6594475" y="3598863"/>
            <a:ext cx="5597525"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62C400"/>
              </a:buClr>
              <a:buFontTx/>
              <a:buBlip>
                <a:blip r:embed="rId3"/>
              </a:buBlip>
            </a:pPr>
            <a:r>
              <a:rPr lang="fr-FR" altLang="fr-FR" sz="2000">
                <a:solidFill>
                  <a:srgbClr val="000099"/>
                </a:solidFill>
                <a:cs typeface="Arial" panose="020B0604020202020204" pitchFamily="34" charset="0"/>
              </a:rPr>
              <a:t>3.7. Dermatologie hivernale</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3.8. Orgelet- chalazion</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3.9. Panaris</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3.10. Dermatologie estivale</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3.11. Cicatrisation</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3.12. Onco-dermatologie</a:t>
            </a:r>
          </a:p>
          <a:p>
            <a:pPr>
              <a:spcBef>
                <a:spcPct val="50000"/>
              </a:spcBef>
              <a:buClr>
                <a:srgbClr val="62C400"/>
              </a:buClr>
              <a:buFontTx/>
              <a:buBlip>
                <a:blip r:embed="rId3"/>
              </a:buBlip>
            </a:pPr>
            <a:endParaRPr lang="fr-FR" altLang="fr-FR" sz="2000">
              <a:solidFill>
                <a:srgbClr val="000099"/>
              </a:solidFill>
              <a:cs typeface="Arial" panose="020B0604020202020204" pitchFamily="34" charset="0"/>
            </a:endParaRPr>
          </a:p>
          <a:p>
            <a:pPr>
              <a:spcBef>
                <a:spcPct val="50000"/>
              </a:spcBef>
              <a:buClr>
                <a:srgbClr val="62C400"/>
              </a:buClr>
              <a:buFontTx/>
              <a:buBlip>
                <a:blip r:embed="rId3"/>
              </a:buBlip>
            </a:pPr>
            <a:endParaRPr lang="fr-FR" altLang="fr-FR" sz="2000">
              <a:solidFill>
                <a:srgbClr val="000099"/>
              </a:solidFill>
              <a:cs typeface="Arial" panose="020B0604020202020204" pitchFamily="34" charset="0"/>
            </a:endParaRPr>
          </a:p>
        </p:txBody>
      </p:sp>
      <p:cxnSp>
        <p:nvCxnSpPr>
          <p:cNvPr id="9" name="Connecteur droit 8"/>
          <p:cNvCxnSpPr/>
          <p:nvPr/>
        </p:nvCxnSpPr>
        <p:spPr>
          <a:xfrm flipH="1">
            <a:off x="5949950" y="3690938"/>
            <a:ext cx="15875" cy="2871787"/>
          </a:xfrm>
          <a:prstGeom prst="line">
            <a:avLst/>
          </a:prstGeom>
          <a:ln w="12700">
            <a:solidFill>
              <a:srgbClr val="00009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614988" y="1785938"/>
            <a:ext cx="6815137"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Restituer les informations sur les médicaments du J1</a:t>
            </a:r>
            <a:endParaRPr lang="fr-FR" altLang="fr-FR" sz="2000" b="1" dirty="0">
              <a:solidFill>
                <a:srgbClr val="000099"/>
              </a:solidFill>
              <a:latin typeface="Arial"/>
              <a:ea typeface="ＭＳ Ｐゴシック" panose="020B0600070205080204" pitchFamily="34" charset="-128"/>
            </a:endParaRPr>
          </a:p>
        </p:txBody>
      </p:sp>
      <p:sp>
        <p:nvSpPr>
          <p:cNvPr id="339971"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39972"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dirty="0">
                <a:solidFill>
                  <a:srgbClr val="FFFFFF"/>
                </a:solidFill>
                <a:latin typeface="Arial Black" panose="020B0A04020102020204" pitchFamily="34" charset="0"/>
                <a:cs typeface="Arial" panose="020B0604020202020204" pitchFamily="34" charset="0"/>
              </a:rPr>
              <a:t>20’</a:t>
            </a:r>
          </a:p>
        </p:txBody>
      </p:sp>
      <p:sp>
        <p:nvSpPr>
          <p:cNvPr id="339973" name="ZoneTexte 9"/>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Réactivation</a:t>
            </a:r>
          </a:p>
        </p:txBody>
      </p:sp>
      <p:sp>
        <p:nvSpPr>
          <p:cNvPr id="7" name="Rectangle 15"/>
          <p:cNvSpPr>
            <a:spLocks noChangeArrowheads="1"/>
          </p:cNvSpPr>
          <p:nvPr/>
        </p:nvSpPr>
        <p:spPr bwMode="auto">
          <a:xfrm>
            <a:off x="3287713" y="3573463"/>
            <a:ext cx="88376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b="1" u="sng" dirty="0">
                <a:solidFill>
                  <a:srgbClr val="000099"/>
                </a:solidFill>
                <a:ea typeface="ＭＳ Ｐゴシック" panose="020B0600070205080204" pitchFamily="34" charset="-128"/>
                <a:cs typeface="Arial" panose="020B0604020202020204" pitchFamily="34" charset="0"/>
              </a:rPr>
              <a:t>Règles du jeu :</a:t>
            </a:r>
          </a:p>
          <a:p>
            <a:pPr eaLnBrk="0" hangingPunct="0">
              <a:spcBef>
                <a:spcPct val="50000"/>
              </a:spcBef>
              <a:buClr>
                <a:srgbClr val="000099"/>
              </a:buClr>
              <a:buFontTx/>
              <a:buBlip>
                <a:blip r:embed="rId3"/>
              </a:buBlip>
              <a:defRPr/>
            </a:pPr>
            <a:r>
              <a:rPr lang="fr-FR" altLang="fr-FR" b="1" dirty="0">
                <a:solidFill>
                  <a:srgbClr val="000090"/>
                </a:solidFill>
                <a:latin typeface="Arial"/>
                <a:ea typeface="ＭＳ Ｐゴシック" panose="020B0600070205080204" pitchFamily="34" charset="-128"/>
              </a:rPr>
              <a:t>En utilisant </a:t>
            </a:r>
          </a:p>
          <a:p>
            <a:pPr eaLnBrk="0" hangingPunct="0">
              <a:spcBef>
                <a:spcPct val="50000"/>
              </a:spcBef>
              <a:buClr>
                <a:srgbClr val="000099"/>
              </a:buClr>
              <a:buFontTx/>
              <a:buBlip>
                <a:blip r:embed="rId3"/>
              </a:buBlip>
              <a:defRPr/>
            </a:pPr>
            <a:endParaRPr lang="fr-FR" altLang="fr-FR" b="1" dirty="0">
              <a:solidFill>
                <a:srgbClr val="000090"/>
              </a:solidFill>
              <a:latin typeface="Arial"/>
              <a:ea typeface="ＭＳ Ｐゴシック" panose="020B0600070205080204" pitchFamily="34" charset="-128"/>
            </a:endParaRPr>
          </a:p>
          <a:p>
            <a:pPr eaLnBrk="0" hangingPunct="0">
              <a:spcBef>
                <a:spcPct val="50000"/>
              </a:spcBef>
              <a:buClr>
                <a:srgbClr val="000099"/>
              </a:buClr>
              <a:buFontTx/>
              <a:buBlip>
                <a:blip r:embed="rId3"/>
              </a:buBlip>
              <a:defRPr/>
            </a:pPr>
            <a:endParaRPr lang="fr-FR" altLang="fr-FR" b="1" dirty="0">
              <a:solidFill>
                <a:srgbClr val="000090"/>
              </a:solidFill>
              <a:latin typeface="Arial"/>
              <a:ea typeface="ＭＳ Ｐゴシック" panose="020B0600070205080204" pitchFamily="34" charset="-128"/>
            </a:endParaRPr>
          </a:p>
          <a:p>
            <a:pPr eaLnBrk="0" hangingPunct="0">
              <a:spcBef>
                <a:spcPct val="50000"/>
              </a:spcBef>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Saurez-vous </a:t>
            </a:r>
            <a:r>
              <a:rPr lang="fr-FR" altLang="fr-FR" b="1" dirty="0">
                <a:solidFill>
                  <a:srgbClr val="000090"/>
                </a:solidFill>
                <a:latin typeface="Arial"/>
                <a:ea typeface="ＭＳ Ｐゴシック" panose="020B0600070205080204" pitchFamily="34" charset="-128"/>
              </a:rPr>
              <a:t>retrouver le bon médicament </a:t>
            </a:r>
            <a:r>
              <a:rPr lang="fr-FR" altLang="fr-FR" dirty="0">
                <a:solidFill>
                  <a:srgbClr val="000090"/>
                </a:solidFill>
                <a:latin typeface="Arial"/>
                <a:ea typeface="ＭＳ Ｐゴシック" panose="020B0600070205080204" pitchFamily="34" charset="-128"/>
              </a:rPr>
              <a:t>?</a:t>
            </a:r>
          </a:p>
          <a:p>
            <a:pPr eaLnBrk="0" hangingPunct="0">
              <a:spcBef>
                <a:spcPct val="50000"/>
              </a:spcBef>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Questions </a:t>
            </a:r>
            <a:r>
              <a:rPr lang="fr-FR" altLang="fr-FR" b="1" dirty="0">
                <a:solidFill>
                  <a:srgbClr val="000090"/>
                </a:solidFill>
                <a:latin typeface="Arial"/>
                <a:ea typeface="ＭＳ Ｐゴシック" panose="020B0600070205080204" pitchFamily="34" charset="-128"/>
              </a:rPr>
              <a:t>du tac-au-tac</a:t>
            </a:r>
          </a:p>
          <a:p>
            <a:pPr marL="0" indent="0" eaLnBrk="1" hangingPunct="1">
              <a:spcBef>
                <a:spcPts val="600"/>
              </a:spcBef>
            </a:pPr>
            <a:endParaRPr lang="fr-FR" altLang="fr-FR" dirty="0">
              <a:solidFill>
                <a:srgbClr val="000099"/>
              </a:solidFill>
              <a:ea typeface="ＭＳ Ｐゴシック" panose="020B0600070205080204" pitchFamily="34" charset="-128"/>
              <a:cs typeface="Arial" panose="020B0604020202020204" pitchFamily="34" charset="0"/>
            </a:endParaRPr>
          </a:p>
        </p:txBody>
      </p:sp>
      <p:grpSp>
        <p:nvGrpSpPr>
          <p:cNvPr id="8" name="Groupe 7"/>
          <p:cNvGrpSpPr/>
          <p:nvPr/>
        </p:nvGrpSpPr>
        <p:grpSpPr>
          <a:xfrm>
            <a:off x="5138738" y="3821897"/>
            <a:ext cx="1587401" cy="1179532"/>
            <a:chOff x="1496843" y="3571273"/>
            <a:chExt cx="1587401" cy="1179532"/>
          </a:xfrm>
        </p:grpSpPr>
        <p:pic>
          <p:nvPicPr>
            <p:cNvPr id="9" name="Image 8"/>
            <p:cNvPicPr>
              <a:picLocks noChangeAspect="1"/>
            </p:cNvPicPr>
            <p:nvPr/>
          </p:nvPicPr>
          <p:blipFill>
            <a:blip r:embed="rId4"/>
            <a:stretch>
              <a:fillRect/>
            </a:stretch>
          </p:blipFill>
          <p:spPr>
            <a:xfrm>
              <a:off x="1496843" y="3571273"/>
              <a:ext cx="1210052" cy="980559"/>
            </a:xfrm>
            <a:prstGeom prst="rect">
              <a:avLst/>
            </a:prstGeom>
            <a:scene3d>
              <a:camera prst="orthographicFront">
                <a:rot lat="0" lon="0" rev="0"/>
              </a:camera>
              <a:lightRig rig="threePt" dir="t"/>
            </a:scene3d>
          </p:spPr>
        </p:pic>
        <p:sp>
          <p:nvSpPr>
            <p:cNvPr id="10" name="ZoneTexte 9"/>
            <p:cNvSpPr txBox="1"/>
            <p:nvPr/>
          </p:nvSpPr>
          <p:spPr>
            <a:xfrm>
              <a:off x="1653010" y="4412251"/>
              <a:ext cx="1431234" cy="338554"/>
            </a:xfrm>
            <a:prstGeom prst="rect">
              <a:avLst/>
            </a:prstGeom>
            <a:noFill/>
          </p:spPr>
          <p:txBody>
            <a:bodyPr wrap="square" rtlCol="0">
              <a:spAutoFit/>
            </a:bodyPr>
            <a:lstStyle/>
            <a:p>
              <a:r>
                <a:rPr lang="fr-FR" dirty="0"/>
                <a:t>Converser</a:t>
              </a:r>
            </a:p>
          </p:txBody>
        </p:sp>
      </p:grpSp>
    </p:spTree>
    <p:extLst>
      <p:ext uri="{BB962C8B-B14F-4D97-AF65-F5344CB8AC3E}">
        <p14:creationId xmlns:p14="http://schemas.microsoft.com/office/powerpoint/2010/main" val="26662675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995988" y="1801813"/>
            <a:ext cx="4849812" cy="9366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 :</a:t>
            </a:r>
            <a:endParaRPr lang="fr-FR" altLang="fr-FR" sz="12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Echanger sur vos pratiques</a:t>
            </a:r>
          </a:p>
          <a:p>
            <a:pPr eaLnBrk="0" hangingPunct="0">
              <a:spcBef>
                <a:spcPct val="30000"/>
              </a:spcBef>
              <a:buClr>
                <a:srgbClr val="000099"/>
              </a:buClr>
              <a:buFont typeface="Wingdings" panose="05000000000000000000" pitchFamily="2" charset="2"/>
              <a:buNone/>
              <a:defRPr/>
            </a:pPr>
            <a:endParaRPr lang="fr-FR" altLang="fr-FR" sz="2000" dirty="0">
              <a:solidFill>
                <a:srgbClr val="000099"/>
              </a:solidFill>
              <a:latin typeface="Arial"/>
              <a:ea typeface="ＭＳ Ｐゴシック" panose="020B0600070205080204" pitchFamily="34" charset="-128"/>
            </a:endParaRPr>
          </a:p>
        </p:txBody>
      </p:sp>
      <p:sp>
        <p:nvSpPr>
          <p:cNvPr id="342019"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42020"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Cas de comptoir vécu</a:t>
            </a:r>
          </a:p>
        </p:txBody>
      </p:sp>
      <p:sp>
        <p:nvSpPr>
          <p:cNvPr id="342021" name="ZoneTexte 7"/>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dirty="0">
                <a:solidFill>
                  <a:srgbClr val="FFFFFF"/>
                </a:solidFill>
                <a:latin typeface="Arial Black" panose="020B0A04020102020204" pitchFamily="34" charset="0"/>
                <a:cs typeface="Arial" panose="020B0604020202020204" pitchFamily="34" charset="0"/>
              </a:rPr>
              <a:t>45’</a:t>
            </a:r>
          </a:p>
        </p:txBody>
      </p:sp>
      <p:sp>
        <p:nvSpPr>
          <p:cNvPr id="7" name="Rectangle 15"/>
          <p:cNvSpPr>
            <a:spLocks noChangeArrowheads="1"/>
          </p:cNvSpPr>
          <p:nvPr/>
        </p:nvSpPr>
        <p:spPr bwMode="auto">
          <a:xfrm>
            <a:off x="3714750" y="4014152"/>
            <a:ext cx="7545388" cy="90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sz="1800" b="1" u="sng" dirty="0">
                <a:solidFill>
                  <a:srgbClr val="000099"/>
                </a:solidFill>
                <a:ea typeface="ＭＳ Ｐゴシック" panose="020B0600070205080204" pitchFamily="34" charset="-128"/>
                <a:cs typeface="Arial" panose="020B0604020202020204" pitchFamily="34" charset="0"/>
              </a:rPr>
              <a:t>Règles du jeu :</a:t>
            </a:r>
          </a:p>
          <a:p>
            <a:pPr>
              <a:spcBef>
                <a:spcPct val="20000"/>
              </a:spcBef>
              <a:buBlip>
                <a:blip r:embed="rId3"/>
              </a:buBlip>
            </a:pPr>
            <a:r>
              <a:rPr lang="fr-FR" altLang="fr-FR" sz="1800" dirty="0">
                <a:solidFill>
                  <a:srgbClr val="000099"/>
                </a:solidFill>
                <a:ea typeface="ＭＳ Ｐゴシック" panose="020B0600070205080204" pitchFamily="34" charset="-128"/>
                <a:cs typeface="Arial" panose="020B0604020202020204" pitchFamily="34" charset="0"/>
              </a:rPr>
              <a:t>Partage et échanges autour de cas vécus</a:t>
            </a:r>
          </a:p>
        </p:txBody>
      </p:sp>
    </p:spTree>
    <p:extLst>
      <p:ext uri="{BB962C8B-B14F-4D97-AF65-F5344CB8AC3E}">
        <p14:creationId xmlns:p14="http://schemas.microsoft.com/office/powerpoint/2010/main" val="9832235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77665" y="1708085"/>
            <a:ext cx="4444713" cy="4846711"/>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vécus</a:t>
            </a:r>
          </a:p>
        </p:txBody>
      </p:sp>
      <p:grpSp>
        <p:nvGrpSpPr>
          <p:cNvPr id="39" name="Groupe 38"/>
          <p:cNvGrpSpPr/>
          <p:nvPr/>
        </p:nvGrpSpPr>
        <p:grpSpPr>
          <a:xfrm>
            <a:off x="70283" y="950444"/>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8" name="Text Box 16"/>
            <p:cNvSpPr txBox="1">
              <a:spLocks noChangeArrowheads="1"/>
            </p:cNvSpPr>
            <p:nvPr/>
          </p:nvSpPr>
          <p:spPr bwMode="auto">
            <a:xfrm>
              <a:off x="2631041" y="1147942"/>
              <a:ext cx="24813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Etiologie</a:t>
              </a:r>
            </a:p>
          </p:txBody>
        </p:sp>
        <p:sp>
          <p:nvSpPr>
            <p:cNvPr id="19" name="Text Box 16"/>
            <p:cNvSpPr txBox="1">
              <a:spLocks noChangeArrowheads="1"/>
            </p:cNvSpPr>
            <p:nvPr/>
          </p:nvSpPr>
          <p:spPr bwMode="auto">
            <a:xfrm>
              <a:off x="191935" y="2282500"/>
              <a:ext cx="32072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Aspect/stade/localisation</a:t>
              </a:r>
            </a:p>
          </p:txBody>
        </p:sp>
        <p:sp>
          <p:nvSpPr>
            <p:cNvPr id="20" name="Text Box 16"/>
            <p:cNvSpPr txBox="1">
              <a:spLocks noChangeArrowheads="1"/>
            </p:cNvSpPr>
            <p:nvPr/>
          </p:nvSpPr>
          <p:spPr bwMode="auto">
            <a:xfrm>
              <a:off x="3833449" y="2305611"/>
              <a:ext cx="33752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Sensations</a:t>
              </a:r>
            </a:p>
          </p:txBody>
        </p:sp>
        <p:sp>
          <p:nvSpPr>
            <p:cNvPr id="22" name="Text Box 16"/>
            <p:cNvSpPr txBox="1">
              <a:spLocks noChangeArrowheads="1"/>
            </p:cNvSpPr>
            <p:nvPr/>
          </p:nvSpPr>
          <p:spPr bwMode="auto">
            <a:xfrm>
              <a:off x="203008" y="4532559"/>
              <a:ext cx="34722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Signes </a:t>
              </a:r>
              <a:r>
                <a:rPr lang="fr-FR" altLang="fr-FR" b="1" dirty="0">
                  <a:solidFill>
                    <a:srgbClr val="000000"/>
                  </a:solidFill>
                  <a:ea typeface="ＭＳ Ｐゴシック" panose="020B0600070205080204" pitchFamily="34" charset="-128"/>
                </a:rPr>
                <a:t>concomitants</a:t>
              </a:r>
              <a:endParaRPr lang="fr-FR" dirty="0">
                <a:solidFill>
                  <a:prstClr val="black"/>
                </a:solidFill>
              </a:endParaRPr>
            </a:p>
          </p:txBody>
        </p:sp>
      </p:grpSp>
      <p:sp>
        <p:nvSpPr>
          <p:cNvPr id="23" name="Text Box 11"/>
          <p:cNvSpPr txBox="1">
            <a:spLocks noChangeArrowheads="1"/>
          </p:cNvSpPr>
          <p:nvPr/>
        </p:nvSpPr>
        <p:spPr bwMode="auto">
          <a:xfrm>
            <a:off x="3856572" y="4995434"/>
            <a:ext cx="35628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endParaRPr>
          </a:p>
        </p:txBody>
      </p:sp>
      <p:sp>
        <p:nvSpPr>
          <p:cNvPr id="24" name="Text Box 11"/>
          <p:cNvSpPr txBox="1">
            <a:spLocks noChangeArrowheads="1"/>
          </p:cNvSpPr>
          <p:nvPr/>
        </p:nvSpPr>
        <p:spPr bwMode="auto">
          <a:xfrm>
            <a:off x="132674" y="5040927"/>
            <a:ext cx="35911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6" name="Text Box 11"/>
          <p:cNvSpPr txBox="1">
            <a:spLocks noChangeArrowheads="1"/>
          </p:cNvSpPr>
          <p:nvPr/>
        </p:nvSpPr>
        <p:spPr bwMode="auto">
          <a:xfrm>
            <a:off x="3816416" y="2711795"/>
            <a:ext cx="3618645"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endParaRPr lang="fr-FR" i="1" dirty="0">
              <a:solidFill>
                <a:srgbClr val="000099"/>
              </a:solidFill>
            </a:endParaRPr>
          </a:p>
        </p:txBody>
      </p:sp>
      <p:sp>
        <p:nvSpPr>
          <p:cNvPr id="27" name="Text Box 11"/>
          <p:cNvSpPr txBox="1">
            <a:spLocks noChangeArrowheads="1"/>
          </p:cNvSpPr>
          <p:nvPr/>
        </p:nvSpPr>
        <p:spPr bwMode="auto">
          <a:xfrm>
            <a:off x="2118335" y="1746767"/>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9" name="Text Box 11"/>
          <p:cNvSpPr txBox="1">
            <a:spLocks noChangeArrowheads="1"/>
          </p:cNvSpPr>
          <p:nvPr/>
        </p:nvSpPr>
        <p:spPr bwMode="auto">
          <a:xfrm>
            <a:off x="191935" y="2692562"/>
            <a:ext cx="3533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i="1" dirty="0">
              <a:solidFill>
                <a:srgbClr val="000099"/>
              </a:solidFill>
            </a:endParaRPr>
          </a:p>
        </p:txBody>
      </p:sp>
      <p:sp>
        <p:nvSpPr>
          <p:cNvPr id="32" name="Text Box 11"/>
          <p:cNvSpPr txBox="1">
            <a:spLocks noChangeArrowheads="1"/>
          </p:cNvSpPr>
          <p:nvPr/>
        </p:nvSpPr>
        <p:spPr bwMode="auto">
          <a:xfrm>
            <a:off x="1807883" y="1630396"/>
            <a:ext cx="49109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33" name="Text Box 16"/>
          <p:cNvSpPr txBox="1">
            <a:spLocks noChangeArrowheads="1"/>
          </p:cNvSpPr>
          <p:nvPr/>
        </p:nvSpPr>
        <p:spPr bwMode="auto">
          <a:xfrm>
            <a:off x="3657993" y="4490854"/>
            <a:ext cx="36094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Modalités</a:t>
            </a:r>
            <a:endParaRPr lang="fr-FR" dirty="0">
              <a:solidFill>
                <a:prstClr val="black"/>
              </a:solidFill>
            </a:endParaRPr>
          </a:p>
        </p:txBody>
      </p:sp>
    </p:spTree>
    <p:extLst>
      <p:ext uri="{BB962C8B-B14F-4D97-AF65-F5344CB8AC3E}">
        <p14:creationId xmlns:p14="http://schemas.microsoft.com/office/powerpoint/2010/main" val="128874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P spid="32"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77665" y="1708085"/>
            <a:ext cx="4444713" cy="4846711"/>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vécus</a:t>
            </a:r>
          </a:p>
        </p:txBody>
      </p:sp>
      <p:grpSp>
        <p:nvGrpSpPr>
          <p:cNvPr id="39" name="Groupe 38"/>
          <p:cNvGrpSpPr/>
          <p:nvPr/>
        </p:nvGrpSpPr>
        <p:grpSpPr>
          <a:xfrm>
            <a:off x="70283" y="950444"/>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8" name="Text Box 16"/>
            <p:cNvSpPr txBox="1">
              <a:spLocks noChangeArrowheads="1"/>
            </p:cNvSpPr>
            <p:nvPr/>
          </p:nvSpPr>
          <p:spPr bwMode="auto">
            <a:xfrm>
              <a:off x="2631041" y="1147942"/>
              <a:ext cx="24813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Etiologie</a:t>
              </a:r>
            </a:p>
          </p:txBody>
        </p:sp>
        <p:sp>
          <p:nvSpPr>
            <p:cNvPr id="19" name="Text Box 16"/>
            <p:cNvSpPr txBox="1">
              <a:spLocks noChangeArrowheads="1"/>
            </p:cNvSpPr>
            <p:nvPr/>
          </p:nvSpPr>
          <p:spPr bwMode="auto">
            <a:xfrm>
              <a:off x="132675" y="2282500"/>
              <a:ext cx="32665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Aspect/stade/localisation</a:t>
              </a:r>
            </a:p>
          </p:txBody>
        </p:sp>
        <p:sp>
          <p:nvSpPr>
            <p:cNvPr id="20" name="Text Box 16"/>
            <p:cNvSpPr txBox="1">
              <a:spLocks noChangeArrowheads="1"/>
            </p:cNvSpPr>
            <p:nvPr/>
          </p:nvSpPr>
          <p:spPr bwMode="auto">
            <a:xfrm>
              <a:off x="3833449" y="2305611"/>
              <a:ext cx="33752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Sensations</a:t>
              </a:r>
            </a:p>
          </p:txBody>
        </p:sp>
        <p:sp>
          <p:nvSpPr>
            <p:cNvPr id="22" name="Text Box 16"/>
            <p:cNvSpPr txBox="1">
              <a:spLocks noChangeArrowheads="1"/>
            </p:cNvSpPr>
            <p:nvPr/>
          </p:nvSpPr>
          <p:spPr bwMode="auto">
            <a:xfrm>
              <a:off x="203008" y="4532559"/>
              <a:ext cx="34722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Signes </a:t>
              </a:r>
              <a:r>
                <a:rPr lang="fr-FR" altLang="fr-FR" b="1" dirty="0">
                  <a:solidFill>
                    <a:srgbClr val="000000"/>
                  </a:solidFill>
                  <a:ea typeface="ＭＳ Ｐゴシック" panose="020B0600070205080204" pitchFamily="34" charset="-128"/>
                </a:rPr>
                <a:t>concomitants</a:t>
              </a:r>
              <a:endParaRPr lang="fr-FR" dirty="0">
                <a:solidFill>
                  <a:prstClr val="black"/>
                </a:solidFill>
              </a:endParaRPr>
            </a:p>
          </p:txBody>
        </p:sp>
      </p:grpSp>
      <p:sp>
        <p:nvSpPr>
          <p:cNvPr id="23" name="Text Box 11"/>
          <p:cNvSpPr txBox="1">
            <a:spLocks noChangeArrowheads="1"/>
          </p:cNvSpPr>
          <p:nvPr/>
        </p:nvSpPr>
        <p:spPr bwMode="auto">
          <a:xfrm>
            <a:off x="3873873" y="4998068"/>
            <a:ext cx="35628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endParaRPr>
          </a:p>
        </p:txBody>
      </p:sp>
      <p:sp>
        <p:nvSpPr>
          <p:cNvPr id="24" name="Text Box 11"/>
          <p:cNvSpPr txBox="1">
            <a:spLocks noChangeArrowheads="1"/>
          </p:cNvSpPr>
          <p:nvPr/>
        </p:nvSpPr>
        <p:spPr bwMode="auto">
          <a:xfrm>
            <a:off x="132674" y="5040927"/>
            <a:ext cx="35911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6" name="Text Box 11"/>
          <p:cNvSpPr txBox="1">
            <a:spLocks noChangeArrowheads="1"/>
          </p:cNvSpPr>
          <p:nvPr/>
        </p:nvSpPr>
        <p:spPr bwMode="auto">
          <a:xfrm>
            <a:off x="3816416" y="2711795"/>
            <a:ext cx="3618645"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endParaRPr lang="fr-FR" i="1" dirty="0">
              <a:solidFill>
                <a:srgbClr val="000099"/>
              </a:solidFill>
            </a:endParaRPr>
          </a:p>
        </p:txBody>
      </p:sp>
      <p:sp>
        <p:nvSpPr>
          <p:cNvPr id="27" name="Text Box 11"/>
          <p:cNvSpPr txBox="1">
            <a:spLocks noChangeArrowheads="1"/>
          </p:cNvSpPr>
          <p:nvPr/>
        </p:nvSpPr>
        <p:spPr bwMode="auto">
          <a:xfrm>
            <a:off x="2118335" y="1746767"/>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9" name="Text Box 11"/>
          <p:cNvSpPr txBox="1">
            <a:spLocks noChangeArrowheads="1"/>
          </p:cNvSpPr>
          <p:nvPr/>
        </p:nvSpPr>
        <p:spPr bwMode="auto">
          <a:xfrm>
            <a:off x="191935" y="2692562"/>
            <a:ext cx="3533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i="1" dirty="0">
              <a:solidFill>
                <a:srgbClr val="000099"/>
              </a:solidFill>
            </a:endParaRPr>
          </a:p>
        </p:txBody>
      </p:sp>
      <p:sp>
        <p:nvSpPr>
          <p:cNvPr id="32" name="Text Box 11"/>
          <p:cNvSpPr txBox="1">
            <a:spLocks noChangeArrowheads="1"/>
          </p:cNvSpPr>
          <p:nvPr/>
        </p:nvSpPr>
        <p:spPr bwMode="auto">
          <a:xfrm>
            <a:off x="1807883" y="1630396"/>
            <a:ext cx="49109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33" name="Text Box 16"/>
          <p:cNvSpPr txBox="1">
            <a:spLocks noChangeArrowheads="1"/>
          </p:cNvSpPr>
          <p:nvPr/>
        </p:nvSpPr>
        <p:spPr bwMode="auto">
          <a:xfrm>
            <a:off x="3657993" y="4490854"/>
            <a:ext cx="36094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Modalités</a:t>
            </a:r>
            <a:endParaRPr lang="fr-FR" dirty="0">
              <a:solidFill>
                <a:prstClr val="black"/>
              </a:solidFill>
            </a:endParaRPr>
          </a:p>
        </p:txBody>
      </p:sp>
    </p:spTree>
    <p:extLst>
      <p:ext uri="{BB962C8B-B14F-4D97-AF65-F5344CB8AC3E}">
        <p14:creationId xmlns:p14="http://schemas.microsoft.com/office/powerpoint/2010/main" val="87439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Tree>
    <p:extLst>
      <p:ext uri="{BB962C8B-B14F-4D97-AF65-F5344CB8AC3E}">
        <p14:creationId xmlns:p14="http://schemas.microsoft.com/office/powerpoint/2010/main" val="21034850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77665" y="1708085"/>
            <a:ext cx="4444713" cy="4846711"/>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vécus</a:t>
            </a:r>
          </a:p>
        </p:txBody>
      </p:sp>
      <p:grpSp>
        <p:nvGrpSpPr>
          <p:cNvPr id="39" name="Groupe 38"/>
          <p:cNvGrpSpPr/>
          <p:nvPr/>
        </p:nvGrpSpPr>
        <p:grpSpPr>
          <a:xfrm>
            <a:off x="70283" y="950444"/>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8" name="Text Box 16"/>
            <p:cNvSpPr txBox="1">
              <a:spLocks noChangeArrowheads="1"/>
            </p:cNvSpPr>
            <p:nvPr/>
          </p:nvSpPr>
          <p:spPr bwMode="auto">
            <a:xfrm>
              <a:off x="2631041" y="1147942"/>
              <a:ext cx="24813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Etiologie</a:t>
              </a:r>
            </a:p>
          </p:txBody>
        </p:sp>
        <p:sp>
          <p:nvSpPr>
            <p:cNvPr id="19" name="Text Box 16"/>
            <p:cNvSpPr txBox="1">
              <a:spLocks noChangeArrowheads="1"/>
            </p:cNvSpPr>
            <p:nvPr/>
          </p:nvSpPr>
          <p:spPr bwMode="auto">
            <a:xfrm>
              <a:off x="132675" y="2282500"/>
              <a:ext cx="32665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Aspect/stade/localisation</a:t>
              </a:r>
            </a:p>
          </p:txBody>
        </p:sp>
        <p:sp>
          <p:nvSpPr>
            <p:cNvPr id="20" name="Text Box 16"/>
            <p:cNvSpPr txBox="1">
              <a:spLocks noChangeArrowheads="1"/>
            </p:cNvSpPr>
            <p:nvPr/>
          </p:nvSpPr>
          <p:spPr bwMode="auto">
            <a:xfrm>
              <a:off x="3833449" y="2305611"/>
              <a:ext cx="33752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Sensations</a:t>
              </a:r>
            </a:p>
          </p:txBody>
        </p:sp>
        <p:sp>
          <p:nvSpPr>
            <p:cNvPr id="22" name="Text Box 16"/>
            <p:cNvSpPr txBox="1">
              <a:spLocks noChangeArrowheads="1"/>
            </p:cNvSpPr>
            <p:nvPr/>
          </p:nvSpPr>
          <p:spPr bwMode="auto">
            <a:xfrm>
              <a:off x="203008" y="4532559"/>
              <a:ext cx="34722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Signes </a:t>
              </a:r>
              <a:r>
                <a:rPr lang="fr-FR" altLang="fr-FR" b="1" dirty="0">
                  <a:solidFill>
                    <a:srgbClr val="000000"/>
                  </a:solidFill>
                  <a:ea typeface="ＭＳ Ｐゴシック" panose="020B0600070205080204" pitchFamily="34" charset="-128"/>
                </a:rPr>
                <a:t>concomitants</a:t>
              </a:r>
              <a:endParaRPr lang="fr-FR" dirty="0">
                <a:solidFill>
                  <a:prstClr val="black"/>
                </a:solidFill>
              </a:endParaRPr>
            </a:p>
          </p:txBody>
        </p:sp>
      </p:grpSp>
      <p:sp>
        <p:nvSpPr>
          <p:cNvPr id="23" name="Text Box 11"/>
          <p:cNvSpPr txBox="1">
            <a:spLocks noChangeArrowheads="1"/>
          </p:cNvSpPr>
          <p:nvPr/>
        </p:nvSpPr>
        <p:spPr bwMode="auto">
          <a:xfrm>
            <a:off x="3873873" y="4998068"/>
            <a:ext cx="35628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endParaRPr>
          </a:p>
        </p:txBody>
      </p:sp>
      <p:sp>
        <p:nvSpPr>
          <p:cNvPr id="24" name="Text Box 11"/>
          <p:cNvSpPr txBox="1">
            <a:spLocks noChangeArrowheads="1"/>
          </p:cNvSpPr>
          <p:nvPr/>
        </p:nvSpPr>
        <p:spPr bwMode="auto">
          <a:xfrm>
            <a:off x="132674" y="5040927"/>
            <a:ext cx="35911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6" name="Text Box 11"/>
          <p:cNvSpPr txBox="1">
            <a:spLocks noChangeArrowheads="1"/>
          </p:cNvSpPr>
          <p:nvPr/>
        </p:nvSpPr>
        <p:spPr bwMode="auto">
          <a:xfrm>
            <a:off x="3816416" y="2711795"/>
            <a:ext cx="3618645"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endParaRPr lang="fr-FR" i="1" dirty="0">
              <a:solidFill>
                <a:srgbClr val="000099"/>
              </a:solidFill>
            </a:endParaRPr>
          </a:p>
        </p:txBody>
      </p:sp>
      <p:sp>
        <p:nvSpPr>
          <p:cNvPr id="27" name="Text Box 11"/>
          <p:cNvSpPr txBox="1">
            <a:spLocks noChangeArrowheads="1"/>
          </p:cNvSpPr>
          <p:nvPr/>
        </p:nvSpPr>
        <p:spPr bwMode="auto">
          <a:xfrm>
            <a:off x="2118335" y="1746767"/>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9" name="Text Box 11"/>
          <p:cNvSpPr txBox="1">
            <a:spLocks noChangeArrowheads="1"/>
          </p:cNvSpPr>
          <p:nvPr/>
        </p:nvSpPr>
        <p:spPr bwMode="auto">
          <a:xfrm>
            <a:off x="191935" y="2692562"/>
            <a:ext cx="3533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i="1" dirty="0">
              <a:solidFill>
                <a:srgbClr val="000099"/>
              </a:solidFill>
            </a:endParaRPr>
          </a:p>
        </p:txBody>
      </p:sp>
      <p:sp>
        <p:nvSpPr>
          <p:cNvPr id="32" name="Text Box 11"/>
          <p:cNvSpPr txBox="1">
            <a:spLocks noChangeArrowheads="1"/>
          </p:cNvSpPr>
          <p:nvPr/>
        </p:nvSpPr>
        <p:spPr bwMode="auto">
          <a:xfrm>
            <a:off x="1807883" y="1630396"/>
            <a:ext cx="49109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33" name="Text Box 16"/>
          <p:cNvSpPr txBox="1">
            <a:spLocks noChangeArrowheads="1"/>
          </p:cNvSpPr>
          <p:nvPr/>
        </p:nvSpPr>
        <p:spPr bwMode="auto">
          <a:xfrm>
            <a:off x="3657993" y="4490854"/>
            <a:ext cx="36094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Modalités</a:t>
            </a:r>
            <a:endParaRPr lang="fr-FR" dirty="0">
              <a:solidFill>
                <a:prstClr val="black"/>
              </a:solidFill>
            </a:endParaRPr>
          </a:p>
        </p:txBody>
      </p:sp>
    </p:spTree>
    <p:extLst>
      <p:ext uri="{BB962C8B-B14F-4D97-AF65-F5344CB8AC3E}">
        <p14:creationId xmlns:p14="http://schemas.microsoft.com/office/powerpoint/2010/main" val="84452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P spid="32"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9"/>
          <p:cNvSpPr>
            <a:spLocks noChangeArrowheads="1"/>
          </p:cNvSpPr>
          <p:nvPr/>
        </p:nvSpPr>
        <p:spPr bwMode="auto">
          <a:xfrm>
            <a:off x="1092200" y="2624138"/>
            <a:ext cx="8577263"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nSpc>
                <a:spcPct val="120000"/>
              </a:lnSpc>
              <a:buClr>
                <a:srgbClr val="33CC33"/>
              </a:buClr>
              <a:buFontTx/>
              <a:buBlip>
                <a:blip r:embed="rId3"/>
              </a:buBlip>
            </a:pPr>
            <a:r>
              <a:rPr lang="fr-FR" altLang="fr-FR" sz="2000" b="1">
                <a:solidFill>
                  <a:srgbClr val="000099"/>
                </a:solidFill>
                <a:ea typeface="MS PGothic" panose="020B0600070205080204" pitchFamily="34" charset="-128"/>
                <a:cs typeface="Arial" panose="020B0604020202020204" pitchFamily="34" charset="0"/>
              </a:rPr>
              <a:t>Dermatose inflammatoire</a:t>
            </a:r>
            <a:r>
              <a:rPr lang="fr-FR" altLang="fr-FR" sz="2000">
                <a:solidFill>
                  <a:srgbClr val="000099"/>
                </a:solidFill>
                <a:ea typeface="MS PGothic" panose="020B0600070205080204" pitchFamily="34" charset="-128"/>
                <a:cs typeface="Arial" panose="020B0604020202020204" pitchFamily="34" charset="0"/>
              </a:rPr>
              <a:t> des follicules pilosébacés</a:t>
            </a:r>
          </a:p>
          <a:p>
            <a:pPr lvl="4">
              <a:lnSpc>
                <a:spcPct val="130000"/>
              </a:lnSpc>
              <a:buClr>
                <a:srgbClr val="33CC33"/>
              </a:buClr>
            </a:pPr>
            <a:r>
              <a:rPr lang="fr-FR" altLang="fr-FR" sz="2000">
                <a:solidFill>
                  <a:srgbClr val="000099"/>
                </a:solidFill>
                <a:ea typeface="MS PGothic" panose="020B0600070205080204" pitchFamily="34" charset="-128"/>
                <a:cs typeface="Arial" panose="020B0604020202020204" pitchFamily="34" charset="0"/>
              </a:rPr>
              <a:t>- </a:t>
            </a:r>
            <a:r>
              <a:rPr lang="fr-FR" altLang="fr-FR" sz="2000" b="1">
                <a:solidFill>
                  <a:srgbClr val="000099"/>
                </a:solidFill>
                <a:ea typeface="MS PGothic" panose="020B0600070205080204" pitchFamily="34" charset="-128"/>
                <a:cs typeface="Arial" panose="020B0604020202020204" pitchFamily="34" charset="0"/>
              </a:rPr>
              <a:t>hyperséborrhée</a:t>
            </a:r>
          </a:p>
          <a:p>
            <a:pPr lvl="4">
              <a:lnSpc>
                <a:spcPct val="130000"/>
              </a:lnSpc>
              <a:buClr>
                <a:srgbClr val="33CC33"/>
              </a:buClr>
            </a:pPr>
            <a:r>
              <a:rPr lang="fr-FR" altLang="fr-FR" sz="2000">
                <a:solidFill>
                  <a:srgbClr val="000099"/>
                </a:solidFill>
                <a:ea typeface="MS PGothic" panose="020B0600070205080204" pitchFamily="34" charset="-128"/>
                <a:cs typeface="Arial" panose="020B0604020202020204" pitchFamily="34" charset="0"/>
              </a:rPr>
              <a:t>- </a:t>
            </a:r>
            <a:r>
              <a:rPr lang="fr-FR" altLang="fr-FR" sz="2000" b="1">
                <a:solidFill>
                  <a:srgbClr val="000099"/>
                </a:solidFill>
                <a:ea typeface="MS PGothic" panose="020B0600070205080204" pitchFamily="34" charset="-128"/>
                <a:cs typeface="Arial" panose="020B0604020202020204" pitchFamily="34" charset="0"/>
              </a:rPr>
              <a:t>hyperkératisation</a:t>
            </a:r>
          </a:p>
          <a:p>
            <a:pPr lvl="4">
              <a:lnSpc>
                <a:spcPct val="130000"/>
              </a:lnSpc>
              <a:spcAft>
                <a:spcPct val="50000"/>
              </a:spcAft>
              <a:buClr>
                <a:srgbClr val="33CC33"/>
              </a:buClr>
            </a:pPr>
            <a:r>
              <a:rPr lang="fr-FR" altLang="fr-FR" sz="2000">
                <a:solidFill>
                  <a:srgbClr val="000099"/>
                </a:solidFill>
                <a:ea typeface="MS PGothic" panose="020B0600070205080204" pitchFamily="34" charset="-128"/>
                <a:cs typeface="Arial" panose="020B0604020202020204" pitchFamily="34" charset="0"/>
              </a:rPr>
              <a:t>- infection et </a:t>
            </a:r>
            <a:r>
              <a:rPr lang="fr-FR" altLang="fr-FR" sz="2000" b="1">
                <a:solidFill>
                  <a:srgbClr val="000099"/>
                </a:solidFill>
                <a:ea typeface="MS PGothic" panose="020B0600070205080204" pitchFamily="34" charset="-128"/>
                <a:cs typeface="Arial" panose="020B0604020202020204" pitchFamily="34" charset="0"/>
              </a:rPr>
              <a:t>inflammation</a:t>
            </a:r>
          </a:p>
          <a:p>
            <a:pPr>
              <a:spcAft>
                <a:spcPts val="600"/>
              </a:spcAft>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Le plus souvent liée aux perturbations hormonales de l’adolescence</a:t>
            </a:r>
          </a:p>
        </p:txBody>
      </p:sp>
      <p:sp>
        <p:nvSpPr>
          <p:cNvPr id="512002"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3.6. </a:t>
            </a:r>
            <a:r>
              <a:rPr lang="fr-FR" altLang="fr-FR" sz="3200" b="1">
                <a:solidFill>
                  <a:srgbClr val="FFFFFF"/>
                </a:solidFill>
                <a:ea typeface="Tahoma" panose="020B0604030504040204" pitchFamily="34" charset="0"/>
                <a:cs typeface="Arial" panose="020B0604020202020204" pitchFamily="34" charset="0"/>
              </a:rPr>
              <a:t>Acné</a:t>
            </a:r>
          </a:p>
        </p:txBody>
      </p:sp>
      <p:sp>
        <p:nvSpPr>
          <p:cNvPr id="6" name="Espace réservé du contenu 2"/>
          <p:cNvSpPr txBox="1">
            <a:spLocks/>
          </p:cNvSpPr>
          <p:nvPr/>
        </p:nvSpPr>
        <p:spPr>
          <a:xfrm>
            <a:off x="246063" y="1376363"/>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pic>
        <p:nvPicPr>
          <p:cNvPr id="1028" name="Picture 4" descr="Résultat de recherche d'images pour &quot;fille avec acné&quot;"/>
          <p:cNvPicPr>
            <a:picLocks noChangeAspect="1" noChangeArrowheads="1"/>
          </p:cNvPicPr>
          <p:nvPr/>
        </p:nvPicPr>
        <p:blipFill>
          <a:blip r:embed="rId4"/>
          <a:srcRect/>
          <a:stretch>
            <a:fillRect/>
          </a:stretch>
        </p:blipFill>
        <p:spPr bwMode="auto">
          <a:xfrm>
            <a:off x="8323866" y="1967143"/>
            <a:ext cx="2857500" cy="2143125"/>
          </a:xfrm>
          <a:prstGeom prst="rect">
            <a:avLst/>
          </a:prstGeom>
          <a:ln>
            <a:noFill/>
          </a:ln>
          <a:effectLst>
            <a:softEdge rad="112500"/>
          </a:effectLst>
        </p:spPr>
      </p:pic>
      <p:sp>
        <p:nvSpPr>
          <p:cNvPr id="512005" name="Rectangle 7"/>
          <p:cNvSpPr>
            <a:spLocks noChangeArrowheads="1"/>
          </p:cNvSpPr>
          <p:nvPr/>
        </p:nvSpPr>
        <p:spPr bwMode="auto">
          <a:xfrm>
            <a:off x="314325" y="2254250"/>
            <a:ext cx="155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Acné juvénile</a:t>
            </a:r>
            <a:endParaRPr lang="fr-FR" altLang="fr-FR">
              <a:solidFill>
                <a:srgbClr val="000099"/>
              </a:solidFill>
              <a:cs typeface="Arial" panose="020B0604020202020204" pitchFamily="34" charset="0"/>
            </a:endParaRPr>
          </a:p>
        </p:txBody>
      </p:sp>
      <p:sp>
        <p:nvSpPr>
          <p:cNvPr id="512006" name="Rectangle 8"/>
          <p:cNvSpPr>
            <a:spLocks noChangeArrowheads="1"/>
          </p:cNvSpPr>
          <p:nvPr/>
        </p:nvSpPr>
        <p:spPr bwMode="auto">
          <a:xfrm>
            <a:off x="274638" y="5033963"/>
            <a:ext cx="1595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Acné rosacée</a:t>
            </a:r>
            <a:endParaRPr lang="fr-FR" altLang="fr-FR">
              <a:solidFill>
                <a:srgbClr val="000099"/>
              </a:solidFill>
              <a:cs typeface="Arial" panose="020B0604020202020204" pitchFamily="34" charset="0"/>
            </a:endParaRPr>
          </a:p>
        </p:txBody>
      </p:sp>
      <p:sp>
        <p:nvSpPr>
          <p:cNvPr id="4" name="Rectangle 3"/>
          <p:cNvSpPr/>
          <p:nvPr/>
        </p:nvSpPr>
        <p:spPr>
          <a:xfrm>
            <a:off x="1073150" y="5403850"/>
            <a:ext cx="10328275" cy="922338"/>
          </a:xfrm>
          <a:prstGeom prst="rect">
            <a:avLst/>
          </a:prstGeom>
        </p:spPr>
        <p:txBody>
          <a:bodyPr>
            <a:spAutoFit/>
          </a:bodyPr>
          <a:lstStyle/>
          <a:p>
            <a:pPr marL="285750" indent="-285750" fontAlgn="auto">
              <a:spcBef>
                <a:spcPts val="0"/>
              </a:spcBef>
              <a:spcAft>
                <a:spcPts val="0"/>
              </a:spcAft>
              <a:buFontTx/>
              <a:buBlip>
                <a:blip r:embed="rId3"/>
              </a:buBlip>
              <a:defRPr/>
            </a:pPr>
            <a:r>
              <a:rPr lang="fr-FR" sz="2000" dirty="0">
                <a:solidFill>
                  <a:srgbClr val="000099"/>
                </a:solidFill>
                <a:latin typeface="+mn-lt"/>
                <a:cs typeface="Arial"/>
              </a:rPr>
              <a:t>Prédominance </a:t>
            </a:r>
            <a:r>
              <a:rPr lang="fr-FR" sz="2000" b="1" dirty="0">
                <a:solidFill>
                  <a:srgbClr val="000099"/>
                </a:solidFill>
                <a:latin typeface="+mn-lt"/>
                <a:cs typeface="Arial"/>
              </a:rPr>
              <a:t>féminine</a:t>
            </a:r>
            <a:r>
              <a:rPr lang="fr-FR" sz="2000" dirty="0">
                <a:solidFill>
                  <a:srgbClr val="000099"/>
                </a:solidFill>
                <a:latin typeface="+mn-lt"/>
                <a:cs typeface="Arial"/>
              </a:rPr>
              <a:t>, rarement avant 30 ans, période de la </a:t>
            </a:r>
            <a:r>
              <a:rPr lang="fr-FR" sz="2000" b="1" dirty="0" err="1">
                <a:solidFill>
                  <a:srgbClr val="000099"/>
                </a:solidFill>
                <a:latin typeface="+mn-lt"/>
                <a:cs typeface="Arial"/>
              </a:rPr>
              <a:t>périménopause</a:t>
            </a:r>
            <a:endParaRPr lang="fr-FR" sz="2000" b="1" dirty="0">
              <a:solidFill>
                <a:srgbClr val="000099"/>
              </a:solidFill>
              <a:latin typeface="+mn-lt"/>
              <a:cs typeface="Arial"/>
            </a:endParaRPr>
          </a:p>
          <a:p>
            <a:pPr fontAlgn="auto">
              <a:spcBef>
                <a:spcPts val="0"/>
              </a:spcBef>
              <a:spcAft>
                <a:spcPts val="0"/>
              </a:spcAft>
              <a:defRPr/>
            </a:pPr>
            <a:endParaRPr lang="fr-FR" sz="1400" b="1" dirty="0">
              <a:solidFill>
                <a:srgbClr val="000099"/>
              </a:solidFill>
              <a:latin typeface="+mn-lt"/>
              <a:cs typeface="Arial"/>
            </a:endParaRPr>
          </a:p>
          <a:p>
            <a:pPr marL="285750" indent="-285750" fontAlgn="auto">
              <a:spcBef>
                <a:spcPts val="0"/>
              </a:spcBef>
              <a:spcAft>
                <a:spcPts val="0"/>
              </a:spcAft>
              <a:buFontTx/>
              <a:buBlip>
                <a:blip r:embed="rId3"/>
              </a:buBlip>
              <a:defRPr/>
            </a:pPr>
            <a:r>
              <a:rPr lang="fr-FR" sz="2000" dirty="0">
                <a:solidFill>
                  <a:srgbClr val="000099"/>
                </a:solidFill>
                <a:latin typeface="+mn-lt"/>
                <a:cs typeface="Arial"/>
              </a:rPr>
              <a:t>Peau de coloration rouge ou violacée,  pores dilatés, follicules sébacés hypertrophiés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ext Box 7"/>
          <p:cNvSpPr txBox="1">
            <a:spLocks noChangeArrowheads="1"/>
          </p:cNvSpPr>
          <p:nvPr/>
        </p:nvSpPr>
        <p:spPr bwMode="auto">
          <a:xfrm>
            <a:off x="1944688" y="2659063"/>
            <a:ext cx="8137525" cy="3508375"/>
          </a:xfrm>
          <a:prstGeom prst="rect">
            <a:avLst/>
          </a:prstGeom>
          <a:noFill/>
          <a:ln>
            <a:noFill/>
          </a:ln>
        </p:spPr>
        <p:txBody>
          <a:bodyPr>
            <a:spAutoFit/>
          </a:bodyPr>
          <a:lstStyle>
            <a:lvl1pPr marL="177800" indent="-1778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cs typeface="Arial" panose="020B0604020202020204" pitchFamily="34" charset="0"/>
              </a:rPr>
              <a:t>Conseil en </a:t>
            </a:r>
            <a:r>
              <a:rPr lang="fr-FR" altLang="fr-FR" sz="2000" b="1" dirty="0">
                <a:solidFill>
                  <a:srgbClr val="000099"/>
                </a:solidFill>
                <a:cs typeface="Arial" panose="020B0604020202020204" pitchFamily="34" charset="0"/>
              </a:rPr>
              <a:t>1ère intention </a:t>
            </a:r>
          </a:p>
          <a:p>
            <a:pPr marL="361950" lvl="1" indent="0" fontAlgn="auto">
              <a:lnSpc>
                <a:spcPct val="120000"/>
              </a:lnSpc>
              <a:spcBef>
                <a:spcPts val="0"/>
              </a:spcBef>
              <a:spcAft>
                <a:spcPts val="0"/>
              </a:spcAft>
              <a:buClr>
                <a:srgbClr val="62C400"/>
              </a:buClr>
              <a:defRPr/>
            </a:pPr>
            <a:r>
              <a:rPr lang="fr-FR" altLang="fr-FR" sz="2000" dirty="0">
                <a:solidFill>
                  <a:srgbClr val="000099"/>
                </a:solidFill>
                <a:cs typeface="Arial" panose="020B0604020202020204" pitchFamily="34" charset="0"/>
              </a:rPr>
              <a:t>En cas </a:t>
            </a:r>
            <a:r>
              <a:rPr lang="fr-FR" altLang="fr-FR" sz="2000" b="1" dirty="0">
                <a:solidFill>
                  <a:srgbClr val="000099"/>
                </a:solidFill>
                <a:cs typeface="Arial" panose="020B0604020202020204" pitchFamily="34" charset="0"/>
              </a:rPr>
              <a:t>d’acnés discrètes et de moyenne importance</a:t>
            </a:r>
          </a:p>
          <a:p>
            <a:pPr marL="342900" indent="-342900" fontAlgn="auto">
              <a:lnSpc>
                <a:spcPct val="120000"/>
              </a:lnSpc>
              <a:spcBef>
                <a:spcPts val="0"/>
              </a:spcBef>
              <a:spcAft>
                <a:spcPts val="0"/>
              </a:spcAft>
              <a:buClr>
                <a:srgbClr val="62C400"/>
              </a:buClr>
              <a:buFontTx/>
              <a:buBlip>
                <a:blip r:embed="rId3"/>
              </a:buBlip>
              <a:defRPr/>
            </a:pPr>
            <a:endParaRPr lang="fr-FR" altLang="fr-FR" sz="2000" b="1" dirty="0">
              <a:solidFill>
                <a:srgbClr val="000099"/>
              </a:solidFill>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r>
              <a:rPr lang="fr-FR" altLang="fr-FR" sz="2000" b="1" dirty="0">
                <a:solidFill>
                  <a:srgbClr val="000099"/>
                </a:solidFill>
                <a:cs typeface="Arial" panose="020B0604020202020204" pitchFamily="34" charset="0"/>
              </a:rPr>
              <a:t>Ou en accompagnement d’une prescription</a:t>
            </a:r>
          </a:p>
          <a:p>
            <a:pPr fontAlgn="auto">
              <a:lnSpc>
                <a:spcPct val="120000"/>
              </a:lnSpc>
              <a:spcBef>
                <a:spcPts val="0"/>
              </a:spcBef>
              <a:spcAft>
                <a:spcPts val="0"/>
              </a:spcAft>
              <a:buClr>
                <a:srgbClr val="62C400"/>
              </a:buClr>
              <a:buFontTx/>
              <a:buChar char="•"/>
              <a:defRPr/>
            </a:pPr>
            <a:endParaRPr lang="fr-FR" altLang="fr-FR" sz="2000" b="1" dirty="0">
              <a:solidFill>
                <a:srgbClr val="000099"/>
              </a:solidFill>
              <a:cs typeface="Arial" panose="020B0604020202020204" pitchFamily="34" charset="0"/>
            </a:endParaRPr>
          </a:p>
          <a:p>
            <a:pPr marL="0" indent="0" fontAlgn="auto">
              <a:lnSpc>
                <a:spcPct val="120000"/>
              </a:lnSpc>
              <a:spcBef>
                <a:spcPts val="0"/>
              </a:spcBef>
              <a:spcAft>
                <a:spcPts val="0"/>
              </a:spcAft>
              <a:buClr>
                <a:srgbClr val="62C400"/>
              </a:buClr>
              <a:defRPr/>
            </a:pPr>
            <a:endParaRPr lang="fr-FR" altLang="fr-FR" sz="2000" b="1" dirty="0">
              <a:solidFill>
                <a:srgbClr val="000099"/>
              </a:solidFill>
              <a:cs typeface="Arial" panose="020B0604020202020204" pitchFamily="34" charset="0"/>
            </a:endParaRPr>
          </a:p>
          <a:p>
            <a:pPr fontAlgn="auto">
              <a:lnSpc>
                <a:spcPct val="120000"/>
              </a:lnSpc>
              <a:spcBef>
                <a:spcPts val="0"/>
              </a:spcBef>
              <a:spcAft>
                <a:spcPts val="0"/>
              </a:spcAft>
              <a:buClr>
                <a:srgbClr val="62C400"/>
              </a:buClr>
              <a:buFontTx/>
              <a:buChar char="•"/>
              <a:defRPr/>
            </a:pPr>
            <a:endParaRPr lang="fr-FR" altLang="fr-FR" sz="2000" dirty="0">
              <a:solidFill>
                <a:srgbClr val="000099"/>
              </a:solidFill>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cs typeface="Arial" panose="020B0604020202020204" pitchFamily="34" charset="0"/>
              </a:rPr>
              <a:t>Prévoir une </a:t>
            </a:r>
            <a:r>
              <a:rPr lang="fr-FR" altLang="fr-FR" sz="2000" b="1" dirty="0">
                <a:solidFill>
                  <a:srgbClr val="000099"/>
                </a:solidFill>
                <a:cs typeface="Arial" panose="020B0604020202020204" pitchFamily="34" charset="0"/>
              </a:rPr>
              <a:t>consultation médicale pour traitement de terrain</a:t>
            </a:r>
          </a:p>
          <a:p>
            <a:pPr lvl="1" fontAlgn="auto">
              <a:spcBef>
                <a:spcPct val="50000"/>
              </a:spcBef>
              <a:spcAft>
                <a:spcPts val="0"/>
              </a:spcAft>
              <a:buClr>
                <a:srgbClr val="62C400"/>
              </a:buClr>
              <a:buFont typeface="Tahoma" panose="020B0604030504040204" pitchFamily="34" charset="0"/>
              <a:buChar char="-"/>
              <a:defRPr/>
            </a:pPr>
            <a:endParaRPr lang="fr-FR" altLang="ja-JP" sz="2000" b="1" dirty="0">
              <a:solidFill>
                <a:srgbClr val="000099"/>
              </a:solidFill>
              <a:cs typeface="Arial" panose="020B0604020202020204" pitchFamily="34" charset="0"/>
            </a:endParaRPr>
          </a:p>
        </p:txBody>
      </p:sp>
      <p:pic>
        <p:nvPicPr>
          <p:cNvPr id="514050"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24700" y="1639888"/>
            <a:ext cx="13160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1"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3.6. </a:t>
            </a:r>
            <a:r>
              <a:rPr lang="fr-FR" altLang="fr-FR" sz="3200" b="1">
                <a:solidFill>
                  <a:srgbClr val="FFFFFF"/>
                </a:solidFill>
                <a:ea typeface="Tahoma" panose="020B0604030504040204" pitchFamily="34" charset="0"/>
                <a:cs typeface="Arial" panose="020B0604020202020204" pitchFamily="34" charset="0"/>
              </a:rPr>
              <a:t>Acné</a:t>
            </a:r>
          </a:p>
        </p:txBody>
      </p:sp>
      <p:sp>
        <p:nvSpPr>
          <p:cNvPr id="7" name="Espace réservé du contenu 2"/>
          <p:cNvSpPr txBox="1">
            <a:spLocks/>
          </p:cNvSpPr>
          <p:nvPr/>
        </p:nvSpPr>
        <p:spPr>
          <a:xfrm>
            <a:off x="257175" y="1376363"/>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pic>
        <p:nvPicPr>
          <p:cNvPr id="514053" name="Picture 2" descr="Afficher l'image d'origin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8675" y="4627563"/>
            <a:ext cx="8159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4" name="Image 8"/>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42950" y="2735263"/>
            <a:ext cx="98742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67" name="Text Box 19"/>
          <p:cNvSpPr txBox="1">
            <a:spLocks noChangeArrowheads="1"/>
          </p:cNvSpPr>
          <p:nvPr/>
        </p:nvSpPr>
        <p:spPr bwMode="auto">
          <a:xfrm>
            <a:off x="311150" y="2243138"/>
            <a:ext cx="5835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 pos="5238750" algn="r"/>
              </a:tabLst>
              <a:defRPr>
                <a:solidFill>
                  <a:schemeClr val="tx1"/>
                </a:solidFill>
                <a:latin typeface="Arial" panose="020B0604020202020204" pitchFamily="34" charset="0"/>
              </a:defRPr>
            </a:lvl1pPr>
            <a:lvl2pPr marL="742950" indent="-285750">
              <a:tabLst>
                <a:tab pos="200025" algn="l"/>
                <a:tab pos="5238750" algn="r"/>
              </a:tabLst>
              <a:defRPr>
                <a:solidFill>
                  <a:schemeClr val="tx1"/>
                </a:solidFill>
                <a:latin typeface="Arial" panose="020B0604020202020204" pitchFamily="34" charset="0"/>
              </a:defRPr>
            </a:lvl2pPr>
            <a:lvl3pPr marL="1143000" indent="-228600">
              <a:tabLst>
                <a:tab pos="200025" algn="l"/>
                <a:tab pos="5238750" algn="r"/>
              </a:tabLst>
              <a:defRPr>
                <a:solidFill>
                  <a:schemeClr val="tx1"/>
                </a:solidFill>
                <a:latin typeface="Arial" panose="020B0604020202020204" pitchFamily="34" charset="0"/>
              </a:defRPr>
            </a:lvl3pPr>
            <a:lvl4pPr marL="1600200" indent="-228600">
              <a:tabLst>
                <a:tab pos="200025" algn="l"/>
                <a:tab pos="5238750" algn="r"/>
              </a:tabLst>
              <a:defRPr>
                <a:solidFill>
                  <a:schemeClr val="tx1"/>
                </a:solidFill>
                <a:latin typeface="Arial" panose="020B0604020202020204" pitchFamily="34" charset="0"/>
              </a:defRPr>
            </a:lvl4pPr>
            <a:lvl5pPr marL="2057400" indent="-228600">
              <a:tabLst>
                <a:tab pos="200025" algn="l"/>
                <a:tab pos="5238750" algn="r"/>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a:solidFill>
                  <a:srgbClr val="000099"/>
                </a:solidFill>
                <a:ea typeface="MS PGothic" panose="020B0600070205080204" pitchFamily="34" charset="-128"/>
              </a:rPr>
              <a:t>Si peau </a:t>
            </a:r>
            <a:r>
              <a:rPr lang="fr-FR" altLang="fr-FR" sz="1600" b="1">
                <a:solidFill>
                  <a:srgbClr val="000099"/>
                </a:solidFill>
                <a:ea typeface="MS PGothic" panose="020B0600070205080204" pitchFamily="34" charset="-128"/>
              </a:rPr>
              <a:t>grasse, huileuse</a:t>
            </a:r>
            <a:r>
              <a:rPr lang="fr-FR" altLang="fr-FR" sz="1600">
                <a:solidFill>
                  <a:srgbClr val="000099"/>
                </a:solidFill>
                <a:ea typeface="MS PGothic" panose="020B0600070205080204" pitchFamily="34" charset="-128"/>
              </a:rPr>
              <a:t>, parsemée de </a:t>
            </a:r>
            <a:r>
              <a:rPr lang="fr-FR" altLang="fr-FR" sz="1600" b="1">
                <a:solidFill>
                  <a:srgbClr val="000099"/>
                </a:solidFill>
                <a:ea typeface="MS PGothic" panose="020B0600070205080204" pitchFamily="34" charset="-128"/>
              </a:rPr>
              <a:t>comédons, </a:t>
            </a:r>
            <a:r>
              <a:rPr lang="fr-FR" altLang="fr-FR" sz="1600">
                <a:solidFill>
                  <a:srgbClr val="000099"/>
                </a:solidFill>
                <a:ea typeface="MS PGothic" panose="020B0600070205080204" pitchFamily="34" charset="-128"/>
              </a:rPr>
              <a:t>kystes sébacés de petite taille</a:t>
            </a:r>
          </a:p>
        </p:txBody>
      </p:sp>
      <p:sp>
        <p:nvSpPr>
          <p:cNvPr id="11" name="Text Box 6"/>
          <p:cNvSpPr>
            <a:spLocks noChangeArrowheads="1"/>
          </p:cNvSpPr>
          <p:nvPr/>
        </p:nvSpPr>
        <p:spPr bwMode="auto">
          <a:xfrm>
            <a:off x="7893050" y="2143125"/>
            <a:ext cx="3252788"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Selenium metallicum 9 CH</a:t>
            </a:r>
          </a:p>
          <a:p>
            <a:pPr algn="r" eaLnBrk="0" hangingPunct="0"/>
            <a:r>
              <a:rPr lang="fr-FR" altLang="fr-FR" sz="1600">
                <a:solidFill>
                  <a:srgbClr val="000099"/>
                </a:solidFill>
                <a:cs typeface="Arial" panose="020B0604020202020204" pitchFamily="34" charset="0"/>
              </a:rPr>
              <a:t>5 granules matin et soir</a:t>
            </a:r>
          </a:p>
        </p:txBody>
      </p:sp>
      <p:sp>
        <p:nvSpPr>
          <p:cNvPr id="516103"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3.6.</a:t>
            </a:r>
            <a:r>
              <a:rPr lang="fr-FR" altLang="fr-FR" sz="3200" b="1">
                <a:solidFill>
                  <a:srgbClr val="FF0000"/>
                </a:solidFill>
                <a:ea typeface="Tahoma" panose="020B0604030504040204" pitchFamily="34" charset="0"/>
                <a:cs typeface="Arial" panose="020B0604020202020204" pitchFamily="34" charset="0"/>
              </a:rPr>
              <a:t> </a:t>
            </a:r>
            <a:r>
              <a:rPr lang="fr-FR" altLang="fr-FR" sz="3200" b="1">
                <a:solidFill>
                  <a:srgbClr val="FFFFFF"/>
                </a:solidFill>
                <a:ea typeface="Tahoma" panose="020B0604030504040204" pitchFamily="34" charset="0"/>
                <a:cs typeface="Arial" panose="020B0604020202020204" pitchFamily="34" charset="0"/>
              </a:rPr>
              <a:t>Acné</a:t>
            </a:r>
          </a:p>
        </p:txBody>
      </p:sp>
      <p:sp>
        <p:nvSpPr>
          <p:cNvPr id="516104"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Acné juvénile</a:t>
            </a:r>
          </a:p>
        </p:txBody>
      </p:sp>
      <p:pic>
        <p:nvPicPr>
          <p:cNvPr id="15" name="Image 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8975" y="3117850"/>
            <a:ext cx="5761038"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084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24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67" grpId="0"/>
      <p:bldP spid="11"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66" name="Text Box 18"/>
          <p:cNvSpPr txBox="1">
            <a:spLocks noChangeArrowheads="1"/>
          </p:cNvSpPr>
          <p:nvPr/>
        </p:nvSpPr>
        <p:spPr bwMode="auto">
          <a:xfrm>
            <a:off x="311150" y="1932514"/>
            <a:ext cx="6038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 pos="5238750" algn="r"/>
              </a:tabLst>
              <a:defRPr>
                <a:solidFill>
                  <a:schemeClr val="tx1"/>
                </a:solidFill>
                <a:latin typeface="Arial" panose="020B0604020202020204" pitchFamily="34" charset="0"/>
              </a:defRPr>
            </a:lvl1pPr>
            <a:lvl2pPr marL="742950" indent="-285750">
              <a:tabLst>
                <a:tab pos="200025" algn="l"/>
                <a:tab pos="5238750" algn="r"/>
              </a:tabLst>
              <a:defRPr>
                <a:solidFill>
                  <a:schemeClr val="tx1"/>
                </a:solidFill>
                <a:latin typeface="Arial" panose="020B0604020202020204" pitchFamily="34" charset="0"/>
              </a:defRPr>
            </a:lvl2pPr>
            <a:lvl3pPr marL="1143000" indent="-228600">
              <a:tabLst>
                <a:tab pos="200025" algn="l"/>
                <a:tab pos="5238750" algn="r"/>
              </a:tabLst>
              <a:defRPr>
                <a:solidFill>
                  <a:schemeClr val="tx1"/>
                </a:solidFill>
                <a:latin typeface="Arial" panose="020B0604020202020204" pitchFamily="34" charset="0"/>
              </a:defRPr>
            </a:lvl3pPr>
            <a:lvl4pPr marL="1600200" indent="-228600">
              <a:tabLst>
                <a:tab pos="200025" algn="l"/>
                <a:tab pos="5238750" algn="r"/>
              </a:tabLst>
              <a:defRPr>
                <a:solidFill>
                  <a:schemeClr val="tx1"/>
                </a:solidFill>
                <a:latin typeface="Arial" panose="020B0604020202020204" pitchFamily="34" charset="0"/>
              </a:defRPr>
            </a:lvl4pPr>
            <a:lvl5pPr marL="2057400" indent="-228600">
              <a:tabLst>
                <a:tab pos="200025" algn="l"/>
                <a:tab pos="5238750" algn="r"/>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dirty="0">
                <a:solidFill>
                  <a:srgbClr val="000099"/>
                </a:solidFill>
                <a:ea typeface="MS PGothic" panose="020B0600070205080204" pitchFamily="34" charset="-128"/>
              </a:rPr>
              <a:t>Si acné </a:t>
            </a:r>
            <a:r>
              <a:rPr lang="fr-FR" altLang="fr-FR" sz="1600" b="1" dirty="0">
                <a:solidFill>
                  <a:srgbClr val="000099"/>
                </a:solidFill>
                <a:ea typeface="MS PGothic" panose="020B0600070205080204" pitchFamily="34" charset="-128"/>
              </a:rPr>
              <a:t>indurée, pustuleuse</a:t>
            </a:r>
            <a:r>
              <a:rPr lang="fr-FR" altLang="fr-FR" sz="1600" dirty="0">
                <a:solidFill>
                  <a:srgbClr val="000099"/>
                </a:solidFill>
                <a:ea typeface="MS PGothic" panose="020B0600070205080204" pitchFamily="34" charset="-128"/>
              </a:rPr>
              <a:t> du visage, du dos, du thorax</a:t>
            </a:r>
          </a:p>
        </p:txBody>
      </p:sp>
      <p:sp>
        <p:nvSpPr>
          <p:cNvPr id="12" name="Text Box 6"/>
          <p:cNvSpPr>
            <a:spLocks noChangeArrowheads="1"/>
          </p:cNvSpPr>
          <p:nvPr/>
        </p:nvSpPr>
        <p:spPr bwMode="auto">
          <a:xfrm>
            <a:off x="7893050" y="1919814"/>
            <a:ext cx="3252788"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Kalium bromatum 9 CH</a:t>
            </a:r>
          </a:p>
          <a:p>
            <a:pPr algn="r" eaLnBrk="0" hangingPunct="0"/>
            <a:r>
              <a:rPr lang="fr-FR" altLang="fr-FR" sz="1600">
                <a:solidFill>
                  <a:srgbClr val="000099"/>
                </a:solidFill>
                <a:cs typeface="Arial" panose="020B0604020202020204" pitchFamily="34" charset="0"/>
              </a:rPr>
              <a:t>5 granules matin et soir</a:t>
            </a:r>
          </a:p>
        </p:txBody>
      </p:sp>
      <p:sp>
        <p:nvSpPr>
          <p:cNvPr id="516103"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3.6.</a:t>
            </a:r>
            <a:r>
              <a:rPr lang="fr-FR" altLang="fr-FR" sz="3200" b="1">
                <a:solidFill>
                  <a:srgbClr val="FF0000"/>
                </a:solidFill>
                <a:ea typeface="Tahoma" panose="020B0604030504040204" pitchFamily="34" charset="0"/>
                <a:cs typeface="Arial" panose="020B0604020202020204" pitchFamily="34" charset="0"/>
              </a:rPr>
              <a:t> </a:t>
            </a:r>
            <a:r>
              <a:rPr lang="fr-FR" altLang="fr-FR" sz="3200" b="1">
                <a:solidFill>
                  <a:srgbClr val="FFFFFF"/>
                </a:solidFill>
                <a:ea typeface="Tahoma" panose="020B0604030504040204" pitchFamily="34" charset="0"/>
                <a:cs typeface="Arial" panose="020B0604020202020204" pitchFamily="34" charset="0"/>
              </a:rPr>
              <a:t>Acné</a:t>
            </a:r>
          </a:p>
        </p:txBody>
      </p:sp>
      <p:sp>
        <p:nvSpPr>
          <p:cNvPr id="516104"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Acné juvénile</a:t>
            </a:r>
          </a:p>
        </p:txBody>
      </p:sp>
      <p:pic>
        <p:nvPicPr>
          <p:cNvPr id="16" name="Image 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43288" y="2928938"/>
            <a:ext cx="5392738"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59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32466"/>
                                        </p:tgtEl>
                                        <p:attrNameLst>
                                          <p:attrName>style.visibility</p:attrName>
                                        </p:attrNameLst>
                                      </p:cBhvr>
                                      <p:to>
                                        <p:strVal val="visible"/>
                                      </p:to>
                                    </p:set>
                                    <p:animEffect transition="in" filter="fade">
                                      <p:cBhvr>
                                        <p:cTn id="11" dur="500"/>
                                        <p:tgtEl>
                                          <p:spTgt spid="2324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nodeType="clickEffect">
                                  <p:stCondLst>
                                    <p:cond delay="0"/>
                                  </p:stCondLst>
                                  <p:childTnLst>
                                    <p:set>
                                      <p:cBhvr>
                                        <p:cTn id="19"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66" grpId="0"/>
      <p:bldP spid="1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103"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3.6.</a:t>
            </a:r>
            <a:r>
              <a:rPr lang="fr-FR" altLang="fr-FR" sz="3200" b="1">
                <a:solidFill>
                  <a:srgbClr val="FF0000"/>
                </a:solidFill>
                <a:ea typeface="Tahoma" panose="020B0604030504040204" pitchFamily="34" charset="0"/>
                <a:cs typeface="Arial" panose="020B0604020202020204" pitchFamily="34" charset="0"/>
              </a:rPr>
              <a:t> </a:t>
            </a:r>
            <a:r>
              <a:rPr lang="fr-FR" altLang="fr-FR" sz="3200" b="1">
                <a:solidFill>
                  <a:srgbClr val="FFFFFF"/>
                </a:solidFill>
                <a:ea typeface="Tahoma" panose="020B0604030504040204" pitchFamily="34" charset="0"/>
                <a:cs typeface="Arial" panose="020B0604020202020204" pitchFamily="34" charset="0"/>
              </a:rPr>
              <a:t>Acné</a:t>
            </a:r>
          </a:p>
        </p:txBody>
      </p:sp>
      <p:sp>
        <p:nvSpPr>
          <p:cNvPr id="516104"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Acné juvénile</a:t>
            </a:r>
          </a:p>
        </p:txBody>
      </p:sp>
      <p:pic>
        <p:nvPicPr>
          <p:cNvPr id="17" name="Image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13804" y="3298649"/>
            <a:ext cx="3119437"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4"/>
          <p:cNvSpPr txBox="1">
            <a:spLocks noChangeArrowheads="1"/>
          </p:cNvSpPr>
          <p:nvPr/>
        </p:nvSpPr>
        <p:spPr bwMode="auto">
          <a:xfrm>
            <a:off x="311150" y="2170112"/>
            <a:ext cx="4824413" cy="581025"/>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4"/>
              </a:buBlip>
              <a:defRPr/>
            </a:pPr>
            <a:r>
              <a:rPr lang="fr-FR" altLang="fr-FR" sz="1600" dirty="0">
                <a:solidFill>
                  <a:srgbClr val="000099"/>
                </a:solidFill>
                <a:latin typeface="Arial"/>
              </a:rPr>
              <a:t>Si acné ponctuée </a:t>
            </a:r>
          </a:p>
          <a:p>
            <a:pPr marL="177800" indent="-177800" eaLnBrk="0" fontAlgn="auto" hangingPunct="0">
              <a:spcBef>
                <a:spcPts val="0"/>
              </a:spcBef>
              <a:spcAft>
                <a:spcPts val="0"/>
              </a:spcAft>
              <a:buClr>
                <a:srgbClr val="62C400"/>
              </a:buClr>
              <a:defRPr/>
            </a:pPr>
            <a:r>
              <a:rPr lang="fr-FR" altLang="fr-FR" sz="1600" b="1" i="1" dirty="0">
                <a:solidFill>
                  <a:srgbClr val="000099"/>
                </a:solidFill>
                <a:latin typeface="Arial"/>
              </a:rPr>
              <a:t>		 Aggravation avant ou pendant les règles</a:t>
            </a:r>
          </a:p>
        </p:txBody>
      </p:sp>
      <p:sp>
        <p:nvSpPr>
          <p:cNvPr id="18" name="Text Box 6"/>
          <p:cNvSpPr>
            <a:spLocks noChangeArrowheads="1"/>
          </p:cNvSpPr>
          <p:nvPr/>
        </p:nvSpPr>
        <p:spPr bwMode="auto">
          <a:xfrm>
            <a:off x="7893050" y="2143125"/>
            <a:ext cx="3252788"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Eugenia jambosa 9 CH</a:t>
            </a:r>
          </a:p>
          <a:p>
            <a:pPr algn="r" eaLnBrk="0" hangingPunct="0"/>
            <a:r>
              <a:rPr lang="fr-FR" altLang="fr-FR" sz="1600">
                <a:solidFill>
                  <a:srgbClr val="000099"/>
                </a:solidFill>
                <a:cs typeface="Arial" panose="020B0604020202020204" pitchFamily="34" charset="0"/>
              </a:rPr>
              <a:t>5 granules matin et soir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4"/>
          <p:cNvSpPr txBox="1">
            <a:spLocks noChangeArrowheads="1"/>
          </p:cNvSpPr>
          <p:nvPr/>
        </p:nvSpPr>
        <p:spPr bwMode="auto">
          <a:xfrm>
            <a:off x="273050" y="2260600"/>
            <a:ext cx="42402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 pos="5295900" algn="r"/>
              </a:tabLst>
              <a:defRPr>
                <a:solidFill>
                  <a:schemeClr val="tx1"/>
                </a:solidFill>
                <a:latin typeface="Arial" panose="020B0604020202020204" pitchFamily="34" charset="0"/>
              </a:defRPr>
            </a:lvl1pPr>
            <a:lvl2pPr marL="742950" indent="-285750">
              <a:tabLst>
                <a:tab pos="200025" algn="l"/>
                <a:tab pos="5295900" algn="r"/>
              </a:tabLst>
              <a:defRPr>
                <a:solidFill>
                  <a:schemeClr val="tx1"/>
                </a:solidFill>
                <a:latin typeface="Arial" panose="020B0604020202020204" pitchFamily="34" charset="0"/>
              </a:defRPr>
            </a:lvl2pPr>
            <a:lvl3pPr marL="1143000" indent="-228600">
              <a:tabLst>
                <a:tab pos="200025" algn="l"/>
                <a:tab pos="5295900" algn="r"/>
              </a:tabLst>
              <a:defRPr>
                <a:solidFill>
                  <a:schemeClr val="tx1"/>
                </a:solidFill>
                <a:latin typeface="Arial" panose="020B0604020202020204" pitchFamily="34" charset="0"/>
              </a:defRPr>
            </a:lvl3pPr>
            <a:lvl4pPr marL="1600200" indent="-228600">
              <a:tabLst>
                <a:tab pos="200025" algn="l"/>
                <a:tab pos="5295900" algn="r"/>
              </a:tabLst>
              <a:defRPr>
                <a:solidFill>
                  <a:schemeClr val="tx1"/>
                </a:solidFill>
                <a:latin typeface="Arial" panose="020B0604020202020204" pitchFamily="34" charset="0"/>
              </a:defRPr>
            </a:lvl4pPr>
            <a:lvl5pPr marL="2057400" indent="-228600">
              <a:tabLst>
                <a:tab pos="200025" algn="l"/>
                <a:tab pos="5295900" algn="r"/>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 pos="5295900" algn="r"/>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 pos="5295900" algn="r"/>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 pos="5295900" algn="r"/>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 pos="52959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dirty="0">
                <a:solidFill>
                  <a:srgbClr val="000099"/>
                </a:solidFill>
                <a:ea typeface="MS PGothic" panose="020B0600070205080204" pitchFamily="34" charset="-128"/>
              </a:rPr>
              <a:t>Acné </a:t>
            </a:r>
            <a:r>
              <a:rPr lang="fr-FR" altLang="fr-FR" sz="1600" b="1" dirty="0">
                <a:solidFill>
                  <a:srgbClr val="000099"/>
                </a:solidFill>
                <a:ea typeface="MS PGothic" panose="020B0600070205080204" pitchFamily="34" charset="-128"/>
              </a:rPr>
              <a:t>papuleuse</a:t>
            </a:r>
            <a:r>
              <a:rPr lang="fr-FR" altLang="fr-FR" sz="1600" dirty="0">
                <a:solidFill>
                  <a:srgbClr val="000099"/>
                </a:solidFill>
                <a:ea typeface="MS PGothic" panose="020B0600070205080204" pitchFamily="34" charset="-128"/>
              </a:rPr>
              <a:t> </a:t>
            </a:r>
            <a:r>
              <a:rPr lang="fr-FR" altLang="fr-FR" sz="1600" b="1" dirty="0">
                <a:solidFill>
                  <a:srgbClr val="000099"/>
                </a:solidFill>
                <a:ea typeface="MS PGothic" panose="020B0600070205080204" pitchFamily="34" charset="-128"/>
              </a:rPr>
              <a:t>du front et du dos</a:t>
            </a:r>
          </a:p>
          <a:p>
            <a:pPr eaLnBrk="0" hangingPunct="0">
              <a:buClr>
                <a:srgbClr val="62C400"/>
              </a:buClr>
            </a:pPr>
            <a:r>
              <a:rPr lang="fr-FR" altLang="fr-FR" sz="1600" dirty="0">
                <a:solidFill>
                  <a:srgbClr val="000099"/>
                </a:solidFill>
                <a:ea typeface="MS PGothic" panose="020B0600070205080204" pitchFamily="34" charset="-128"/>
              </a:rPr>
              <a:t>	 Peau </a:t>
            </a:r>
            <a:r>
              <a:rPr lang="fr-FR" altLang="fr-FR" sz="1600" b="1" dirty="0">
                <a:solidFill>
                  <a:srgbClr val="000099"/>
                </a:solidFill>
                <a:ea typeface="MS PGothic" panose="020B0600070205080204" pitchFamily="34" charset="-128"/>
              </a:rPr>
              <a:t>grasse</a:t>
            </a:r>
            <a:r>
              <a:rPr lang="fr-FR" altLang="fr-FR" sz="1600" dirty="0">
                <a:solidFill>
                  <a:srgbClr val="000099"/>
                </a:solidFill>
                <a:ea typeface="MS PGothic" panose="020B0600070205080204" pitchFamily="34" charset="-128"/>
              </a:rPr>
              <a:t> sur </a:t>
            </a:r>
            <a:r>
              <a:rPr lang="fr-FR" altLang="fr-FR" sz="1600" b="1" dirty="0">
                <a:solidFill>
                  <a:srgbClr val="000099"/>
                </a:solidFill>
                <a:ea typeface="MS PGothic" panose="020B0600070205080204" pitchFamily="34" charset="-128"/>
              </a:rPr>
              <a:t>le front, nez, menton</a:t>
            </a:r>
          </a:p>
        </p:txBody>
      </p:sp>
      <p:sp>
        <p:nvSpPr>
          <p:cNvPr id="16" name="Text Box 6"/>
          <p:cNvSpPr>
            <a:spLocks noChangeArrowheads="1"/>
          </p:cNvSpPr>
          <p:nvPr/>
        </p:nvSpPr>
        <p:spPr bwMode="auto">
          <a:xfrm>
            <a:off x="8378825" y="2200275"/>
            <a:ext cx="2763838"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Sulfur iodatum 15 CH</a:t>
            </a:r>
          </a:p>
          <a:p>
            <a:pPr algn="r" eaLnBrk="0" hangingPunct="0"/>
            <a:r>
              <a:rPr lang="fr-FR" altLang="fr-FR" sz="1600">
                <a:solidFill>
                  <a:srgbClr val="000099"/>
                </a:solidFill>
                <a:cs typeface="Arial" panose="020B0604020202020204" pitchFamily="34" charset="0"/>
              </a:rPr>
              <a:t>5 granules par jour</a:t>
            </a:r>
          </a:p>
        </p:txBody>
      </p:sp>
      <p:sp>
        <p:nvSpPr>
          <p:cNvPr id="20" name="Rectangle 19"/>
          <p:cNvSpPr>
            <a:spLocks noChangeArrowheads="1"/>
          </p:cNvSpPr>
          <p:nvPr/>
        </p:nvSpPr>
        <p:spPr bwMode="auto">
          <a:xfrm>
            <a:off x="315913" y="3441700"/>
            <a:ext cx="5694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33CC33"/>
              </a:buClr>
              <a:buFontTx/>
              <a:buBlip>
                <a:blip r:embed="rId3"/>
              </a:buBlip>
            </a:pPr>
            <a:r>
              <a:rPr lang="fr-FR" altLang="fr-FR" sz="1600" dirty="0">
                <a:solidFill>
                  <a:srgbClr val="000099"/>
                </a:solidFill>
              </a:rPr>
              <a:t>Si </a:t>
            </a:r>
            <a:r>
              <a:rPr lang="fr-FR" altLang="fr-FR" sz="1600" b="1" dirty="0">
                <a:solidFill>
                  <a:srgbClr val="000099"/>
                </a:solidFill>
              </a:rPr>
              <a:t>acné sévère, dans la cadre d’une hyper androgénie</a:t>
            </a:r>
          </a:p>
        </p:txBody>
      </p:sp>
      <p:sp>
        <p:nvSpPr>
          <p:cNvPr id="21" name="Text Box 6"/>
          <p:cNvSpPr>
            <a:spLocks noChangeArrowheads="1"/>
          </p:cNvSpPr>
          <p:nvPr/>
        </p:nvSpPr>
        <p:spPr bwMode="auto">
          <a:xfrm>
            <a:off x="7769225" y="3303588"/>
            <a:ext cx="3373438" cy="952500"/>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spcBef>
                <a:spcPct val="50000"/>
              </a:spcBef>
            </a:pPr>
            <a:r>
              <a:rPr lang="fr-FR" altLang="fr-FR" b="1">
                <a:solidFill>
                  <a:srgbClr val="000099"/>
                </a:solidFill>
                <a:cs typeface="Arial" panose="020B0604020202020204" pitchFamily="34" charset="0"/>
              </a:rPr>
              <a:t>DHA-S 30 CH</a:t>
            </a:r>
          </a:p>
          <a:p>
            <a:pPr algn="r" eaLnBrk="0" hangingPunct="0"/>
            <a:r>
              <a:rPr lang="fr-FR" altLang="fr-FR" sz="1600">
                <a:solidFill>
                  <a:srgbClr val="000099"/>
                </a:solidFill>
                <a:cs typeface="Arial" panose="020B0604020202020204" pitchFamily="34" charset="0"/>
              </a:rPr>
              <a:t>(déhydro-épiandrostérone sulfate)</a:t>
            </a:r>
          </a:p>
          <a:p>
            <a:pPr algn="r" eaLnBrk="0" hangingPunct="0"/>
            <a:r>
              <a:rPr lang="fr-FR" altLang="fr-FR" sz="1600">
                <a:solidFill>
                  <a:srgbClr val="000099"/>
                </a:solidFill>
                <a:cs typeface="Arial" panose="020B0604020202020204" pitchFamily="34" charset="0"/>
              </a:rPr>
              <a:t>5 granules par jour </a:t>
            </a:r>
          </a:p>
        </p:txBody>
      </p:sp>
      <p:sp>
        <p:nvSpPr>
          <p:cNvPr id="518149"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3.6.</a:t>
            </a:r>
            <a:r>
              <a:rPr lang="fr-FR" altLang="fr-FR" sz="3200" b="1">
                <a:solidFill>
                  <a:srgbClr val="FFFFFF"/>
                </a:solidFill>
                <a:ea typeface="Tahoma" panose="020B0604030504040204" pitchFamily="34" charset="0"/>
                <a:cs typeface="Arial" panose="020B0604020202020204" pitchFamily="34" charset="0"/>
              </a:rPr>
              <a:t> Acné</a:t>
            </a:r>
          </a:p>
        </p:txBody>
      </p:sp>
      <p:sp>
        <p:nvSpPr>
          <p:cNvPr id="9" name="Rectangle 8"/>
          <p:cNvSpPr>
            <a:spLocks noChangeArrowheads="1"/>
          </p:cNvSpPr>
          <p:nvPr/>
        </p:nvSpPr>
        <p:spPr bwMode="auto">
          <a:xfrm>
            <a:off x="315913" y="4808538"/>
            <a:ext cx="35861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buClr>
                <a:srgbClr val="33CC33"/>
              </a:buClr>
              <a:buFontTx/>
              <a:buBlip>
                <a:blip r:embed="rId3"/>
              </a:buBlip>
            </a:pPr>
            <a:r>
              <a:rPr lang="fr-FR" altLang="fr-FR" sz="1600" i="1">
                <a:solidFill>
                  <a:srgbClr val="000099"/>
                </a:solidFill>
              </a:rPr>
              <a:t>Si </a:t>
            </a:r>
            <a:r>
              <a:rPr lang="fr-FR" altLang="fr-FR" sz="1600" b="1" i="1">
                <a:solidFill>
                  <a:srgbClr val="000099"/>
                </a:solidFill>
              </a:rPr>
              <a:t>aggravation en prémenstruel </a:t>
            </a:r>
          </a:p>
        </p:txBody>
      </p:sp>
      <p:sp>
        <p:nvSpPr>
          <p:cNvPr id="10" name="Text Box 6"/>
          <p:cNvSpPr>
            <a:spLocks noChangeArrowheads="1"/>
          </p:cNvSpPr>
          <p:nvPr/>
        </p:nvSpPr>
        <p:spPr bwMode="auto">
          <a:xfrm>
            <a:off x="7448550" y="4676775"/>
            <a:ext cx="3694113"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spcBef>
                <a:spcPct val="50000"/>
              </a:spcBef>
            </a:pPr>
            <a:r>
              <a:rPr lang="fr-FR" altLang="fr-FR" b="1">
                <a:solidFill>
                  <a:srgbClr val="000099"/>
                </a:solidFill>
                <a:cs typeface="Arial" panose="020B0604020202020204" pitchFamily="34" charset="0"/>
              </a:rPr>
              <a:t>Folliculinum 15 CH</a:t>
            </a:r>
          </a:p>
          <a:p>
            <a:pPr algn="r" eaLnBrk="0" hangingPunct="0"/>
            <a:r>
              <a:rPr lang="fr-FR" altLang="fr-FR" sz="1600">
                <a:solidFill>
                  <a:srgbClr val="000099"/>
                </a:solidFill>
                <a:cs typeface="Arial" panose="020B0604020202020204" pitchFamily="34" charset="0"/>
              </a:rPr>
              <a:t>1 dose 8</a:t>
            </a:r>
            <a:r>
              <a:rPr lang="fr-FR" altLang="fr-FR" sz="1600" baseline="30000">
                <a:solidFill>
                  <a:srgbClr val="000099"/>
                </a:solidFill>
                <a:cs typeface="Arial" panose="020B0604020202020204" pitchFamily="34" charset="0"/>
              </a:rPr>
              <a:t>ème</a:t>
            </a:r>
            <a:r>
              <a:rPr lang="fr-FR" altLang="fr-FR" sz="1600">
                <a:solidFill>
                  <a:srgbClr val="000099"/>
                </a:solidFill>
                <a:cs typeface="Arial" panose="020B0604020202020204" pitchFamily="34" charset="0"/>
              </a:rPr>
              <a:t> et 20</a:t>
            </a:r>
            <a:r>
              <a:rPr lang="fr-FR" altLang="fr-FR" sz="1600" baseline="30000">
                <a:solidFill>
                  <a:srgbClr val="000099"/>
                </a:solidFill>
                <a:cs typeface="Arial" panose="020B0604020202020204" pitchFamily="34" charset="0"/>
              </a:rPr>
              <a:t>ème</a:t>
            </a:r>
            <a:r>
              <a:rPr lang="fr-FR" altLang="fr-FR" sz="1600">
                <a:solidFill>
                  <a:srgbClr val="000099"/>
                </a:solidFill>
                <a:cs typeface="Arial" panose="020B0604020202020204" pitchFamily="34" charset="0"/>
              </a:rPr>
              <a:t> jour du cycle</a:t>
            </a:r>
          </a:p>
        </p:txBody>
      </p:sp>
      <p:sp>
        <p:nvSpPr>
          <p:cNvPr id="518152"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Acné juvénile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20" grpId="0"/>
      <p:bldP spid="21" grpId="0" animBg="1"/>
      <p:bldP spid="9" grpId="0"/>
      <p:bldP spid="10"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3.6.</a:t>
            </a:r>
            <a:r>
              <a:rPr lang="fr-FR" altLang="fr-FR" sz="3200" b="1">
                <a:solidFill>
                  <a:srgbClr val="FFFFFF"/>
                </a:solidFill>
                <a:ea typeface="Tahoma" panose="020B0604030504040204" pitchFamily="34" charset="0"/>
                <a:cs typeface="Arial" panose="020B0604020202020204" pitchFamily="34" charset="0"/>
              </a:rPr>
              <a:t> Acné</a:t>
            </a:r>
          </a:p>
        </p:txBody>
      </p:sp>
      <p:sp>
        <p:nvSpPr>
          <p:cNvPr id="9" name="Text Box 6"/>
          <p:cNvSpPr>
            <a:spLocks noChangeArrowheads="1"/>
          </p:cNvSpPr>
          <p:nvPr/>
        </p:nvSpPr>
        <p:spPr bwMode="auto">
          <a:xfrm>
            <a:off x="7593013" y="2376488"/>
            <a:ext cx="3517900"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Sanguinaria canadensis 9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2" name="Rectangle 1"/>
          <p:cNvSpPr>
            <a:spLocks noChangeArrowheads="1"/>
          </p:cNvSpPr>
          <p:nvPr/>
        </p:nvSpPr>
        <p:spPr bwMode="auto">
          <a:xfrm>
            <a:off x="571500" y="2474913"/>
            <a:ext cx="609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 pos="5295900" algn="r"/>
              </a:tabLst>
              <a:defRPr>
                <a:solidFill>
                  <a:schemeClr val="tx1"/>
                </a:solidFill>
                <a:latin typeface="Arial" panose="020B0604020202020204" pitchFamily="34" charset="0"/>
              </a:defRPr>
            </a:lvl1pPr>
            <a:lvl2pPr marL="742950" indent="-285750">
              <a:tabLst>
                <a:tab pos="200025" algn="l"/>
                <a:tab pos="5295900" algn="r"/>
              </a:tabLst>
              <a:defRPr>
                <a:solidFill>
                  <a:schemeClr val="tx1"/>
                </a:solidFill>
                <a:latin typeface="Arial" panose="020B0604020202020204" pitchFamily="34" charset="0"/>
              </a:defRPr>
            </a:lvl2pPr>
            <a:lvl3pPr marL="1143000" indent="-228600">
              <a:tabLst>
                <a:tab pos="200025" algn="l"/>
                <a:tab pos="5295900" algn="r"/>
              </a:tabLst>
              <a:defRPr>
                <a:solidFill>
                  <a:schemeClr val="tx1"/>
                </a:solidFill>
                <a:latin typeface="Arial" panose="020B0604020202020204" pitchFamily="34" charset="0"/>
              </a:defRPr>
            </a:lvl3pPr>
            <a:lvl4pPr marL="1600200" indent="-228600">
              <a:tabLst>
                <a:tab pos="200025" algn="l"/>
                <a:tab pos="5295900" algn="r"/>
              </a:tabLst>
              <a:defRPr>
                <a:solidFill>
                  <a:schemeClr val="tx1"/>
                </a:solidFill>
                <a:latin typeface="Arial" panose="020B0604020202020204" pitchFamily="34" charset="0"/>
              </a:defRPr>
            </a:lvl4pPr>
            <a:lvl5pPr marL="2057400" indent="-228600">
              <a:tabLst>
                <a:tab pos="200025" algn="l"/>
                <a:tab pos="5295900" algn="r"/>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 pos="5295900" algn="r"/>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 pos="5295900" algn="r"/>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 pos="5295900" algn="r"/>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 pos="52959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a:solidFill>
                  <a:srgbClr val="000099"/>
                </a:solidFill>
                <a:ea typeface="MS PGothic" panose="020B0600070205080204" pitchFamily="34" charset="-128"/>
                <a:sym typeface="Arial" panose="020B0604020202020204" pitchFamily="34" charset="0"/>
              </a:rPr>
              <a:t>Si </a:t>
            </a:r>
            <a:r>
              <a:rPr lang="fr-FR" altLang="fr-FR" sz="1600" b="1">
                <a:solidFill>
                  <a:srgbClr val="000099"/>
                </a:solidFill>
                <a:ea typeface="MS PGothic" panose="020B0600070205080204" pitchFamily="34" charset="-128"/>
                <a:sym typeface="Arial" panose="020B0604020202020204" pitchFamily="34" charset="0"/>
              </a:rPr>
              <a:t>localisée aux pommettes</a:t>
            </a:r>
            <a:r>
              <a:rPr lang="fr-FR" altLang="fr-FR" sz="1600">
                <a:solidFill>
                  <a:srgbClr val="000099"/>
                </a:solidFill>
                <a:ea typeface="MS PGothic" panose="020B0600070205080204" pitchFamily="34" charset="-128"/>
                <a:sym typeface="Arial" panose="020B0604020202020204" pitchFamily="34" charset="0"/>
              </a:rPr>
              <a:t>, bouffées congestives</a:t>
            </a:r>
            <a:endParaRPr lang="fr-FR" altLang="fr-FR" sz="1600">
              <a:solidFill>
                <a:srgbClr val="000099"/>
              </a:solidFill>
              <a:ea typeface="MS PGothic" panose="020B0600070205080204" pitchFamily="34" charset="-128"/>
            </a:endParaRPr>
          </a:p>
        </p:txBody>
      </p:sp>
      <p:sp>
        <p:nvSpPr>
          <p:cNvPr id="3" name="Rectangle 2"/>
          <p:cNvSpPr>
            <a:spLocks noChangeArrowheads="1"/>
          </p:cNvSpPr>
          <p:nvPr/>
        </p:nvSpPr>
        <p:spPr bwMode="auto">
          <a:xfrm>
            <a:off x="539750" y="4679950"/>
            <a:ext cx="6096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 pos="5295900" algn="r"/>
              </a:tabLst>
              <a:defRPr>
                <a:solidFill>
                  <a:schemeClr val="tx1"/>
                </a:solidFill>
                <a:latin typeface="Arial" panose="020B0604020202020204" pitchFamily="34" charset="0"/>
              </a:defRPr>
            </a:lvl1pPr>
            <a:lvl2pPr marL="742950" indent="-285750">
              <a:tabLst>
                <a:tab pos="200025" algn="l"/>
                <a:tab pos="5295900" algn="r"/>
              </a:tabLst>
              <a:defRPr>
                <a:solidFill>
                  <a:schemeClr val="tx1"/>
                </a:solidFill>
                <a:latin typeface="Arial" panose="020B0604020202020204" pitchFamily="34" charset="0"/>
              </a:defRPr>
            </a:lvl2pPr>
            <a:lvl3pPr marL="1143000" indent="-228600">
              <a:tabLst>
                <a:tab pos="200025" algn="l"/>
                <a:tab pos="5295900" algn="r"/>
              </a:tabLst>
              <a:defRPr>
                <a:solidFill>
                  <a:schemeClr val="tx1"/>
                </a:solidFill>
                <a:latin typeface="Arial" panose="020B0604020202020204" pitchFamily="34" charset="0"/>
              </a:defRPr>
            </a:lvl3pPr>
            <a:lvl4pPr marL="1600200" indent="-228600">
              <a:tabLst>
                <a:tab pos="200025" algn="l"/>
                <a:tab pos="5295900" algn="r"/>
              </a:tabLst>
              <a:defRPr>
                <a:solidFill>
                  <a:schemeClr val="tx1"/>
                </a:solidFill>
                <a:latin typeface="Arial" panose="020B0604020202020204" pitchFamily="34" charset="0"/>
              </a:defRPr>
            </a:lvl4pPr>
            <a:lvl5pPr marL="2057400" indent="-228600">
              <a:tabLst>
                <a:tab pos="200025" algn="l"/>
                <a:tab pos="5295900" algn="r"/>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 pos="5295900" algn="r"/>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 pos="5295900" algn="r"/>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 pos="5295900" algn="r"/>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 pos="52959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a:solidFill>
                  <a:srgbClr val="000099"/>
                </a:solidFill>
                <a:ea typeface="MS PGothic" panose="020B0600070205080204" pitchFamily="34" charset="-128"/>
                <a:sym typeface="Arial" panose="020B0604020202020204" pitchFamily="34" charset="0"/>
              </a:rPr>
              <a:t>Érythrose du visage (couperose), face congestionnée</a:t>
            </a:r>
            <a:endParaRPr lang="fr-FR" altLang="fr-FR" sz="1600">
              <a:solidFill>
                <a:srgbClr val="000099"/>
              </a:solidFill>
              <a:ea typeface="MS PGothic" panose="020B0600070205080204" pitchFamily="34" charset="-128"/>
            </a:endParaRPr>
          </a:p>
          <a:p>
            <a:pPr eaLnBrk="0" hangingPunct="0">
              <a:buClr>
                <a:srgbClr val="62C400"/>
              </a:buClr>
            </a:pPr>
            <a:r>
              <a:rPr lang="fr-FR" altLang="fr-FR" sz="1600">
                <a:solidFill>
                  <a:srgbClr val="000099"/>
                </a:solidFill>
                <a:ea typeface="MS PGothic" panose="020B0600070205080204" pitchFamily="34" charset="-128"/>
                <a:sym typeface="Arial" panose="020B0604020202020204" pitchFamily="34" charset="0"/>
              </a:rPr>
              <a:t>     Rhinophyma (nez rouge, violet)</a:t>
            </a:r>
            <a:endParaRPr lang="fr-FR" altLang="fr-FR" sz="1600">
              <a:solidFill>
                <a:srgbClr val="000099"/>
              </a:solidFill>
              <a:ea typeface="MS PGothic" panose="020B0600070205080204" pitchFamily="34" charset="-128"/>
            </a:endParaRPr>
          </a:p>
          <a:p>
            <a:pPr eaLnBrk="0" hangingPunct="0">
              <a:buClr>
                <a:srgbClr val="62C400"/>
              </a:buClr>
            </a:pPr>
            <a:r>
              <a:rPr lang="fr-FR" altLang="fr-FR" sz="1600" b="1">
                <a:solidFill>
                  <a:srgbClr val="000099"/>
                </a:solidFill>
                <a:ea typeface="MS PGothic" panose="020B0600070205080204" pitchFamily="34" charset="-128"/>
                <a:sym typeface="Arial" panose="020B0604020202020204" pitchFamily="34" charset="0"/>
              </a:rPr>
              <a:t>     Période ménopause</a:t>
            </a:r>
            <a:endParaRPr lang="fr-FR" altLang="fr-FR" sz="1600">
              <a:solidFill>
                <a:srgbClr val="000099"/>
              </a:solidFill>
              <a:ea typeface="MS PGothic" panose="020B0600070205080204" pitchFamily="34" charset="-128"/>
            </a:endParaRPr>
          </a:p>
        </p:txBody>
      </p:sp>
      <p:sp>
        <p:nvSpPr>
          <p:cNvPr id="12" name="Rectangle 11"/>
          <p:cNvSpPr>
            <a:spLocks noChangeArrowheads="1"/>
          </p:cNvSpPr>
          <p:nvPr/>
        </p:nvSpPr>
        <p:spPr bwMode="auto">
          <a:xfrm>
            <a:off x="539750" y="5648325"/>
            <a:ext cx="6096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 pos="5295900" algn="r"/>
              </a:tabLst>
              <a:defRPr>
                <a:solidFill>
                  <a:schemeClr val="tx1"/>
                </a:solidFill>
                <a:latin typeface="Arial" panose="020B0604020202020204" pitchFamily="34" charset="0"/>
              </a:defRPr>
            </a:lvl1pPr>
            <a:lvl2pPr marL="742950" indent="-285750">
              <a:tabLst>
                <a:tab pos="200025" algn="l"/>
                <a:tab pos="5295900" algn="r"/>
              </a:tabLst>
              <a:defRPr>
                <a:solidFill>
                  <a:schemeClr val="tx1"/>
                </a:solidFill>
                <a:latin typeface="Arial" panose="020B0604020202020204" pitchFamily="34" charset="0"/>
              </a:defRPr>
            </a:lvl2pPr>
            <a:lvl3pPr marL="1143000" indent="-228600">
              <a:tabLst>
                <a:tab pos="200025" algn="l"/>
                <a:tab pos="5295900" algn="r"/>
              </a:tabLst>
              <a:defRPr>
                <a:solidFill>
                  <a:schemeClr val="tx1"/>
                </a:solidFill>
                <a:latin typeface="Arial" panose="020B0604020202020204" pitchFamily="34" charset="0"/>
              </a:defRPr>
            </a:lvl3pPr>
            <a:lvl4pPr marL="1600200" indent="-228600">
              <a:tabLst>
                <a:tab pos="200025" algn="l"/>
                <a:tab pos="5295900" algn="r"/>
              </a:tabLst>
              <a:defRPr>
                <a:solidFill>
                  <a:schemeClr val="tx1"/>
                </a:solidFill>
                <a:latin typeface="Arial" panose="020B0604020202020204" pitchFamily="34" charset="0"/>
              </a:defRPr>
            </a:lvl4pPr>
            <a:lvl5pPr marL="2057400" indent="-228600">
              <a:tabLst>
                <a:tab pos="200025" algn="l"/>
                <a:tab pos="5295900" algn="r"/>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 pos="5295900" algn="r"/>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 pos="5295900" algn="r"/>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 pos="5295900" algn="r"/>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 pos="52959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a:solidFill>
                  <a:srgbClr val="000099"/>
                </a:solidFill>
                <a:ea typeface="MS PGothic" panose="020B0600070205080204" pitchFamily="34" charset="-128"/>
              </a:rPr>
              <a:t>Érythrose du visage  </a:t>
            </a:r>
          </a:p>
          <a:p>
            <a:pPr eaLnBrk="0" hangingPunct="0">
              <a:buClr>
                <a:srgbClr val="62C400"/>
              </a:buClr>
            </a:pPr>
            <a:r>
              <a:rPr lang="fr-FR" altLang="fr-FR" sz="1600">
                <a:solidFill>
                  <a:srgbClr val="000099"/>
                </a:solidFill>
                <a:ea typeface="MS PGothic" panose="020B0600070205080204" pitchFamily="34" charset="-128"/>
              </a:rPr>
              <a:t>     prurit </a:t>
            </a:r>
            <a:r>
              <a:rPr lang="fr-FR" altLang="fr-FR" sz="1600" i="1">
                <a:solidFill>
                  <a:srgbClr val="000099"/>
                </a:solidFill>
                <a:ea typeface="MS PGothic" panose="020B0600070205080204" pitchFamily="34" charset="-128"/>
              </a:rPr>
              <a:t>aggravé à la chaleur du lit, aggravé par l’eau</a:t>
            </a:r>
          </a:p>
          <a:p>
            <a:pPr eaLnBrk="0" hangingPunct="0">
              <a:buClr>
                <a:srgbClr val="62C400"/>
              </a:buClr>
            </a:pPr>
            <a:r>
              <a:rPr lang="fr-FR" altLang="fr-FR" sz="1600">
                <a:solidFill>
                  <a:srgbClr val="000099"/>
                </a:solidFill>
                <a:ea typeface="MS PGothic" panose="020B0600070205080204" pitchFamily="34" charset="-128"/>
              </a:rPr>
              <a:t>     Contexte d’HTA et de surpoids </a:t>
            </a:r>
          </a:p>
        </p:txBody>
      </p:sp>
      <p:sp>
        <p:nvSpPr>
          <p:cNvPr id="14" name="Text Box 6"/>
          <p:cNvSpPr>
            <a:spLocks noChangeArrowheads="1"/>
          </p:cNvSpPr>
          <p:nvPr/>
        </p:nvSpPr>
        <p:spPr bwMode="auto">
          <a:xfrm>
            <a:off x="8320088" y="4719638"/>
            <a:ext cx="2803525"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Lachesis mutus 15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15" name="Text Box 6"/>
          <p:cNvSpPr>
            <a:spLocks noChangeArrowheads="1"/>
          </p:cNvSpPr>
          <p:nvPr/>
        </p:nvSpPr>
        <p:spPr bwMode="auto">
          <a:xfrm>
            <a:off x="8320088" y="5589588"/>
            <a:ext cx="2803525"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Sulfur 15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11" name="Text Box 6"/>
          <p:cNvSpPr>
            <a:spLocks noChangeArrowheads="1"/>
          </p:cNvSpPr>
          <p:nvPr/>
        </p:nvSpPr>
        <p:spPr bwMode="auto">
          <a:xfrm>
            <a:off x="8534400" y="1524000"/>
            <a:ext cx="2589213"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Arnica montana 9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13" name="Rectangle 12"/>
          <p:cNvSpPr>
            <a:spLocks noChangeArrowheads="1"/>
          </p:cNvSpPr>
          <p:nvPr/>
        </p:nvSpPr>
        <p:spPr bwMode="auto">
          <a:xfrm>
            <a:off x="539750" y="1676400"/>
            <a:ext cx="6096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 pos="5295900" algn="r"/>
              </a:tabLst>
              <a:defRPr>
                <a:solidFill>
                  <a:schemeClr val="tx1"/>
                </a:solidFill>
                <a:latin typeface="Arial" panose="020B0604020202020204" pitchFamily="34" charset="0"/>
              </a:defRPr>
            </a:lvl1pPr>
            <a:lvl2pPr marL="742950" indent="-285750">
              <a:tabLst>
                <a:tab pos="200025" algn="l"/>
                <a:tab pos="5295900" algn="r"/>
              </a:tabLst>
              <a:defRPr>
                <a:solidFill>
                  <a:schemeClr val="tx1"/>
                </a:solidFill>
                <a:latin typeface="Arial" panose="020B0604020202020204" pitchFamily="34" charset="0"/>
              </a:defRPr>
            </a:lvl2pPr>
            <a:lvl3pPr marL="1143000" indent="-228600">
              <a:tabLst>
                <a:tab pos="200025" algn="l"/>
                <a:tab pos="5295900" algn="r"/>
              </a:tabLst>
              <a:defRPr>
                <a:solidFill>
                  <a:schemeClr val="tx1"/>
                </a:solidFill>
                <a:latin typeface="Arial" panose="020B0604020202020204" pitchFamily="34" charset="0"/>
              </a:defRPr>
            </a:lvl3pPr>
            <a:lvl4pPr marL="1600200" indent="-228600">
              <a:tabLst>
                <a:tab pos="200025" algn="l"/>
                <a:tab pos="5295900" algn="r"/>
              </a:tabLst>
              <a:defRPr>
                <a:solidFill>
                  <a:schemeClr val="tx1"/>
                </a:solidFill>
                <a:latin typeface="Arial" panose="020B0604020202020204" pitchFamily="34" charset="0"/>
              </a:defRPr>
            </a:lvl4pPr>
            <a:lvl5pPr marL="2057400" indent="-228600">
              <a:tabLst>
                <a:tab pos="200025" algn="l"/>
                <a:tab pos="5295900" algn="r"/>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 pos="5295900" algn="r"/>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 pos="5295900" algn="r"/>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 pos="5295900" algn="r"/>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 pos="52959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a:solidFill>
                  <a:srgbClr val="000099"/>
                </a:solidFill>
                <a:ea typeface="MS PGothic" panose="020B0600070205080204" pitchFamily="34" charset="-128"/>
                <a:sym typeface="Arial" panose="020B0604020202020204" pitchFamily="34" charset="0"/>
              </a:rPr>
              <a:t>Érythrose du visage (couperose)</a:t>
            </a:r>
          </a:p>
          <a:p>
            <a:pPr eaLnBrk="0" hangingPunct="0">
              <a:buClr>
                <a:srgbClr val="62C400"/>
              </a:buClr>
            </a:pPr>
            <a:r>
              <a:rPr lang="fr-FR" altLang="fr-FR" sz="1600">
                <a:solidFill>
                  <a:srgbClr val="000099"/>
                </a:solidFill>
                <a:ea typeface="MS PGothic" panose="020B0600070205080204" pitchFamily="34" charset="-128"/>
                <a:sym typeface="Arial" panose="020B0604020202020204" pitchFamily="34" charset="0"/>
              </a:rPr>
              <a:t>	  </a:t>
            </a:r>
            <a:r>
              <a:rPr lang="fr-FR" altLang="fr-FR" sz="1600" b="1">
                <a:solidFill>
                  <a:srgbClr val="000099"/>
                </a:solidFill>
                <a:ea typeface="MS PGothic" panose="020B0600070205080204" pitchFamily="34" charset="-128"/>
                <a:sym typeface="Arial" panose="020B0604020202020204" pitchFamily="34" charset="0"/>
              </a:rPr>
              <a:t>Fragilité</a:t>
            </a:r>
            <a:r>
              <a:rPr lang="fr-FR" altLang="fr-FR" sz="1600">
                <a:solidFill>
                  <a:srgbClr val="000099"/>
                </a:solidFill>
                <a:ea typeface="MS PGothic" panose="020B0600070205080204" pitchFamily="34" charset="-128"/>
                <a:sym typeface="Arial" panose="020B0604020202020204" pitchFamily="34" charset="0"/>
              </a:rPr>
              <a:t> </a:t>
            </a:r>
            <a:r>
              <a:rPr lang="fr-FR" altLang="fr-FR" sz="1600" b="1">
                <a:solidFill>
                  <a:srgbClr val="000099"/>
                </a:solidFill>
                <a:ea typeface="MS PGothic" panose="020B0600070205080204" pitchFamily="34" charset="-128"/>
                <a:sym typeface="Arial" panose="020B0604020202020204" pitchFamily="34" charset="0"/>
              </a:rPr>
              <a:t>capillaire</a:t>
            </a:r>
            <a:endParaRPr lang="fr-FR" altLang="fr-FR" sz="1600" b="1">
              <a:solidFill>
                <a:srgbClr val="000099"/>
              </a:solidFill>
              <a:ea typeface="MS PGothic" panose="020B0600070205080204" pitchFamily="34" charset="-128"/>
            </a:endParaRPr>
          </a:p>
        </p:txBody>
      </p:sp>
      <p:sp>
        <p:nvSpPr>
          <p:cNvPr id="16" name="Rectangle 16"/>
          <p:cNvSpPr>
            <a:spLocks noChangeArrowheads="1"/>
          </p:cNvSpPr>
          <p:nvPr/>
        </p:nvSpPr>
        <p:spPr bwMode="auto">
          <a:xfrm>
            <a:off x="166688" y="4224338"/>
            <a:ext cx="6337300" cy="338137"/>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20000"/>
              </a:spcBef>
              <a:defRPr/>
            </a:pPr>
            <a:r>
              <a:rPr lang="fr-FR" altLang="fr-FR" sz="1600" b="1" u="sng" dirty="0">
                <a:solidFill>
                  <a:srgbClr val="000099"/>
                </a:solidFill>
                <a:latin typeface="+mj-lt"/>
                <a:cs typeface="Arial" panose="020B0604020202020204" pitchFamily="34" charset="0"/>
                <a:sym typeface="Wingdings" panose="05000000000000000000" pitchFamily="2" charset="2"/>
              </a:rPr>
              <a:t>+ médicaments de terrain possibles</a:t>
            </a:r>
            <a:endParaRPr lang="fr-FR" altLang="fr-FR" sz="1600" b="1" u="sng" dirty="0">
              <a:solidFill>
                <a:srgbClr val="FF0000"/>
              </a:solidFill>
              <a:latin typeface="+mj-lt"/>
              <a:cs typeface="Arial" panose="020B0604020202020204" pitchFamily="34" charset="0"/>
              <a:sym typeface="Wingdings" panose="05000000000000000000" pitchFamily="2" charset="2"/>
            </a:endParaRPr>
          </a:p>
        </p:txBody>
      </p:sp>
      <p:sp>
        <p:nvSpPr>
          <p:cNvPr id="17" name="Text Box 6"/>
          <p:cNvSpPr>
            <a:spLocks noChangeArrowheads="1"/>
          </p:cNvSpPr>
          <p:nvPr/>
        </p:nvSpPr>
        <p:spPr bwMode="auto">
          <a:xfrm>
            <a:off x="8547100" y="3211513"/>
            <a:ext cx="2576513"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Carbo animalis 5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18" name="Rectangle 17"/>
          <p:cNvSpPr>
            <a:spLocks noChangeArrowheads="1"/>
          </p:cNvSpPr>
          <p:nvPr/>
        </p:nvSpPr>
        <p:spPr bwMode="auto">
          <a:xfrm>
            <a:off x="552450" y="3201988"/>
            <a:ext cx="6096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 pos="5295900" algn="r"/>
              </a:tabLst>
              <a:defRPr>
                <a:solidFill>
                  <a:schemeClr val="tx1"/>
                </a:solidFill>
                <a:latin typeface="Arial" panose="020B0604020202020204" pitchFamily="34" charset="0"/>
              </a:defRPr>
            </a:lvl1pPr>
            <a:lvl2pPr marL="742950" indent="-285750">
              <a:tabLst>
                <a:tab pos="200025" algn="l"/>
                <a:tab pos="5295900" algn="r"/>
              </a:tabLst>
              <a:defRPr>
                <a:solidFill>
                  <a:schemeClr val="tx1"/>
                </a:solidFill>
                <a:latin typeface="Arial" panose="020B0604020202020204" pitchFamily="34" charset="0"/>
              </a:defRPr>
            </a:lvl2pPr>
            <a:lvl3pPr marL="1143000" indent="-228600">
              <a:tabLst>
                <a:tab pos="200025" algn="l"/>
                <a:tab pos="5295900" algn="r"/>
              </a:tabLst>
              <a:defRPr>
                <a:solidFill>
                  <a:schemeClr val="tx1"/>
                </a:solidFill>
                <a:latin typeface="Arial" panose="020B0604020202020204" pitchFamily="34" charset="0"/>
              </a:defRPr>
            </a:lvl3pPr>
            <a:lvl4pPr marL="1600200" indent="-228600">
              <a:tabLst>
                <a:tab pos="200025" algn="l"/>
                <a:tab pos="5295900" algn="r"/>
              </a:tabLst>
              <a:defRPr>
                <a:solidFill>
                  <a:schemeClr val="tx1"/>
                </a:solidFill>
                <a:latin typeface="Arial" panose="020B0604020202020204" pitchFamily="34" charset="0"/>
              </a:defRPr>
            </a:lvl4pPr>
            <a:lvl5pPr marL="2057400" indent="-228600">
              <a:tabLst>
                <a:tab pos="200025" algn="l"/>
                <a:tab pos="5295900" algn="r"/>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 pos="5295900" algn="r"/>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 pos="5295900" algn="r"/>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 pos="5295900" algn="r"/>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 pos="52959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b="1">
                <a:solidFill>
                  <a:srgbClr val="000099"/>
                </a:solidFill>
                <a:ea typeface="MS PGothic" panose="020B0600070205080204" pitchFamily="34" charset="-128"/>
                <a:sym typeface="Arial" panose="020B0604020202020204" pitchFamily="34" charset="0"/>
              </a:rPr>
              <a:t>Capillarité en réseau</a:t>
            </a:r>
            <a:endParaRPr lang="fr-FR" altLang="fr-FR" sz="1600" b="1">
              <a:solidFill>
                <a:srgbClr val="000099"/>
              </a:solidFill>
              <a:ea typeface="MS PGothic" panose="020B0600070205080204" pitchFamily="34" charset="-128"/>
            </a:endParaRPr>
          </a:p>
          <a:p>
            <a:pPr eaLnBrk="0" hangingPunct="0">
              <a:buClr>
                <a:srgbClr val="62C400"/>
              </a:buClr>
            </a:pPr>
            <a:r>
              <a:rPr lang="fr-FR" altLang="fr-FR" sz="1600">
                <a:solidFill>
                  <a:srgbClr val="000099"/>
                </a:solidFill>
                <a:ea typeface="MS PGothic" panose="020B0600070205080204" pitchFamily="34" charset="-128"/>
                <a:sym typeface="Arial" panose="020B0604020202020204" pitchFamily="34" charset="0"/>
              </a:rPr>
              <a:t>	 </a:t>
            </a:r>
            <a:r>
              <a:rPr lang="fr-FR" altLang="fr-FR" sz="1600" b="1">
                <a:solidFill>
                  <a:srgbClr val="000099"/>
                </a:solidFill>
                <a:ea typeface="MS PGothic" panose="020B0600070205080204" pitchFamily="34" charset="-128"/>
                <a:sym typeface="Arial" panose="020B0604020202020204" pitchFamily="34" charset="0"/>
              </a:rPr>
              <a:t>Rougeur et enflure du nez</a:t>
            </a:r>
          </a:p>
          <a:p>
            <a:pPr eaLnBrk="0" hangingPunct="0">
              <a:buClr>
                <a:srgbClr val="62C400"/>
              </a:buClr>
            </a:pPr>
            <a:r>
              <a:rPr lang="fr-FR" altLang="fr-FR" sz="1600">
                <a:solidFill>
                  <a:srgbClr val="000099"/>
                </a:solidFill>
                <a:ea typeface="MS PGothic" panose="020B0600070205080204" pitchFamily="34" charset="-128"/>
                <a:sym typeface="Arial" panose="020B0604020202020204" pitchFamily="34" charset="0"/>
              </a:rPr>
              <a:t>	 Éruption de teinte cuivrée de la face</a:t>
            </a:r>
            <a:endParaRPr lang="fr-FR" altLang="fr-FR" sz="1600">
              <a:solidFill>
                <a:srgbClr val="000099"/>
              </a:solidFill>
              <a:ea typeface="MS PGothic" panose="020B0600070205080204" pitchFamily="34" charset="-128"/>
            </a:endParaRPr>
          </a:p>
        </p:txBody>
      </p:sp>
      <p:sp>
        <p:nvSpPr>
          <p:cNvPr id="520205"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Acné rosacée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3" grpId="0"/>
      <p:bldP spid="12" grpId="0"/>
      <p:bldP spid="14" grpId="0" animBg="1"/>
      <p:bldP spid="15" grpId="0" animBg="1"/>
      <p:bldP spid="11" grpId="0" animBg="1"/>
      <p:bldP spid="13" grpId="0"/>
      <p:bldP spid="16" grpId="0"/>
      <p:bldP spid="17" grpId="0" animBg="1"/>
      <p:bldP spid="18"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676400" y="2212975"/>
            <a:ext cx="10515600" cy="4835525"/>
          </a:xfrm>
        </p:spPr>
        <p:txBody>
          <a:bodyPr vert="horz" wrap="square" lIns="91440" tIns="45720" rIns="91440" bIns="45720" numCol="1" anchor="t" anchorCtr="0" compatLnSpc="1">
            <a:prstTxWarp prst="textNoShape">
              <a:avLst/>
            </a:prstTxWarp>
          </a:bodyPr>
          <a:lstStyle/>
          <a:p>
            <a:pPr marL="0" indent="441325">
              <a:buFontTx/>
              <a:buBlip>
                <a:blip r:embed="rId3"/>
              </a:buBlip>
              <a:tabLst>
                <a:tab pos="441325" algn="l"/>
              </a:tabLst>
            </a:pPr>
            <a:r>
              <a:rPr lang="fr-FR" altLang="fr-FR" sz="2000" b="1">
                <a:solidFill>
                  <a:srgbClr val="000099"/>
                </a:solidFill>
              </a:rPr>
              <a:t>Gerçures ou crevasses :</a:t>
            </a:r>
            <a:r>
              <a:rPr lang="fr-FR" altLang="fr-FR" sz="2000">
                <a:solidFill>
                  <a:srgbClr val="000099"/>
                </a:solidFill>
              </a:rPr>
              <a:t> </a:t>
            </a:r>
            <a:endParaRPr lang="fr-FR" altLang="fr-FR" sz="2000">
              <a:solidFill>
                <a:srgbClr val="000099"/>
              </a:solidFill>
              <a:cs typeface="Arial" panose="020B0604020202020204" pitchFamily="34" charset="0"/>
            </a:endParaRPr>
          </a:p>
          <a:p>
            <a:pPr marL="0" indent="441325">
              <a:buFontTx/>
              <a:buNone/>
              <a:tabLst>
                <a:tab pos="441325" algn="l"/>
              </a:tabLst>
            </a:pPr>
            <a:r>
              <a:rPr lang="fr-FR" altLang="fr-FR" sz="1800">
                <a:solidFill>
                  <a:srgbClr val="000099"/>
                </a:solidFill>
                <a:cs typeface="Arial" panose="020B0604020202020204" pitchFamily="34" charset="0"/>
              </a:rPr>
              <a:t>- plaie linéaire (fissure) de la peau ou des muqueuses</a:t>
            </a:r>
          </a:p>
          <a:p>
            <a:pPr marL="0" indent="441325">
              <a:buFontTx/>
              <a:buNone/>
              <a:tabLst>
                <a:tab pos="441325" algn="l"/>
              </a:tabLst>
            </a:pPr>
            <a:r>
              <a:rPr lang="fr-FR" altLang="fr-FR" sz="1800">
                <a:solidFill>
                  <a:srgbClr val="000099"/>
                </a:solidFill>
                <a:cs typeface="Arial" panose="020B0604020202020204" pitchFamily="34" charset="0"/>
              </a:rPr>
              <a:t>- exposition prolongée au froid</a:t>
            </a:r>
          </a:p>
          <a:p>
            <a:pPr marL="0" indent="441325">
              <a:buFontTx/>
              <a:buNone/>
              <a:tabLst>
                <a:tab pos="441325" algn="l"/>
              </a:tabLst>
            </a:pPr>
            <a:r>
              <a:rPr lang="fr-FR" altLang="fr-FR" sz="1800">
                <a:solidFill>
                  <a:srgbClr val="000099"/>
                </a:solidFill>
                <a:cs typeface="Arial" panose="020B0604020202020204" pitchFamily="34" charset="0"/>
              </a:rPr>
              <a:t>- localisation: visage mains, mammelon (allaitement)</a:t>
            </a:r>
          </a:p>
          <a:p>
            <a:pPr marL="0" indent="441325">
              <a:buFontTx/>
              <a:buNone/>
              <a:tabLst>
                <a:tab pos="441325" algn="l"/>
              </a:tabLst>
            </a:pPr>
            <a:endParaRPr lang="fr-FR" altLang="fr-FR" sz="900">
              <a:solidFill>
                <a:srgbClr val="000099"/>
              </a:solidFill>
              <a:cs typeface="Arial" panose="020B0604020202020204" pitchFamily="34" charset="0"/>
            </a:endParaRPr>
          </a:p>
          <a:p>
            <a:pPr marL="0" indent="441325">
              <a:buFontTx/>
              <a:buBlip>
                <a:blip r:embed="rId3"/>
              </a:buBlip>
              <a:tabLst>
                <a:tab pos="441325" algn="l"/>
              </a:tabLst>
            </a:pPr>
            <a:r>
              <a:rPr lang="fr-FR" altLang="fr-FR" sz="2000" b="1">
                <a:solidFill>
                  <a:srgbClr val="000099"/>
                </a:solidFill>
              </a:rPr>
              <a:t>Engelures </a:t>
            </a:r>
            <a:r>
              <a:rPr lang="fr-FR" altLang="fr-FR" sz="2000" b="1">
                <a:solidFill>
                  <a:srgbClr val="000099"/>
                </a:solidFill>
                <a:cs typeface="Arial" panose="020B0604020202020204" pitchFamily="34" charset="0"/>
              </a:rPr>
              <a:t>:</a:t>
            </a:r>
            <a:r>
              <a:rPr lang="fr-FR" altLang="fr-FR" sz="2000">
                <a:solidFill>
                  <a:srgbClr val="000099"/>
                </a:solidFill>
                <a:cs typeface="Arial" panose="020B0604020202020204" pitchFamily="34" charset="0"/>
              </a:rPr>
              <a:t> </a:t>
            </a:r>
          </a:p>
          <a:p>
            <a:pPr marL="0" indent="441325">
              <a:buFont typeface="Arial" panose="020B0604020202020204" pitchFamily="34" charset="0"/>
              <a:buNone/>
              <a:tabLst>
                <a:tab pos="441325" algn="l"/>
              </a:tabLst>
            </a:pPr>
            <a:r>
              <a:rPr lang="fr-FR" altLang="fr-FR" sz="1800">
                <a:solidFill>
                  <a:srgbClr val="000099"/>
                </a:solidFill>
                <a:cs typeface="Arial" panose="020B0604020202020204" pitchFamily="34" charset="0"/>
              </a:rPr>
              <a:t>- lésion inflammatoire de la peau et des muqueuses</a:t>
            </a:r>
          </a:p>
          <a:p>
            <a:pPr marL="0" indent="441325">
              <a:buFontTx/>
              <a:buNone/>
              <a:tabLst>
                <a:tab pos="441325" algn="l"/>
              </a:tabLst>
            </a:pPr>
            <a:r>
              <a:rPr lang="fr-FR" altLang="fr-FR" sz="1800">
                <a:solidFill>
                  <a:srgbClr val="000099"/>
                </a:solidFill>
                <a:cs typeface="Arial" panose="020B0604020202020204" pitchFamily="34" charset="0"/>
              </a:rPr>
              <a:t>- exposition prolongée au froid</a:t>
            </a:r>
          </a:p>
          <a:p>
            <a:pPr marL="0" indent="441325">
              <a:buFontTx/>
              <a:buNone/>
              <a:tabLst>
                <a:tab pos="441325" algn="l"/>
              </a:tabLst>
            </a:pPr>
            <a:r>
              <a:rPr lang="fr-FR" altLang="fr-FR" sz="1800">
                <a:solidFill>
                  <a:srgbClr val="000099"/>
                </a:solidFill>
                <a:cs typeface="Arial" panose="020B0604020202020204" pitchFamily="34" charset="0"/>
              </a:rPr>
              <a:t>- 3 phases (installation, échauffement, lésion constituée)</a:t>
            </a:r>
          </a:p>
          <a:p>
            <a:pPr marL="0" indent="441325">
              <a:buFontTx/>
              <a:buNone/>
              <a:tabLst>
                <a:tab pos="441325" algn="l"/>
              </a:tabLst>
            </a:pPr>
            <a:endParaRPr lang="fr-FR" altLang="fr-FR" sz="1100">
              <a:solidFill>
                <a:srgbClr val="000099"/>
              </a:solidFill>
              <a:cs typeface="Arial" panose="020B0604020202020204" pitchFamily="34" charset="0"/>
            </a:endParaRPr>
          </a:p>
          <a:p>
            <a:pPr marL="0" indent="441325">
              <a:buFontTx/>
              <a:buBlip>
                <a:blip r:embed="rId3"/>
              </a:buBlip>
              <a:tabLst>
                <a:tab pos="441325" algn="l"/>
              </a:tabLst>
            </a:pPr>
            <a:r>
              <a:rPr lang="fr-FR" altLang="fr-FR" sz="2000" b="1">
                <a:solidFill>
                  <a:srgbClr val="000099"/>
                </a:solidFill>
                <a:cs typeface="Arial" panose="020B0604020202020204" pitchFamily="34" charset="0"/>
              </a:rPr>
              <a:t>Perlèche :</a:t>
            </a:r>
            <a:endParaRPr lang="fr-FR" altLang="fr-FR" sz="2000" b="1">
              <a:solidFill>
                <a:srgbClr val="000099"/>
              </a:solidFill>
            </a:endParaRPr>
          </a:p>
          <a:p>
            <a:pPr marL="0" indent="441325">
              <a:buFontTx/>
              <a:buNone/>
              <a:tabLst>
                <a:tab pos="441325" algn="l"/>
              </a:tabLst>
            </a:pPr>
            <a:r>
              <a:rPr lang="fr-FR" altLang="fr-FR" sz="1800">
                <a:solidFill>
                  <a:srgbClr val="000099"/>
                </a:solidFill>
                <a:cs typeface="Arial" panose="020B0604020202020204" pitchFamily="34" charset="0"/>
              </a:rPr>
              <a:t>- mycose buccale de type candidosique</a:t>
            </a:r>
          </a:p>
          <a:p>
            <a:pPr marL="0" indent="441325">
              <a:buFontTx/>
              <a:buNone/>
              <a:tabLst>
                <a:tab pos="441325" algn="l"/>
              </a:tabLst>
            </a:pPr>
            <a:r>
              <a:rPr lang="fr-FR" altLang="fr-FR" sz="1800">
                <a:solidFill>
                  <a:srgbClr val="000099"/>
                </a:solidFill>
                <a:cs typeface="Arial" panose="020B0604020202020204" pitchFamily="34" charset="0"/>
              </a:rPr>
              <a:t>- inflammation de la commissure des lèvre, symétrique</a:t>
            </a:r>
          </a:p>
          <a:p>
            <a:pPr marL="0" indent="441325">
              <a:buFontTx/>
              <a:buNone/>
              <a:tabLst>
                <a:tab pos="441325" algn="l"/>
              </a:tabLst>
            </a:pPr>
            <a:r>
              <a:rPr lang="fr-FR" altLang="fr-FR" sz="1800">
                <a:solidFill>
                  <a:srgbClr val="000099"/>
                </a:solidFill>
                <a:cs typeface="Arial" panose="020B0604020202020204" pitchFamily="34" charset="0"/>
              </a:rPr>
              <a:t>- érythème, fissures, douleur, croûtes</a:t>
            </a:r>
          </a:p>
          <a:p>
            <a:pPr marL="0" indent="441325">
              <a:buFontTx/>
              <a:buNone/>
              <a:tabLst>
                <a:tab pos="441325" algn="l"/>
              </a:tabLst>
            </a:pPr>
            <a:endParaRPr lang="fr-FR" altLang="fr-FR" sz="2000">
              <a:solidFill>
                <a:srgbClr val="000099"/>
              </a:solidFill>
              <a:cs typeface="Arial" panose="020B0604020202020204" pitchFamily="34" charset="0"/>
            </a:endParaRPr>
          </a:p>
        </p:txBody>
      </p:sp>
      <p:sp>
        <p:nvSpPr>
          <p:cNvPr id="522242"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3.7.</a:t>
            </a:r>
            <a:r>
              <a:rPr lang="fr-FR" altLang="fr-FR" sz="3200" b="1">
                <a:solidFill>
                  <a:srgbClr val="FFFFFF"/>
                </a:solidFill>
                <a:ea typeface="Tahoma" panose="020B0604030504040204" pitchFamily="34" charset="0"/>
                <a:cs typeface="Arial" panose="020B0604020202020204" pitchFamily="34" charset="0"/>
              </a:rPr>
              <a:t> Dermatologie hivernale</a:t>
            </a:r>
          </a:p>
        </p:txBody>
      </p:sp>
      <p:sp>
        <p:nvSpPr>
          <p:cNvPr id="4" name="Espace réservé du contenu 2"/>
          <p:cNvSpPr txBox="1">
            <a:spLocks/>
          </p:cNvSpPr>
          <p:nvPr/>
        </p:nvSpPr>
        <p:spPr>
          <a:xfrm>
            <a:off x="279400" y="1389063"/>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3.7.</a:t>
            </a:r>
            <a:r>
              <a:rPr lang="fr-FR" altLang="fr-FR" sz="3200" b="1">
                <a:solidFill>
                  <a:srgbClr val="FFFFFF"/>
                </a:solidFill>
                <a:ea typeface="Tahoma" panose="020B0604030504040204" pitchFamily="34" charset="0"/>
                <a:cs typeface="Arial" panose="020B0604020202020204" pitchFamily="34" charset="0"/>
              </a:rPr>
              <a:t> Dermatologie hivernale</a:t>
            </a:r>
          </a:p>
        </p:txBody>
      </p:sp>
      <p:sp>
        <p:nvSpPr>
          <p:cNvPr id="3" name="Rectangle 2"/>
          <p:cNvSpPr>
            <a:spLocks noChangeArrowheads="1"/>
          </p:cNvSpPr>
          <p:nvPr/>
        </p:nvSpPr>
        <p:spPr bwMode="auto">
          <a:xfrm>
            <a:off x="476250" y="1681163"/>
            <a:ext cx="6096000"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228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363"/>
              </a:spcBef>
              <a:buClr>
                <a:srgbClr val="000000"/>
              </a:buClr>
              <a:buSzPts val="1800"/>
            </a:pPr>
            <a:endParaRPr lang="fr-FR" altLang="fr-FR" sz="1600">
              <a:solidFill>
                <a:srgbClr val="000099"/>
              </a:solidFill>
              <a:cs typeface="Arial" panose="020B0604020202020204" pitchFamily="34" charset="0"/>
              <a:sym typeface="Arial" panose="020B0604020202020204" pitchFamily="34" charset="0"/>
            </a:endParaRPr>
          </a:p>
          <a:p>
            <a:pPr>
              <a:spcBef>
                <a:spcPts val="363"/>
              </a:spcBef>
              <a:buClr>
                <a:srgbClr val="3333CC"/>
              </a:buClr>
              <a:buSzPts val="1800"/>
              <a:buFontTx/>
              <a:buBlip>
                <a:blip r:embed="rId3"/>
              </a:buBlip>
            </a:pPr>
            <a:r>
              <a:rPr lang="fr-FR" altLang="fr-FR" sz="1600">
                <a:solidFill>
                  <a:srgbClr val="000099"/>
                </a:solidFill>
                <a:cs typeface="Arial" panose="020B0604020202020204" pitchFamily="34" charset="0"/>
                <a:sym typeface="Arial" panose="020B0604020202020204" pitchFamily="34" charset="0"/>
              </a:rPr>
              <a:t>Fissures à </a:t>
            </a:r>
            <a:r>
              <a:rPr lang="fr-FR" altLang="fr-FR" sz="1600" b="1">
                <a:solidFill>
                  <a:srgbClr val="000099"/>
                </a:solidFill>
                <a:cs typeface="Arial" panose="020B0604020202020204" pitchFamily="34" charset="0"/>
                <a:sym typeface="Arial" panose="020B0604020202020204" pitchFamily="34" charset="0"/>
              </a:rPr>
              <a:t>bords nets, fond rouge</a:t>
            </a:r>
            <a:endParaRPr lang="fr-FR" altLang="fr-FR" sz="1600" b="1">
              <a:solidFill>
                <a:srgbClr val="000099"/>
              </a:solidFill>
            </a:endParaRPr>
          </a:p>
          <a:p>
            <a:pPr>
              <a:spcBef>
                <a:spcPts val="363"/>
              </a:spcBef>
              <a:buClr>
                <a:srgbClr val="3333CC"/>
              </a:buClr>
              <a:buSzPts val="1800"/>
            </a:pPr>
            <a:r>
              <a:rPr lang="fr-FR" altLang="fr-FR" sz="1600">
                <a:solidFill>
                  <a:srgbClr val="000099"/>
                </a:solidFill>
                <a:cs typeface="Arial" panose="020B0604020202020204" pitchFamily="34" charset="0"/>
                <a:sym typeface="Arial" panose="020B0604020202020204" pitchFamily="34" charset="0"/>
              </a:rPr>
              <a:t>    Douleur </a:t>
            </a:r>
            <a:r>
              <a:rPr lang="fr-FR" altLang="fr-FR" sz="1600" b="1">
                <a:solidFill>
                  <a:srgbClr val="000099"/>
                </a:solidFill>
                <a:cs typeface="Arial" panose="020B0604020202020204" pitchFamily="34" charset="0"/>
                <a:sym typeface="Arial" panose="020B0604020202020204" pitchFamily="34" charset="0"/>
              </a:rPr>
              <a:t>piquante</a:t>
            </a:r>
            <a:r>
              <a:rPr lang="fr-FR" altLang="fr-FR" sz="1600">
                <a:solidFill>
                  <a:srgbClr val="000099"/>
                </a:solidFill>
                <a:cs typeface="Arial" panose="020B0604020202020204" pitchFamily="34" charset="0"/>
                <a:sym typeface="Arial" panose="020B0604020202020204" pitchFamily="34" charset="0"/>
              </a:rPr>
              <a:t> (écharde)</a:t>
            </a:r>
            <a:endParaRPr lang="fr-FR" altLang="fr-FR" sz="1600">
              <a:solidFill>
                <a:srgbClr val="000099"/>
              </a:solidFill>
            </a:endParaRPr>
          </a:p>
          <a:p>
            <a:pPr>
              <a:spcBef>
                <a:spcPts val="363"/>
              </a:spcBef>
              <a:buClr>
                <a:srgbClr val="3333CC"/>
              </a:buClr>
              <a:buSzPts val="1800"/>
            </a:pPr>
            <a:r>
              <a:rPr lang="fr-FR" altLang="fr-FR" sz="1600" b="1">
                <a:solidFill>
                  <a:srgbClr val="000099"/>
                </a:solidFill>
                <a:cs typeface="Arial" panose="020B0604020202020204" pitchFamily="34" charset="0"/>
                <a:sym typeface="Arial" panose="020B0604020202020204" pitchFamily="34" charset="0"/>
              </a:rPr>
              <a:t>    Contours de teinte jaune d’or</a:t>
            </a:r>
          </a:p>
        </p:txBody>
      </p:sp>
      <p:sp>
        <p:nvSpPr>
          <p:cNvPr id="15" name="Text Box 6"/>
          <p:cNvSpPr>
            <a:spLocks noChangeArrowheads="1"/>
          </p:cNvSpPr>
          <p:nvPr/>
        </p:nvSpPr>
        <p:spPr bwMode="auto">
          <a:xfrm>
            <a:off x="8286750" y="1957388"/>
            <a:ext cx="2836863"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Nitricum acidum 9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524292"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Gerçures, crevasses</a:t>
            </a:r>
          </a:p>
        </p:txBody>
      </p:sp>
      <p:pic>
        <p:nvPicPr>
          <p:cNvPr id="6" name="Imag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02088" y="3219450"/>
            <a:ext cx="365125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ZoneTexte 7"/>
          <p:cNvSpPr txBox="1">
            <a:spLocks noChangeArrowheads="1"/>
          </p:cNvSpPr>
          <p:nvPr/>
        </p:nvSpPr>
        <p:spPr bwMode="auto">
          <a:xfrm>
            <a:off x="2397125" y="314325"/>
            <a:ext cx="794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3200" b="1">
                <a:solidFill>
                  <a:srgbClr val="FFFFFF"/>
                </a:solidFill>
              </a:rPr>
              <a:t>1.1. Intérêt de l’homéopathie</a:t>
            </a:r>
          </a:p>
        </p:txBody>
      </p:sp>
      <p:sp>
        <p:nvSpPr>
          <p:cNvPr id="299010" name="ZoneTexte 1"/>
          <p:cNvSpPr txBox="1">
            <a:spLocks noChangeArrowheads="1"/>
          </p:cNvSpPr>
          <p:nvPr/>
        </p:nvSpPr>
        <p:spPr bwMode="auto">
          <a:xfrm>
            <a:off x="1998663" y="5824538"/>
            <a:ext cx="703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2000" b="1">
                <a:solidFill>
                  <a:srgbClr val="000099"/>
                </a:solidFill>
                <a:cs typeface="Arial" panose="020B0604020202020204" pitchFamily="34" charset="0"/>
              </a:rPr>
              <a:t>En conseil officinal : préserve le diagnostic médical</a:t>
            </a:r>
          </a:p>
        </p:txBody>
      </p:sp>
      <p:sp>
        <p:nvSpPr>
          <p:cNvPr id="299011" name="Text Box 2"/>
          <p:cNvSpPr txBox="1">
            <a:spLocks noChangeArrowheads="1"/>
          </p:cNvSpPr>
          <p:nvPr/>
        </p:nvSpPr>
        <p:spPr bwMode="auto">
          <a:xfrm>
            <a:off x="665163" y="1662113"/>
            <a:ext cx="11860212"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4163" indent="-284163">
              <a:tabLst>
                <a:tab pos="187325" algn="l"/>
              </a:tabLst>
              <a:defRPr>
                <a:solidFill>
                  <a:schemeClr val="tx1"/>
                </a:solidFill>
                <a:latin typeface="Arial" panose="020B0604020202020204" pitchFamily="34" charset="0"/>
              </a:defRPr>
            </a:lvl1pPr>
            <a:lvl2pPr marL="1433513">
              <a:tabLst>
                <a:tab pos="187325" algn="l"/>
              </a:tabLst>
              <a:defRPr>
                <a:solidFill>
                  <a:schemeClr val="tx1"/>
                </a:solidFill>
                <a:latin typeface="Arial" panose="020B0604020202020204" pitchFamily="34" charset="0"/>
              </a:defRPr>
            </a:lvl2pPr>
            <a:lvl3pPr marL="1143000" indent="-228600">
              <a:tabLst>
                <a:tab pos="187325" algn="l"/>
              </a:tabLst>
              <a:defRPr>
                <a:solidFill>
                  <a:schemeClr val="tx1"/>
                </a:solidFill>
                <a:latin typeface="Arial" panose="020B0604020202020204" pitchFamily="34" charset="0"/>
              </a:defRPr>
            </a:lvl3pPr>
            <a:lvl4pPr marL="1600200" indent="-228600">
              <a:tabLst>
                <a:tab pos="187325" algn="l"/>
              </a:tabLst>
              <a:defRPr>
                <a:solidFill>
                  <a:schemeClr val="tx1"/>
                </a:solidFill>
                <a:latin typeface="Arial" panose="020B0604020202020204" pitchFamily="34" charset="0"/>
              </a:defRPr>
            </a:lvl4pPr>
            <a:lvl5pPr marL="2057400" indent="-228600">
              <a:tabLst>
                <a:tab pos="187325" algn="l"/>
              </a:tabLst>
              <a:defRPr>
                <a:solidFill>
                  <a:schemeClr val="tx1"/>
                </a:solidFill>
                <a:latin typeface="Arial" panose="020B0604020202020204" pitchFamily="34" charset="0"/>
              </a:defRPr>
            </a:lvl5pPr>
            <a:lvl6pPr marL="2514600" indent="-228600" fontAlgn="base">
              <a:spcBef>
                <a:spcPct val="0"/>
              </a:spcBef>
              <a:spcAft>
                <a:spcPct val="0"/>
              </a:spcAft>
              <a:tabLst>
                <a:tab pos="187325" algn="l"/>
              </a:tabLst>
              <a:defRPr>
                <a:solidFill>
                  <a:schemeClr val="tx1"/>
                </a:solidFill>
                <a:latin typeface="Arial" panose="020B0604020202020204" pitchFamily="34" charset="0"/>
              </a:defRPr>
            </a:lvl6pPr>
            <a:lvl7pPr marL="2971800" indent="-228600" fontAlgn="base">
              <a:spcBef>
                <a:spcPct val="0"/>
              </a:spcBef>
              <a:spcAft>
                <a:spcPct val="0"/>
              </a:spcAft>
              <a:tabLst>
                <a:tab pos="187325" algn="l"/>
              </a:tabLst>
              <a:defRPr>
                <a:solidFill>
                  <a:schemeClr val="tx1"/>
                </a:solidFill>
                <a:latin typeface="Arial" panose="020B0604020202020204" pitchFamily="34" charset="0"/>
              </a:defRPr>
            </a:lvl7pPr>
            <a:lvl8pPr marL="3429000" indent="-228600" fontAlgn="base">
              <a:spcBef>
                <a:spcPct val="0"/>
              </a:spcBef>
              <a:spcAft>
                <a:spcPct val="0"/>
              </a:spcAft>
              <a:tabLst>
                <a:tab pos="187325" algn="l"/>
              </a:tabLst>
              <a:defRPr>
                <a:solidFill>
                  <a:schemeClr val="tx1"/>
                </a:solidFill>
                <a:latin typeface="Arial" panose="020B0604020202020204" pitchFamily="34" charset="0"/>
              </a:defRPr>
            </a:lvl8pPr>
            <a:lvl9pPr marL="3886200" indent="-228600" fontAlgn="base">
              <a:spcBef>
                <a:spcPct val="0"/>
              </a:spcBef>
              <a:spcAft>
                <a:spcPct val="0"/>
              </a:spcAft>
              <a:tabLst>
                <a:tab pos="187325" algn="l"/>
              </a:tabLst>
              <a:defRPr>
                <a:solidFill>
                  <a:schemeClr val="tx1"/>
                </a:solidFill>
                <a:latin typeface="Arial" panose="020B0604020202020204" pitchFamily="34" charset="0"/>
              </a:defRPr>
            </a:lvl9pPr>
          </a:lstStyle>
          <a:p>
            <a:pPr eaLnBrk="0" hangingPunct="0">
              <a:spcBef>
                <a:spcPct val="50000"/>
              </a:spcBef>
              <a:buClr>
                <a:srgbClr val="62C400"/>
              </a:buClr>
              <a:buFontTx/>
              <a:buBlip>
                <a:blip r:embed="rId3"/>
              </a:buBlip>
            </a:pPr>
            <a:r>
              <a:rPr lang="fr-FR" altLang="fr-FR" sz="2000" b="1">
                <a:solidFill>
                  <a:srgbClr val="000099"/>
                </a:solidFill>
                <a:cs typeface="Arial" panose="020B0604020202020204" pitchFamily="34" charset="0"/>
              </a:rPr>
              <a:t>Efficacité </a:t>
            </a:r>
            <a:r>
              <a:rPr lang="fr-FR" altLang="fr-FR" sz="2000" b="1" u="sng">
                <a:solidFill>
                  <a:srgbClr val="000099"/>
                </a:solidFill>
                <a:cs typeface="Arial" panose="020B0604020202020204" pitchFamily="34" charset="0"/>
              </a:rPr>
              <a:t>ET</a:t>
            </a:r>
            <a:r>
              <a:rPr lang="fr-FR" altLang="fr-FR" sz="2000" b="1">
                <a:solidFill>
                  <a:srgbClr val="000099"/>
                </a:solidFill>
                <a:cs typeface="Arial" panose="020B0604020202020204" pitchFamily="34" charset="0"/>
              </a:rPr>
              <a:t>  sécurité : </a:t>
            </a:r>
          </a:p>
          <a:p>
            <a:pPr lvl="1" eaLnBrk="0" hangingPunct="0">
              <a:spcBef>
                <a:spcPts val="1200"/>
              </a:spcBef>
              <a:buClr>
                <a:srgbClr val="62C400"/>
              </a:buClr>
            </a:pPr>
            <a:r>
              <a:rPr lang="fr-FR" altLang="fr-FR" sz="2000">
                <a:solidFill>
                  <a:srgbClr val="000099"/>
                </a:solidFill>
                <a:cs typeface="Arial" panose="020B0604020202020204" pitchFamily="34" charset="0"/>
                <a:sym typeface="Wingdings" panose="05000000000000000000" pitchFamily="2" charset="2"/>
              </a:rPr>
              <a:t>-</a:t>
            </a:r>
            <a:r>
              <a:rPr lang="fr-FR" altLang="fr-FR" sz="2000" b="1">
                <a:solidFill>
                  <a:srgbClr val="000099"/>
                </a:solidFill>
                <a:cs typeface="Arial" panose="020B0604020202020204" pitchFamily="34" charset="0"/>
                <a:sym typeface="Wingdings" panose="05000000000000000000" pitchFamily="2" charset="2"/>
              </a:rPr>
              <a:t> Homéopathie = MEDICAMENT</a:t>
            </a:r>
          </a:p>
          <a:p>
            <a:pPr lvl="1" eaLnBrk="0" hangingPunct="0">
              <a:spcBef>
                <a:spcPts val="1200"/>
              </a:spcBef>
              <a:buClr>
                <a:srgbClr val="62C400"/>
              </a:buClr>
            </a:pPr>
            <a:r>
              <a:rPr lang="fr-FR" altLang="fr-FR" sz="2000">
                <a:solidFill>
                  <a:srgbClr val="000099"/>
                </a:solidFill>
                <a:cs typeface="Arial" panose="020B0604020202020204" pitchFamily="34" charset="0"/>
                <a:sym typeface="Wingdings" panose="05000000000000000000" pitchFamily="2" charset="2"/>
              </a:rPr>
              <a:t>- absence de toxicité et d’agressivité</a:t>
            </a:r>
          </a:p>
          <a:p>
            <a:pPr lvl="1" eaLnBrk="0" hangingPunct="0">
              <a:spcBef>
                <a:spcPts val="1200"/>
              </a:spcBef>
              <a:buClr>
                <a:srgbClr val="62C400"/>
              </a:buClr>
            </a:pPr>
            <a:r>
              <a:rPr lang="fr-FR" altLang="fr-FR" sz="2000">
                <a:solidFill>
                  <a:srgbClr val="000099"/>
                </a:solidFill>
                <a:cs typeface="Arial" panose="020B0604020202020204" pitchFamily="34" charset="0"/>
              </a:rPr>
              <a:t>- conseil possible </a:t>
            </a:r>
            <a:r>
              <a:rPr lang="fr-FR" altLang="fr-FR" sz="2000" b="1">
                <a:solidFill>
                  <a:srgbClr val="000099"/>
                </a:solidFill>
                <a:cs typeface="Arial" panose="020B0604020202020204" pitchFamily="34" charset="0"/>
              </a:rPr>
              <a:t>quel que soit l’âge du patient</a:t>
            </a:r>
          </a:p>
          <a:p>
            <a:pPr eaLnBrk="0" hangingPunct="0">
              <a:spcBef>
                <a:spcPts val="1800"/>
              </a:spcBef>
              <a:buClr>
                <a:srgbClr val="62C400"/>
              </a:buClr>
              <a:buFontTx/>
              <a:buBlip>
                <a:blip r:embed="rId3"/>
              </a:buBlip>
            </a:pPr>
            <a:r>
              <a:rPr lang="fr-FR" altLang="fr-FR" sz="2000" b="1">
                <a:solidFill>
                  <a:srgbClr val="000099"/>
                </a:solidFill>
                <a:cs typeface="Arial" panose="020B0604020202020204" pitchFamily="34" charset="0"/>
              </a:rPr>
              <a:t>Prise en charge adaptée </a:t>
            </a:r>
            <a:r>
              <a:rPr lang="fr-FR" altLang="fr-FR" sz="2000">
                <a:solidFill>
                  <a:srgbClr val="000099"/>
                </a:solidFill>
                <a:cs typeface="Arial" panose="020B0604020202020204" pitchFamily="34" charset="0"/>
              </a:rPr>
              <a:t>des </a:t>
            </a:r>
            <a:r>
              <a:rPr lang="fr-FR" altLang="fr-FR" sz="2000" b="1">
                <a:solidFill>
                  <a:srgbClr val="000099"/>
                </a:solidFill>
                <a:cs typeface="Arial" panose="020B0604020202020204" pitchFamily="34" charset="0"/>
              </a:rPr>
              <a:t>symptômes</a:t>
            </a:r>
            <a:r>
              <a:rPr lang="fr-FR" altLang="fr-FR" sz="2000">
                <a:solidFill>
                  <a:srgbClr val="000099"/>
                </a:solidFill>
                <a:cs typeface="Arial" panose="020B0604020202020204" pitchFamily="34" charset="0"/>
              </a:rPr>
              <a:t> (aspect des lésions) </a:t>
            </a:r>
            <a:r>
              <a:rPr lang="fr-FR" altLang="fr-FR" sz="2000" b="1" u="sng">
                <a:solidFill>
                  <a:srgbClr val="000099"/>
                </a:solidFill>
                <a:cs typeface="Arial" panose="020B0604020202020204" pitchFamily="34" charset="0"/>
              </a:rPr>
              <a:t>ET</a:t>
            </a:r>
            <a:r>
              <a:rPr lang="fr-FR" altLang="fr-FR" sz="2000">
                <a:solidFill>
                  <a:srgbClr val="000099"/>
                </a:solidFill>
                <a:cs typeface="Arial" panose="020B0604020202020204" pitchFamily="34" charset="0"/>
              </a:rPr>
              <a:t> du </a:t>
            </a:r>
            <a:r>
              <a:rPr lang="fr-FR" altLang="fr-FR" sz="2000" b="1">
                <a:solidFill>
                  <a:srgbClr val="000099"/>
                </a:solidFill>
                <a:cs typeface="Arial" panose="020B0604020202020204" pitchFamily="34" charset="0"/>
              </a:rPr>
              <a:t>patient</a:t>
            </a:r>
            <a:r>
              <a:rPr lang="fr-FR" altLang="fr-FR" sz="2000">
                <a:solidFill>
                  <a:srgbClr val="000099"/>
                </a:solidFill>
                <a:cs typeface="Arial" panose="020B0604020202020204" pitchFamily="34" charset="0"/>
              </a:rPr>
              <a:t> (étiologie, terrain)</a:t>
            </a:r>
          </a:p>
          <a:p>
            <a:pPr eaLnBrk="0" hangingPunct="0">
              <a:spcBef>
                <a:spcPts val="1800"/>
              </a:spcBef>
              <a:buClr>
                <a:srgbClr val="62C400"/>
              </a:buClr>
              <a:buFontTx/>
              <a:buBlip>
                <a:blip r:embed="rId3"/>
              </a:buBlip>
            </a:pPr>
            <a:r>
              <a:rPr lang="fr-FR" altLang="fr-FR" sz="2000">
                <a:solidFill>
                  <a:srgbClr val="000099"/>
                </a:solidFill>
                <a:cs typeface="Arial" panose="020B0604020202020204" pitchFamily="34" charset="0"/>
              </a:rPr>
              <a:t>Action </a:t>
            </a:r>
            <a:r>
              <a:rPr lang="fr-FR" altLang="fr-FR" sz="2000" b="1">
                <a:solidFill>
                  <a:srgbClr val="000099"/>
                </a:solidFill>
                <a:cs typeface="Arial" panose="020B0604020202020204" pitchFamily="34" charset="0"/>
              </a:rPr>
              <a:t>rapide </a:t>
            </a:r>
            <a:r>
              <a:rPr lang="fr-FR" altLang="fr-FR" sz="2000" b="1" u="sng">
                <a:solidFill>
                  <a:srgbClr val="000099"/>
                </a:solidFill>
                <a:cs typeface="Arial" panose="020B0604020202020204" pitchFamily="34" charset="0"/>
              </a:rPr>
              <a:t>ET</a:t>
            </a:r>
            <a:r>
              <a:rPr lang="fr-FR" altLang="fr-FR" sz="2000" b="1">
                <a:solidFill>
                  <a:srgbClr val="000099"/>
                </a:solidFill>
                <a:cs typeface="Arial" panose="020B0604020202020204" pitchFamily="34" charset="0"/>
              </a:rPr>
              <a:t> </a:t>
            </a:r>
            <a:r>
              <a:rPr lang="fr-FR" altLang="fr-FR" sz="2000">
                <a:solidFill>
                  <a:srgbClr val="000099"/>
                </a:solidFill>
                <a:cs typeface="Arial" panose="020B0604020202020204" pitchFamily="34" charset="0"/>
              </a:rPr>
              <a:t>action </a:t>
            </a:r>
            <a:r>
              <a:rPr lang="fr-FR" altLang="fr-FR" sz="2000" b="1">
                <a:solidFill>
                  <a:srgbClr val="000099"/>
                </a:solidFill>
                <a:cs typeface="Arial" panose="020B0604020202020204" pitchFamily="34" charset="0"/>
              </a:rPr>
              <a:t>dans la durée </a:t>
            </a:r>
            <a:r>
              <a:rPr lang="fr-FR" altLang="fr-FR" sz="2000">
                <a:solidFill>
                  <a:srgbClr val="000099"/>
                </a:solidFill>
                <a:cs typeface="Arial" panose="020B0604020202020204" pitchFamily="34" charset="0"/>
              </a:rPr>
              <a:t>(prévention des complications et des récidives) </a:t>
            </a:r>
          </a:p>
          <a:p>
            <a:pPr eaLnBrk="0" hangingPunct="0">
              <a:spcBef>
                <a:spcPts val="1800"/>
              </a:spcBef>
              <a:buClr>
                <a:srgbClr val="62C400"/>
              </a:buClr>
              <a:buFontTx/>
              <a:buBlip>
                <a:blip r:embed="rId3"/>
              </a:buBlip>
            </a:pPr>
            <a:r>
              <a:rPr lang="fr-FR" altLang="fr-FR" sz="2000" b="1">
                <a:solidFill>
                  <a:srgbClr val="000099"/>
                </a:solidFill>
                <a:cs typeface="Arial" panose="020B0604020202020204" pitchFamily="34" charset="0"/>
              </a:rPr>
              <a:t>Facilité </a:t>
            </a:r>
            <a:r>
              <a:rPr lang="fr-FR" altLang="fr-FR" sz="2000">
                <a:solidFill>
                  <a:srgbClr val="000099"/>
                </a:solidFill>
                <a:cs typeface="Arial" panose="020B0604020202020204" pitchFamily="34" charset="0"/>
              </a:rPr>
              <a:t>d’observance</a:t>
            </a:r>
            <a:endParaRPr lang="fr-FR" altLang="fr-FR" sz="2000" b="1" i="1">
              <a:solidFill>
                <a:srgbClr val="000099"/>
              </a:solidFill>
              <a:cs typeface="Arial" panose="020B0604020202020204" pitchFamily="34" charset="0"/>
            </a:endParaRPr>
          </a:p>
        </p:txBody>
      </p:sp>
      <p:pic>
        <p:nvPicPr>
          <p:cNvPr id="299012" name="Imag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93750" y="5516563"/>
            <a:ext cx="98742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3.7.</a:t>
            </a:r>
            <a:r>
              <a:rPr lang="fr-FR" altLang="fr-FR" sz="3200" b="1">
                <a:solidFill>
                  <a:srgbClr val="FFFFFF"/>
                </a:solidFill>
                <a:ea typeface="Tahoma" panose="020B0604030504040204" pitchFamily="34" charset="0"/>
                <a:cs typeface="Arial" panose="020B0604020202020204" pitchFamily="34" charset="0"/>
              </a:rPr>
              <a:t> Dermatologie hivernale</a:t>
            </a:r>
          </a:p>
        </p:txBody>
      </p:sp>
      <p:sp>
        <p:nvSpPr>
          <p:cNvPr id="526338"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Gerçures, crevasses</a:t>
            </a:r>
          </a:p>
        </p:txBody>
      </p:sp>
      <p:sp>
        <p:nvSpPr>
          <p:cNvPr id="4" name="Rectangle 3"/>
          <p:cNvSpPr>
            <a:spLocks noChangeArrowheads="1"/>
          </p:cNvSpPr>
          <p:nvPr/>
        </p:nvSpPr>
        <p:spPr bwMode="auto">
          <a:xfrm>
            <a:off x="476250" y="1738313"/>
            <a:ext cx="60960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363"/>
              </a:spcBef>
              <a:buClr>
                <a:srgbClr val="3333CC"/>
              </a:buClr>
              <a:buSzPts val="1800"/>
              <a:buFontTx/>
              <a:buBlip>
                <a:blip r:embed="rId3"/>
              </a:buBlip>
            </a:pPr>
            <a:r>
              <a:rPr lang="fr-FR" altLang="fr-FR" sz="1600">
                <a:solidFill>
                  <a:srgbClr val="000099"/>
                </a:solidFill>
                <a:cs typeface="Arial" panose="020B0604020202020204" pitchFamily="34" charset="0"/>
                <a:sym typeface="Arial" panose="020B0604020202020204" pitchFamily="34" charset="0"/>
              </a:rPr>
              <a:t>Aspect </a:t>
            </a:r>
            <a:r>
              <a:rPr lang="fr-FR" altLang="fr-FR" sz="1600" b="1">
                <a:solidFill>
                  <a:srgbClr val="000099"/>
                </a:solidFill>
                <a:cs typeface="Arial" panose="020B0604020202020204" pitchFamily="34" charset="0"/>
                <a:sym typeface="Arial" panose="020B0604020202020204" pitchFamily="34" charset="0"/>
              </a:rPr>
              <a:t>suintant</a:t>
            </a:r>
          </a:p>
          <a:p>
            <a:pPr>
              <a:spcBef>
                <a:spcPts val="363"/>
              </a:spcBef>
              <a:buClr>
                <a:srgbClr val="3333CC"/>
              </a:buClr>
              <a:buSzPts val="1800"/>
            </a:pPr>
            <a:r>
              <a:rPr lang="fr-FR" altLang="fr-FR" sz="1600">
                <a:solidFill>
                  <a:srgbClr val="000099"/>
                </a:solidFill>
                <a:cs typeface="Arial" panose="020B0604020202020204" pitchFamily="34" charset="0"/>
                <a:sym typeface="Arial" panose="020B0604020202020204" pitchFamily="34" charset="0"/>
              </a:rPr>
              <a:t>     Liquide épais, visqueux,</a:t>
            </a:r>
            <a:r>
              <a:rPr lang="fr-FR" altLang="fr-FR" sz="1600" b="1">
                <a:solidFill>
                  <a:srgbClr val="000099"/>
                </a:solidFill>
                <a:cs typeface="Arial" panose="020B0604020202020204" pitchFamily="34" charset="0"/>
                <a:sym typeface="Arial" panose="020B0604020202020204" pitchFamily="34" charset="0"/>
              </a:rPr>
              <a:t> jaune comme du miel</a:t>
            </a:r>
          </a:p>
          <a:p>
            <a:pPr>
              <a:spcBef>
                <a:spcPts val="363"/>
              </a:spcBef>
              <a:buClr>
                <a:srgbClr val="3333CC"/>
              </a:buClr>
              <a:buSzPts val="1800"/>
            </a:pPr>
            <a:r>
              <a:rPr lang="fr-FR" altLang="fr-FR" sz="1600" b="1">
                <a:solidFill>
                  <a:srgbClr val="000099"/>
                </a:solidFill>
                <a:cs typeface="Arial" panose="020B0604020202020204" pitchFamily="34" charset="0"/>
                <a:sym typeface="Arial" panose="020B0604020202020204" pitchFamily="34" charset="0"/>
              </a:rPr>
              <a:t>     Croûtelles jaune d’or</a:t>
            </a:r>
            <a:r>
              <a:rPr lang="fr-FR" altLang="fr-FR" sz="1600">
                <a:solidFill>
                  <a:srgbClr val="000099"/>
                </a:solidFill>
                <a:cs typeface="Arial" panose="020B0604020202020204" pitchFamily="34" charset="0"/>
                <a:sym typeface="Arial" panose="020B0604020202020204" pitchFamily="34" charset="0"/>
              </a:rPr>
              <a:t> ou jaune brun</a:t>
            </a:r>
            <a:endParaRPr lang="fr-FR" altLang="fr-FR" sz="1600">
              <a:solidFill>
                <a:srgbClr val="000099"/>
              </a:solidFill>
            </a:endParaRPr>
          </a:p>
        </p:txBody>
      </p:sp>
      <p:sp>
        <p:nvSpPr>
          <p:cNvPr id="6" name="Text Box 6"/>
          <p:cNvSpPr>
            <a:spLocks noChangeArrowheads="1"/>
          </p:cNvSpPr>
          <p:nvPr/>
        </p:nvSpPr>
        <p:spPr bwMode="auto">
          <a:xfrm>
            <a:off x="8534400" y="1644650"/>
            <a:ext cx="2589213"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Graphites 9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pic>
        <p:nvPicPr>
          <p:cNvPr id="8" name="Image 7"/>
          <p:cNvPicPr>
            <a:picLocks noChangeAspect="1"/>
          </p:cNvPicPr>
          <p:nvPr/>
        </p:nvPicPr>
        <p:blipFill rotWithShape="1">
          <a:blip r:embed="rId4"/>
          <a:srcRect l="13095" t="-130"/>
          <a:stretch/>
        </p:blipFill>
        <p:spPr>
          <a:xfrm>
            <a:off x="3709988" y="3114675"/>
            <a:ext cx="3530600" cy="35020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76250" y="1933575"/>
            <a:ext cx="60960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228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363"/>
              </a:spcBef>
              <a:buClr>
                <a:srgbClr val="000000"/>
              </a:buClr>
              <a:buSzPts val="1800"/>
            </a:pPr>
            <a:endParaRPr lang="fr-FR" altLang="fr-FR" sz="1600">
              <a:solidFill>
                <a:srgbClr val="000099"/>
              </a:solidFill>
              <a:cs typeface="Arial" panose="020B0604020202020204" pitchFamily="34" charset="0"/>
              <a:sym typeface="Arial" panose="020B0604020202020204" pitchFamily="34" charset="0"/>
            </a:endParaRPr>
          </a:p>
          <a:p>
            <a:pPr>
              <a:spcBef>
                <a:spcPts val="363"/>
              </a:spcBef>
              <a:buClr>
                <a:srgbClr val="3333CC"/>
              </a:buClr>
              <a:buSzPts val="1800"/>
              <a:buFontTx/>
              <a:buBlip>
                <a:blip r:embed="rId3"/>
              </a:buBlip>
            </a:pPr>
            <a:r>
              <a:rPr lang="fr-FR" altLang="fr-FR" sz="1600">
                <a:solidFill>
                  <a:srgbClr val="000099"/>
                </a:solidFill>
                <a:cs typeface="Arial" panose="020B0604020202020204" pitchFamily="34" charset="0"/>
                <a:sym typeface="Arial" panose="020B0604020202020204" pitchFamily="34" charset="0"/>
              </a:rPr>
              <a:t>Aspect </a:t>
            </a:r>
            <a:r>
              <a:rPr lang="fr-FR" altLang="fr-FR" sz="1600" b="1">
                <a:solidFill>
                  <a:srgbClr val="000099"/>
                </a:solidFill>
                <a:cs typeface="Arial" panose="020B0604020202020204" pitchFamily="34" charset="0"/>
                <a:sym typeface="Arial" panose="020B0604020202020204" pitchFamily="34" charset="0"/>
              </a:rPr>
              <a:t>fissuraire chronique</a:t>
            </a:r>
            <a:r>
              <a:rPr lang="fr-FR" altLang="fr-FR" sz="1600">
                <a:solidFill>
                  <a:srgbClr val="000099"/>
                </a:solidFill>
                <a:cs typeface="Arial" panose="020B0604020202020204" pitchFamily="34" charset="0"/>
                <a:sym typeface="Arial" panose="020B0604020202020204" pitchFamily="34" charset="0"/>
              </a:rPr>
              <a:t>, fissures profondes</a:t>
            </a:r>
            <a:endParaRPr lang="fr-FR" altLang="fr-FR" sz="1600">
              <a:solidFill>
                <a:srgbClr val="000099"/>
              </a:solidFill>
            </a:endParaRPr>
          </a:p>
          <a:p>
            <a:pPr>
              <a:spcBef>
                <a:spcPts val="363"/>
              </a:spcBef>
              <a:buClr>
                <a:srgbClr val="3333CC"/>
              </a:buClr>
              <a:buSzPts val="1800"/>
            </a:pPr>
            <a:r>
              <a:rPr lang="fr-FR" altLang="fr-FR" sz="1600" b="1">
                <a:solidFill>
                  <a:srgbClr val="000099"/>
                </a:solidFill>
                <a:cs typeface="Arial" panose="020B0604020202020204" pitchFamily="34" charset="0"/>
                <a:sym typeface="Arial" panose="020B0604020202020204" pitchFamily="34" charset="0"/>
              </a:rPr>
              <a:t>    Peau aspect sale</a:t>
            </a:r>
            <a:endParaRPr lang="fr-FR" altLang="fr-FR" sz="1600">
              <a:solidFill>
                <a:srgbClr val="000099"/>
              </a:solidFill>
            </a:endParaRPr>
          </a:p>
        </p:txBody>
      </p:sp>
      <p:sp>
        <p:nvSpPr>
          <p:cNvPr id="3" name="Text Box 6"/>
          <p:cNvSpPr>
            <a:spLocks noChangeArrowheads="1"/>
          </p:cNvSpPr>
          <p:nvPr/>
        </p:nvSpPr>
        <p:spPr bwMode="auto">
          <a:xfrm>
            <a:off x="8534400" y="2216150"/>
            <a:ext cx="2589213"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Petroleum 9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528387"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3.7.</a:t>
            </a:r>
            <a:r>
              <a:rPr lang="fr-FR" altLang="fr-FR" sz="3200" b="1">
                <a:solidFill>
                  <a:srgbClr val="FFFFFF"/>
                </a:solidFill>
                <a:ea typeface="Tahoma" panose="020B0604030504040204" pitchFamily="34" charset="0"/>
                <a:cs typeface="Arial" panose="020B0604020202020204" pitchFamily="34" charset="0"/>
              </a:rPr>
              <a:t> Dermatologie hivernale</a:t>
            </a:r>
          </a:p>
        </p:txBody>
      </p:sp>
      <p:sp>
        <p:nvSpPr>
          <p:cNvPr id="528388"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Gerçures, crevasses</a:t>
            </a:r>
          </a:p>
        </p:txBody>
      </p:sp>
      <p:pic>
        <p:nvPicPr>
          <p:cNvPr id="6" name="Image 5"/>
          <p:cNvPicPr>
            <a:picLocks noChangeAspect="1"/>
          </p:cNvPicPr>
          <p:nvPr/>
        </p:nvPicPr>
        <p:blipFill rotWithShape="1">
          <a:blip r:embed="rId4"/>
          <a:srcRect r="2839"/>
          <a:stretch/>
        </p:blipFill>
        <p:spPr>
          <a:xfrm>
            <a:off x="3355975" y="3448050"/>
            <a:ext cx="5457825" cy="283051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3.7. </a:t>
            </a:r>
            <a:r>
              <a:rPr lang="fr-FR" altLang="fr-FR" sz="3200" b="1">
                <a:solidFill>
                  <a:srgbClr val="FFFFFF"/>
                </a:solidFill>
                <a:ea typeface="Tahoma" panose="020B0604030504040204" pitchFamily="34" charset="0"/>
                <a:cs typeface="Arial" panose="020B0604020202020204" pitchFamily="34" charset="0"/>
              </a:rPr>
              <a:t>Dermatologie hivernale</a:t>
            </a:r>
          </a:p>
        </p:txBody>
      </p:sp>
      <p:sp>
        <p:nvSpPr>
          <p:cNvPr id="17" name="Shape 2369"/>
          <p:cNvSpPr txBox="1">
            <a:spLocks noChangeArrowheads="1"/>
          </p:cNvSpPr>
          <p:nvPr/>
        </p:nvSpPr>
        <p:spPr bwMode="auto">
          <a:xfrm>
            <a:off x="431800" y="3227388"/>
            <a:ext cx="5857875"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363"/>
              </a:spcBef>
              <a:buClr>
                <a:srgbClr val="3333CC"/>
              </a:buClr>
              <a:buSzPts val="1800"/>
              <a:buFontTx/>
              <a:buBlip>
                <a:blip r:embed="rId3"/>
              </a:buBlip>
            </a:pPr>
            <a:r>
              <a:rPr lang="fr-FR" altLang="fr-FR" sz="1600">
                <a:solidFill>
                  <a:srgbClr val="000099"/>
                </a:solidFill>
                <a:cs typeface="Arial" panose="020B0604020202020204" pitchFamily="34" charset="0"/>
                <a:sym typeface="Arial" panose="020B0604020202020204" pitchFamily="34" charset="0"/>
              </a:rPr>
              <a:t>Sensation de </a:t>
            </a:r>
            <a:r>
              <a:rPr lang="fr-FR" altLang="fr-FR" sz="1600" b="1">
                <a:solidFill>
                  <a:srgbClr val="000099"/>
                </a:solidFill>
                <a:cs typeface="Arial" panose="020B0604020202020204" pitchFamily="34" charset="0"/>
                <a:sym typeface="Arial" panose="020B0604020202020204" pitchFamily="34" charset="0"/>
              </a:rPr>
              <a:t>brûlure intense </a:t>
            </a:r>
            <a:r>
              <a:rPr lang="fr-FR" altLang="fr-FR" sz="1600">
                <a:solidFill>
                  <a:srgbClr val="000099"/>
                </a:solidFill>
                <a:cs typeface="Arial" panose="020B0604020202020204" pitchFamily="34" charset="0"/>
                <a:sym typeface="Arial" panose="020B0604020202020204" pitchFamily="34" charset="0"/>
              </a:rPr>
              <a:t>des doigts ou des orteils</a:t>
            </a:r>
            <a:endParaRPr lang="fr-FR" altLang="fr-FR" sz="1600">
              <a:solidFill>
                <a:srgbClr val="000099"/>
              </a:solidFill>
            </a:endParaRPr>
          </a:p>
          <a:p>
            <a:pPr>
              <a:buClr>
                <a:srgbClr val="3333CC"/>
              </a:buClr>
              <a:buSzPts val="1800"/>
            </a:pPr>
            <a:r>
              <a:rPr lang="fr-FR" altLang="fr-FR" sz="1600">
                <a:solidFill>
                  <a:srgbClr val="000099"/>
                </a:solidFill>
                <a:cs typeface="Arial" panose="020B0604020202020204" pitchFamily="34" charset="0"/>
                <a:sym typeface="Arial" panose="020B0604020202020204" pitchFamily="34" charset="0"/>
              </a:rPr>
              <a:t>      Fourmillements</a:t>
            </a:r>
            <a:endParaRPr lang="fr-FR" altLang="fr-FR" sz="1600">
              <a:solidFill>
                <a:srgbClr val="000099"/>
              </a:solidFill>
            </a:endParaRPr>
          </a:p>
        </p:txBody>
      </p:sp>
      <p:sp>
        <p:nvSpPr>
          <p:cNvPr id="2" name="Rectangle 1"/>
          <p:cNvSpPr>
            <a:spLocks noChangeArrowheads="1"/>
          </p:cNvSpPr>
          <p:nvPr/>
        </p:nvSpPr>
        <p:spPr bwMode="auto">
          <a:xfrm>
            <a:off x="0" y="4656138"/>
            <a:ext cx="6096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Clr>
                <a:srgbClr val="000099"/>
              </a:buClr>
              <a:buSzPts val="1600"/>
              <a:buFontTx/>
              <a:buBlip>
                <a:blip r:embed="rId3"/>
              </a:buBlip>
            </a:pPr>
            <a:r>
              <a:rPr lang="fr-FR" altLang="fr-FR" sz="1600" b="1">
                <a:solidFill>
                  <a:srgbClr val="000099"/>
                </a:solidFill>
                <a:cs typeface="Arial" panose="020B0604020202020204" pitchFamily="34" charset="0"/>
                <a:sym typeface="Arial" panose="020B0604020202020204" pitchFamily="34" charset="0"/>
              </a:rPr>
              <a:t>Brûlures avec démangeaisons</a:t>
            </a:r>
            <a:endParaRPr lang="fr-FR" altLang="fr-FR" b="1"/>
          </a:p>
          <a:p>
            <a:pPr lvl="1">
              <a:buClr>
                <a:srgbClr val="000099"/>
              </a:buClr>
              <a:buSzPts val="1600"/>
            </a:pPr>
            <a:r>
              <a:rPr lang="fr-FR" altLang="fr-FR" sz="1600" b="1">
                <a:solidFill>
                  <a:srgbClr val="000099"/>
                </a:solidFill>
                <a:cs typeface="Arial" panose="020B0604020202020204" pitchFamily="34" charset="0"/>
                <a:sym typeface="Arial" panose="020B0604020202020204" pitchFamily="34" charset="0"/>
              </a:rPr>
              <a:t>     Piqûres comme par une multitude d’aiguilles glacées</a:t>
            </a:r>
            <a:endParaRPr lang="fr-FR" altLang="fr-FR" b="1"/>
          </a:p>
          <a:p>
            <a:pPr lvl="1">
              <a:buClr>
                <a:srgbClr val="000099"/>
              </a:buClr>
              <a:buSzPts val="1600"/>
            </a:pPr>
            <a:r>
              <a:rPr lang="fr-FR" altLang="fr-FR" sz="1600" b="1">
                <a:solidFill>
                  <a:srgbClr val="000099"/>
                </a:solidFill>
                <a:cs typeface="Arial" panose="020B0604020202020204" pitchFamily="34" charset="0"/>
                <a:sym typeface="Arial" panose="020B0604020202020204" pitchFamily="34" charset="0"/>
              </a:rPr>
              <a:t>     Fourmillements</a:t>
            </a:r>
            <a:endParaRPr lang="fr-FR" altLang="fr-FR" b="1"/>
          </a:p>
          <a:p>
            <a:pPr lvl="1">
              <a:buClr>
                <a:srgbClr val="000099"/>
              </a:buClr>
              <a:buSzPts val="1600"/>
            </a:pPr>
            <a:r>
              <a:rPr lang="fr-FR" altLang="fr-FR" sz="1600">
                <a:solidFill>
                  <a:srgbClr val="000099"/>
                </a:solidFill>
                <a:cs typeface="Arial" panose="020B0604020202020204" pitchFamily="34" charset="0"/>
                <a:sym typeface="Arial" panose="020B0604020202020204" pitchFamily="34" charset="0"/>
              </a:rPr>
              <a:t>     Froid glacial localisé (membres, dos)</a:t>
            </a:r>
            <a:endParaRPr lang="fr-FR" altLang="fr-FR"/>
          </a:p>
        </p:txBody>
      </p:sp>
      <p:sp>
        <p:nvSpPr>
          <p:cNvPr id="3" name="Rectangle 2"/>
          <p:cNvSpPr/>
          <p:nvPr/>
        </p:nvSpPr>
        <p:spPr>
          <a:xfrm>
            <a:off x="431800" y="1990725"/>
            <a:ext cx="6226175" cy="584200"/>
          </a:xfrm>
          <a:prstGeom prst="rect">
            <a:avLst/>
          </a:prstGeom>
        </p:spPr>
        <p:txBody>
          <a:bodyPr>
            <a:spAutoFit/>
          </a:bodyPr>
          <a:lstStyle/>
          <a:p>
            <a:pPr marL="342900" indent="-342900" fontAlgn="auto">
              <a:spcBef>
                <a:spcPts val="360"/>
              </a:spcBef>
              <a:spcAft>
                <a:spcPts val="0"/>
              </a:spcAft>
              <a:buClr>
                <a:srgbClr val="3333CC"/>
              </a:buClr>
              <a:buSzPts val="1800"/>
              <a:buFontTx/>
              <a:buBlip>
                <a:blip r:embed="rId3"/>
              </a:buBlip>
              <a:defRPr/>
            </a:pPr>
            <a:r>
              <a:rPr lang="fr-FR" sz="1600" dirty="0">
                <a:solidFill>
                  <a:srgbClr val="000099"/>
                </a:solidFill>
                <a:latin typeface="+mn-lt"/>
                <a:ea typeface="Arial"/>
                <a:cs typeface="Arial"/>
                <a:sym typeface="Arial"/>
              </a:rPr>
              <a:t>Action sur les </a:t>
            </a:r>
            <a:r>
              <a:rPr lang="fr-FR" sz="1600" b="1" dirty="0">
                <a:solidFill>
                  <a:srgbClr val="000099"/>
                </a:solidFill>
                <a:latin typeface="+mn-lt"/>
                <a:ea typeface="Arial"/>
                <a:cs typeface="Arial"/>
                <a:sym typeface="Arial"/>
              </a:rPr>
              <a:t>capillaires</a:t>
            </a:r>
          </a:p>
          <a:p>
            <a:pPr marL="357188" indent="-357188" fontAlgn="auto">
              <a:spcBef>
                <a:spcPts val="0"/>
              </a:spcBef>
              <a:spcAft>
                <a:spcPts val="0"/>
              </a:spcAft>
              <a:buClr>
                <a:srgbClr val="3333CC"/>
              </a:buClr>
              <a:buSzPts val="1800"/>
              <a:defRPr/>
            </a:pPr>
            <a:r>
              <a:rPr lang="fr-FR" sz="1600" b="1" dirty="0">
                <a:solidFill>
                  <a:srgbClr val="000099"/>
                </a:solidFill>
                <a:latin typeface="+mn-lt"/>
                <a:cs typeface="Arial"/>
                <a:sym typeface="Arial"/>
              </a:rPr>
              <a:t>	Sensation de meurtrissures </a:t>
            </a:r>
            <a:r>
              <a:rPr lang="fr-FR" sz="1600" i="1" dirty="0">
                <a:solidFill>
                  <a:srgbClr val="000099"/>
                </a:solidFill>
                <a:latin typeface="+mn-lt"/>
                <a:cs typeface="Arial"/>
                <a:sym typeface="Arial"/>
              </a:rPr>
              <a:t>aggravée par le moindre contact</a:t>
            </a:r>
            <a:endParaRPr lang="fr-FR" sz="1600" i="1" dirty="0">
              <a:solidFill>
                <a:srgbClr val="000099"/>
              </a:solidFill>
              <a:latin typeface="+mn-lt"/>
            </a:endParaRPr>
          </a:p>
        </p:txBody>
      </p:sp>
      <p:sp>
        <p:nvSpPr>
          <p:cNvPr id="12" name="Text Box 6"/>
          <p:cNvSpPr>
            <a:spLocks noChangeArrowheads="1"/>
          </p:cNvSpPr>
          <p:nvPr/>
        </p:nvSpPr>
        <p:spPr bwMode="auto">
          <a:xfrm>
            <a:off x="8085138" y="4610100"/>
            <a:ext cx="3049587"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Agaricus muscarius 9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13" name="Text Box 6"/>
          <p:cNvSpPr>
            <a:spLocks noChangeArrowheads="1"/>
          </p:cNvSpPr>
          <p:nvPr/>
        </p:nvSpPr>
        <p:spPr bwMode="auto">
          <a:xfrm>
            <a:off x="8229600" y="1903413"/>
            <a:ext cx="2905125"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Arnica montana 9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18" name="Text Box 6"/>
          <p:cNvSpPr>
            <a:spLocks noChangeArrowheads="1"/>
          </p:cNvSpPr>
          <p:nvPr/>
        </p:nvSpPr>
        <p:spPr bwMode="auto">
          <a:xfrm>
            <a:off x="8245475" y="3248025"/>
            <a:ext cx="288925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Secale cornutum  9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530440"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Engelures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 grpId="0"/>
      <p:bldP spid="12" grpId="0" animBg="1"/>
      <p:bldP spid="13" grpId="0" animBg="1"/>
      <p:bldP spid="18"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3.7. </a:t>
            </a:r>
            <a:r>
              <a:rPr lang="fr-FR" altLang="fr-FR" sz="3200" b="1">
                <a:solidFill>
                  <a:srgbClr val="FFFFFF"/>
                </a:solidFill>
                <a:ea typeface="Tahoma" panose="020B0604030504040204" pitchFamily="34" charset="0"/>
                <a:cs typeface="Arial" panose="020B0604020202020204" pitchFamily="34" charset="0"/>
              </a:rPr>
              <a:t>Dermatologie hivernale</a:t>
            </a:r>
          </a:p>
        </p:txBody>
      </p:sp>
      <p:sp>
        <p:nvSpPr>
          <p:cNvPr id="17" name="Shape 2369"/>
          <p:cNvSpPr txBox="1"/>
          <p:nvPr/>
        </p:nvSpPr>
        <p:spPr>
          <a:xfrm>
            <a:off x="569913" y="4070350"/>
            <a:ext cx="5322887" cy="942975"/>
          </a:xfrm>
          <a:prstGeom prst="rect">
            <a:avLst/>
          </a:prstGeom>
          <a:noFill/>
          <a:ln>
            <a:noFill/>
          </a:ln>
        </p:spPr>
        <p:txBody>
          <a:bodyPr lIns="91425" tIns="45700" rIns="91425" bIns="45700"/>
          <a:lstStyle>
            <a:lvl1pPr indent="365125">
              <a:defRPr>
                <a:solidFill>
                  <a:schemeClr val="tx1"/>
                </a:solidFill>
                <a:latin typeface="Arial" panose="020B0604020202020204" pitchFamily="34" charset="0"/>
              </a:defRPr>
            </a:lvl1pPr>
            <a:lvl2pPr marL="830263" indent="-285750">
              <a:defRPr>
                <a:solidFill>
                  <a:schemeClr val="tx1"/>
                </a:solidFill>
                <a:latin typeface="Arial" panose="020B0604020202020204" pitchFamily="34" charset="0"/>
              </a:defRPr>
            </a:lvl2pPr>
            <a:lvl3pPr marL="1238250" indent="-228600">
              <a:defRPr>
                <a:solidFill>
                  <a:schemeClr val="tx1"/>
                </a:solidFill>
                <a:latin typeface="Arial" panose="020B0604020202020204" pitchFamily="34" charset="0"/>
              </a:defRPr>
            </a:lvl3pPr>
            <a:lvl4pPr marL="1646238"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363"/>
              </a:spcBef>
              <a:buClr>
                <a:srgbClr val="3333CC"/>
              </a:buClr>
              <a:buSzPts val="1800"/>
              <a:buFontTx/>
              <a:buBlip>
                <a:blip r:embed="rId3"/>
              </a:buBlip>
            </a:pPr>
            <a:r>
              <a:rPr lang="fr-FR" altLang="fr-FR" sz="1600">
                <a:solidFill>
                  <a:srgbClr val="000099"/>
                </a:solidFill>
                <a:cs typeface="Arial" panose="020B0604020202020204" pitchFamily="34" charset="0"/>
                <a:sym typeface="Arial" panose="020B0604020202020204" pitchFamily="34" charset="0"/>
              </a:rPr>
              <a:t>Fissures des </a:t>
            </a:r>
            <a:r>
              <a:rPr lang="fr-FR" altLang="fr-FR" sz="1600" b="1">
                <a:solidFill>
                  <a:srgbClr val="000099"/>
                </a:solidFill>
                <a:cs typeface="Arial" panose="020B0604020202020204" pitchFamily="34" charset="0"/>
                <a:sym typeface="Arial" panose="020B0604020202020204" pitchFamily="34" charset="0"/>
              </a:rPr>
              <a:t>commissures labiales et anales</a:t>
            </a:r>
            <a:endParaRPr lang="fr-FR" altLang="fr-FR" sz="1600" b="1">
              <a:solidFill>
                <a:srgbClr val="000099"/>
              </a:solidFill>
            </a:endParaRPr>
          </a:p>
          <a:p>
            <a:pPr>
              <a:spcBef>
                <a:spcPts val="363"/>
              </a:spcBef>
              <a:buClr>
                <a:srgbClr val="3333CC"/>
              </a:buClr>
              <a:buSzPts val="1800"/>
            </a:pPr>
            <a:r>
              <a:rPr lang="fr-FR" altLang="fr-FR" sz="1600">
                <a:solidFill>
                  <a:srgbClr val="000099"/>
                </a:solidFill>
                <a:cs typeface="Arial" panose="020B0604020202020204" pitchFamily="34" charset="0"/>
                <a:sym typeface="Arial" panose="020B0604020202020204" pitchFamily="34" charset="0"/>
              </a:rPr>
              <a:t>Ulcération de la fissure (effet cicatrisant)</a:t>
            </a:r>
            <a:endParaRPr lang="fr-FR" altLang="fr-FR" sz="1600">
              <a:solidFill>
                <a:srgbClr val="000099"/>
              </a:solidFill>
            </a:endParaRPr>
          </a:p>
        </p:txBody>
      </p:sp>
      <p:sp>
        <p:nvSpPr>
          <p:cNvPr id="3" name="Rectangle 2"/>
          <p:cNvSpPr/>
          <p:nvPr/>
        </p:nvSpPr>
        <p:spPr>
          <a:xfrm>
            <a:off x="569913" y="2138363"/>
            <a:ext cx="6096000" cy="917575"/>
          </a:xfrm>
          <a:prstGeom prst="rect">
            <a:avLst/>
          </a:prstGeom>
        </p:spPr>
        <p:txBody>
          <a:bodyPr>
            <a:spAutoFit/>
          </a:bodyPr>
          <a:lstStyle>
            <a:lvl1pPr indent="365125">
              <a:defRPr>
                <a:solidFill>
                  <a:schemeClr val="tx1"/>
                </a:solidFill>
                <a:latin typeface="Arial" panose="020B0604020202020204" pitchFamily="34" charset="0"/>
              </a:defRPr>
            </a:lvl1pPr>
            <a:lvl2pPr marL="830263" indent="-285750">
              <a:defRPr>
                <a:solidFill>
                  <a:schemeClr val="tx1"/>
                </a:solidFill>
                <a:latin typeface="Arial" panose="020B0604020202020204" pitchFamily="34" charset="0"/>
              </a:defRPr>
            </a:lvl2pPr>
            <a:lvl3pPr marL="1238250" indent="-228600">
              <a:defRPr>
                <a:solidFill>
                  <a:schemeClr val="tx1"/>
                </a:solidFill>
                <a:latin typeface="Arial" panose="020B0604020202020204" pitchFamily="34" charset="0"/>
              </a:defRPr>
            </a:lvl3pPr>
            <a:lvl4pPr marL="1646238"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363"/>
              </a:spcBef>
              <a:buClr>
                <a:srgbClr val="3333CC"/>
              </a:buClr>
              <a:buSzPts val="1800"/>
              <a:buFontTx/>
              <a:buBlip>
                <a:blip r:embed="rId3"/>
              </a:buBlip>
            </a:pPr>
            <a:r>
              <a:rPr lang="fr-FR" altLang="fr-FR" sz="1600">
                <a:solidFill>
                  <a:srgbClr val="000099"/>
                </a:solidFill>
                <a:cs typeface="Arial" panose="020B0604020202020204" pitchFamily="34" charset="0"/>
                <a:sym typeface="Arial" panose="020B0604020202020204" pitchFamily="34" charset="0"/>
              </a:rPr>
              <a:t>Fissures à </a:t>
            </a:r>
            <a:r>
              <a:rPr lang="fr-FR" altLang="fr-FR" sz="1600" b="1">
                <a:solidFill>
                  <a:srgbClr val="000099"/>
                </a:solidFill>
                <a:cs typeface="Arial" panose="020B0604020202020204" pitchFamily="34" charset="0"/>
                <a:sym typeface="Arial" panose="020B0604020202020204" pitchFamily="34" charset="0"/>
              </a:rPr>
              <a:t>bords nets, fond rouge</a:t>
            </a:r>
            <a:endParaRPr lang="fr-FR" altLang="fr-FR" sz="1600" b="1">
              <a:solidFill>
                <a:srgbClr val="000099"/>
              </a:solidFill>
            </a:endParaRPr>
          </a:p>
          <a:p>
            <a:pPr>
              <a:spcBef>
                <a:spcPts val="363"/>
              </a:spcBef>
              <a:buClr>
                <a:srgbClr val="3333CC"/>
              </a:buClr>
              <a:buSzPts val="1800"/>
            </a:pPr>
            <a:r>
              <a:rPr lang="fr-FR" altLang="fr-FR" sz="1600">
                <a:solidFill>
                  <a:srgbClr val="000099"/>
                </a:solidFill>
                <a:cs typeface="Arial" panose="020B0604020202020204" pitchFamily="34" charset="0"/>
                <a:sym typeface="Arial" panose="020B0604020202020204" pitchFamily="34" charset="0"/>
              </a:rPr>
              <a:t>Douleur </a:t>
            </a:r>
            <a:r>
              <a:rPr lang="fr-FR" altLang="fr-FR" sz="1600" b="1">
                <a:solidFill>
                  <a:srgbClr val="000099"/>
                </a:solidFill>
                <a:cs typeface="Arial" panose="020B0604020202020204" pitchFamily="34" charset="0"/>
                <a:sym typeface="Arial" panose="020B0604020202020204" pitchFamily="34" charset="0"/>
              </a:rPr>
              <a:t>piquante (écharde)</a:t>
            </a:r>
            <a:endParaRPr lang="fr-FR" altLang="fr-FR" sz="1600" b="1">
              <a:solidFill>
                <a:srgbClr val="000099"/>
              </a:solidFill>
            </a:endParaRPr>
          </a:p>
          <a:p>
            <a:pPr>
              <a:spcBef>
                <a:spcPts val="363"/>
              </a:spcBef>
              <a:buClr>
                <a:srgbClr val="3333CC"/>
              </a:buClr>
              <a:buSzPts val="1800"/>
            </a:pPr>
            <a:r>
              <a:rPr lang="fr-FR" altLang="fr-FR" sz="1600" b="1">
                <a:solidFill>
                  <a:srgbClr val="000099"/>
                </a:solidFill>
                <a:cs typeface="Arial" panose="020B0604020202020204" pitchFamily="34" charset="0"/>
                <a:sym typeface="Arial" panose="020B0604020202020204" pitchFamily="34" charset="0"/>
              </a:rPr>
              <a:t>Contours de teinte jaune d’or</a:t>
            </a:r>
            <a:endParaRPr lang="fr-FR" altLang="fr-FR" sz="1600" b="1">
              <a:solidFill>
                <a:srgbClr val="000099"/>
              </a:solidFill>
            </a:endParaRPr>
          </a:p>
        </p:txBody>
      </p:sp>
      <p:sp>
        <p:nvSpPr>
          <p:cNvPr id="13" name="Text Box 6"/>
          <p:cNvSpPr>
            <a:spLocks noChangeArrowheads="1"/>
          </p:cNvSpPr>
          <p:nvPr/>
        </p:nvSpPr>
        <p:spPr bwMode="auto">
          <a:xfrm>
            <a:off x="8229600" y="2051050"/>
            <a:ext cx="2905125"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Nitricum acidum  9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18" name="Text Box 6"/>
          <p:cNvSpPr>
            <a:spLocks noChangeArrowheads="1"/>
          </p:cNvSpPr>
          <p:nvPr/>
        </p:nvSpPr>
        <p:spPr bwMode="auto">
          <a:xfrm>
            <a:off x="8545513" y="4110038"/>
            <a:ext cx="2589212"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Condurango 5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532486"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Perlèche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13" grpId="0" animBg="1"/>
      <p:bldP spid="18"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Espace réservé du contenu 1"/>
          <p:cNvSpPr>
            <a:spLocks noGrp="1"/>
          </p:cNvSpPr>
          <p:nvPr>
            <p:ph idx="1"/>
          </p:nvPr>
        </p:nvSpPr>
        <p:spPr bwMode="auto">
          <a:xfrm>
            <a:off x="890588" y="2212975"/>
            <a:ext cx="105156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Tx/>
              <a:buNone/>
            </a:pPr>
            <a:r>
              <a:rPr lang="fr-FR" altLang="fr-FR" sz="2000">
                <a:solidFill>
                  <a:srgbClr val="000099"/>
                </a:solidFill>
              </a:rPr>
              <a:t> </a:t>
            </a:r>
            <a:endParaRPr lang="fr-FR" altLang="fr-FR" sz="2000">
              <a:solidFill>
                <a:srgbClr val="000099"/>
              </a:solidFill>
              <a:cs typeface="Arial" panose="020B0604020202020204" pitchFamily="34" charset="0"/>
            </a:endParaRPr>
          </a:p>
          <a:p>
            <a:pPr marL="0" indent="0">
              <a:spcBef>
                <a:spcPct val="0"/>
              </a:spcBef>
              <a:buFontTx/>
              <a:buBlip>
                <a:blip r:embed="rId3"/>
              </a:buBlip>
            </a:pPr>
            <a:r>
              <a:rPr lang="fr-FR" altLang="fr-FR" sz="2000" b="1">
                <a:solidFill>
                  <a:srgbClr val="000099"/>
                </a:solidFill>
                <a:cs typeface="Arial" panose="020B0604020202020204" pitchFamily="34" charset="0"/>
              </a:rPr>
              <a:t>  Orgelet </a:t>
            </a:r>
            <a:r>
              <a:rPr lang="fr-FR" altLang="fr-FR" sz="2000">
                <a:solidFill>
                  <a:srgbClr val="000099"/>
                </a:solidFill>
                <a:cs typeface="Arial" panose="020B0604020202020204" pitchFamily="34" charset="0"/>
              </a:rPr>
              <a:t>: </a:t>
            </a:r>
            <a:r>
              <a:rPr lang="en-US" altLang="fr-FR" sz="2000">
                <a:solidFill>
                  <a:srgbClr val="000099"/>
                </a:solidFill>
                <a:cs typeface="Arial" panose="020B0604020202020204" pitchFamily="34" charset="0"/>
              </a:rPr>
              <a:t> infection </a:t>
            </a:r>
            <a:r>
              <a:rPr lang="en-US" altLang="fr-FR" sz="2000" b="1">
                <a:solidFill>
                  <a:srgbClr val="000099"/>
                </a:solidFill>
                <a:cs typeface="Arial" panose="020B0604020202020204" pitchFamily="34" charset="0"/>
              </a:rPr>
              <a:t>bactérienne</a:t>
            </a:r>
            <a:r>
              <a:rPr lang="en-US" altLang="fr-FR" sz="2000">
                <a:solidFill>
                  <a:srgbClr val="000099"/>
                </a:solidFill>
                <a:cs typeface="Arial" panose="020B0604020202020204" pitchFamily="34" charset="0"/>
              </a:rPr>
              <a:t> du bord libre de la paupière, prenant un cil.</a:t>
            </a:r>
          </a:p>
          <a:p>
            <a:pPr marL="0" indent="0">
              <a:spcBef>
                <a:spcPct val="0"/>
              </a:spcBef>
              <a:buFontTx/>
              <a:buNone/>
            </a:pPr>
            <a:endParaRPr lang="en-US" altLang="fr-FR" sz="2000">
              <a:solidFill>
                <a:srgbClr val="000099"/>
              </a:solidFill>
              <a:cs typeface="Arial" panose="020B0604020202020204" pitchFamily="34" charset="0"/>
            </a:endParaRPr>
          </a:p>
          <a:p>
            <a:pPr marL="0" indent="0">
              <a:spcBef>
                <a:spcPct val="0"/>
              </a:spcBef>
              <a:buFontTx/>
              <a:buNone/>
            </a:pPr>
            <a:endParaRPr lang="en-US" altLang="fr-FR" sz="2000">
              <a:solidFill>
                <a:srgbClr val="000099"/>
              </a:solidFill>
              <a:cs typeface="Arial" panose="020B0604020202020204" pitchFamily="34" charset="0"/>
            </a:endParaRPr>
          </a:p>
          <a:p>
            <a:pPr marL="0" indent="0">
              <a:spcBef>
                <a:spcPct val="0"/>
              </a:spcBef>
              <a:buFontTx/>
              <a:buNone/>
            </a:pPr>
            <a:endParaRPr lang="en-US" altLang="fr-FR" sz="2000">
              <a:solidFill>
                <a:srgbClr val="000099"/>
              </a:solidFill>
              <a:cs typeface="Arial" panose="020B0604020202020204" pitchFamily="34" charset="0"/>
            </a:endParaRPr>
          </a:p>
          <a:p>
            <a:pPr marL="0" indent="0">
              <a:spcBef>
                <a:spcPct val="0"/>
              </a:spcBef>
              <a:buFontTx/>
              <a:buNone/>
            </a:pPr>
            <a:endParaRPr lang="en-US" altLang="fr-FR" sz="2000">
              <a:solidFill>
                <a:srgbClr val="000099"/>
              </a:solidFill>
              <a:cs typeface="Arial" panose="020B0604020202020204" pitchFamily="34" charset="0"/>
            </a:endParaRPr>
          </a:p>
          <a:p>
            <a:pPr marL="0" indent="0">
              <a:spcBef>
                <a:spcPct val="0"/>
              </a:spcBef>
              <a:buFontTx/>
              <a:buNone/>
            </a:pPr>
            <a:endParaRPr lang="en-US" altLang="fr-FR" sz="2000">
              <a:solidFill>
                <a:srgbClr val="000099"/>
              </a:solidFill>
              <a:cs typeface="Arial" panose="020B0604020202020204" pitchFamily="34" charset="0"/>
            </a:endParaRPr>
          </a:p>
          <a:p>
            <a:pPr marL="0" indent="0">
              <a:spcBef>
                <a:spcPct val="0"/>
              </a:spcBef>
              <a:buFontTx/>
              <a:buNone/>
            </a:pPr>
            <a:endParaRPr lang="en-US" altLang="fr-FR" sz="2000">
              <a:solidFill>
                <a:srgbClr val="000099"/>
              </a:solidFill>
              <a:cs typeface="Arial" panose="020B0604020202020204" pitchFamily="34" charset="0"/>
            </a:endParaRPr>
          </a:p>
          <a:p>
            <a:pPr marL="0" indent="0">
              <a:spcBef>
                <a:spcPct val="0"/>
              </a:spcBef>
              <a:buFontTx/>
              <a:buBlip>
                <a:blip r:embed="rId3"/>
              </a:buBlip>
            </a:pPr>
            <a:r>
              <a:rPr lang="en-US" altLang="fr-FR" sz="2000" b="1">
                <a:solidFill>
                  <a:srgbClr val="000099"/>
                </a:solidFill>
                <a:cs typeface="Arial" panose="020B0604020202020204" pitchFamily="34" charset="0"/>
              </a:rPr>
              <a:t>  Chalazion</a:t>
            </a:r>
            <a:r>
              <a:rPr lang="en-US" altLang="fr-FR" sz="2000">
                <a:solidFill>
                  <a:srgbClr val="000099"/>
                </a:solidFill>
                <a:cs typeface="Arial" panose="020B0604020202020204" pitchFamily="34" charset="0"/>
              </a:rPr>
              <a:t>: </a:t>
            </a:r>
            <a:r>
              <a:rPr lang="en-US" altLang="fr-FR" sz="2000" b="1">
                <a:solidFill>
                  <a:srgbClr val="000099"/>
                </a:solidFill>
                <a:cs typeface="Arial" panose="020B0604020202020204" pitchFamily="34" charset="0"/>
              </a:rPr>
              <a:t>inflammation</a:t>
            </a:r>
            <a:r>
              <a:rPr lang="en-US" altLang="fr-FR" sz="2000">
                <a:solidFill>
                  <a:srgbClr val="000099"/>
                </a:solidFill>
                <a:cs typeface="Arial" panose="020B0604020202020204" pitchFamily="34" charset="0"/>
              </a:rPr>
              <a:t> liée à un engorgement d’une glande de Meibomius</a:t>
            </a:r>
          </a:p>
          <a:p>
            <a:pPr marL="0" indent="0">
              <a:buFontTx/>
              <a:buNone/>
            </a:pPr>
            <a:endParaRPr lang="fr-FR" altLang="fr-FR" sz="2000">
              <a:solidFill>
                <a:srgbClr val="000099"/>
              </a:solidFill>
              <a:cs typeface="Arial" panose="020B0604020202020204" pitchFamily="34" charset="0"/>
            </a:endParaRPr>
          </a:p>
        </p:txBody>
      </p:sp>
      <p:sp>
        <p:nvSpPr>
          <p:cNvPr id="534530" name="Espace réservé du contenu 2"/>
          <p:cNvSpPr txBox="1">
            <a:spLocks/>
          </p:cNvSpPr>
          <p:nvPr/>
        </p:nvSpPr>
        <p:spPr bwMode="auto">
          <a:xfrm>
            <a:off x="246063" y="1196975"/>
            <a:ext cx="1051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endParaRPr lang="fr-FR" altLang="fr-FR" sz="3200"/>
          </a:p>
          <a:p>
            <a:pPr>
              <a:buFont typeface="Wingdings" panose="05000000000000000000" pitchFamily="2" charset="2"/>
              <a:buChar char="v"/>
            </a:pPr>
            <a:r>
              <a:rPr lang="fr-FR" altLang="fr-FR" sz="2000" b="1" i="1">
                <a:solidFill>
                  <a:srgbClr val="000099"/>
                </a:solidFill>
                <a:cs typeface="Arial" panose="020B0604020202020204" pitchFamily="34" charset="0"/>
              </a:rPr>
              <a:t> </a:t>
            </a:r>
            <a:r>
              <a:rPr lang="fr-FR" altLang="fr-FR" sz="2000" b="1" u="sng">
                <a:solidFill>
                  <a:srgbClr val="000099"/>
                </a:solidFill>
                <a:cs typeface="Arial" panose="020B0604020202020204" pitchFamily="34" charset="0"/>
              </a:rPr>
              <a:t>Quelques rappels</a:t>
            </a:r>
            <a:endParaRPr lang="fr-FR" altLang="fr-FR" sz="3200"/>
          </a:p>
        </p:txBody>
      </p:sp>
      <p:pic>
        <p:nvPicPr>
          <p:cNvPr id="6146" name="Picture 2" descr="Résultat de recherche d'images pour &quot;photo orgelet&quot;"/>
          <p:cNvPicPr>
            <a:picLocks noChangeAspect="1" noChangeArrowheads="1"/>
          </p:cNvPicPr>
          <p:nvPr/>
        </p:nvPicPr>
        <p:blipFill rotWithShape="1">
          <a:blip r:embed="rId4"/>
          <a:srcRect t="14243" r="21887"/>
          <a:stretch/>
        </p:blipFill>
        <p:spPr bwMode="auto">
          <a:xfrm>
            <a:off x="3006725" y="2959100"/>
            <a:ext cx="2184400" cy="1349375"/>
          </a:xfrm>
          <a:prstGeom prst="rect">
            <a:avLst/>
          </a:prstGeom>
          <a:ln>
            <a:noFill/>
          </a:ln>
          <a:effectLst>
            <a:outerShdw blurRad="292100" dist="139700" dir="2700000" algn="tl" rotWithShape="0">
              <a:srgbClr val="333333">
                <a:alpha val="65000"/>
              </a:srgbClr>
            </a:outerShdw>
          </a:effectLst>
        </p:spPr>
      </p:pic>
      <p:pic>
        <p:nvPicPr>
          <p:cNvPr id="6148" name="Picture 4" descr="Résultat de recherche d'images pour &quot;chalazion&quo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9905" r="22663"/>
          <a:stretch/>
        </p:blipFill>
        <p:spPr bwMode="auto">
          <a:xfrm>
            <a:off x="4822825" y="5110163"/>
            <a:ext cx="2173288" cy="1349375"/>
          </a:xfrm>
          <a:prstGeom prst="rect">
            <a:avLst/>
          </a:prstGeom>
          <a:ln>
            <a:noFill/>
          </a:ln>
          <a:effectLst>
            <a:outerShdw blurRad="292100" dist="139700" dir="2700000" algn="tl" rotWithShape="0">
              <a:srgbClr val="333333">
                <a:alpha val="65000"/>
              </a:srgbClr>
            </a:outerShdw>
          </a:effectLst>
        </p:spPr>
      </p:pic>
      <p:sp>
        <p:nvSpPr>
          <p:cNvPr id="534533" name="Titre 1"/>
          <p:cNvSpPr txBox="1">
            <a:spLocks/>
          </p:cNvSpPr>
          <p:nvPr/>
        </p:nvSpPr>
        <p:spPr bwMode="auto">
          <a:xfrm>
            <a:off x="2303463" y="361950"/>
            <a:ext cx="10071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3.8. Orgelet - chalazion</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ZoneTexte 2"/>
          <p:cNvSpPr txBox="1">
            <a:spLocks noChangeArrowheads="1"/>
          </p:cNvSpPr>
          <p:nvPr/>
        </p:nvSpPr>
        <p:spPr bwMode="auto">
          <a:xfrm>
            <a:off x="1038225" y="1693863"/>
            <a:ext cx="972343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2000" b="1">
              <a:solidFill>
                <a:srgbClr val="000099"/>
              </a:solidFill>
              <a:cs typeface="Arial" panose="020B0604020202020204" pitchFamily="34" charset="0"/>
            </a:endParaRPr>
          </a:p>
          <a:p>
            <a:endParaRPr lang="fr-FR" altLang="fr-FR" sz="2000" b="1">
              <a:solidFill>
                <a:srgbClr val="000099"/>
              </a:solidFill>
              <a:cs typeface="Arial" panose="020B0604020202020204" pitchFamily="34" charset="0"/>
            </a:endParaRPr>
          </a:p>
          <a:p>
            <a:pPr algn="just">
              <a:buFontTx/>
              <a:buBlip>
                <a:blip r:embed="rId3"/>
              </a:buBlip>
            </a:pPr>
            <a:r>
              <a:rPr lang="fr-FR" altLang="fr-FR" sz="2000">
                <a:solidFill>
                  <a:srgbClr val="000099"/>
                </a:solidFill>
              </a:rPr>
              <a:t>  En cas de :</a:t>
            </a:r>
          </a:p>
          <a:p>
            <a:pPr lvl="3" algn="just">
              <a:lnSpc>
                <a:spcPct val="150000"/>
              </a:lnSpc>
              <a:buFontTx/>
              <a:buChar char="-"/>
            </a:pPr>
            <a:r>
              <a:rPr lang="fr-FR" altLang="fr-FR" sz="2000">
                <a:solidFill>
                  <a:srgbClr val="000099"/>
                </a:solidFill>
              </a:rPr>
              <a:t>douleur</a:t>
            </a:r>
            <a:endParaRPr lang="fr-FR" altLang="fr-FR" sz="2000">
              <a:solidFill>
                <a:srgbClr val="000099"/>
              </a:solidFill>
              <a:cs typeface="Arial" panose="020B0604020202020204" pitchFamily="34" charset="0"/>
            </a:endParaRPr>
          </a:p>
          <a:p>
            <a:pPr lvl="3" algn="just">
              <a:lnSpc>
                <a:spcPct val="150000"/>
              </a:lnSpc>
              <a:buFontTx/>
              <a:buChar char="-"/>
            </a:pPr>
            <a:r>
              <a:rPr lang="fr-FR" altLang="fr-FR" sz="2000">
                <a:solidFill>
                  <a:srgbClr val="000099"/>
                </a:solidFill>
                <a:cs typeface="Arial" panose="020B0604020202020204" pitchFamily="34" charset="0"/>
              </a:rPr>
              <a:t>p</a:t>
            </a:r>
            <a:r>
              <a:rPr lang="fr-FR" altLang="fr-FR" sz="2000">
                <a:solidFill>
                  <a:srgbClr val="000099"/>
                </a:solidFill>
              </a:rPr>
              <a:t>hotophobie</a:t>
            </a:r>
            <a:endParaRPr lang="fr-FR" altLang="fr-FR" sz="2000">
              <a:solidFill>
                <a:srgbClr val="000099"/>
              </a:solidFill>
              <a:cs typeface="Arial" panose="020B0604020202020204" pitchFamily="34" charset="0"/>
            </a:endParaRPr>
          </a:p>
          <a:p>
            <a:pPr lvl="3" algn="just">
              <a:lnSpc>
                <a:spcPct val="150000"/>
              </a:lnSpc>
              <a:buFontTx/>
              <a:buChar char="-"/>
            </a:pPr>
            <a:r>
              <a:rPr lang="fr-FR" altLang="fr-FR" sz="2000">
                <a:solidFill>
                  <a:srgbClr val="000099"/>
                </a:solidFill>
                <a:cs typeface="Arial" panose="020B0604020202020204" pitchFamily="34" charset="0"/>
              </a:rPr>
              <a:t>t</a:t>
            </a:r>
            <a:r>
              <a:rPr lang="fr-FR" altLang="fr-FR" sz="2000">
                <a:solidFill>
                  <a:srgbClr val="000099"/>
                </a:solidFill>
              </a:rPr>
              <a:t>roubles de la vision</a:t>
            </a:r>
          </a:p>
          <a:p>
            <a:pPr lvl="3" algn="just">
              <a:lnSpc>
                <a:spcPct val="150000"/>
              </a:lnSpc>
              <a:buFontTx/>
              <a:buChar char="-"/>
            </a:pPr>
            <a:r>
              <a:rPr lang="fr-FR" altLang="fr-FR" sz="2000">
                <a:solidFill>
                  <a:srgbClr val="000099"/>
                </a:solidFill>
                <a:cs typeface="Arial" panose="020B0604020202020204" pitchFamily="34" charset="0"/>
              </a:rPr>
              <a:t>œil rouge et douloureux</a:t>
            </a:r>
          </a:p>
          <a:p>
            <a:pPr algn="just"/>
            <a:endParaRPr lang="fr-FR" altLang="fr-FR" sz="2000" b="1">
              <a:solidFill>
                <a:srgbClr val="000099"/>
              </a:solidFill>
              <a:cs typeface="Arial" panose="020B0604020202020204" pitchFamily="34" charset="0"/>
            </a:endParaRPr>
          </a:p>
        </p:txBody>
      </p:sp>
      <p:pic>
        <p:nvPicPr>
          <p:cNvPr id="536578"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19750" y="1693863"/>
            <a:ext cx="13160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579" name="Espace réservé du contenu 2"/>
          <p:cNvSpPr txBox="1">
            <a:spLocks/>
          </p:cNvSpPr>
          <p:nvPr/>
        </p:nvSpPr>
        <p:spPr bwMode="auto">
          <a:xfrm>
            <a:off x="257175" y="1377950"/>
            <a:ext cx="1051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endParaRPr lang="fr-FR" altLang="fr-FR" sz="2000">
              <a:solidFill>
                <a:srgbClr val="000000"/>
              </a:solidFill>
              <a:cs typeface="Arial" panose="020B0604020202020204" pitchFamily="34" charset="0"/>
            </a:endParaRPr>
          </a:p>
          <a:p>
            <a:pPr>
              <a:buFont typeface="Wingdings" panose="05000000000000000000" pitchFamily="2" charset="2"/>
              <a:buChar char="v"/>
            </a:pPr>
            <a:r>
              <a:rPr lang="fr-FR" altLang="fr-FR" sz="2000" b="1">
                <a:solidFill>
                  <a:srgbClr val="000099"/>
                </a:solidFill>
                <a:cs typeface="Arial" panose="020B0604020202020204" pitchFamily="34" charset="0"/>
              </a:rPr>
              <a:t> </a:t>
            </a:r>
            <a:r>
              <a:rPr lang="fr-FR" altLang="fr-FR" sz="2000" b="1" u="sng">
                <a:solidFill>
                  <a:srgbClr val="000099"/>
                </a:solidFill>
                <a:cs typeface="Arial" panose="020B0604020202020204" pitchFamily="34" charset="0"/>
              </a:rPr>
              <a:t>Limites du conseil</a:t>
            </a:r>
          </a:p>
          <a:p>
            <a:endParaRPr lang="fr-FR" altLang="fr-FR" sz="2000">
              <a:solidFill>
                <a:srgbClr val="000000"/>
              </a:solidFill>
              <a:cs typeface="Arial" panose="020B0604020202020204" pitchFamily="34" charset="0"/>
            </a:endParaRPr>
          </a:p>
        </p:txBody>
      </p:sp>
      <p:sp>
        <p:nvSpPr>
          <p:cNvPr id="536580" name="Rectangle 10"/>
          <p:cNvSpPr>
            <a:spLocks noChangeArrowheads="1"/>
          </p:cNvSpPr>
          <p:nvPr/>
        </p:nvSpPr>
        <p:spPr bwMode="auto">
          <a:xfrm>
            <a:off x="3222625" y="4664075"/>
            <a:ext cx="6346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400">
                <a:solidFill>
                  <a:srgbClr val="000099"/>
                </a:solidFill>
                <a:cs typeface="Arial" panose="020B0604020202020204" pitchFamily="34" charset="0"/>
                <a:sym typeface="Wingdings" panose="05000000000000000000" pitchFamily="2" charset="2"/>
              </a:rPr>
              <a:t> </a:t>
            </a:r>
            <a:r>
              <a:rPr lang="fr-FR" altLang="fr-FR" sz="2400" b="1">
                <a:solidFill>
                  <a:srgbClr val="000099"/>
                </a:solidFill>
                <a:cs typeface="Arial" panose="020B0604020202020204" pitchFamily="34" charset="0"/>
                <a:sym typeface="Wingdings" panose="05000000000000000000" pitchFamily="2" charset="2"/>
              </a:rPr>
              <a:t>Consultation Ophtalmologie</a:t>
            </a:r>
            <a:endParaRPr lang="fr-FR" altLang="fr-FR" sz="2400" b="1">
              <a:solidFill>
                <a:srgbClr val="000099"/>
              </a:solidFill>
              <a:cs typeface="Arial" panose="020B0604020202020204" pitchFamily="34" charset="0"/>
            </a:endParaRPr>
          </a:p>
        </p:txBody>
      </p:sp>
      <p:sp>
        <p:nvSpPr>
          <p:cNvPr id="536581" name="Titre 1"/>
          <p:cNvSpPr txBox="1">
            <a:spLocks/>
          </p:cNvSpPr>
          <p:nvPr/>
        </p:nvSpPr>
        <p:spPr bwMode="auto">
          <a:xfrm>
            <a:off x="2303463" y="361950"/>
            <a:ext cx="10071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3.8. Orgelet - chalazion</a:t>
            </a:r>
          </a:p>
        </p:txBody>
      </p:sp>
      <p:pic>
        <p:nvPicPr>
          <p:cNvPr id="536582" name="Image 1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51788" y="4572000"/>
            <a:ext cx="579437"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583" name="ZoneTexte 12"/>
          <p:cNvSpPr txBox="1">
            <a:spLocks noChangeArrowheads="1"/>
          </p:cNvSpPr>
          <p:nvPr/>
        </p:nvSpPr>
        <p:spPr bwMode="auto">
          <a:xfrm>
            <a:off x="1069975" y="4937125"/>
            <a:ext cx="97234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2000" b="1">
              <a:solidFill>
                <a:srgbClr val="000099"/>
              </a:solidFill>
              <a:cs typeface="Arial" panose="020B0604020202020204" pitchFamily="34" charset="0"/>
            </a:endParaRPr>
          </a:p>
          <a:p>
            <a:endParaRPr lang="fr-FR" altLang="fr-FR" sz="2000" b="1">
              <a:solidFill>
                <a:srgbClr val="000099"/>
              </a:solidFill>
              <a:cs typeface="Arial" panose="020B0604020202020204" pitchFamily="34" charset="0"/>
            </a:endParaRPr>
          </a:p>
          <a:p>
            <a:pPr algn="just">
              <a:buFontTx/>
              <a:buBlip>
                <a:blip r:embed="rId3"/>
              </a:buBlip>
            </a:pPr>
            <a:r>
              <a:rPr lang="fr-FR" altLang="fr-FR" sz="2000">
                <a:solidFill>
                  <a:srgbClr val="000099"/>
                </a:solidFill>
              </a:rPr>
              <a:t>  Si </a:t>
            </a:r>
            <a:r>
              <a:rPr lang="fr-FR" altLang="fr-FR" sz="2000" b="1">
                <a:solidFill>
                  <a:srgbClr val="000099"/>
                </a:solidFill>
              </a:rPr>
              <a:t>récidive</a:t>
            </a:r>
            <a:r>
              <a:rPr lang="fr-FR" altLang="fr-FR" sz="2000">
                <a:solidFill>
                  <a:srgbClr val="000099"/>
                </a:solidFill>
              </a:rPr>
              <a:t> fréquente : rechercher un diabète</a:t>
            </a:r>
            <a:endParaRPr lang="fr-FR" altLang="fr-FR" sz="2000">
              <a:solidFill>
                <a:srgbClr val="000099"/>
              </a:solidFill>
              <a:cs typeface="Arial" panose="020B0604020202020204" pitchFamily="34" charset="0"/>
            </a:endParaRPr>
          </a:p>
          <a:p>
            <a:pPr algn="just"/>
            <a:endParaRPr lang="fr-FR" altLang="fr-FR" sz="2000" b="1">
              <a:solidFill>
                <a:srgbClr val="000099"/>
              </a:solidFill>
              <a:cs typeface="Arial" panose="020B0604020202020204" pitchFamily="34"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32" name="Rectangle 24"/>
          <p:cNvSpPr>
            <a:spLocks noChangeArrowheads="1"/>
          </p:cNvSpPr>
          <p:nvPr/>
        </p:nvSpPr>
        <p:spPr bwMode="auto">
          <a:xfrm>
            <a:off x="8637588" y="1671638"/>
            <a:ext cx="2490787" cy="681037"/>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Staphysagria 15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2 fois par jour</a:t>
            </a:r>
          </a:p>
        </p:txBody>
      </p:sp>
      <p:sp>
        <p:nvSpPr>
          <p:cNvPr id="887835" name="Rectangle 27"/>
          <p:cNvSpPr>
            <a:spLocks noChangeArrowheads="1"/>
          </p:cNvSpPr>
          <p:nvPr/>
        </p:nvSpPr>
        <p:spPr bwMode="auto">
          <a:xfrm>
            <a:off x="8194675" y="4765675"/>
            <a:ext cx="2933700" cy="68103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Mercurius solubilis 9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3 à 4 fois par jour</a:t>
            </a:r>
          </a:p>
        </p:txBody>
      </p:sp>
      <p:sp>
        <p:nvSpPr>
          <p:cNvPr id="12" name="Text Box 45"/>
          <p:cNvSpPr txBox="1">
            <a:spLocks noChangeArrowheads="1"/>
          </p:cNvSpPr>
          <p:nvPr/>
        </p:nvSpPr>
        <p:spPr bwMode="auto">
          <a:xfrm>
            <a:off x="512763" y="2651125"/>
            <a:ext cx="37830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b="1">
                <a:solidFill>
                  <a:srgbClr val="000099"/>
                </a:solidFill>
                <a:cs typeface="Arial" panose="020B0604020202020204" pitchFamily="34" charset="0"/>
              </a:rPr>
              <a:t>Œdème rosé, </a:t>
            </a:r>
            <a:r>
              <a:rPr lang="fr-FR" altLang="fr-FR" sz="1600">
                <a:solidFill>
                  <a:srgbClr val="000099"/>
                </a:solidFill>
                <a:cs typeface="Arial" panose="020B0604020202020204" pitchFamily="34" charset="0"/>
              </a:rPr>
              <a:t>douleur piquante, </a:t>
            </a:r>
            <a:r>
              <a:rPr lang="fr-FR" altLang="fr-FR" sz="1600" i="1">
                <a:solidFill>
                  <a:srgbClr val="000099"/>
                </a:solidFill>
                <a:cs typeface="Arial" panose="020B0604020202020204" pitchFamily="34" charset="0"/>
              </a:rPr>
              <a:t>améliorée par le froid</a:t>
            </a:r>
            <a:endParaRPr lang="fr-FR" altLang="fr-FR" sz="1600" b="1" i="1">
              <a:solidFill>
                <a:srgbClr val="000099"/>
              </a:solidFill>
              <a:cs typeface="Arial" panose="020B0604020202020204" pitchFamily="34" charset="0"/>
            </a:endParaRPr>
          </a:p>
        </p:txBody>
      </p:sp>
      <p:sp>
        <p:nvSpPr>
          <p:cNvPr id="13" name="Rectangle 46"/>
          <p:cNvSpPr>
            <a:spLocks noChangeArrowheads="1"/>
          </p:cNvSpPr>
          <p:nvPr/>
        </p:nvSpPr>
        <p:spPr bwMode="auto">
          <a:xfrm>
            <a:off x="8139113" y="2695575"/>
            <a:ext cx="2998787" cy="68103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Apis mellifica 15 CH</a:t>
            </a:r>
          </a:p>
          <a:p>
            <a:pPr algn="r" eaLnBrk="0" hangingPunct="0"/>
            <a:r>
              <a:rPr lang="fr-FR" altLang="fr-FR" sz="1600">
                <a:solidFill>
                  <a:srgbClr val="000099"/>
                </a:solidFill>
                <a:cs typeface="Arial" panose="020B0604020202020204" pitchFamily="34" charset="0"/>
              </a:rPr>
              <a:t>5 granules toutes les heures</a:t>
            </a:r>
          </a:p>
        </p:txBody>
      </p:sp>
      <p:sp>
        <p:nvSpPr>
          <p:cNvPr id="15" name="Text Box 55"/>
          <p:cNvSpPr txBox="1">
            <a:spLocks noChangeArrowheads="1"/>
          </p:cNvSpPr>
          <p:nvPr/>
        </p:nvSpPr>
        <p:spPr bwMode="auto">
          <a:xfrm>
            <a:off x="512763" y="3757613"/>
            <a:ext cx="4854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a:solidFill>
                  <a:srgbClr val="000099"/>
                </a:solidFill>
                <a:cs typeface="Arial" panose="020B0604020202020204" pitchFamily="34" charset="0"/>
              </a:rPr>
              <a:t>Inflammation </a:t>
            </a:r>
            <a:r>
              <a:rPr lang="fr-FR" altLang="fr-FR" sz="1600" b="1">
                <a:solidFill>
                  <a:srgbClr val="000099"/>
                </a:solidFill>
                <a:cs typeface="Arial" panose="020B0604020202020204" pitchFamily="34" charset="0"/>
              </a:rPr>
              <a:t>rougeur - chaleur - douleur battante </a:t>
            </a:r>
            <a:r>
              <a:rPr lang="fr-FR" altLang="fr-FR" sz="1600" b="1" i="1">
                <a:solidFill>
                  <a:srgbClr val="000099"/>
                </a:solidFill>
                <a:cs typeface="Arial" panose="020B0604020202020204" pitchFamily="34" charset="0"/>
              </a:rPr>
              <a:t>aggravée par le toucher</a:t>
            </a:r>
            <a:endParaRPr lang="fr-FR" altLang="fr-FR" sz="1600" b="1">
              <a:solidFill>
                <a:srgbClr val="000099"/>
              </a:solidFill>
              <a:cs typeface="Arial" panose="020B0604020202020204" pitchFamily="34" charset="0"/>
            </a:endParaRPr>
          </a:p>
        </p:txBody>
      </p:sp>
      <p:sp>
        <p:nvSpPr>
          <p:cNvPr id="16" name="Rectangle 57"/>
          <p:cNvSpPr>
            <a:spLocks noChangeArrowheads="1"/>
          </p:cNvSpPr>
          <p:nvPr/>
        </p:nvSpPr>
        <p:spPr bwMode="auto">
          <a:xfrm>
            <a:off x="8286750" y="3751263"/>
            <a:ext cx="2841625" cy="681037"/>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Belladonna 9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3 à 4 fois par jour</a:t>
            </a:r>
          </a:p>
        </p:txBody>
      </p:sp>
      <p:sp>
        <p:nvSpPr>
          <p:cNvPr id="14" name="Text Box 19"/>
          <p:cNvSpPr txBox="1">
            <a:spLocks noChangeArrowheads="1"/>
          </p:cNvSpPr>
          <p:nvPr/>
        </p:nvSpPr>
        <p:spPr bwMode="auto">
          <a:xfrm>
            <a:off x="512763" y="1693863"/>
            <a:ext cx="57832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b="1">
                <a:solidFill>
                  <a:srgbClr val="000099"/>
                </a:solidFill>
                <a:cs typeface="Arial" panose="020B0604020202020204" pitchFamily="34" charset="0"/>
              </a:rPr>
              <a:t>Dans tous les cas : </a:t>
            </a:r>
            <a:r>
              <a:rPr lang="fr-FR" altLang="fr-FR" sz="1600">
                <a:solidFill>
                  <a:srgbClr val="000099"/>
                </a:solidFill>
                <a:cs typeface="Arial" panose="020B0604020202020204" pitchFamily="34" charset="0"/>
              </a:rPr>
              <a:t>Inflammation du bord libre de la paupière</a:t>
            </a:r>
          </a:p>
        </p:txBody>
      </p:sp>
      <p:grpSp>
        <p:nvGrpSpPr>
          <p:cNvPr id="17" name="Group 40"/>
          <p:cNvGrpSpPr>
            <a:grpSpLocks/>
          </p:cNvGrpSpPr>
          <p:nvPr/>
        </p:nvGrpSpPr>
        <p:grpSpPr bwMode="auto">
          <a:xfrm>
            <a:off x="4908550" y="2192338"/>
            <a:ext cx="360363" cy="350837"/>
            <a:chOff x="1584" y="2688"/>
            <a:chExt cx="166" cy="144"/>
          </a:xfrm>
        </p:grpSpPr>
        <p:sp>
          <p:nvSpPr>
            <p:cNvPr id="538639"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endParaRPr lang="fr-FR" altLang="fr-FR" sz="1600">
                <a:solidFill>
                  <a:srgbClr val="000000"/>
                </a:solidFill>
                <a:cs typeface="Arial" panose="020B0604020202020204" pitchFamily="34" charset="0"/>
              </a:endParaRPr>
            </a:p>
          </p:txBody>
        </p:sp>
        <p:sp>
          <p:nvSpPr>
            <p:cNvPr id="538640"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endParaRPr lang="fr-FR" altLang="fr-FR" sz="1600">
                <a:solidFill>
                  <a:srgbClr val="000000"/>
                </a:solidFill>
                <a:cs typeface="Arial" panose="020B0604020202020204" pitchFamily="34" charset="0"/>
              </a:endParaRPr>
            </a:p>
          </p:txBody>
        </p:sp>
      </p:grpSp>
      <p:sp>
        <p:nvSpPr>
          <p:cNvPr id="2" name="ZoneTexte 1"/>
          <p:cNvSpPr txBox="1">
            <a:spLocks noChangeArrowheads="1"/>
          </p:cNvSpPr>
          <p:nvPr/>
        </p:nvSpPr>
        <p:spPr bwMode="auto">
          <a:xfrm>
            <a:off x="9521825" y="3422650"/>
            <a:ext cx="722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1600" b="1">
                <a:solidFill>
                  <a:srgbClr val="000099"/>
                </a:solidFill>
              </a:rPr>
              <a:t>ou</a:t>
            </a:r>
          </a:p>
        </p:txBody>
      </p:sp>
      <p:sp>
        <p:nvSpPr>
          <p:cNvPr id="21" name="Rectangle 27"/>
          <p:cNvSpPr>
            <a:spLocks noChangeArrowheads="1"/>
          </p:cNvSpPr>
          <p:nvPr/>
        </p:nvSpPr>
        <p:spPr bwMode="auto">
          <a:xfrm>
            <a:off x="8764588" y="5641975"/>
            <a:ext cx="2363787" cy="68103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Hepar sulfur 15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matin et soir</a:t>
            </a:r>
          </a:p>
        </p:txBody>
      </p:sp>
      <p:sp>
        <p:nvSpPr>
          <p:cNvPr id="538635" name="Titre 1"/>
          <p:cNvSpPr txBox="1">
            <a:spLocks/>
          </p:cNvSpPr>
          <p:nvPr/>
        </p:nvSpPr>
        <p:spPr bwMode="auto">
          <a:xfrm>
            <a:off x="2303463" y="361950"/>
            <a:ext cx="10071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3.8. Orgelet - chalazion</a:t>
            </a:r>
          </a:p>
        </p:txBody>
      </p:sp>
      <p:sp>
        <p:nvSpPr>
          <p:cNvPr id="19" name="Shape 2144"/>
          <p:cNvSpPr txBox="1"/>
          <p:nvPr/>
        </p:nvSpPr>
        <p:spPr>
          <a:xfrm>
            <a:off x="-155575" y="4883150"/>
            <a:ext cx="5172075" cy="882650"/>
          </a:xfrm>
          <a:prstGeom prst="rect">
            <a:avLst/>
          </a:prstGeom>
          <a:noFill/>
          <a:ln>
            <a:noFill/>
          </a:ln>
        </p:spPr>
        <p:txBody>
          <a:bodyPr lIns="91425" tIns="45700" rIns="91425" bIns="45700"/>
          <a:lstStyle>
            <a:lvl1pPr marL="342900" indent="-342900">
              <a:defRPr>
                <a:solidFill>
                  <a:schemeClr val="tx1"/>
                </a:solidFill>
                <a:latin typeface="Arial" panose="020B0604020202020204" pitchFamily="34" charset="0"/>
              </a:defRPr>
            </a:lvl1pPr>
            <a:lvl2pPr marL="102870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Clr>
                <a:srgbClr val="62C400"/>
              </a:buClr>
              <a:buSzPts val="1500"/>
              <a:buFontTx/>
              <a:buBlip>
                <a:blip r:embed="rId3"/>
              </a:buBlip>
              <a:defRPr/>
            </a:pPr>
            <a:r>
              <a:rPr lang="fr-FR" altLang="fr-FR" sz="1600" dirty="0">
                <a:solidFill>
                  <a:srgbClr val="000099"/>
                </a:solidFill>
                <a:cs typeface="Arial" panose="020B0604020202020204" pitchFamily="34" charset="0"/>
                <a:sym typeface="Arial" panose="020B0604020202020204" pitchFamily="34" charset="0"/>
              </a:rPr>
              <a:t>Sécrétions purulentes, </a:t>
            </a:r>
            <a:r>
              <a:rPr lang="fr-FR" altLang="fr-FR" sz="1600" b="1" dirty="0">
                <a:solidFill>
                  <a:srgbClr val="000099"/>
                </a:solidFill>
                <a:cs typeface="Arial" panose="020B0604020202020204" pitchFamily="34" charset="0"/>
                <a:sym typeface="Arial" panose="020B0604020202020204" pitchFamily="34" charset="0"/>
              </a:rPr>
              <a:t>corrosives, </a:t>
            </a:r>
            <a:r>
              <a:rPr lang="fr-FR" altLang="fr-FR" sz="1600" dirty="0">
                <a:solidFill>
                  <a:srgbClr val="000099"/>
                </a:solidFill>
                <a:cs typeface="Arial" panose="020B0604020202020204" pitchFamily="34" charset="0"/>
                <a:sym typeface="Arial" panose="020B0604020202020204" pitchFamily="34" charset="0"/>
              </a:rPr>
              <a:t>paupière rouge et gonflée,</a:t>
            </a:r>
          </a:p>
          <a:p>
            <a:pPr marL="742950" lvl="1" indent="0">
              <a:buClr>
                <a:srgbClr val="62C400"/>
              </a:buClr>
              <a:buSzPts val="1500"/>
              <a:defRPr/>
            </a:pPr>
            <a:r>
              <a:rPr lang="fr-FR" altLang="fr-FR" sz="1600" dirty="0">
                <a:solidFill>
                  <a:srgbClr val="000099"/>
                </a:solidFill>
                <a:cs typeface="Arial" panose="020B0604020202020204" pitchFamily="34" charset="0"/>
                <a:sym typeface="Arial" panose="020B0604020202020204" pitchFamily="34" charset="0"/>
              </a:rPr>
              <a:t>     Contexte d’infection ORL</a:t>
            </a:r>
            <a:endParaRPr lang="fr-FR" altLang="fr-FR" sz="1600" dirty="0"/>
          </a:p>
        </p:txBody>
      </p:sp>
      <p:sp>
        <p:nvSpPr>
          <p:cNvPr id="3" name="Rectangle 2"/>
          <p:cNvSpPr>
            <a:spLocks noChangeArrowheads="1"/>
          </p:cNvSpPr>
          <p:nvPr/>
        </p:nvSpPr>
        <p:spPr bwMode="auto">
          <a:xfrm>
            <a:off x="244475" y="4456113"/>
            <a:ext cx="16208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rgbClr val="62C400"/>
              </a:buClr>
              <a:buSzPts val="2000"/>
            </a:pPr>
            <a:r>
              <a:rPr lang="fr-FR" altLang="fr-FR" sz="1600" b="1" u="sng">
                <a:solidFill>
                  <a:srgbClr val="000099"/>
                </a:solidFill>
                <a:cs typeface="Arial" panose="020B0604020202020204" pitchFamily="34" charset="0"/>
                <a:sym typeface="Arial" panose="020B0604020202020204" pitchFamily="34" charset="0"/>
              </a:rPr>
              <a:t>Si suppuration</a:t>
            </a:r>
            <a:endParaRPr lang="fr-FR" altLang="fr-FR" sz="1600" u="sng"/>
          </a:p>
        </p:txBody>
      </p:sp>
      <p:sp>
        <p:nvSpPr>
          <p:cNvPr id="20" name="Shape 2144"/>
          <p:cNvSpPr txBox="1">
            <a:spLocks noChangeArrowheads="1"/>
          </p:cNvSpPr>
          <p:nvPr/>
        </p:nvSpPr>
        <p:spPr bwMode="auto">
          <a:xfrm>
            <a:off x="-149225" y="5765800"/>
            <a:ext cx="545782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342900" indent="-342900">
              <a:defRPr>
                <a:solidFill>
                  <a:schemeClr val="tx1"/>
                </a:solidFill>
                <a:latin typeface="Arial" panose="020B0604020202020204" pitchFamily="34" charset="0"/>
              </a:defRPr>
            </a:lvl1pPr>
            <a:lvl2pPr marL="102870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Clr>
                <a:srgbClr val="62C400"/>
              </a:buClr>
              <a:buSzPts val="1500"/>
              <a:buFontTx/>
              <a:buBlip>
                <a:blip r:embed="rId3"/>
              </a:buBlip>
            </a:pPr>
            <a:r>
              <a:rPr lang="fr-FR" altLang="fr-FR" sz="1600" b="1">
                <a:solidFill>
                  <a:srgbClr val="000099"/>
                </a:solidFill>
                <a:cs typeface="Arial" panose="020B0604020202020204" pitchFamily="34" charset="0"/>
                <a:sym typeface="Arial" panose="020B0604020202020204" pitchFamily="34" charset="0"/>
              </a:rPr>
              <a:t>Sécrétions purulentes, douleur d’écharde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78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8783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32" grpId="0" animBg="1"/>
      <p:bldP spid="887835" grpId="0" animBg="1"/>
      <p:bldP spid="12" grpId="0"/>
      <p:bldP spid="13" grpId="0" animBg="1"/>
      <p:bldP spid="15" grpId="0"/>
      <p:bldP spid="16" grpId="0" animBg="1"/>
      <p:bldP spid="14" grpId="0"/>
      <p:bldP spid="2" grpId="0"/>
      <p:bldP spid="21" grpId="0" animBg="1"/>
      <p:bldP spid="3" grpId="0"/>
      <p:bldP spid="20"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Espace réservé du contenu 1"/>
          <p:cNvSpPr>
            <a:spLocks noGrp="1"/>
          </p:cNvSpPr>
          <p:nvPr>
            <p:ph idx="1"/>
          </p:nvPr>
        </p:nvSpPr>
        <p:spPr bwMode="auto">
          <a:xfrm>
            <a:off x="1676400" y="1863725"/>
            <a:ext cx="105156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Tx/>
              <a:buNone/>
            </a:pPr>
            <a:endParaRPr lang="fr-FR" altLang="fr-FR" sz="2000" b="1">
              <a:solidFill>
                <a:srgbClr val="000099"/>
              </a:solidFill>
            </a:endParaRPr>
          </a:p>
          <a:p>
            <a:pPr marL="0" indent="0">
              <a:buFontTx/>
              <a:buBlip>
                <a:blip r:embed="rId3"/>
              </a:buBlip>
            </a:pPr>
            <a:r>
              <a:rPr lang="fr-FR" altLang="fr-FR" sz="2000" b="1">
                <a:solidFill>
                  <a:srgbClr val="000099"/>
                </a:solidFill>
              </a:rPr>
              <a:t> Infection bactérienne</a:t>
            </a:r>
            <a:r>
              <a:rPr lang="fr-FR" altLang="fr-FR" sz="2000">
                <a:solidFill>
                  <a:srgbClr val="000099"/>
                </a:solidFill>
              </a:rPr>
              <a:t> le plus souvent </a:t>
            </a:r>
            <a:r>
              <a:rPr lang="fr-FR" altLang="fr-FR" sz="2000" b="1">
                <a:solidFill>
                  <a:srgbClr val="000099"/>
                </a:solidFill>
              </a:rPr>
              <a:t>autour de l’ongle</a:t>
            </a:r>
            <a:endParaRPr lang="fr-FR" altLang="fr-FR" sz="2000" b="1">
              <a:solidFill>
                <a:srgbClr val="000099"/>
              </a:solidFill>
              <a:cs typeface="Arial" panose="020B0604020202020204" pitchFamily="34" charset="0"/>
            </a:endParaRPr>
          </a:p>
          <a:p>
            <a:pPr marL="0" indent="0"/>
            <a:endParaRPr lang="fr-FR" altLang="fr-FR" sz="2000">
              <a:solidFill>
                <a:srgbClr val="000099"/>
              </a:solidFill>
            </a:endParaRPr>
          </a:p>
          <a:p>
            <a:pPr marL="0" indent="0">
              <a:buFontTx/>
              <a:buBlip>
                <a:blip r:embed="rId3"/>
              </a:buBlip>
            </a:pPr>
            <a:r>
              <a:rPr lang="fr-FR" altLang="fr-FR" sz="2000">
                <a:solidFill>
                  <a:srgbClr val="000099"/>
                </a:solidFill>
              </a:rPr>
              <a:t> Symptômes  : </a:t>
            </a:r>
          </a:p>
          <a:p>
            <a:pPr marL="457200" lvl="1" indent="0">
              <a:buFontTx/>
              <a:buNone/>
            </a:pPr>
            <a:r>
              <a:rPr lang="fr-FR" altLang="fr-FR" sz="2000">
                <a:solidFill>
                  <a:srgbClr val="000099"/>
                </a:solidFill>
              </a:rPr>
              <a:t>- inflammation </a:t>
            </a:r>
          </a:p>
          <a:p>
            <a:pPr marL="457200" lvl="1" indent="0">
              <a:buFontTx/>
              <a:buNone/>
            </a:pPr>
            <a:r>
              <a:rPr lang="fr-FR" altLang="fr-FR" sz="2000">
                <a:solidFill>
                  <a:srgbClr val="000099"/>
                </a:solidFill>
              </a:rPr>
              <a:t>- douleur pulsative intense</a:t>
            </a:r>
          </a:p>
          <a:p>
            <a:pPr marL="457200" lvl="1" indent="0">
              <a:buFontTx/>
              <a:buNone/>
            </a:pPr>
            <a:r>
              <a:rPr lang="fr-FR" altLang="fr-FR" sz="2000">
                <a:solidFill>
                  <a:srgbClr val="000099"/>
                </a:solidFill>
              </a:rPr>
              <a:t>- suppuration</a:t>
            </a:r>
          </a:p>
          <a:p>
            <a:pPr marL="0" indent="0"/>
            <a:endParaRPr lang="fr-FR" altLang="fr-FR" sz="2000">
              <a:solidFill>
                <a:srgbClr val="000099"/>
              </a:solidFill>
            </a:endParaRPr>
          </a:p>
          <a:p>
            <a:pPr marL="0" indent="0">
              <a:buFontTx/>
              <a:buBlip>
                <a:blip r:embed="rId3"/>
              </a:buBlip>
            </a:pPr>
            <a:r>
              <a:rPr lang="fr-FR" altLang="fr-FR" sz="2000" b="1">
                <a:solidFill>
                  <a:srgbClr val="000099"/>
                </a:solidFill>
                <a:cs typeface="Arial" panose="020B0604020202020204" pitchFamily="34" charset="0"/>
                <a:sym typeface="Wingdings" panose="05000000000000000000" pitchFamily="2" charset="2"/>
              </a:rPr>
              <a:t> Prise en charge nécessaire dans les 48 heures</a:t>
            </a:r>
            <a:endParaRPr lang="fr-FR" altLang="fr-FR" sz="2000" b="1">
              <a:solidFill>
                <a:srgbClr val="000099"/>
              </a:solidFill>
              <a:cs typeface="Arial" panose="020B0604020202020204" pitchFamily="34" charset="0"/>
            </a:endParaRPr>
          </a:p>
          <a:p>
            <a:pPr marL="0" indent="0">
              <a:buFontTx/>
              <a:buNone/>
            </a:pPr>
            <a:r>
              <a:rPr lang="fr-FR" altLang="fr-FR" sz="2000">
                <a:solidFill>
                  <a:srgbClr val="000099"/>
                </a:solidFill>
                <a:sym typeface="Wingdings" panose="05000000000000000000" pitchFamily="2" charset="2"/>
              </a:rPr>
              <a:t> </a:t>
            </a:r>
            <a:r>
              <a:rPr lang="fr-FR" altLang="fr-FR" sz="2000">
                <a:solidFill>
                  <a:srgbClr val="000099"/>
                </a:solidFill>
              </a:rPr>
              <a:t>Complications possibles : ostéoarthrite, phlegmon…</a:t>
            </a:r>
            <a:endParaRPr lang="fr-FR" altLang="fr-FR" sz="2000">
              <a:solidFill>
                <a:srgbClr val="000099"/>
              </a:solidFill>
              <a:cs typeface="Arial" panose="020B0604020202020204" pitchFamily="34" charset="0"/>
            </a:endParaRPr>
          </a:p>
          <a:p>
            <a:pPr marL="0" indent="0"/>
            <a:endParaRPr lang="fr-FR" altLang="fr-FR" sz="2000">
              <a:solidFill>
                <a:srgbClr val="000099"/>
              </a:solidFill>
              <a:cs typeface="Arial" panose="020B0604020202020204" pitchFamily="34" charset="0"/>
            </a:endParaRPr>
          </a:p>
        </p:txBody>
      </p:sp>
      <p:sp>
        <p:nvSpPr>
          <p:cNvPr id="540674" name="Espace réservé du contenu 2"/>
          <p:cNvSpPr txBox="1">
            <a:spLocks/>
          </p:cNvSpPr>
          <p:nvPr/>
        </p:nvSpPr>
        <p:spPr bwMode="auto">
          <a:xfrm>
            <a:off x="257175" y="1196975"/>
            <a:ext cx="1051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endParaRPr lang="fr-FR" altLang="fr-FR" sz="3200"/>
          </a:p>
          <a:p>
            <a:pPr>
              <a:buFont typeface="Wingdings" panose="05000000000000000000" pitchFamily="2" charset="2"/>
              <a:buChar char="v"/>
            </a:pPr>
            <a:r>
              <a:rPr lang="fr-FR" altLang="fr-FR" sz="2000" b="1">
                <a:solidFill>
                  <a:srgbClr val="000099"/>
                </a:solidFill>
                <a:cs typeface="Arial" panose="020B0604020202020204" pitchFamily="34" charset="0"/>
              </a:rPr>
              <a:t> </a:t>
            </a:r>
            <a:r>
              <a:rPr lang="fr-FR" altLang="fr-FR" sz="2000" b="1" u="sng">
                <a:solidFill>
                  <a:srgbClr val="000099"/>
                </a:solidFill>
                <a:cs typeface="Arial" panose="020B0604020202020204" pitchFamily="34" charset="0"/>
              </a:rPr>
              <a:t>Quelques rappels</a:t>
            </a:r>
            <a:endParaRPr lang="fr-FR" altLang="fr-FR" sz="3200"/>
          </a:p>
        </p:txBody>
      </p:sp>
      <p:pic>
        <p:nvPicPr>
          <p:cNvPr id="540675"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0988" y="5119688"/>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76" name="Titre 1"/>
          <p:cNvSpPr txBox="1">
            <a:spLocks/>
          </p:cNvSpPr>
          <p:nvPr/>
        </p:nvSpPr>
        <p:spPr bwMode="auto">
          <a:xfrm>
            <a:off x="2303463" y="361950"/>
            <a:ext cx="10071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3.9. Panaris</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362325" y="3608388"/>
            <a:ext cx="7112000" cy="1230312"/>
          </a:xfrm>
          <a:prstGeom prst="rect">
            <a:avLst/>
          </a:prstGeom>
          <a:noFill/>
          <a:ln>
            <a:noFill/>
          </a:ln>
        </p:spPr>
        <p:txBody>
          <a:bodyPr>
            <a:spAutoFit/>
          </a:bodyPr>
          <a:lstStyle>
            <a:lvl1pPr marL="354013" indent="-354013"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eaLnBrk="1" fontAlgn="auto" hangingPunct="1">
              <a:lnSpc>
                <a:spcPct val="120000"/>
              </a:lnSpc>
              <a:spcBef>
                <a:spcPts val="0"/>
              </a:spcBef>
              <a:spcAft>
                <a:spcPts val="0"/>
              </a:spcAft>
              <a:buClr>
                <a:srgbClr val="62C400"/>
              </a:buClr>
              <a:buFont typeface="Wingdings" panose="05000000000000000000" pitchFamily="2" charset="2"/>
              <a:buChar char="è"/>
              <a:defRPr/>
            </a:pPr>
            <a:r>
              <a:rPr lang="fr-FR" altLang="fr-FR" sz="2000" b="0" dirty="0">
                <a:solidFill>
                  <a:srgbClr val="000099"/>
                </a:solidFill>
                <a:latin typeface="+mj-lt"/>
              </a:rPr>
              <a:t> </a:t>
            </a:r>
            <a:r>
              <a:rPr lang="fr-FR" altLang="fr-FR" sz="2000" dirty="0">
                <a:solidFill>
                  <a:srgbClr val="000099"/>
                </a:solidFill>
                <a:latin typeface="+mj-lt"/>
              </a:rPr>
              <a:t>En attendant un avis médical, ou</a:t>
            </a:r>
          </a:p>
          <a:p>
            <a:pPr eaLnBrk="1" fontAlgn="auto" hangingPunct="1">
              <a:lnSpc>
                <a:spcPct val="120000"/>
              </a:lnSpc>
              <a:spcBef>
                <a:spcPts val="0"/>
              </a:spcBef>
              <a:spcAft>
                <a:spcPts val="0"/>
              </a:spcAft>
              <a:buClr>
                <a:srgbClr val="62C400"/>
              </a:buClr>
              <a:buFont typeface="Wingdings" panose="05000000000000000000" pitchFamily="2" charset="2"/>
              <a:buNone/>
              <a:defRPr/>
            </a:pPr>
            <a:endParaRPr lang="fr-FR" altLang="fr-FR" sz="2000" dirty="0">
              <a:solidFill>
                <a:srgbClr val="000099"/>
              </a:solidFill>
              <a:latin typeface="+mj-lt"/>
            </a:endParaRPr>
          </a:p>
          <a:p>
            <a:pPr eaLnBrk="1" fontAlgn="auto" hangingPunct="1">
              <a:spcBef>
                <a:spcPct val="30000"/>
              </a:spcBef>
              <a:spcAft>
                <a:spcPts val="0"/>
              </a:spcAft>
              <a:buClr>
                <a:srgbClr val="62C400"/>
              </a:buClr>
              <a:buFont typeface="Wingdings" panose="05000000000000000000" pitchFamily="2" charset="2"/>
              <a:buChar char="è"/>
              <a:defRPr/>
            </a:pPr>
            <a:r>
              <a:rPr lang="fr-FR" altLang="fr-FR" sz="2000" dirty="0">
                <a:solidFill>
                  <a:srgbClr val="000099"/>
                </a:solidFill>
                <a:latin typeface="+mj-lt"/>
              </a:rPr>
              <a:t> Pour accompagner une prescription</a:t>
            </a:r>
          </a:p>
        </p:txBody>
      </p:sp>
      <p:pic>
        <p:nvPicPr>
          <p:cNvPr id="542722" name="Imag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26038" y="1928813"/>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contenu 2"/>
          <p:cNvSpPr txBox="1">
            <a:spLocks/>
          </p:cNvSpPr>
          <p:nvPr/>
        </p:nvSpPr>
        <p:spPr>
          <a:xfrm>
            <a:off x="255588" y="1684338"/>
            <a:ext cx="343852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latin typeface="+mj-lt"/>
                <a:cs typeface="Arial" panose="020B0604020202020204" pitchFamily="34" charset="0"/>
              </a:rPr>
              <a:t>Limites du conseil</a:t>
            </a:r>
          </a:p>
          <a:p>
            <a:pPr marL="0" indent="0" defTabSz="914377" fontAlgn="auto">
              <a:spcBef>
                <a:spcPts val="0"/>
              </a:spcBef>
              <a:spcAft>
                <a:spcPts val="0"/>
              </a:spcAft>
              <a:buFontTx/>
              <a:buNone/>
              <a:defRPr/>
            </a:pPr>
            <a:endParaRPr lang="fr-FR" dirty="0">
              <a:latin typeface="+mj-lt"/>
            </a:endParaRPr>
          </a:p>
        </p:txBody>
      </p:sp>
      <p:sp>
        <p:nvSpPr>
          <p:cNvPr id="8" name="Titre 1"/>
          <p:cNvSpPr txBox="1">
            <a:spLocks/>
          </p:cNvSpPr>
          <p:nvPr/>
        </p:nvSpPr>
        <p:spPr bwMode="auto">
          <a:xfrm>
            <a:off x="2303463" y="361950"/>
            <a:ext cx="10071100" cy="569913"/>
          </a:xfrm>
          <a:prstGeom prst="rect">
            <a:avLst/>
          </a:prstGeom>
          <a:noFill/>
          <a:ln>
            <a:noFill/>
          </a:ln>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defRPr/>
            </a:pPr>
            <a:r>
              <a:rPr lang="fr-FR" altLang="fr-FR" sz="3200" b="1" dirty="0">
                <a:solidFill>
                  <a:schemeClr val="bg1"/>
                </a:solidFill>
                <a:latin typeface="+mj-lt"/>
                <a:ea typeface="Tahoma" panose="020B0604030504040204" pitchFamily="34" charset="0"/>
                <a:cs typeface="Arial" panose="020B0604020202020204" pitchFamily="34" charset="0"/>
              </a:rPr>
              <a:t>3.9. Panaris</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bwMode="auto">
          <a:xfrm>
            <a:off x="438150" y="4881563"/>
            <a:ext cx="5838825" cy="817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71463" indent="-271463">
              <a:buFontTx/>
              <a:buBlip>
                <a:blip r:embed="rId3"/>
              </a:buBlip>
            </a:pPr>
            <a:r>
              <a:rPr lang="fr-FR" altLang="fr-FR" sz="1600" b="1">
                <a:solidFill>
                  <a:srgbClr val="000099"/>
                </a:solidFill>
              </a:rPr>
              <a:t>Inflammation + suppuration</a:t>
            </a:r>
            <a:endParaRPr lang="fr-FR" altLang="fr-FR" sz="1600" b="1">
              <a:solidFill>
                <a:srgbClr val="000099"/>
              </a:solidFill>
              <a:cs typeface="Arial" panose="020B0604020202020204" pitchFamily="34" charset="0"/>
            </a:endParaRPr>
          </a:p>
          <a:p>
            <a:pPr marL="271463" indent="-271463">
              <a:buFontTx/>
              <a:buNone/>
            </a:pPr>
            <a:r>
              <a:rPr lang="fr-FR" altLang="fr-FR" sz="1600" b="1">
                <a:solidFill>
                  <a:srgbClr val="000099"/>
                </a:solidFill>
              </a:rPr>
              <a:t>     Hyperalgie</a:t>
            </a:r>
            <a:r>
              <a:rPr lang="fr-FR" altLang="fr-FR" sz="1600">
                <a:solidFill>
                  <a:srgbClr val="000099"/>
                </a:solidFill>
              </a:rPr>
              <a:t> et hypersensibilité au toucher</a:t>
            </a:r>
            <a:endParaRPr lang="fr-FR" altLang="fr-FR" sz="1600" b="1">
              <a:solidFill>
                <a:srgbClr val="000099"/>
              </a:solidFill>
              <a:cs typeface="Arial" panose="020B0604020202020204" pitchFamily="34" charset="0"/>
            </a:endParaRPr>
          </a:p>
        </p:txBody>
      </p:sp>
      <p:sp>
        <p:nvSpPr>
          <p:cNvPr id="544770" name="Titre 1"/>
          <p:cNvSpPr txBox="1">
            <a:spLocks/>
          </p:cNvSpPr>
          <p:nvPr/>
        </p:nvSpPr>
        <p:spPr bwMode="auto">
          <a:xfrm>
            <a:off x="2303463" y="361950"/>
            <a:ext cx="10071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3.9. Panaris</a:t>
            </a:r>
          </a:p>
        </p:txBody>
      </p:sp>
      <p:sp>
        <p:nvSpPr>
          <p:cNvPr id="6" name="Rectangle 5"/>
          <p:cNvSpPr>
            <a:spLocks noChangeArrowheads="1"/>
          </p:cNvSpPr>
          <p:nvPr/>
        </p:nvSpPr>
        <p:spPr bwMode="auto">
          <a:xfrm>
            <a:off x="379413" y="2695575"/>
            <a:ext cx="63912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14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Inflammation : </a:t>
            </a:r>
            <a:r>
              <a:rPr lang="fr-FR" altLang="fr-FR" sz="1600" b="1">
                <a:solidFill>
                  <a:srgbClr val="000099"/>
                </a:solidFill>
              </a:rPr>
              <a:t>rubor, tumor, calor, dolor</a:t>
            </a:r>
            <a:endParaRPr lang="fr-FR" altLang="fr-FR" sz="1600" b="1">
              <a:solidFill>
                <a:srgbClr val="000099"/>
              </a:solidFill>
              <a:cs typeface="Arial" panose="020B0604020202020204" pitchFamily="34" charset="0"/>
            </a:endParaRPr>
          </a:p>
          <a:p>
            <a:r>
              <a:rPr lang="fr-FR" altLang="fr-FR" sz="1600" b="1">
                <a:solidFill>
                  <a:srgbClr val="000099"/>
                </a:solidFill>
              </a:rPr>
              <a:t>pulpe battante</a:t>
            </a:r>
            <a:endParaRPr lang="fr-FR" altLang="fr-FR" sz="1600" b="1">
              <a:solidFill>
                <a:srgbClr val="000099"/>
              </a:solidFill>
              <a:cs typeface="Arial" panose="020B0604020202020204" pitchFamily="34" charset="0"/>
            </a:endParaRPr>
          </a:p>
          <a:p>
            <a:r>
              <a:rPr lang="fr-FR" altLang="fr-FR" sz="1600" b="1">
                <a:solidFill>
                  <a:srgbClr val="000099"/>
                </a:solidFill>
              </a:rPr>
              <a:t>hypersensibilité au toucher, élancements++</a:t>
            </a:r>
            <a:endParaRPr lang="fr-FR" altLang="fr-FR" sz="1600" b="1">
              <a:solidFill>
                <a:srgbClr val="000099"/>
              </a:solidFill>
              <a:cs typeface="Arial" panose="020B0604020202020204" pitchFamily="34" charset="0"/>
            </a:endParaRPr>
          </a:p>
        </p:txBody>
      </p:sp>
      <p:sp>
        <p:nvSpPr>
          <p:cNvPr id="7" name="Rectangle 6"/>
          <p:cNvSpPr>
            <a:spLocks noChangeArrowheads="1"/>
          </p:cNvSpPr>
          <p:nvPr/>
        </p:nvSpPr>
        <p:spPr bwMode="auto">
          <a:xfrm>
            <a:off x="438150" y="1704975"/>
            <a:ext cx="6096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14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b="1">
                <a:solidFill>
                  <a:srgbClr val="000099"/>
                </a:solidFill>
                <a:cs typeface="Arial" panose="020B0604020202020204" pitchFamily="34" charset="0"/>
              </a:rPr>
              <a:t>Au début </a:t>
            </a:r>
          </a:p>
          <a:p>
            <a:r>
              <a:rPr lang="fr-FR" altLang="fr-FR" sz="1600" b="1">
                <a:solidFill>
                  <a:srgbClr val="000099"/>
                </a:solidFill>
                <a:cs typeface="Arial" panose="020B0604020202020204" pitchFamily="34" charset="0"/>
              </a:rPr>
              <a:t>Œdème rosé</a:t>
            </a:r>
          </a:p>
          <a:p>
            <a:r>
              <a:rPr lang="fr-FR" altLang="fr-FR" sz="1600">
                <a:solidFill>
                  <a:srgbClr val="000099"/>
                </a:solidFill>
                <a:cs typeface="Arial" panose="020B0604020202020204" pitchFamily="34" charset="0"/>
              </a:rPr>
              <a:t>Prurit brûlant </a:t>
            </a:r>
            <a:r>
              <a:rPr lang="fr-FR" altLang="fr-FR" sz="1600" b="1" i="1">
                <a:solidFill>
                  <a:srgbClr val="000099"/>
                </a:solidFill>
                <a:cs typeface="Arial" panose="020B0604020202020204" pitchFamily="34" charset="0"/>
              </a:rPr>
              <a:t>amélioré par le froid</a:t>
            </a:r>
          </a:p>
        </p:txBody>
      </p:sp>
      <p:sp>
        <p:nvSpPr>
          <p:cNvPr id="10" name="Rectangle 27"/>
          <p:cNvSpPr>
            <a:spLocks noChangeArrowheads="1"/>
          </p:cNvSpPr>
          <p:nvPr/>
        </p:nvSpPr>
        <p:spPr bwMode="auto">
          <a:xfrm>
            <a:off x="8666163" y="2663825"/>
            <a:ext cx="2490787" cy="68103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Belladonna 9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3 fois par jour</a:t>
            </a:r>
          </a:p>
        </p:txBody>
      </p:sp>
      <p:sp>
        <p:nvSpPr>
          <p:cNvPr id="11" name="Rectangle 27"/>
          <p:cNvSpPr>
            <a:spLocks noChangeArrowheads="1"/>
          </p:cNvSpPr>
          <p:nvPr/>
        </p:nvSpPr>
        <p:spPr bwMode="auto">
          <a:xfrm>
            <a:off x="8666163" y="1704975"/>
            <a:ext cx="2490787" cy="68103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Apis mellifica 15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4 fois par jour</a:t>
            </a:r>
          </a:p>
        </p:txBody>
      </p:sp>
      <p:sp>
        <p:nvSpPr>
          <p:cNvPr id="12" name="Rectangle 27"/>
          <p:cNvSpPr>
            <a:spLocks noChangeArrowheads="1"/>
          </p:cNvSpPr>
          <p:nvPr/>
        </p:nvSpPr>
        <p:spPr bwMode="auto">
          <a:xfrm>
            <a:off x="8824913" y="4987925"/>
            <a:ext cx="2282825" cy="40798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Hepar sulfur 15 CH</a:t>
            </a:r>
          </a:p>
        </p:txBody>
      </p:sp>
      <p:sp>
        <p:nvSpPr>
          <p:cNvPr id="13" name="Rectangle 12"/>
          <p:cNvSpPr>
            <a:spLocks noChangeArrowheads="1"/>
          </p:cNvSpPr>
          <p:nvPr/>
        </p:nvSpPr>
        <p:spPr bwMode="auto">
          <a:xfrm>
            <a:off x="166688" y="3889375"/>
            <a:ext cx="8705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u="sng">
                <a:solidFill>
                  <a:srgbClr val="000099"/>
                </a:solidFill>
              </a:rPr>
              <a:t>Au début</a:t>
            </a:r>
            <a:r>
              <a:rPr lang="fr-FR" altLang="fr-FR" u="sng">
                <a:solidFill>
                  <a:srgbClr val="000099"/>
                </a:solidFill>
              </a:rPr>
              <a:t> du processus suppuratif</a:t>
            </a:r>
            <a:r>
              <a:rPr lang="fr-FR" altLang="fr-FR">
                <a:solidFill>
                  <a:srgbClr val="000099"/>
                </a:solidFill>
              </a:rPr>
              <a:t> (ou après évacuation de la collection purulente) </a:t>
            </a:r>
            <a:endParaRPr lang="fr-FR" altLang="fr-FR" b="1">
              <a:solidFill>
                <a:srgbClr val="000099"/>
              </a:solidFill>
              <a:cs typeface="Arial" panose="020B0604020202020204" pitchFamily="34" charset="0"/>
            </a:endParaRPr>
          </a:p>
        </p:txBody>
      </p:sp>
      <p:sp>
        <p:nvSpPr>
          <p:cNvPr id="14" name="Rectangle 27"/>
          <p:cNvSpPr>
            <a:spLocks noChangeArrowheads="1"/>
          </p:cNvSpPr>
          <p:nvPr/>
        </p:nvSpPr>
        <p:spPr bwMode="auto">
          <a:xfrm>
            <a:off x="9004300" y="4443413"/>
            <a:ext cx="2128838" cy="407987"/>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Pyrogenium 9 CH</a:t>
            </a:r>
          </a:p>
        </p:txBody>
      </p:sp>
      <p:sp>
        <p:nvSpPr>
          <p:cNvPr id="3" name="Rectangle 2"/>
          <p:cNvSpPr>
            <a:spLocks noChangeArrowheads="1"/>
          </p:cNvSpPr>
          <p:nvPr/>
        </p:nvSpPr>
        <p:spPr bwMode="auto">
          <a:xfrm>
            <a:off x="7967663" y="5461000"/>
            <a:ext cx="33321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de chaque matin et soir</a:t>
            </a:r>
          </a:p>
        </p:txBody>
      </p:sp>
      <p:sp>
        <p:nvSpPr>
          <p:cNvPr id="4" name="ZoneTexte 3"/>
          <p:cNvSpPr txBox="1">
            <a:spLocks noChangeArrowheads="1"/>
          </p:cNvSpPr>
          <p:nvPr/>
        </p:nvSpPr>
        <p:spPr bwMode="auto">
          <a:xfrm>
            <a:off x="2981325" y="6070600"/>
            <a:ext cx="7578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b="1" u="sng">
                <a:solidFill>
                  <a:srgbClr val="FF0000"/>
                </a:solidFill>
              </a:rPr>
              <a:t>Amélioration notable en 24 à 48h, sinon consultation médicale obligatoire</a:t>
            </a:r>
          </a:p>
        </p:txBody>
      </p:sp>
      <p:pic>
        <p:nvPicPr>
          <p:cNvPr id="15"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6775" y="5868988"/>
            <a:ext cx="750888"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a:off x="438150" y="4416425"/>
            <a:ext cx="63896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14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b="1">
                <a:solidFill>
                  <a:srgbClr val="000099"/>
                </a:solidFill>
              </a:rPr>
              <a:t>Inflammation + tendance à la suppuration</a:t>
            </a:r>
            <a:endParaRPr lang="fr-FR" altLang="fr-FR" sz="1600" b="1">
              <a:solidFill>
                <a:srgbClr val="000099"/>
              </a:solidFill>
              <a:cs typeface="Arial" panose="020B0604020202020204" pitchFamily="34" charset="0"/>
            </a:endParaRPr>
          </a:p>
        </p:txBody>
      </p:sp>
      <p:pic>
        <p:nvPicPr>
          <p:cNvPr id="18" name="Image 1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35" presetClass="emph" presetSubtype="0" repeatCount="indefinite" fill="hold" nodeType="withEffect">
                                  <p:stCondLst>
                                    <p:cond delay="0"/>
                                  </p:stCondLst>
                                  <p:childTnLst>
                                    <p:anim calcmode="discrete" valueType="str">
                                      <p:cBhvr>
                                        <p:cTn id="50"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P spid="7" grpId="0"/>
      <p:bldP spid="10" grpId="0" animBg="1"/>
      <p:bldP spid="11" grpId="0" animBg="1"/>
      <p:bldP spid="12" grpId="0" animBg="1"/>
      <p:bldP spid="13" grpId="0"/>
      <p:bldP spid="14" grpId="0" animBg="1"/>
      <p:bldP spid="3" grpId="0"/>
      <p:bldP spid="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ZoneTexte 5"/>
          <p:cNvSpPr txBox="1">
            <a:spLocks noChangeArrowheads="1"/>
          </p:cNvSpPr>
          <p:nvPr/>
        </p:nvSpPr>
        <p:spPr bwMode="auto">
          <a:xfrm>
            <a:off x="2397125" y="314325"/>
            <a:ext cx="794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3200" b="1">
                <a:solidFill>
                  <a:srgbClr val="FFFFFF"/>
                </a:solidFill>
              </a:rPr>
              <a:t>1.2. Place de l’homéopathie</a:t>
            </a:r>
          </a:p>
        </p:txBody>
      </p:sp>
      <p:sp>
        <p:nvSpPr>
          <p:cNvPr id="301058" name="Shape 84"/>
          <p:cNvSpPr txBox="1">
            <a:spLocks/>
          </p:cNvSpPr>
          <p:nvPr/>
        </p:nvSpPr>
        <p:spPr bwMode="auto">
          <a:xfrm>
            <a:off x="1404938" y="1677988"/>
            <a:ext cx="1051560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50000"/>
              </a:lnSpc>
              <a:spcBef>
                <a:spcPts val="600"/>
              </a:spcBef>
              <a:buClr>
                <a:srgbClr val="62C400"/>
              </a:buClr>
              <a:buSzPct val="100000"/>
              <a:buFontTx/>
              <a:buBlip>
                <a:blip r:embed="rId3"/>
              </a:buBlip>
            </a:pPr>
            <a:r>
              <a:rPr lang="fr-FR" altLang="fr-FR" sz="2000">
                <a:solidFill>
                  <a:srgbClr val="000099"/>
                </a:solidFill>
                <a:cs typeface="Arial" panose="020B0604020202020204" pitchFamily="34" charset="0"/>
              </a:rPr>
              <a:t>Pathologies </a:t>
            </a:r>
            <a:r>
              <a:rPr lang="fr-FR" altLang="fr-FR" sz="2000" b="1">
                <a:solidFill>
                  <a:srgbClr val="000099"/>
                </a:solidFill>
                <a:cs typeface="Arial" panose="020B0604020202020204" pitchFamily="34" charset="0"/>
              </a:rPr>
              <a:t>aiguës, récidivantes ou chroniques</a:t>
            </a:r>
          </a:p>
          <a:p>
            <a:pPr>
              <a:lnSpc>
                <a:spcPct val="150000"/>
              </a:lnSpc>
              <a:spcBef>
                <a:spcPts val="600"/>
              </a:spcBef>
              <a:buClr>
                <a:srgbClr val="62C400"/>
              </a:buClr>
              <a:buSzPct val="100000"/>
              <a:buFontTx/>
              <a:buBlip>
                <a:blip r:embed="rId3"/>
              </a:buBlip>
            </a:pPr>
            <a:r>
              <a:rPr lang="fr-FR" altLang="fr-FR" sz="2000">
                <a:solidFill>
                  <a:srgbClr val="000099"/>
                </a:solidFill>
                <a:cs typeface="Arial" panose="020B0604020202020204" pitchFamily="34" charset="0"/>
              </a:rPr>
              <a:t>Traitement </a:t>
            </a:r>
            <a:r>
              <a:rPr lang="fr-FR" altLang="fr-FR" sz="2000" b="1">
                <a:solidFill>
                  <a:srgbClr val="000099"/>
                </a:solidFill>
                <a:cs typeface="Arial" panose="020B0604020202020204" pitchFamily="34" charset="0"/>
              </a:rPr>
              <a:t>préventif et curatif</a:t>
            </a:r>
          </a:p>
        </p:txBody>
      </p:sp>
      <p:sp>
        <p:nvSpPr>
          <p:cNvPr id="301059" name="Shape 84"/>
          <p:cNvSpPr txBox="1">
            <a:spLocks/>
          </p:cNvSpPr>
          <p:nvPr/>
        </p:nvSpPr>
        <p:spPr bwMode="auto">
          <a:xfrm>
            <a:off x="1404938" y="3181350"/>
            <a:ext cx="105156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50000"/>
              </a:lnSpc>
              <a:buClr>
                <a:srgbClr val="62C400"/>
              </a:buClr>
              <a:buSzPct val="100000"/>
              <a:buFontTx/>
              <a:buBlip>
                <a:blip r:embed="rId3"/>
              </a:buBlip>
            </a:pPr>
            <a:r>
              <a:rPr lang="fr-FR" altLang="fr-FR" sz="2000">
                <a:solidFill>
                  <a:srgbClr val="000099"/>
                </a:solidFill>
              </a:rPr>
              <a:t>Conseil de </a:t>
            </a:r>
            <a:r>
              <a:rPr lang="fr-FR" altLang="fr-FR" sz="2000" b="1">
                <a:solidFill>
                  <a:srgbClr val="000099"/>
                </a:solidFill>
              </a:rPr>
              <a:t>1</a:t>
            </a:r>
            <a:r>
              <a:rPr lang="fr-FR" altLang="fr-FR" sz="2000" b="1" baseline="30000">
                <a:solidFill>
                  <a:srgbClr val="000099"/>
                </a:solidFill>
              </a:rPr>
              <a:t>ère</a:t>
            </a:r>
            <a:r>
              <a:rPr lang="fr-FR" altLang="fr-FR" sz="2000" b="1">
                <a:solidFill>
                  <a:srgbClr val="000099"/>
                </a:solidFill>
              </a:rPr>
              <a:t> intention</a:t>
            </a:r>
          </a:p>
          <a:p>
            <a:pPr>
              <a:lnSpc>
                <a:spcPct val="150000"/>
              </a:lnSpc>
              <a:spcBef>
                <a:spcPts val="600"/>
              </a:spcBef>
              <a:buClr>
                <a:srgbClr val="62C400"/>
              </a:buClr>
              <a:buSzPct val="100000"/>
              <a:buFontTx/>
              <a:buBlip>
                <a:blip r:embed="rId3"/>
              </a:buBlip>
            </a:pPr>
            <a:r>
              <a:rPr lang="fr-FR" altLang="fr-FR" sz="2000" b="1">
                <a:solidFill>
                  <a:srgbClr val="000099"/>
                </a:solidFill>
              </a:rPr>
              <a:t>Complément</a:t>
            </a:r>
            <a:r>
              <a:rPr lang="fr-FR" altLang="fr-FR" sz="2000">
                <a:solidFill>
                  <a:srgbClr val="000099"/>
                </a:solidFill>
              </a:rPr>
              <a:t> d’une </a:t>
            </a:r>
            <a:r>
              <a:rPr lang="fr-FR" altLang="fr-FR" sz="2000" b="1">
                <a:solidFill>
                  <a:srgbClr val="000099"/>
                </a:solidFill>
              </a:rPr>
              <a:t>prescription </a:t>
            </a:r>
            <a:r>
              <a:rPr lang="fr-FR" altLang="fr-FR" sz="2000">
                <a:solidFill>
                  <a:srgbClr val="000099"/>
                </a:solidFill>
              </a:rPr>
              <a:t>(autres médicaments)</a:t>
            </a:r>
          </a:p>
          <a:p>
            <a:pPr>
              <a:lnSpc>
                <a:spcPct val="150000"/>
              </a:lnSpc>
              <a:spcBef>
                <a:spcPts val="600"/>
              </a:spcBef>
              <a:buClr>
                <a:srgbClr val="62C400"/>
              </a:buClr>
              <a:buSzPct val="100000"/>
              <a:buFontTx/>
              <a:buBlip>
                <a:blip r:embed="rId3"/>
              </a:buBlip>
            </a:pPr>
            <a:r>
              <a:rPr lang="fr-FR" altLang="fr-FR" sz="2000">
                <a:solidFill>
                  <a:srgbClr val="000099"/>
                </a:solidFill>
              </a:rPr>
              <a:t>Complément d’un </a:t>
            </a:r>
            <a:r>
              <a:rPr lang="fr-FR" altLang="fr-FR" sz="2000" b="1">
                <a:solidFill>
                  <a:srgbClr val="000099"/>
                </a:solidFill>
              </a:rPr>
              <a:t>achat spontané</a:t>
            </a:r>
          </a:p>
          <a:p>
            <a:pPr>
              <a:buClr>
                <a:srgbClr val="62C400"/>
              </a:buClr>
              <a:buSzPct val="100000"/>
              <a:buFontTx/>
              <a:buChar char="•"/>
            </a:pPr>
            <a:endParaRPr lang="fr-FR" altLang="fr-FR" sz="2000" b="1">
              <a:solidFill>
                <a:srgbClr val="000099"/>
              </a:solidFill>
            </a:endParaRPr>
          </a:p>
        </p:txBody>
      </p:sp>
      <p:pic>
        <p:nvPicPr>
          <p:cNvPr id="301060" name="Imag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22313" y="3108325"/>
            <a:ext cx="989012"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1" name="Image 10"/>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27075" y="4883150"/>
            <a:ext cx="9874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2" name="ZoneTexte 1"/>
          <p:cNvSpPr txBox="1">
            <a:spLocks noChangeArrowheads="1"/>
          </p:cNvSpPr>
          <p:nvPr/>
        </p:nvSpPr>
        <p:spPr bwMode="auto">
          <a:xfrm>
            <a:off x="1776413" y="5192713"/>
            <a:ext cx="7977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2000" b="1">
                <a:solidFill>
                  <a:srgbClr val="000099"/>
                </a:solidFill>
                <a:cs typeface="Arial" panose="020B0604020202020204" pitchFamily="34" charset="0"/>
              </a:rPr>
              <a:t>Souvent seule solution thérapeutique possible</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2"/>
          <p:cNvSpPr>
            <a:spLocks noChangeArrowheads="1"/>
          </p:cNvSpPr>
          <p:nvPr/>
        </p:nvSpPr>
        <p:spPr bwMode="auto">
          <a:xfrm>
            <a:off x="6169025" y="1951038"/>
            <a:ext cx="525145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20000"/>
              </a:spcBef>
              <a:buFont typeface="Wingdings" panose="05000000000000000000" pitchFamily="2" charset="2"/>
              <a:buChar char="Ø"/>
            </a:pPr>
            <a:r>
              <a:rPr lang="fr-FR" altLang="fr-FR" sz="2000">
                <a:solidFill>
                  <a:srgbClr val="000099"/>
                </a:solidFill>
                <a:cs typeface="Arial" panose="020B0604020202020204" pitchFamily="34" charset="0"/>
              </a:rPr>
              <a:t>Construire un schéma de synthèse</a:t>
            </a:r>
          </a:p>
          <a:p>
            <a:pPr>
              <a:spcBef>
                <a:spcPct val="20000"/>
              </a:spcBef>
              <a:buFont typeface="Wingdings" panose="05000000000000000000" pitchFamily="2" charset="2"/>
              <a:buChar char="Ø"/>
            </a:pPr>
            <a:r>
              <a:rPr lang="fr-FR" altLang="fr-FR" sz="2000">
                <a:solidFill>
                  <a:srgbClr val="000099"/>
                </a:solidFill>
                <a:cs typeface="Arial" panose="020B0604020202020204" pitchFamily="34" charset="0"/>
              </a:rPr>
              <a:t>Disposer d’un outil aide-mémoire</a:t>
            </a:r>
            <a:endParaRPr lang="fr-FR" altLang="fr-FR" sz="3200">
              <a:solidFill>
                <a:srgbClr val="000099"/>
              </a:solidFill>
              <a:cs typeface="Arial" panose="020B0604020202020204" pitchFamily="34" charset="0"/>
            </a:endParaRPr>
          </a:p>
        </p:txBody>
      </p:sp>
      <p:sp>
        <p:nvSpPr>
          <p:cNvPr id="546818" name="Rectangle 4"/>
          <p:cNvSpPr>
            <a:spLocks noChangeArrowheads="1"/>
          </p:cNvSpPr>
          <p:nvPr/>
        </p:nvSpPr>
        <p:spPr bwMode="auto">
          <a:xfrm>
            <a:off x="3292475" y="3695700"/>
            <a:ext cx="8128000"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a:solidFill>
                  <a:srgbClr val="000099"/>
                </a:solidFill>
                <a:cs typeface="Arial" panose="020B0604020202020204" pitchFamily="34" charset="0"/>
              </a:rPr>
              <a:t>Règles du jeu :</a:t>
            </a:r>
          </a:p>
          <a:p>
            <a:pPr>
              <a:spcBef>
                <a:spcPct val="20000"/>
              </a:spcBef>
              <a:buFont typeface="Wingdings" panose="05000000000000000000" pitchFamily="2" charset="2"/>
              <a:buNone/>
            </a:pPr>
            <a:endParaRPr lang="fr-FR" altLang="fr-FR" b="1" u="sng">
              <a:solidFill>
                <a:srgbClr val="000099"/>
              </a:solidFill>
              <a:cs typeface="Arial" panose="020B0604020202020204" pitchFamily="34" charset="0"/>
            </a:endParaRPr>
          </a:p>
          <a:p>
            <a:pPr>
              <a:spcBef>
                <a:spcPct val="20000"/>
              </a:spcBef>
              <a:buFontTx/>
              <a:buBlip>
                <a:blip r:embed="rId3"/>
              </a:buBlip>
            </a:pPr>
            <a:r>
              <a:rPr lang="fr-FR" altLang="fr-FR">
                <a:solidFill>
                  <a:srgbClr val="000099"/>
                </a:solidFill>
                <a:cs typeface="Arial" panose="020B0604020202020204" pitchFamily="34" charset="0"/>
              </a:rPr>
              <a:t>Un participant présente l’arbre décisionnel </a:t>
            </a:r>
            <a:r>
              <a:rPr lang="fr-FR" altLang="fr-FR" b="1">
                <a:solidFill>
                  <a:srgbClr val="000099"/>
                </a:solidFill>
                <a:cs typeface="Arial" panose="020B0604020202020204" pitchFamily="34" charset="0"/>
              </a:rPr>
              <a:t>« Érythème fessier »</a:t>
            </a:r>
          </a:p>
          <a:p>
            <a:pPr>
              <a:spcBef>
                <a:spcPct val="20000"/>
              </a:spcBef>
              <a:buFontTx/>
              <a:buBlip>
                <a:blip r:embed="rId3"/>
              </a:buBlip>
            </a:pPr>
            <a:r>
              <a:rPr lang="fr-FR" altLang="fr-FR">
                <a:solidFill>
                  <a:srgbClr val="000099"/>
                </a:solidFill>
                <a:cs typeface="Arial" panose="020B0604020202020204" pitchFamily="34" charset="0"/>
              </a:rPr>
              <a:t>Echanger avec le groupe</a:t>
            </a:r>
          </a:p>
          <a:p>
            <a:pPr>
              <a:spcBef>
                <a:spcPct val="20000"/>
              </a:spcBef>
              <a:buFontTx/>
              <a:buBlip>
                <a:blip r:embed="rId3"/>
              </a:buBlip>
            </a:pPr>
            <a:r>
              <a:rPr lang="fr-FR" altLang="fr-FR">
                <a:solidFill>
                  <a:srgbClr val="000099"/>
                </a:solidFill>
                <a:cs typeface="Arial" panose="020B0604020202020204" pitchFamily="34" charset="0"/>
              </a:rPr>
              <a:t>Procéder de même pour l’arbre décisionnel </a:t>
            </a:r>
            <a:r>
              <a:rPr lang="fr-FR" altLang="fr-FR" b="1">
                <a:solidFill>
                  <a:srgbClr val="000099"/>
                </a:solidFill>
                <a:cs typeface="Arial" panose="020B0604020202020204" pitchFamily="34" charset="0"/>
              </a:rPr>
              <a:t>« Verrues » puis « Zona »</a:t>
            </a:r>
          </a:p>
        </p:txBody>
      </p:sp>
      <p:sp>
        <p:nvSpPr>
          <p:cNvPr id="546819"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546820" name="ZoneTexte 8"/>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a:solidFill>
                  <a:srgbClr val="FFFFFF"/>
                </a:solidFill>
                <a:latin typeface="Arial Black" panose="020B0A04020102020204" pitchFamily="34" charset="0"/>
                <a:cs typeface="Arial" panose="020B0604020202020204" pitchFamily="34" charset="0"/>
              </a:rPr>
              <a:t>15’</a:t>
            </a:r>
          </a:p>
        </p:txBody>
      </p:sp>
      <p:sp>
        <p:nvSpPr>
          <p:cNvPr id="546821"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Arbres décisionnels</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Érythème fessier</a:t>
            </a:r>
          </a:p>
        </p:txBody>
      </p:sp>
      <p:pic>
        <p:nvPicPr>
          <p:cNvPr id="6" name="Image 5"/>
          <p:cNvPicPr>
            <a:picLocks noChangeAspect="1"/>
          </p:cNvPicPr>
          <p:nvPr/>
        </p:nvPicPr>
        <p:blipFill>
          <a:blip r:embed="rId3"/>
          <a:stretch>
            <a:fillRect/>
          </a:stretch>
        </p:blipFill>
        <p:spPr>
          <a:xfrm>
            <a:off x="1758950" y="1076325"/>
            <a:ext cx="8943975" cy="5473700"/>
          </a:xfrm>
          <a:prstGeom prst="rect">
            <a:avLst/>
          </a:prstGeom>
          <a:ln>
            <a:solidFill>
              <a:schemeClr val="bg1">
                <a:lumMod val="50000"/>
              </a:schemeClr>
            </a:solidFill>
          </a:ln>
        </p:spPr>
      </p:pic>
      <p:sp>
        <p:nvSpPr>
          <p:cNvPr id="7" name="ZoneTexte 6"/>
          <p:cNvSpPr txBox="1">
            <a:spLocks noChangeArrowheads="1"/>
          </p:cNvSpPr>
          <p:nvPr/>
        </p:nvSpPr>
        <p:spPr bwMode="auto">
          <a:xfrm>
            <a:off x="5194300" y="1563688"/>
            <a:ext cx="2511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MEDORRHINUM 15 CH</a:t>
            </a:r>
          </a:p>
        </p:txBody>
      </p:sp>
      <p:sp>
        <p:nvSpPr>
          <p:cNvPr id="8" name="ZoneTexte 7"/>
          <p:cNvSpPr txBox="1">
            <a:spLocks noChangeArrowheads="1"/>
          </p:cNvSpPr>
          <p:nvPr/>
        </p:nvSpPr>
        <p:spPr bwMode="auto">
          <a:xfrm>
            <a:off x="3168650" y="3759200"/>
            <a:ext cx="1774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inflammatoire</a:t>
            </a:r>
            <a:endParaRPr lang="fr-FR" altLang="fr-FR" sz="1300" b="1">
              <a:solidFill>
                <a:srgbClr val="000099"/>
              </a:solidFill>
            </a:endParaRPr>
          </a:p>
        </p:txBody>
      </p:sp>
      <p:sp>
        <p:nvSpPr>
          <p:cNvPr id="9" name="ZoneTexte 8"/>
          <p:cNvSpPr txBox="1">
            <a:spLocks noChangeArrowheads="1"/>
          </p:cNvSpPr>
          <p:nvPr/>
        </p:nvSpPr>
        <p:spPr bwMode="auto">
          <a:xfrm>
            <a:off x="2136775" y="3975100"/>
            <a:ext cx="5953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rubor</a:t>
            </a:r>
            <a:endParaRPr lang="fr-FR" altLang="fr-FR" sz="1300" b="1">
              <a:solidFill>
                <a:srgbClr val="000099"/>
              </a:solidFill>
            </a:endParaRPr>
          </a:p>
        </p:txBody>
      </p:sp>
      <p:sp>
        <p:nvSpPr>
          <p:cNvPr id="10" name="ZoneTexte 9"/>
          <p:cNvSpPr txBox="1">
            <a:spLocks noChangeArrowheads="1"/>
          </p:cNvSpPr>
          <p:nvPr/>
        </p:nvSpPr>
        <p:spPr bwMode="auto">
          <a:xfrm>
            <a:off x="2832100" y="3978275"/>
            <a:ext cx="5953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dolor</a:t>
            </a:r>
            <a:endParaRPr lang="fr-FR" altLang="fr-FR" sz="1300" b="1">
              <a:solidFill>
                <a:srgbClr val="000099"/>
              </a:solidFill>
            </a:endParaRPr>
          </a:p>
        </p:txBody>
      </p:sp>
      <p:sp>
        <p:nvSpPr>
          <p:cNvPr id="11" name="ZoneTexte 10"/>
          <p:cNvSpPr txBox="1">
            <a:spLocks noChangeArrowheads="1"/>
          </p:cNvSpPr>
          <p:nvPr/>
        </p:nvSpPr>
        <p:spPr bwMode="auto">
          <a:xfrm>
            <a:off x="3505200" y="3992563"/>
            <a:ext cx="5953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calor</a:t>
            </a:r>
            <a:endParaRPr lang="fr-FR" altLang="fr-FR" sz="1300" b="1">
              <a:solidFill>
                <a:srgbClr val="000099"/>
              </a:solidFill>
            </a:endParaRPr>
          </a:p>
        </p:txBody>
      </p:sp>
      <p:sp>
        <p:nvSpPr>
          <p:cNvPr id="12" name="ZoneTexte 11"/>
          <p:cNvSpPr txBox="1">
            <a:spLocks noChangeArrowheads="1"/>
          </p:cNvSpPr>
          <p:nvPr/>
        </p:nvSpPr>
        <p:spPr bwMode="auto">
          <a:xfrm>
            <a:off x="2154238" y="4278313"/>
            <a:ext cx="2511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BELLADONNA 9 CH</a:t>
            </a:r>
          </a:p>
        </p:txBody>
      </p:sp>
      <p:sp>
        <p:nvSpPr>
          <p:cNvPr id="13" name="ZoneTexte 12"/>
          <p:cNvSpPr txBox="1">
            <a:spLocks noChangeArrowheads="1"/>
          </p:cNvSpPr>
          <p:nvPr/>
        </p:nvSpPr>
        <p:spPr bwMode="auto">
          <a:xfrm>
            <a:off x="5399088" y="3868738"/>
            <a:ext cx="17764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prurit intense</a:t>
            </a:r>
            <a:endParaRPr lang="fr-FR" altLang="fr-FR" sz="1300" b="1">
              <a:solidFill>
                <a:srgbClr val="000099"/>
              </a:solidFill>
            </a:endParaRPr>
          </a:p>
        </p:txBody>
      </p:sp>
      <p:sp>
        <p:nvSpPr>
          <p:cNvPr id="14" name="ZoneTexte 13"/>
          <p:cNvSpPr txBox="1">
            <a:spLocks noChangeArrowheads="1"/>
          </p:cNvSpPr>
          <p:nvPr/>
        </p:nvSpPr>
        <p:spPr bwMode="auto">
          <a:xfrm>
            <a:off x="5113338" y="4171950"/>
            <a:ext cx="2511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CROTON TIGLIUM 9 CH</a:t>
            </a:r>
          </a:p>
        </p:txBody>
      </p:sp>
      <p:sp>
        <p:nvSpPr>
          <p:cNvPr id="15" name="ZoneTexte 14"/>
          <p:cNvSpPr txBox="1">
            <a:spLocks noChangeArrowheads="1"/>
          </p:cNvSpPr>
          <p:nvPr/>
        </p:nvSpPr>
        <p:spPr bwMode="auto">
          <a:xfrm>
            <a:off x="8461375" y="3759200"/>
            <a:ext cx="1774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petites vésicules</a:t>
            </a:r>
            <a:endParaRPr lang="fr-FR" altLang="fr-FR" sz="1300" b="1">
              <a:solidFill>
                <a:srgbClr val="000099"/>
              </a:solidFill>
            </a:endParaRPr>
          </a:p>
        </p:txBody>
      </p:sp>
      <p:sp>
        <p:nvSpPr>
          <p:cNvPr id="16" name="ZoneTexte 15"/>
          <p:cNvSpPr txBox="1">
            <a:spLocks noChangeArrowheads="1"/>
          </p:cNvSpPr>
          <p:nvPr/>
        </p:nvSpPr>
        <p:spPr bwMode="auto">
          <a:xfrm>
            <a:off x="8890000" y="3975100"/>
            <a:ext cx="17748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translucide</a:t>
            </a:r>
            <a:endParaRPr lang="fr-FR" altLang="fr-FR" sz="1300" b="1">
              <a:solidFill>
                <a:srgbClr val="000099"/>
              </a:solidFill>
            </a:endParaRPr>
          </a:p>
        </p:txBody>
      </p:sp>
      <p:sp>
        <p:nvSpPr>
          <p:cNvPr id="17" name="ZoneTexte 16"/>
          <p:cNvSpPr txBox="1">
            <a:spLocks noChangeArrowheads="1"/>
          </p:cNvSpPr>
          <p:nvPr/>
        </p:nvSpPr>
        <p:spPr bwMode="auto">
          <a:xfrm>
            <a:off x="4056063" y="5373688"/>
            <a:ext cx="2511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POUSSEES DENTAIRES </a:t>
            </a:r>
          </a:p>
        </p:txBody>
      </p:sp>
      <p:sp>
        <p:nvSpPr>
          <p:cNvPr id="18" name="ZoneTexte 17"/>
          <p:cNvSpPr txBox="1">
            <a:spLocks noChangeArrowheads="1"/>
          </p:cNvSpPr>
          <p:nvPr/>
        </p:nvSpPr>
        <p:spPr bwMode="auto">
          <a:xfrm>
            <a:off x="6731000" y="5373688"/>
            <a:ext cx="31781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CROUTES DE LAIT, « GROS BEBE »</a:t>
            </a:r>
          </a:p>
        </p:txBody>
      </p:sp>
      <p:sp>
        <p:nvSpPr>
          <p:cNvPr id="19" name="ZoneTexte 18"/>
          <p:cNvSpPr txBox="1">
            <a:spLocks noChangeArrowheads="1"/>
          </p:cNvSpPr>
          <p:nvPr/>
        </p:nvSpPr>
        <p:spPr bwMode="auto">
          <a:xfrm>
            <a:off x="8067675" y="4278313"/>
            <a:ext cx="2511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RHUS TOXICODENDRON 9 CH</a:t>
            </a:r>
          </a:p>
        </p:txBody>
      </p:sp>
      <p:sp>
        <p:nvSpPr>
          <p:cNvPr id="20" name="Pentagone 19"/>
          <p:cNvSpPr/>
          <p:nvPr/>
        </p:nvSpPr>
        <p:spPr>
          <a:xfrm rot="5400000">
            <a:off x="10257631" y="284957"/>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p>
        </p:txBody>
      </p:sp>
      <p:sp>
        <p:nvSpPr>
          <p:cNvPr id="21" name="ZoneTexte 16"/>
          <p:cNvSpPr txBox="1">
            <a:spLocks noChangeArrowheads="1"/>
          </p:cNvSpPr>
          <p:nvPr/>
        </p:nvSpPr>
        <p:spPr bwMode="auto">
          <a:xfrm>
            <a:off x="10299700" y="830263"/>
            <a:ext cx="17287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22" name="Imag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18813" y="255588"/>
            <a:ext cx="6508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up)">
                                      <p:cBhvr>
                                        <p:cTn id="59" dur="500"/>
                                        <p:tgtEl>
                                          <p:spTgt spid="21"/>
                                        </p:tgtEl>
                                      </p:cBhvr>
                                    </p:animEffect>
                                  </p:childTnLst>
                                </p:cTn>
                              </p:par>
                              <p:par>
                                <p:cTn id="60" presetID="22" presetClass="entr" presetSubtype="1"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up)">
                                      <p:cBhvr>
                                        <p:cTn id="62" dur="500"/>
                                        <p:tgtEl>
                                          <p:spTgt spid="22"/>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up)">
                                      <p:cBhvr>
                                        <p:cTn id="6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animBg="1"/>
      <p:bldP spid="21"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3" name="Imag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06538" y="1111250"/>
            <a:ext cx="89027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0914"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Verrues</a:t>
            </a:r>
          </a:p>
        </p:txBody>
      </p:sp>
      <p:sp>
        <p:nvSpPr>
          <p:cNvPr id="6" name="ZoneTexte 5"/>
          <p:cNvSpPr txBox="1">
            <a:spLocks noChangeArrowheads="1"/>
          </p:cNvSpPr>
          <p:nvPr/>
        </p:nvSpPr>
        <p:spPr bwMode="auto">
          <a:xfrm>
            <a:off x="5013325" y="1701800"/>
            <a:ext cx="2511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THUYA OCCIDENTALIS 15 CH</a:t>
            </a:r>
          </a:p>
        </p:txBody>
      </p:sp>
      <p:sp>
        <p:nvSpPr>
          <p:cNvPr id="7" name="ZoneTexte 6"/>
          <p:cNvSpPr txBox="1">
            <a:spLocks noChangeArrowheads="1"/>
          </p:cNvSpPr>
          <p:nvPr/>
        </p:nvSpPr>
        <p:spPr bwMode="auto">
          <a:xfrm>
            <a:off x="2624138" y="3733800"/>
            <a:ext cx="2511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ANTIMONIUM CRUDUM 9 CH</a:t>
            </a:r>
          </a:p>
        </p:txBody>
      </p:sp>
      <p:sp>
        <p:nvSpPr>
          <p:cNvPr id="8" name="ZoneTexte 7"/>
          <p:cNvSpPr txBox="1">
            <a:spLocks noChangeArrowheads="1"/>
          </p:cNvSpPr>
          <p:nvPr/>
        </p:nvSpPr>
        <p:spPr bwMode="auto">
          <a:xfrm>
            <a:off x="7369175" y="3724275"/>
            <a:ext cx="2511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DULCAMARA 9 CH</a:t>
            </a:r>
          </a:p>
        </p:txBody>
      </p:sp>
      <p:sp>
        <p:nvSpPr>
          <p:cNvPr id="9" name="ZoneTexte 8"/>
          <p:cNvSpPr txBox="1">
            <a:spLocks noChangeArrowheads="1"/>
          </p:cNvSpPr>
          <p:nvPr/>
        </p:nvSpPr>
        <p:spPr bwMode="auto">
          <a:xfrm>
            <a:off x="2679700" y="6013450"/>
            <a:ext cx="1774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jaune d’or</a:t>
            </a:r>
            <a:endParaRPr lang="fr-FR" altLang="fr-FR" sz="1300" b="1">
              <a:solidFill>
                <a:srgbClr val="000099"/>
              </a:solidFill>
            </a:endParaRPr>
          </a:p>
        </p:txBody>
      </p:sp>
      <p:sp>
        <p:nvSpPr>
          <p:cNvPr id="10" name="ZoneTexte 9"/>
          <p:cNvSpPr txBox="1">
            <a:spLocks noChangeArrowheads="1"/>
          </p:cNvSpPr>
          <p:nvPr/>
        </p:nvSpPr>
        <p:spPr bwMode="auto">
          <a:xfrm>
            <a:off x="1585913" y="6288088"/>
            <a:ext cx="2511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NITRICUM ACIDUM 9 CH</a:t>
            </a:r>
          </a:p>
        </p:txBody>
      </p:sp>
      <p:sp>
        <p:nvSpPr>
          <p:cNvPr id="11" name="ZoneTexte 10"/>
          <p:cNvSpPr txBox="1">
            <a:spLocks noChangeArrowheads="1"/>
          </p:cNvSpPr>
          <p:nvPr/>
        </p:nvSpPr>
        <p:spPr bwMode="auto">
          <a:xfrm>
            <a:off x="4421188" y="5776913"/>
            <a:ext cx="2511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unique</a:t>
            </a:r>
          </a:p>
        </p:txBody>
      </p:sp>
      <p:sp>
        <p:nvSpPr>
          <p:cNvPr id="12" name="ZoneTexte 11"/>
          <p:cNvSpPr txBox="1">
            <a:spLocks noChangeArrowheads="1"/>
          </p:cNvSpPr>
          <p:nvPr/>
        </p:nvSpPr>
        <p:spPr bwMode="auto">
          <a:xfrm>
            <a:off x="4062413" y="6015038"/>
            <a:ext cx="2511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et ronde</a:t>
            </a:r>
          </a:p>
        </p:txBody>
      </p:sp>
      <p:sp>
        <p:nvSpPr>
          <p:cNvPr id="13" name="ZoneTexte 12"/>
          <p:cNvSpPr txBox="1">
            <a:spLocks noChangeArrowheads="1"/>
          </p:cNvSpPr>
          <p:nvPr/>
        </p:nvSpPr>
        <p:spPr bwMode="auto">
          <a:xfrm>
            <a:off x="3984625" y="6296025"/>
            <a:ext cx="2511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CALCAREA CARBONICA 9 CH</a:t>
            </a:r>
          </a:p>
        </p:txBody>
      </p:sp>
      <p:sp>
        <p:nvSpPr>
          <p:cNvPr id="14" name="ZoneTexte 13"/>
          <p:cNvSpPr txBox="1">
            <a:spLocks noChangeArrowheads="1"/>
          </p:cNvSpPr>
          <p:nvPr/>
        </p:nvSpPr>
        <p:spPr bwMode="auto">
          <a:xfrm>
            <a:off x="7777163" y="5938838"/>
            <a:ext cx="2511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sous</a:t>
            </a:r>
          </a:p>
        </p:txBody>
      </p:sp>
      <p:sp>
        <p:nvSpPr>
          <p:cNvPr id="15" name="ZoneTexte 14"/>
          <p:cNvSpPr txBox="1">
            <a:spLocks noChangeArrowheads="1"/>
          </p:cNvSpPr>
          <p:nvPr/>
        </p:nvSpPr>
        <p:spPr bwMode="auto">
          <a:xfrm>
            <a:off x="6321425" y="6183313"/>
            <a:ext cx="2511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GRAPHITES 9 CH</a:t>
            </a:r>
          </a:p>
        </p:txBody>
      </p:sp>
      <p:sp>
        <p:nvSpPr>
          <p:cNvPr id="18" name="Pentagone 17"/>
          <p:cNvSpPr/>
          <p:nvPr/>
        </p:nvSpPr>
        <p:spPr>
          <a:xfrm rot="5400000">
            <a:off x="10257631" y="284957"/>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p>
        </p:txBody>
      </p:sp>
      <p:sp>
        <p:nvSpPr>
          <p:cNvPr id="19" name="ZoneTexte 16"/>
          <p:cNvSpPr txBox="1">
            <a:spLocks noChangeArrowheads="1"/>
          </p:cNvSpPr>
          <p:nvPr/>
        </p:nvSpPr>
        <p:spPr bwMode="auto">
          <a:xfrm>
            <a:off x="10299700" y="830263"/>
            <a:ext cx="17287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20" name="Imag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18813" y="255588"/>
            <a:ext cx="6508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20"/>
          <p:cNvSpPr txBox="1">
            <a:spLocks noChangeArrowheads="1"/>
          </p:cNvSpPr>
          <p:nvPr/>
        </p:nvSpPr>
        <p:spPr bwMode="auto">
          <a:xfrm>
            <a:off x="5973763" y="5910263"/>
            <a:ext cx="2511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péri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up)">
                                      <p:cBhvr>
                                        <p:cTn id="51" dur="500"/>
                                        <p:tgtEl>
                                          <p:spTgt spid="19"/>
                                        </p:tgtEl>
                                      </p:cBhvr>
                                    </p:animEffect>
                                  </p:childTnLst>
                                </p:cTn>
                              </p:par>
                              <p:par>
                                <p:cTn id="52" presetID="22" presetClass="entr" presetSubtype="1"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up)">
                                      <p:cBhvr>
                                        <p:cTn id="54" dur="500"/>
                                        <p:tgtEl>
                                          <p:spTgt spid="20"/>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8" grpId="0" animBg="1"/>
      <p:bldP spid="19" grpId="0"/>
      <p:bldP spid="21"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Zona</a:t>
            </a:r>
          </a:p>
        </p:txBody>
      </p:sp>
      <p:pic>
        <p:nvPicPr>
          <p:cNvPr id="4" name="Image 3"/>
          <p:cNvPicPr>
            <a:picLocks noChangeAspect="1"/>
          </p:cNvPicPr>
          <p:nvPr/>
        </p:nvPicPr>
        <p:blipFill rotWithShape="1">
          <a:blip r:embed="rId3"/>
          <a:srcRect l="2202" t="1913" r="1100" b="1878"/>
          <a:stretch/>
        </p:blipFill>
        <p:spPr>
          <a:xfrm>
            <a:off x="1743075" y="957263"/>
            <a:ext cx="9347200" cy="5422900"/>
          </a:xfrm>
          <a:prstGeom prst="rect">
            <a:avLst/>
          </a:prstGeom>
          <a:ln>
            <a:solidFill>
              <a:schemeClr val="bg1">
                <a:lumMod val="50000"/>
              </a:schemeClr>
            </a:solidFill>
          </a:ln>
        </p:spPr>
      </p:pic>
      <p:sp>
        <p:nvSpPr>
          <p:cNvPr id="5" name="ZoneTexte 4"/>
          <p:cNvSpPr txBox="1">
            <a:spLocks noChangeArrowheads="1"/>
          </p:cNvSpPr>
          <p:nvPr/>
        </p:nvSpPr>
        <p:spPr bwMode="auto">
          <a:xfrm>
            <a:off x="5267325" y="1276350"/>
            <a:ext cx="25114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100" b="1">
                <a:solidFill>
                  <a:srgbClr val="000099"/>
                </a:solidFill>
              </a:rPr>
              <a:t>VACCINOTOXINUM 15 CH</a:t>
            </a:r>
          </a:p>
        </p:txBody>
      </p:sp>
      <p:sp>
        <p:nvSpPr>
          <p:cNvPr id="6" name="ZoneTexte 5"/>
          <p:cNvSpPr txBox="1">
            <a:spLocks noChangeArrowheads="1"/>
          </p:cNvSpPr>
          <p:nvPr/>
        </p:nvSpPr>
        <p:spPr bwMode="auto">
          <a:xfrm>
            <a:off x="2168525" y="3197225"/>
            <a:ext cx="9794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œdème</a:t>
            </a:r>
            <a:endParaRPr lang="fr-FR" altLang="fr-FR" sz="1300" b="1">
              <a:solidFill>
                <a:srgbClr val="000099"/>
              </a:solidFill>
            </a:endParaRPr>
          </a:p>
        </p:txBody>
      </p:sp>
      <p:sp>
        <p:nvSpPr>
          <p:cNvPr id="7" name="ZoneTexte 6"/>
          <p:cNvSpPr txBox="1">
            <a:spLocks noChangeArrowheads="1"/>
          </p:cNvSpPr>
          <p:nvPr/>
        </p:nvSpPr>
        <p:spPr bwMode="auto">
          <a:xfrm>
            <a:off x="1970088" y="3381375"/>
            <a:ext cx="977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piquante</a:t>
            </a:r>
            <a:endParaRPr lang="fr-FR" altLang="fr-FR" sz="1300" b="1">
              <a:solidFill>
                <a:srgbClr val="000099"/>
              </a:solidFill>
            </a:endParaRPr>
          </a:p>
        </p:txBody>
      </p:sp>
      <p:sp>
        <p:nvSpPr>
          <p:cNvPr id="8" name="ZoneTexte 7"/>
          <p:cNvSpPr txBox="1">
            <a:spLocks noChangeArrowheads="1"/>
          </p:cNvSpPr>
          <p:nvPr/>
        </p:nvSpPr>
        <p:spPr bwMode="auto">
          <a:xfrm>
            <a:off x="2962275" y="3563938"/>
            <a:ext cx="979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froid</a:t>
            </a:r>
            <a:endParaRPr lang="fr-FR" altLang="fr-FR" sz="1300" b="1">
              <a:solidFill>
                <a:srgbClr val="000099"/>
              </a:solidFill>
            </a:endParaRPr>
          </a:p>
        </p:txBody>
      </p:sp>
      <p:sp>
        <p:nvSpPr>
          <p:cNvPr id="9" name="ZoneTexte 8"/>
          <p:cNvSpPr txBox="1">
            <a:spLocks noChangeArrowheads="1"/>
          </p:cNvSpPr>
          <p:nvPr/>
        </p:nvSpPr>
        <p:spPr bwMode="auto">
          <a:xfrm>
            <a:off x="4778375" y="3208338"/>
            <a:ext cx="9794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brûlante</a:t>
            </a:r>
            <a:endParaRPr lang="fr-FR" altLang="fr-FR" sz="1300" b="1">
              <a:solidFill>
                <a:srgbClr val="000099"/>
              </a:solidFill>
            </a:endParaRPr>
          </a:p>
        </p:txBody>
      </p:sp>
      <p:sp>
        <p:nvSpPr>
          <p:cNvPr id="10" name="ZoneTexte 9"/>
          <p:cNvSpPr txBox="1">
            <a:spLocks noChangeArrowheads="1"/>
          </p:cNvSpPr>
          <p:nvPr/>
        </p:nvSpPr>
        <p:spPr bwMode="auto">
          <a:xfrm>
            <a:off x="4889500" y="3382963"/>
            <a:ext cx="977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la chaleur</a:t>
            </a:r>
            <a:endParaRPr lang="fr-FR" altLang="fr-FR" sz="1300" b="1">
              <a:solidFill>
                <a:srgbClr val="000099"/>
              </a:solidFill>
            </a:endParaRPr>
          </a:p>
        </p:txBody>
      </p:sp>
      <p:sp>
        <p:nvSpPr>
          <p:cNvPr id="11" name="ZoneTexte 10"/>
          <p:cNvSpPr txBox="1">
            <a:spLocks noChangeArrowheads="1"/>
          </p:cNvSpPr>
          <p:nvPr/>
        </p:nvSpPr>
        <p:spPr bwMode="auto">
          <a:xfrm>
            <a:off x="3700463" y="3843338"/>
            <a:ext cx="25114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000" b="1">
                <a:solidFill>
                  <a:srgbClr val="000099"/>
                </a:solidFill>
              </a:rPr>
              <a:t>ARSENICUM ALBUM 15 CH</a:t>
            </a:r>
          </a:p>
        </p:txBody>
      </p:sp>
      <p:sp>
        <p:nvSpPr>
          <p:cNvPr id="12" name="ZoneTexte 11"/>
          <p:cNvSpPr txBox="1">
            <a:spLocks noChangeArrowheads="1"/>
          </p:cNvSpPr>
          <p:nvPr/>
        </p:nvSpPr>
        <p:spPr bwMode="auto">
          <a:xfrm>
            <a:off x="6791325" y="3090863"/>
            <a:ext cx="9794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douleur</a:t>
            </a:r>
            <a:endParaRPr lang="fr-FR" altLang="fr-FR" sz="1300" b="1">
              <a:solidFill>
                <a:srgbClr val="000099"/>
              </a:solidFill>
            </a:endParaRPr>
          </a:p>
        </p:txBody>
      </p:sp>
      <p:sp>
        <p:nvSpPr>
          <p:cNvPr id="13" name="ZoneTexte 12"/>
          <p:cNvSpPr txBox="1">
            <a:spLocks noChangeArrowheads="1"/>
          </p:cNvSpPr>
          <p:nvPr/>
        </p:nvSpPr>
        <p:spPr bwMode="auto">
          <a:xfrm>
            <a:off x="5937250" y="3787775"/>
            <a:ext cx="17303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100" b="1">
                <a:solidFill>
                  <a:srgbClr val="000099"/>
                </a:solidFill>
              </a:rPr>
              <a:t>RANUNCULUS BULBOSUS 9 CH</a:t>
            </a:r>
          </a:p>
        </p:txBody>
      </p:sp>
      <p:sp>
        <p:nvSpPr>
          <p:cNvPr id="14" name="ZoneTexte 13"/>
          <p:cNvSpPr txBox="1">
            <a:spLocks noChangeArrowheads="1"/>
          </p:cNvSpPr>
          <p:nvPr/>
        </p:nvSpPr>
        <p:spPr bwMode="auto">
          <a:xfrm>
            <a:off x="7191375" y="3973513"/>
            <a:ext cx="2511425" cy="26193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1050" b="1" dirty="0">
                <a:solidFill>
                  <a:srgbClr val="000099"/>
                </a:solidFill>
              </a:rPr>
              <a:t>MEZEREUM 15 CH</a:t>
            </a:r>
          </a:p>
        </p:txBody>
      </p:sp>
      <p:sp>
        <p:nvSpPr>
          <p:cNvPr id="15" name="ZoneTexte 14"/>
          <p:cNvSpPr txBox="1">
            <a:spLocks noChangeArrowheads="1"/>
          </p:cNvSpPr>
          <p:nvPr/>
        </p:nvSpPr>
        <p:spPr bwMode="auto">
          <a:xfrm>
            <a:off x="9550400" y="3389313"/>
            <a:ext cx="12366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trajet nerveux</a:t>
            </a:r>
            <a:endParaRPr lang="fr-FR" altLang="fr-FR" sz="1300" b="1">
              <a:solidFill>
                <a:srgbClr val="000099"/>
              </a:solidFill>
            </a:endParaRPr>
          </a:p>
        </p:txBody>
      </p:sp>
      <p:sp>
        <p:nvSpPr>
          <p:cNvPr id="16" name="ZoneTexte 15"/>
          <p:cNvSpPr txBox="1">
            <a:spLocks noChangeArrowheads="1"/>
          </p:cNvSpPr>
          <p:nvPr/>
        </p:nvSpPr>
        <p:spPr bwMode="auto">
          <a:xfrm>
            <a:off x="9312275" y="3600450"/>
            <a:ext cx="1831975" cy="415925"/>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1050" b="1" dirty="0">
                <a:solidFill>
                  <a:srgbClr val="000099"/>
                </a:solidFill>
              </a:rPr>
              <a:t>HYPERICUM PERFORATUM  15 CH</a:t>
            </a:r>
          </a:p>
        </p:txBody>
      </p:sp>
      <p:sp>
        <p:nvSpPr>
          <p:cNvPr id="17" name="ZoneTexte 16"/>
          <p:cNvSpPr txBox="1">
            <a:spLocks noChangeArrowheads="1"/>
          </p:cNvSpPr>
          <p:nvPr/>
        </p:nvSpPr>
        <p:spPr bwMode="auto">
          <a:xfrm>
            <a:off x="2657475" y="5556250"/>
            <a:ext cx="1922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vésicules à liquide clair </a:t>
            </a:r>
            <a:endParaRPr lang="fr-FR" altLang="fr-FR" sz="1300" b="1">
              <a:solidFill>
                <a:srgbClr val="000099"/>
              </a:solidFill>
            </a:endParaRPr>
          </a:p>
        </p:txBody>
      </p:sp>
      <p:sp>
        <p:nvSpPr>
          <p:cNvPr id="18" name="ZoneTexte 17"/>
          <p:cNvSpPr txBox="1">
            <a:spLocks noChangeArrowheads="1"/>
          </p:cNvSpPr>
          <p:nvPr/>
        </p:nvSpPr>
        <p:spPr bwMode="auto">
          <a:xfrm>
            <a:off x="3700463" y="5743575"/>
            <a:ext cx="977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la chaleur</a:t>
            </a:r>
            <a:endParaRPr lang="fr-FR" altLang="fr-FR" sz="1300" b="1">
              <a:solidFill>
                <a:srgbClr val="000099"/>
              </a:solidFill>
            </a:endParaRPr>
          </a:p>
        </p:txBody>
      </p:sp>
      <p:sp>
        <p:nvSpPr>
          <p:cNvPr id="19" name="ZoneTexte 18"/>
          <p:cNvSpPr txBox="1">
            <a:spLocks noChangeArrowheads="1"/>
          </p:cNvSpPr>
          <p:nvPr/>
        </p:nvSpPr>
        <p:spPr bwMode="auto">
          <a:xfrm>
            <a:off x="2155825" y="5988050"/>
            <a:ext cx="2511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RHUS TOXICODENDRON 9 CH</a:t>
            </a:r>
          </a:p>
        </p:txBody>
      </p:sp>
      <p:sp>
        <p:nvSpPr>
          <p:cNvPr id="20" name="ZoneTexte 19"/>
          <p:cNvSpPr txBox="1">
            <a:spLocks noChangeArrowheads="1"/>
          </p:cNvSpPr>
          <p:nvPr/>
        </p:nvSpPr>
        <p:spPr bwMode="auto">
          <a:xfrm>
            <a:off x="5867400" y="5556250"/>
            <a:ext cx="923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bleuâtres</a:t>
            </a:r>
            <a:endParaRPr lang="fr-FR" altLang="fr-FR" sz="1300" b="1">
              <a:solidFill>
                <a:srgbClr val="000099"/>
              </a:solidFill>
            </a:endParaRPr>
          </a:p>
        </p:txBody>
      </p:sp>
      <p:sp>
        <p:nvSpPr>
          <p:cNvPr id="21" name="ZoneTexte 20"/>
          <p:cNvSpPr txBox="1">
            <a:spLocks noChangeArrowheads="1"/>
          </p:cNvSpPr>
          <p:nvPr/>
        </p:nvSpPr>
        <p:spPr bwMode="auto">
          <a:xfrm>
            <a:off x="6731000" y="5559425"/>
            <a:ext cx="10525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névralgies</a:t>
            </a:r>
            <a:endParaRPr lang="fr-FR" altLang="fr-FR" sz="1300" b="1">
              <a:solidFill>
                <a:srgbClr val="000099"/>
              </a:solidFill>
            </a:endParaRPr>
          </a:p>
        </p:txBody>
      </p:sp>
      <p:sp>
        <p:nvSpPr>
          <p:cNvPr id="22" name="ZoneTexte 21"/>
          <p:cNvSpPr txBox="1">
            <a:spLocks noChangeArrowheads="1"/>
          </p:cNvSpPr>
          <p:nvPr/>
        </p:nvSpPr>
        <p:spPr bwMode="auto">
          <a:xfrm>
            <a:off x="6491288" y="5732463"/>
            <a:ext cx="10525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thoracique</a:t>
            </a:r>
            <a:endParaRPr lang="fr-FR" altLang="fr-FR" sz="1300" b="1">
              <a:solidFill>
                <a:srgbClr val="000099"/>
              </a:solidFill>
            </a:endParaRPr>
          </a:p>
        </p:txBody>
      </p:sp>
      <p:sp>
        <p:nvSpPr>
          <p:cNvPr id="23" name="ZoneTexte 22"/>
          <p:cNvSpPr txBox="1">
            <a:spLocks noChangeArrowheads="1"/>
          </p:cNvSpPr>
          <p:nvPr/>
        </p:nvSpPr>
        <p:spPr bwMode="auto">
          <a:xfrm>
            <a:off x="9710738" y="5487988"/>
            <a:ext cx="1050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jaunâtre</a:t>
            </a:r>
            <a:endParaRPr lang="fr-FR" altLang="fr-FR" sz="1300" b="1">
              <a:solidFill>
                <a:srgbClr val="000099"/>
              </a:solidFill>
            </a:endParaRPr>
          </a:p>
        </p:txBody>
      </p:sp>
      <p:sp>
        <p:nvSpPr>
          <p:cNvPr id="24" name="ZoneTexte 23"/>
          <p:cNvSpPr txBox="1">
            <a:spLocks noChangeArrowheads="1"/>
          </p:cNvSpPr>
          <p:nvPr/>
        </p:nvSpPr>
        <p:spPr bwMode="auto">
          <a:xfrm>
            <a:off x="8226425" y="5995988"/>
            <a:ext cx="2511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MEZEREUM 15 CH</a:t>
            </a:r>
          </a:p>
        </p:txBody>
      </p:sp>
      <p:sp>
        <p:nvSpPr>
          <p:cNvPr id="25" name="Pentagone 24"/>
          <p:cNvSpPr/>
          <p:nvPr/>
        </p:nvSpPr>
        <p:spPr>
          <a:xfrm rot="5400000">
            <a:off x="10257631" y="284957"/>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p>
        </p:txBody>
      </p:sp>
      <p:sp>
        <p:nvSpPr>
          <p:cNvPr id="26" name="ZoneTexte 16"/>
          <p:cNvSpPr txBox="1">
            <a:spLocks noChangeArrowheads="1"/>
          </p:cNvSpPr>
          <p:nvPr/>
        </p:nvSpPr>
        <p:spPr bwMode="auto">
          <a:xfrm>
            <a:off x="10299700" y="830263"/>
            <a:ext cx="17287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27" name="Imag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18813" y="255588"/>
            <a:ext cx="6508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wipe(up)">
                                      <p:cBhvr>
                                        <p:cTn id="87" dur="500"/>
                                        <p:tgtEl>
                                          <p:spTgt spid="26"/>
                                        </p:tgtEl>
                                      </p:cBhvr>
                                    </p:animEffect>
                                  </p:childTnLst>
                                </p:cTn>
                              </p:par>
                              <p:par>
                                <p:cTn id="88" presetID="22" presetClass="entr" presetSubtype="1" fill="hold" nodeType="with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wipe(up)">
                                      <p:cBhvr>
                                        <p:cTn id="90" dur="500"/>
                                        <p:tgtEl>
                                          <p:spTgt spid="27"/>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wipe(up)">
                                      <p:cBhvr>
                                        <p:cTn id="9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animBg="1"/>
      <p:bldP spid="2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3.10.</a:t>
            </a:r>
            <a:r>
              <a:rPr lang="fr-FR" altLang="fr-FR" sz="3200" b="1">
                <a:solidFill>
                  <a:srgbClr val="FFFFFF"/>
                </a:solidFill>
                <a:ea typeface="Tahoma" panose="020B0604030504040204" pitchFamily="34" charset="0"/>
                <a:cs typeface="Arial" panose="020B0604020202020204" pitchFamily="34" charset="0"/>
              </a:rPr>
              <a:t> Dermatologie estivale</a:t>
            </a:r>
          </a:p>
        </p:txBody>
      </p:sp>
      <p:sp>
        <p:nvSpPr>
          <p:cNvPr id="4" name="ZoneTexte 3"/>
          <p:cNvSpPr txBox="1"/>
          <p:nvPr/>
        </p:nvSpPr>
        <p:spPr>
          <a:xfrm>
            <a:off x="1727200" y="1876425"/>
            <a:ext cx="3908425" cy="3170238"/>
          </a:xfrm>
          <a:prstGeom prst="rect">
            <a:avLst/>
          </a:prstGeom>
          <a:noFill/>
        </p:spPr>
        <p:txBody>
          <a:bodyPr>
            <a:spAutoFit/>
          </a:bodyPr>
          <a:lstStyle/>
          <a:p>
            <a:pPr fontAlgn="auto">
              <a:lnSpc>
                <a:spcPct val="200000"/>
              </a:lnSpc>
              <a:spcBef>
                <a:spcPts val="0"/>
              </a:spcBef>
              <a:spcAft>
                <a:spcPts val="0"/>
              </a:spcAft>
              <a:defRPr/>
            </a:pPr>
            <a:r>
              <a:rPr lang="fr-FR" altLang="fr-FR" sz="2000" b="1" dirty="0">
                <a:solidFill>
                  <a:srgbClr val="000099"/>
                </a:solidFill>
                <a:latin typeface="+mn-lt"/>
                <a:ea typeface="ＭＳ Ｐゴシック" panose="020B0600070205080204" pitchFamily="34" charset="-128"/>
                <a:sym typeface="Wingdings" panose="05000000000000000000" pitchFamily="2" charset="2"/>
              </a:rPr>
              <a:t> </a:t>
            </a:r>
            <a:r>
              <a:rPr lang="fr-FR" sz="2000" b="1" dirty="0">
                <a:solidFill>
                  <a:srgbClr val="000099"/>
                </a:solidFill>
                <a:latin typeface="+mn-lt"/>
              </a:rPr>
              <a:t>Lucite estivale</a:t>
            </a:r>
          </a:p>
          <a:p>
            <a:pPr fontAlgn="auto">
              <a:lnSpc>
                <a:spcPct val="200000"/>
              </a:lnSpc>
              <a:spcBef>
                <a:spcPts val="0"/>
              </a:spcBef>
              <a:spcAft>
                <a:spcPts val="0"/>
              </a:spcAft>
              <a:defRPr/>
            </a:pPr>
            <a:r>
              <a:rPr lang="fr-FR" altLang="fr-FR" sz="2000" b="1" dirty="0">
                <a:solidFill>
                  <a:srgbClr val="000099"/>
                </a:solidFill>
                <a:latin typeface="+mn-lt"/>
                <a:ea typeface="ＭＳ Ｐゴシック" panose="020B0600070205080204" pitchFamily="34" charset="-128"/>
                <a:sym typeface="Wingdings" panose="05000000000000000000" pitchFamily="2" charset="2"/>
              </a:rPr>
              <a:t> </a:t>
            </a:r>
            <a:r>
              <a:rPr lang="fr-FR" sz="2000" b="1" dirty="0">
                <a:solidFill>
                  <a:srgbClr val="000099"/>
                </a:solidFill>
                <a:latin typeface="+mn-lt"/>
              </a:rPr>
              <a:t>Urticaire</a:t>
            </a:r>
          </a:p>
          <a:p>
            <a:pPr fontAlgn="auto">
              <a:lnSpc>
                <a:spcPct val="200000"/>
              </a:lnSpc>
              <a:spcBef>
                <a:spcPts val="0"/>
              </a:spcBef>
              <a:spcAft>
                <a:spcPts val="0"/>
              </a:spcAft>
              <a:defRPr/>
            </a:pPr>
            <a:r>
              <a:rPr lang="fr-FR" altLang="fr-FR" sz="2000" b="1" dirty="0">
                <a:solidFill>
                  <a:srgbClr val="000099"/>
                </a:solidFill>
                <a:latin typeface="+mn-lt"/>
                <a:ea typeface="ＭＳ Ｐゴシック" panose="020B0600070205080204" pitchFamily="34" charset="-128"/>
                <a:sym typeface="Wingdings" panose="05000000000000000000" pitchFamily="2" charset="2"/>
              </a:rPr>
              <a:t> </a:t>
            </a:r>
            <a:r>
              <a:rPr lang="fr-FR" sz="2000" b="1" dirty="0">
                <a:solidFill>
                  <a:srgbClr val="000099"/>
                </a:solidFill>
                <a:latin typeface="+mn-lt"/>
              </a:rPr>
              <a:t>Piqûres</a:t>
            </a:r>
          </a:p>
          <a:p>
            <a:pPr fontAlgn="auto">
              <a:lnSpc>
                <a:spcPct val="200000"/>
              </a:lnSpc>
              <a:spcBef>
                <a:spcPts val="0"/>
              </a:spcBef>
              <a:spcAft>
                <a:spcPts val="0"/>
              </a:spcAft>
              <a:defRPr/>
            </a:pPr>
            <a:r>
              <a:rPr lang="fr-FR" altLang="fr-FR" sz="2000" b="1" dirty="0">
                <a:solidFill>
                  <a:srgbClr val="000099"/>
                </a:solidFill>
                <a:latin typeface="+mn-lt"/>
                <a:ea typeface="ＭＳ Ｐゴシック" panose="020B0600070205080204" pitchFamily="34" charset="-128"/>
                <a:sym typeface="Wingdings" panose="05000000000000000000" pitchFamily="2" charset="2"/>
              </a:rPr>
              <a:t> </a:t>
            </a:r>
            <a:r>
              <a:rPr lang="fr-FR" sz="2000" b="1" dirty="0">
                <a:solidFill>
                  <a:srgbClr val="000099"/>
                </a:solidFill>
                <a:latin typeface="+mn-lt"/>
              </a:rPr>
              <a:t>Brûlure / coups de soleil</a:t>
            </a:r>
          </a:p>
          <a:p>
            <a:pPr marL="285750" indent="-285750" fontAlgn="auto">
              <a:spcBef>
                <a:spcPts val="0"/>
              </a:spcBef>
              <a:spcAft>
                <a:spcPts val="0"/>
              </a:spcAft>
              <a:buFont typeface="Arial" panose="020B0604020202020204" pitchFamily="34" charset="0"/>
              <a:buChar char="•"/>
              <a:defRPr/>
            </a:pPr>
            <a:endParaRPr lang="fr-FR" sz="2000" b="1" dirty="0">
              <a:solidFill>
                <a:srgbClr val="000099"/>
              </a:solidFill>
              <a:latin typeface="+mn-lt"/>
            </a:endParaRPr>
          </a:p>
          <a:p>
            <a:pPr fontAlgn="auto">
              <a:spcBef>
                <a:spcPts val="0"/>
              </a:spcBef>
              <a:spcAft>
                <a:spcPts val="0"/>
              </a:spcAft>
              <a:defRPr/>
            </a:pPr>
            <a:endParaRPr lang="fr-FR" sz="2000" b="1" dirty="0">
              <a:solidFill>
                <a:srgbClr val="000099"/>
              </a:solidFill>
              <a:latin typeface="+mn-lt"/>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ext Box 2"/>
          <p:cNvSpPr txBox="1">
            <a:spLocks noChangeArrowheads="1"/>
          </p:cNvSpPr>
          <p:nvPr/>
        </p:nvSpPr>
        <p:spPr bwMode="auto">
          <a:xfrm>
            <a:off x="952500" y="2500313"/>
            <a:ext cx="7921625" cy="2586037"/>
          </a:xfrm>
          <a:prstGeom prst="rect">
            <a:avLst/>
          </a:prstGeom>
          <a:noFill/>
          <a:ln>
            <a:noFill/>
          </a:ln>
        </p:spPr>
        <p:txBody>
          <a:bodyPr>
            <a:spAutoFit/>
          </a:bodyPr>
          <a:lstStyle>
            <a:lvl1pPr marL="363538" indent="-363538">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20000"/>
              </a:spcBef>
              <a:spcAft>
                <a:spcPct val="50000"/>
              </a:spcAft>
              <a:buClr>
                <a:srgbClr val="33CC33"/>
              </a:buClr>
              <a:buFontTx/>
              <a:buBlip>
                <a:blip r:embed="rId3"/>
              </a:buBlip>
              <a:defRPr/>
            </a:pPr>
            <a:r>
              <a:rPr lang="fr-FR" altLang="fr-FR" sz="2000" dirty="0">
                <a:solidFill>
                  <a:srgbClr val="000099"/>
                </a:solidFill>
                <a:latin typeface="+mj-lt"/>
                <a:cs typeface="Arial" panose="020B0604020202020204" pitchFamily="34" charset="0"/>
              </a:rPr>
              <a:t>Touche majoritairement les jeunes femmes</a:t>
            </a:r>
          </a:p>
          <a:p>
            <a:pPr>
              <a:lnSpc>
                <a:spcPct val="150000"/>
              </a:lnSpc>
              <a:spcBef>
                <a:spcPct val="20000"/>
              </a:spcBef>
              <a:spcAft>
                <a:spcPct val="50000"/>
              </a:spcAft>
              <a:buClr>
                <a:srgbClr val="33CC33"/>
              </a:buClr>
              <a:buFontTx/>
              <a:buBlip>
                <a:blip r:embed="rId3"/>
              </a:buBlip>
              <a:defRPr/>
            </a:pPr>
            <a:r>
              <a:rPr lang="fr-FR" altLang="fr-FR" sz="2000" dirty="0">
                <a:solidFill>
                  <a:srgbClr val="000099"/>
                </a:solidFill>
                <a:latin typeface="+mj-lt"/>
                <a:cs typeface="Arial" panose="020B0604020202020204" pitchFamily="34" charset="0"/>
              </a:rPr>
              <a:t>Après une exposition prolongée, principalement aux UVA </a:t>
            </a:r>
          </a:p>
          <a:p>
            <a:pPr>
              <a:lnSpc>
                <a:spcPct val="150000"/>
              </a:lnSpc>
              <a:spcBef>
                <a:spcPct val="20000"/>
              </a:spcBef>
              <a:spcAft>
                <a:spcPct val="50000"/>
              </a:spcAft>
              <a:buClr>
                <a:srgbClr val="33CC33"/>
              </a:buClr>
              <a:buFontTx/>
              <a:buBlip>
                <a:blip r:embed="rId3"/>
              </a:buBlip>
              <a:defRPr/>
            </a:pPr>
            <a:r>
              <a:rPr lang="fr-FR" altLang="fr-FR" sz="2000" b="1" dirty="0">
                <a:solidFill>
                  <a:srgbClr val="000099"/>
                </a:solidFill>
                <a:latin typeface="+mj-lt"/>
                <a:cs typeface="Arial" panose="020B0604020202020204" pitchFamily="34" charset="0"/>
              </a:rPr>
              <a:t>Papules érythémateuses et prurit</a:t>
            </a:r>
          </a:p>
          <a:p>
            <a:pPr>
              <a:lnSpc>
                <a:spcPct val="150000"/>
              </a:lnSpc>
              <a:spcBef>
                <a:spcPct val="20000"/>
              </a:spcBef>
              <a:spcAft>
                <a:spcPct val="50000"/>
              </a:spcAft>
              <a:buClr>
                <a:srgbClr val="33CC33"/>
              </a:buClr>
              <a:buFontTx/>
              <a:buBlip>
                <a:blip r:embed="rId3"/>
              </a:buBlip>
              <a:defRPr/>
            </a:pPr>
            <a:r>
              <a:rPr lang="fr-FR" altLang="fr-FR" sz="2000" dirty="0">
                <a:solidFill>
                  <a:srgbClr val="000099"/>
                </a:solidFill>
                <a:latin typeface="+mj-lt"/>
                <a:cs typeface="Arial" panose="020B0604020202020204" pitchFamily="34" charset="0"/>
              </a:rPr>
              <a:t>Sur parties exposées : décolleté, épaules, bras, jambes</a:t>
            </a:r>
          </a:p>
        </p:txBody>
      </p:sp>
      <p:pic>
        <p:nvPicPr>
          <p:cNvPr id="201732" name="Picture 8" descr="Afficher l'image d'origi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56771" y="2693175"/>
            <a:ext cx="3563938" cy="2008188"/>
          </a:xfrm>
          <a:prstGeom prst="rect">
            <a:avLst/>
          </a:prstGeom>
          <a:ln>
            <a:noFill/>
          </a:ln>
          <a:effectLst>
            <a:softEdge rad="112500"/>
          </a:effectLst>
        </p:spPr>
      </p:pic>
      <p:sp>
        <p:nvSpPr>
          <p:cNvPr id="557059"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3.10. </a:t>
            </a:r>
            <a:r>
              <a:rPr lang="fr-FR" altLang="fr-FR" sz="3200" b="1">
                <a:solidFill>
                  <a:srgbClr val="FFFFFF"/>
                </a:solidFill>
                <a:ea typeface="Tahoma" panose="020B0604030504040204" pitchFamily="34" charset="0"/>
                <a:cs typeface="Arial" panose="020B0604020202020204" pitchFamily="34" charset="0"/>
              </a:rPr>
              <a:t>Dermatologie estivale</a:t>
            </a:r>
          </a:p>
        </p:txBody>
      </p:sp>
      <p:sp>
        <p:nvSpPr>
          <p:cNvPr id="557060" name="Text Box 8"/>
          <p:cNvSpPr txBox="1">
            <a:spLocks noChangeArrowheads="1"/>
          </p:cNvSpPr>
          <p:nvPr/>
        </p:nvSpPr>
        <p:spPr bwMode="auto">
          <a:xfrm>
            <a:off x="2397125" y="1062038"/>
            <a:ext cx="503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Lucite estivale</a:t>
            </a:r>
          </a:p>
        </p:txBody>
      </p:sp>
      <p:sp>
        <p:nvSpPr>
          <p:cNvPr id="9" name="Espace réservé du contenu 2"/>
          <p:cNvSpPr txBox="1">
            <a:spLocks/>
          </p:cNvSpPr>
          <p:nvPr/>
        </p:nvSpPr>
        <p:spPr>
          <a:xfrm>
            <a:off x="257175" y="1684338"/>
            <a:ext cx="3811588"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 Box 3"/>
          <p:cNvSpPr txBox="1">
            <a:spLocks noChangeArrowheads="1"/>
          </p:cNvSpPr>
          <p:nvPr/>
        </p:nvSpPr>
        <p:spPr bwMode="auto">
          <a:xfrm>
            <a:off x="476250" y="2046288"/>
            <a:ext cx="4214813" cy="336550"/>
          </a:xfrm>
          <a:prstGeom prst="rect">
            <a:avLst/>
          </a:prstGeom>
          <a:noFill/>
          <a:ln>
            <a:noFill/>
          </a:ln>
        </p:spPr>
        <p:txBody>
          <a:bodyPr>
            <a:spAutoFit/>
          </a:bodyPr>
          <a:lstStyle>
            <a:lvl1pPr marL="187325" indent="-187325">
              <a:tabLst>
                <a:tab pos="1873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1873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1873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1873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1873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1873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1873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1873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1873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hangingPunct="0">
              <a:buClr>
                <a:srgbClr val="62C400"/>
              </a:buClr>
              <a:buFontTx/>
              <a:buBlip>
                <a:blip r:embed="rId3"/>
              </a:buBlip>
              <a:defRPr/>
            </a:pPr>
            <a:r>
              <a:rPr lang="fr-FR" altLang="fr-FR" sz="1600" dirty="0">
                <a:solidFill>
                  <a:srgbClr val="000099"/>
                </a:solidFill>
                <a:latin typeface="+mj-lt"/>
              </a:rPr>
              <a:t>Photosensibilisation et </a:t>
            </a:r>
            <a:r>
              <a:rPr lang="fr-FR" altLang="fr-FR" sz="1600" dirty="0" err="1">
                <a:solidFill>
                  <a:srgbClr val="000099"/>
                </a:solidFill>
                <a:latin typeface="+mj-lt"/>
              </a:rPr>
              <a:t>photodermatose</a:t>
            </a:r>
            <a:endParaRPr lang="fr-FR" altLang="fr-FR" sz="1600" dirty="0">
              <a:solidFill>
                <a:srgbClr val="000099"/>
              </a:solidFill>
              <a:latin typeface="+mj-lt"/>
            </a:endParaRPr>
          </a:p>
        </p:txBody>
      </p:sp>
      <p:sp>
        <p:nvSpPr>
          <p:cNvPr id="109572" name="Text Box 4"/>
          <p:cNvSpPr txBox="1">
            <a:spLocks noChangeArrowheads="1"/>
          </p:cNvSpPr>
          <p:nvPr/>
        </p:nvSpPr>
        <p:spPr bwMode="auto">
          <a:xfrm>
            <a:off x="476250" y="3125788"/>
            <a:ext cx="5257800" cy="581025"/>
          </a:xfrm>
          <a:prstGeom prst="rect">
            <a:avLst/>
          </a:prstGeom>
          <a:noFill/>
          <a:ln>
            <a:noFill/>
          </a:ln>
        </p:spPr>
        <p:txBody>
          <a:bodyPr>
            <a:spAutoFit/>
          </a:bodyPr>
          <a:lstStyle>
            <a:lvl1pPr marL="187325" indent="-187325">
              <a:tabLst>
                <a:tab pos="20002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hangingPunct="0">
              <a:buClr>
                <a:srgbClr val="62C400"/>
              </a:buClr>
              <a:buFontTx/>
              <a:buBlip>
                <a:blip r:embed="rId3"/>
              </a:buBlip>
              <a:defRPr/>
            </a:pPr>
            <a:r>
              <a:rPr lang="fr-FR" altLang="fr-FR" sz="1600" b="1" dirty="0">
                <a:solidFill>
                  <a:srgbClr val="000099"/>
                </a:solidFill>
                <a:latin typeface="+mj-lt"/>
              </a:rPr>
              <a:t>Éruption </a:t>
            </a:r>
            <a:r>
              <a:rPr lang="fr-FR" altLang="fr-FR" sz="1600" b="1" dirty="0" err="1">
                <a:solidFill>
                  <a:srgbClr val="000099"/>
                </a:solidFill>
                <a:latin typeface="+mj-lt"/>
              </a:rPr>
              <a:t>papulo</a:t>
            </a:r>
            <a:r>
              <a:rPr lang="fr-FR" altLang="fr-FR" sz="1600" b="1" dirty="0">
                <a:solidFill>
                  <a:srgbClr val="000099"/>
                </a:solidFill>
                <a:latin typeface="+mj-lt"/>
              </a:rPr>
              <a:t>-vésiculeuse</a:t>
            </a:r>
            <a:br>
              <a:rPr lang="fr-FR" altLang="fr-FR" sz="1600" dirty="0">
                <a:solidFill>
                  <a:srgbClr val="000099"/>
                </a:solidFill>
                <a:latin typeface="+mj-lt"/>
              </a:rPr>
            </a:br>
            <a:r>
              <a:rPr lang="fr-FR" altLang="fr-FR" sz="1600" dirty="0">
                <a:solidFill>
                  <a:srgbClr val="000099"/>
                </a:solidFill>
                <a:latin typeface="+mj-lt"/>
              </a:rPr>
              <a:t>très prurigineuse des zones découvertes</a:t>
            </a:r>
          </a:p>
        </p:txBody>
      </p:sp>
      <p:sp>
        <p:nvSpPr>
          <p:cNvPr id="109577" name="Text Box 9"/>
          <p:cNvSpPr txBox="1">
            <a:spLocks noChangeArrowheads="1"/>
          </p:cNvSpPr>
          <p:nvPr/>
        </p:nvSpPr>
        <p:spPr bwMode="auto">
          <a:xfrm>
            <a:off x="476250" y="3987800"/>
            <a:ext cx="4214813" cy="585788"/>
          </a:xfrm>
          <a:prstGeom prst="rect">
            <a:avLst/>
          </a:prstGeom>
          <a:noFill/>
          <a:ln>
            <a:noFill/>
          </a:ln>
        </p:spPr>
        <p:txBody>
          <a:bodyPr>
            <a:spAutoFit/>
          </a:bodyPr>
          <a:lstStyle>
            <a:lvl1pPr marL="187325" indent="-187325">
              <a:tabLst>
                <a:tab pos="20002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hangingPunct="0">
              <a:buClr>
                <a:srgbClr val="62C400"/>
              </a:buClr>
              <a:buFontTx/>
              <a:buBlip>
                <a:blip r:embed="rId3"/>
              </a:buBlip>
              <a:defRPr/>
            </a:pPr>
            <a:r>
              <a:rPr lang="fr-FR" altLang="fr-FR" sz="1600" b="1" dirty="0">
                <a:solidFill>
                  <a:srgbClr val="000099"/>
                </a:solidFill>
                <a:latin typeface="+mj-lt"/>
              </a:rPr>
              <a:t>œdème rosé</a:t>
            </a:r>
            <a:r>
              <a:rPr lang="fr-FR" altLang="fr-FR" sz="1600" dirty="0">
                <a:solidFill>
                  <a:srgbClr val="000099"/>
                </a:solidFill>
                <a:latin typeface="+mj-lt"/>
              </a:rPr>
              <a:t>, prurit brûlant </a:t>
            </a:r>
            <a:r>
              <a:rPr lang="fr-FR" altLang="fr-FR" sz="1600" i="1" dirty="0">
                <a:solidFill>
                  <a:srgbClr val="000099"/>
                </a:solidFill>
                <a:latin typeface="+mj-lt"/>
              </a:rPr>
              <a:t>amélioré par des applications froides </a:t>
            </a:r>
            <a:endParaRPr lang="fr-FR" altLang="fr-FR" sz="1600" b="1" i="1" dirty="0">
              <a:solidFill>
                <a:srgbClr val="000099"/>
              </a:solidFill>
              <a:latin typeface="+mj-lt"/>
            </a:endParaRPr>
          </a:p>
        </p:txBody>
      </p:sp>
      <p:sp>
        <p:nvSpPr>
          <p:cNvPr id="109579" name="Text Box 11"/>
          <p:cNvSpPr txBox="1">
            <a:spLocks noChangeArrowheads="1"/>
          </p:cNvSpPr>
          <p:nvPr/>
        </p:nvSpPr>
        <p:spPr bwMode="auto">
          <a:xfrm>
            <a:off x="476250" y="4627563"/>
            <a:ext cx="4214813" cy="338137"/>
          </a:xfrm>
          <a:prstGeom prst="rect">
            <a:avLst/>
          </a:prstGeom>
          <a:noFill/>
          <a:ln>
            <a:noFill/>
          </a:ln>
        </p:spPr>
        <p:txBody>
          <a:bodyPr>
            <a:spAutoFit/>
          </a:bodyPr>
          <a:lstStyle>
            <a:lvl1pPr marL="187325" indent="-187325">
              <a:tabLst>
                <a:tab pos="20002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hangingPunct="0">
              <a:buClr>
                <a:srgbClr val="62C400"/>
              </a:buClr>
              <a:buFontTx/>
              <a:buBlip>
                <a:blip r:embed="rId3"/>
              </a:buBlip>
              <a:defRPr/>
            </a:pPr>
            <a:r>
              <a:rPr lang="fr-FR" altLang="fr-FR" sz="1600" b="1" dirty="0">
                <a:solidFill>
                  <a:srgbClr val="000099"/>
                </a:solidFill>
                <a:latin typeface="+mj-lt"/>
              </a:rPr>
              <a:t>Réaction de type allergique</a:t>
            </a:r>
          </a:p>
        </p:txBody>
      </p:sp>
      <p:sp>
        <p:nvSpPr>
          <p:cNvPr id="109581" name="Rectangle 13"/>
          <p:cNvSpPr>
            <a:spLocks noChangeArrowheads="1"/>
          </p:cNvSpPr>
          <p:nvPr/>
        </p:nvSpPr>
        <p:spPr bwMode="auto">
          <a:xfrm>
            <a:off x="3824288" y="5264150"/>
            <a:ext cx="4335462" cy="581025"/>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0" hangingPunct="0">
              <a:defRPr/>
            </a:pPr>
            <a:r>
              <a:rPr lang="fr-FR" altLang="fr-FR" sz="1600" dirty="0">
                <a:solidFill>
                  <a:srgbClr val="000099"/>
                </a:solidFill>
                <a:latin typeface="+mj-lt"/>
              </a:rPr>
              <a:t>5 granules de chaque toutes les heures</a:t>
            </a:r>
            <a:br>
              <a:rPr lang="fr-FR" altLang="fr-FR" sz="1600" dirty="0">
                <a:solidFill>
                  <a:srgbClr val="000099"/>
                </a:solidFill>
                <a:latin typeface="+mj-lt"/>
              </a:rPr>
            </a:br>
            <a:r>
              <a:rPr lang="fr-FR" altLang="fr-FR" sz="1600" dirty="0">
                <a:solidFill>
                  <a:srgbClr val="000099"/>
                </a:solidFill>
                <a:latin typeface="+mj-lt"/>
              </a:rPr>
              <a:t>Espacer selon amélioration</a:t>
            </a:r>
          </a:p>
        </p:txBody>
      </p:sp>
      <p:sp>
        <p:nvSpPr>
          <p:cNvPr id="109589" name="Text Box 21"/>
          <p:cNvSpPr txBox="1">
            <a:spLocks noChangeArrowheads="1"/>
          </p:cNvSpPr>
          <p:nvPr/>
        </p:nvSpPr>
        <p:spPr bwMode="auto">
          <a:xfrm>
            <a:off x="303213" y="1555750"/>
            <a:ext cx="2736850" cy="366713"/>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r>
              <a:rPr lang="fr-FR" altLang="fr-FR" u="sng" dirty="0">
                <a:solidFill>
                  <a:srgbClr val="000099"/>
                </a:solidFill>
                <a:latin typeface="+mj-lt"/>
                <a:cs typeface="Arial" panose="020B0604020202020204" pitchFamily="34" charset="0"/>
              </a:rPr>
              <a:t>En prévention</a:t>
            </a:r>
          </a:p>
        </p:txBody>
      </p:sp>
      <p:sp>
        <p:nvSpPr>
          <p:cNvPr id="109590" name="Text Box 22"/>
          <p:cNvSpPr txBox="1">
            <a:spLocks noChangeArrowheads="1"/>
          </p:cNvSpPr>
          <p:nvPr/>
        </p:nvSpPr>
        <p:spPr bwMode="auto">
          <a:xfrm>
            <a:off x="303213" y="2620963"/>
            <a:ext cx="3744912" cy="366712"/>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r>
              <a:rPr lang="fr-FR" altLang="fr-FR" u="sng" dirty="0">
                <a:solidFill>
                  <a:srgbClr val="000099"/>
                </a:solidFill>
                <a:latin typeface="+mj-lt"/>
                <a:cs typeface="Arial" panose="020B0604020202020204" pitchFamily="34" charset="0"/>
              </a:rPr>
              <a:t>Si survenue de l’éruption</a:t>
            </a:r>
          </a:p>
        </p:txBody>
      </p:sp>
      <p:sp>
        <p:nvSpPr>
          <p:cNvPr id="16" name="Titre 1"/>
          <p:cNvSpPr txBox="1">
            <a:spLocks/>
          </p:cNvSpPr>
          <p:nvPr/>
        </p:nvSpPr>
        <p:spPr bwMode="auto">
          <a:xfrm>
            <a:off x="2303463" y="361950"/>
            <a:ext cx="7048500" cy="569913"/>
          </a:xfrm>
          <a:prstGeom prst="rect">
            <a:avLst/>
          </a:prstGeom>
          <a:noFill/>
          <a:ln>
            <a:noFill/>
          </a:ln>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defRPr/>
            </a:pPr>
            <a:r>
              <a:rPr lang="fr-FR" altLang="fr-FR" sz="3200" b="1" dirty="0">
                <a:solidFill>
                  <a:schemeClr val="bg1"/>
                </a:solidFill>
                <a:latin typeface="+mj-lt"/>
                <a:ea typeface="Tahoma" panose="020B0604030504040204" pitchFamily="34" charset="0"/>
                <a:cs typeface="Arial" panose="020B0604020202020204" pitchFamily="34" charset="0"/>
              </a:rPr>
              <a:t>3.10.</a:t>
            </a:r>
            <a:r>
              <a:rPr lang="fr-FR" altLang="fr-FR" sz="3200" b="1" dirty="0">
                <a:solidFill>
                  <a:srgbClr val="FFFFFF"/>
                </a:solidFill>
                <a:latin typeface="+mj-lt"/>
                <a:ea typeface="Tahoma" panose="020B0604030504040204" pitchFamily="34" charset="0"/>
                <a:cs typeface="Arial" panose="020B0604020202020204" pitchFamily="34" charset="0"/>
              </a:rPr>
              <a:t> Dermatologie estivale</a:t>
            </a:r>
          </a:p>
        </p:txBody>
      </p:sp>
      <p:sp>
        <p:nvSpPr>
          <p:cNvPr id="2" name="ZoneTexte 1"/>
          <p:cNvSpPr txBox="1"/>
          <p:nvPr/>
        </p:nvSpPr>
        <p:spPr>
          <a:xfrm>
            <a:off x="466725" y="6115050"/>
            <a:ext cx="3860800" cy="339725"/>
          </a:xfrm>
          <a:prstGeom prst="rect">
            <a:avLst/>
          </a:prstGeom>
          <a:noFill/>
        </p:spPr>
        <p:txBody>
          <a:bodyPr>
            <a:spAutoFit/>
          </a:bodyPr>
          <a:lstStyle/>
          <a:p>
            <a:pPr marL="285750" indent="-285750" fontAlgn="auto">
              <a:spcBef>
                <a:spcPts val="0"/>
              </a:spcBef>
              <a:spcAft>
                <a:spcPts val="0"/>
              </a:spcAft>
              <a:buFontTx/>
              <a:buBlip>
                <a:blip r:embed="rId3"/>
              </a:buBlip>
              <a:defRPr/>
            </a:pPr>
            <a:r>
              <a:rPr lang="fr-FR" sz="1600" dirty="0">
                <a:solidFill>
                  <a:srgbClr val="000099"/>
                </a:solidFill>
                <a:latin typeface="+mj-lt"/>
              </a:rPr>
              <a:t>Médicament de terrain possible </a:t>
            </a:r>
          </a:p>
        </p:txBody>
      </p:sp>
      <p:sp>
        <p:nvSpPr>
          <p:cNvPr id="18" name="Rectangle 27"/>
          <p:cNvSpPr>
            <a:spLocks noChangeArrowheads="1"/>
          </p:cNvSpPr>
          <p:nvPr/>
        </p:nvSpPr>
        <p:spPr bwMode="auto">
          <a:xfrm>
            <a:off x="7072313" y="1709738"/>
            <a:ext cx="4097337" cy="1225550"/>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Hypericum perforatum 15 CH</a:t>
            </a:r>
          </a:p>
          <a:p>
            <a:pPr algn="r" eaLnBrk="0" hangingPunct="0"/>
            <a:r>
              <a:rPr lang="fr-FR" altLang="fr-FR" sz="1600">
                <a:solidFill>
                  <a:srgbClr val="000099"/>
                </a:solidFill>
              </a:rPr>
              <a:t>5 granules matin et soir 15 jours avant l’exposition solaire, à poursuivre toute la durée de l’exposition et 1 semaine après</a:t>
            </a:r>
          </a:p>
        </p:txBody>
      </p:sp>
      <p:sp>
        <p:nvSpPr>
          <p:cNvPr id="19" name="Rectangle 27"/>
          <p:cNvSpPr>
            <a:spLocks noChangeArrowheads="1"/>
          </p:cNvSpPr>
          <p:nvPr/>
        </p:nvSpPr>
        <p:spPr bwMode="auto">
          <a:xfrm>
            <a:off x="8750300" y="3886200"/>
            <a:ext cx="2419350" cy="40798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Apis mellifica 15 CH</a:t>
            </a:r>
          </a:p>
        </p:txBody>
      </p:sp>
      <p:sp>
        <p:nvSpPr>
          <p:cNvPr id="20" name="Rectangle 27"/>
          <p:cNvSpPr>
            <a:spLocks noChangeArrowheads="1"/>
          </p:cNvSpPr>
          <p:nvPr/>
        </p:nvSpPr>
        <p:spPr bwMode="auto">
          <a:xfrm>
            <a:off x="8066088" y="3089275"/>
            <a:ext cx="3103562" cy="40798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Muriaticum acidum 9 CH</a:t>
            </a:r>
          </a:p>
        </p:txBody>
      </p:sp>
      <p:sp>
        <p:nvSpPr>
          <p:cNvPr id="21" name="Rectangle 27"/>
          <p:cNvSpPr>
            <a:spLocks noChangeArrowheads="1"/>
          </p:cNvSpPr>
          <p:nvPr/>
        </p:nvSpPr>
        <p:spPr bwMode="auto">
          <a:xfrm>
            <a:off x="8066088" y="4711700"/>
            <a:ext cx="3103562" cy="40798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Poumon histamine 15 CH</a:t>
            </a:r>
          </a:p>
        </p:txBody>
      </p:sp>
      <p:sp>
        <p:nvSpPr>
          <p:cNvPr id="22" name="Rectangle 27"/>
          <p:cNvSpPr>
            <a:spLocks noChangeArrowheads="1"/>
          </p:cNvSpPr>
          <p:nvPr/>
        </p:nvSpPr>
        <p:spPr bwMode="auto">
          <a:xfrm>
            <a:off x="7958138" y="5988050"/>
            <a:ext cx="3105150" cy="40798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Natrum muriaticum 15 CH</a:t>
            </a:r>
          </a:p>
        </p:txBody>
      </p:sp>
      <p:sp>
        <p:nvSpPr>
          <p:cNvPr id="559119" name="Text Box 8"/>
          <p:cNvSpPr txBox="1">
            <a:spLocks noChangeArrowheads="1"/>
          </p:cNvSpPr>
          <p:nvPr/>
        </p:nvSpPr>
        <p:spPr bwMode="auto">
          <a:xfrm>
            <a:off x="2397125" y="1062038"/>
            <a:ext cx="503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Lucite estivale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9589"/>
                                        </p:tgtEl>
                                        <p:attrNameLst>
                                          <p:attrName>style.visibility</p:attrName>
                                        </p:attrNameLst>
                                      </p:cBhvr>
                                      <p:to>
                                        <p:strVal val="visible"/>
                                      </p:to>
                                    </p:set>
                                    <p:animEffect transition="in" filter="fade">
                                      <p:cBhvr>
                                        <p:cTn id="7" dur="500"/>
                                        <p:tgtEl>
                                          <p:spTgt spid="109589"/>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109571"/>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9590"/>
                                        </p:tgtEl>
                                        <p:attrNameLst>
                                          <p:attrName>style.visibility</p:attrName>
                                        </p:attrNameLst>
                                      </p:cBhvr>
                                      <p:to>
                                        <p:strVal val="visible"/>
                                      </p:to>
                                    </p:set>
                                    <p:animEffect transition="in" filter="fade">
                                      <p:cBhvr>
                                        <p:cTn id="18" dur="500"/>
                                        <p:tgtEl>
                                          <p:spTgt spid="109590"/>
                                        </p:tgtEl>
                                      </p:cBhvr>
                                    </p:animEffect>
                                  </p:childTnLst>
                                </p:cTn>
                              </p:par>
                              <p:par>
                                <p:cTn id="19" presetID="1" presetClass="entr" presetSubtype="0" fill="hold" grpId="0" nodeType="withEffect">
                                  <p:stCondLst>
                                    <p:cond delay="0"/>
                                  </p:stCondLst>
                                  <p:childTnLst>
                                    <p:set>
                                      <p:cBhvr>
                                        <p:cTn id="20" dur="1" fill="hold">
                                          <p:stCondLst>
                                            <p:cond delay="499"/>
                                          </p:stCondLst>
                                        </p:cTn>
                                        <p:tgtEl>
                                          <p:spTgt spid="10957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0957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0957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9581"/>
                                        </p:tgtEl>
                                        <p:attrNameLst>
                                          <p:attrName>style.visibility</p:attrName>
                                        </p:attrNameLst>
                                      </p:cBhvr>
                                      <p:to>
                                        <p:strVal val="visible"/>
                                      </p:to>
                                    </p:set>
                                    <p:animEffect transition="in" filter="fade">
                                      <p:cBhvr>
                                        <p:cTn id="45" dur="500"/>
                                        <p:tgtEl>
                                          <p:spTgt spid="10958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utoUpdateAnimBg="0"/>
      <p:bldP spid="109572" grpId="0" autoUpdateAnimBg="0"/>
      <p:bldP spid="109577" grpId="0" autoUpdateAnimBg="0"/>
      <p:bldP spid="109579" grpId="0" autoUpdateAnimBg="0"/>
      <p:bldP spid="109581" grpId="0"/>
      <p:bldP spid="109589" grpId="0"/>
      <p:bldP spid="109590" grpId="0"/>
      <p:bldP spid="2" grpId="0"/>
      <p:bldP spid="18" grpId="0" animBg="1"/>
      <p:bldP spid="19" grpId="0" animBg="1"/>
      <p:bldP spid="20" grpId="0" animBg="1"/>
      <p:bldP spid="21" grpId="0" animBg="1"/>
      <p:bldP spid="22"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1" name="AutoShape 5"/>
          <p:cNvSpPr>
            <a:spLocks noChangeAspect="1" noChangeArrowheads="1"/>
          </p:cNvSpPr>
          <p:nvPr/>
        </p:nvSpPr>
        <p:spPr bwMode="auto">
          <a:xfrm>
            <a:off x="3595688" y="1593850"/>
            <a:ext cx="4465637" cy="4964113"/>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Dr Bruno B.</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Médecine Générale Homéopathie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800" dirty="0">
                <a:solidFill>
                  <a:srgbClr val="000000"/>
                </a:solidFill>
                <a:latin typeface="+mn-lt"/>
              </a:rPr>
              <a:t>	</a:t>
            </a:r>
            <a:endParaRPr lang="fr-FR" altLang="fr-FR" sz="800" b="1" dirty="0">
              <a:solidFill>
                <a:srgbClr val="000099"/>
              </a:solidFill>
              <a:latin typeface="+mn-lt"/>
            </a:endParaRPr>
          </a:p>
          <a:p>
            <a:pPr eaLnBrk="0" fontAlgn="auto" hangingPunct="0">
              <a:spcBef>
                <a:spcPts val="0"/>
              </a:spcBef>
              <a:spcAft>
                <a:spcPts val="0"/>
              </a:spcAft>
              <a:defRPr/>
            </a:pPr>
            <a:endParaRPr lang="fr-FR" altLang="fr-FR" sz="800" dirty="0">
              <a:solidFill>
                <a:srgbClr val="000000"/>
              </a:solidFill>
              <a:latin typeface="+mn-lt"/>
            </a:endParaRPr>
          </a:p>
          <a:p>
            <a:pPr eaLnBrk="0" fontAlgn="auto" hangingPunct="0">
              <a:spcBef>
                <a:spcPts val="0"/>
              </a:spcBef>
              <a:spcAft>
                <a:spcPts val="0"/>
              </a:spcAft>
              <a:defRPr/>
            </a:pPr>
            <a:r>
              <a:rPr lang="fr-FR" altLang="fr-FR" sz="800" dirty="0">
                <a:solidFill>
                  <a:srgbClr val="000000"/>
                </a:solidFill>
                <a:latin typeface="+mn-lt"/>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br>
              <a:rPr lang="fr-FR" sz="1000" dirty="0">
                <a:solidFill>
                  <a:srgbClr val="000099"/>
                </a:solidFill>
                <a:latin typeface="Comic Sans MS" pitchFamily="66" charset="0"/>
                <a:ea typeface="ＭＳ Ｐゴシック" panose="020B0600070205080204" pitchFamily="34" charset="-128"/>
              </a:rPr>
            </a:br>
            <a:r>
              <a:rPr lang="fr-FR" sz="1000" dirty="0">
                <a:solidFill>
                  <a:srgbClr val="000000"/>
                </a:solidFill>
                <a:latin typeface="Comic Sans MS" pitchFamily="66" charset="0"/>
                <a:ea typeface="ＭＳ Ｐゴシック" panose="020B0600070205080204" pitchFamily="34" charset="-128"/>
              </a:rPr>
              <a:t>			</a:t>
            </a:r>
            <a:r>
              <a:rPr lang="fr-FR" sz="1000" dirty="0">
                <a:solidFill>
                  <a:srgbClr val="000099"/>
                </a:solidFill>
                <a:latin typeface="Comic Sans MS" pitchFamily="66" charset="0"/>
                <a:ea typeface="ＭＳ Ｐゴシック" panose="020B0600070205080204" pitchFamily="34" charset="-128"/>
              </a:rPr>
              <a:t>Laurence A.  (48 ans)</a:t>
            </a:r>
            <a:endParaRPr lang="fr-FR" sz="1000" dirty="0">
              <a:solidFill>
                <a:srgbClr val="000000"/>
              </a:solidFill>
              <a:latin typeface="Comic Sans MS" pitchFamily="66" charset="0"/>
              <a:ea typeface="ＭＳ Ｐゴシック" panose="020B0600070205080204" pitchFamily="34" charset="-128"/>
            </a:endParaRPr>
          </a:p>
          <a:p>
            <a:pPr marL="187325" indent="-187325" eaLnBrk="0" hangingPunct="0">
              <a:tabLst>
                <a:tab pos="2568575" algn="l"/>
              </a:tabLst>
              <a:defRPr/>
            </a:pPr>
            <a:endParaRPr lang="fr-FR" sz="1200" dirty="0">
              <a:solidFill>
                <a:srgbClr val="000099"/>
              </a:solidFill>
              <a:latin typeface="Comic Sans MS" pitchFamily="66" charset="0"/>
              <a:ea typeface="ＭＳ Ｐゴシック" panose="020B0600070205080204" pitchFamily="34" charset="-128"/>
            </a:endParaRPr>
          </a:p>
          <a:p>
            <a:pPr marL="187325" indent="-187325" eaLnBrk="0" hangingPunct="0">
              <a:tabLst>
                <a:tab pos="2568575" algn="l"/>
              </a:tabLst>
              <a:defRPr/>
            </a:pPr>
            <a:endParaRPr lang="fr-FR" sz="1200" dirty="0">
              <a:solidFill>
                <a:srgbClr val="000099"/>
              </a:solidFill>
              <a:latin typeface="Comic Sans MS" pitchFamily="66" charset="0"/>
              <a:ea typeface="ＭＳ Ｐゴシック" panose="020B0600070205080204" pitchFamily="34" charset="-128"/>
            </a:endParaRPr>
          </a:p>
          <a:p>
            <a:pPr marL="187325" indent="-187325" eaLnBrk="0" hangingPunct="0">
              <a:tabLst>
                <a:tab pos="2568575" algn="l"/>
              </a:tabLst>
              <a:defRPr/>
            </a:pPr>
            <a:r>
              <a:rPr lang="fr-FR" sz="1200" b="1" dirty="0">
                <a:solidFill>
                  <a:srgbClr val="000099"/>
                </a:solidFill>
                <a:latin typeface="Comic Sans MS" pitchFamily="66" charset="0"/>
                <a:ea typeface="ＭＳ Ｐゴシック" panose="020B0600070205080204" pitchFamily="34" charset="-128"/>
              </a:rPr>
              <a:t>	</a:t>
            </a:r>
            <a:r>
              <a:rPr lang="fr-FR" sz="1400" b="1" dirty="0">
                <a:solidFill>
                  <a:srgbClr val="000099"/>
                </a:solidFill>
                <a:latin typeface="Comic Sans MS" pitchFamily="66" charset="0"/>
                <a:ea typeface="ＭＳ Ｐゴシック" panose="020B0600070205080204" pitchFamily="34" charset="-128"/>
              </a:rPr>
              <a:t>NATRUM MURIATICUM 15 CH</a:t>
            </a:r>
          </a:p>
          <a:p>
            <a:pPr marL="187325" indent="-187325" eaLnBrk="0" hangingPunct="0">
              <a:tabLst>
                <a:tab pos="2568575" algn="l"/>
              </a:tabLst>
              <a:defRPr/>
            </a:pPr>
            <a:r>
              <a:rPr lang="fr-FR" sz="1400" dirty="0">
                <a:solidFill>
                  <a:srgbClr val="FF0000"/>
                </a:solidFill>
                <a:latin typeface="Comic Sans MS" pitchFamily="66" charset="0"/>
                <a:ea typeface="ＭＳ Ｐゴシック" panose="020B0600070205080204" pitchFamily="34" charset="-128"/>
              </a:rPr>
              <a:t>	</a:t>
            </a:r>
            <a:r>
              <a:rPr lang="fr-FR" sz="1400" dirty="0">
                <a:solidFill>
                  <a:srgbClr val="000099"/>
                </a:solidFill>
                <a:latin typeface="Comic Sans MS" pitchFamily="66" charset="0"/>
                <a:ea typeface="ＭＳ Ｐゴシック" panose="020B0600070205080204" pitchFamily="34" charset="-128"/>
              </a:rPr>
              <a:t>1 dose chaque dimanche</a:t>
            </a:r>
            <a:endParaRPr lang="fr-FR" sz="1400" dirty="0">
              <a:solidFill>
                <a:srgbClr val="FF0000"/>
              </a:solidFill>
              <a:latin typeface="Comic Sans MS" pitchFamily="66" charset="0"/>
              <a:ea typeface="ＭＳ Ｐゴシック" panose="020B0600070205080204" pitchFamily="34" charset="-128"/>
            </a:endParaRPr>
          </a:p>
          <a:p>
            <a:pPr marL="187325" indent="-187325" eaLnBrk="0" hangingPunct="0">
              <a:spcBef>
                <a:spcPct val="60000"/>
              </a:spcBef>
              <a:tabLst>
                <a:tab pos="2568575" algn="l"/>
              </a:tabLst>
              <a:defRPr/>
            </a:pPr>
            <a:r>
              <a:rPr lang="fr-FR" sz="1400" dirty="0">
                <a:solidFill>
                  <a:srgbClr val="FF0000"/>
                </a:solidFill>
                <a:latin typeface="Comic Sans MS" pitchFamily="66" charset="0"/>
                <a:ea typeface="ＭＳ Ｐゴシック" panose="020B0600070205080204" pitchFamily="34" charset="-128"/>
              </a:rPr>
              <a:t>	</a:t>
            </a:r>
            <a:r>
              <a:rPr lang="fr-FR" sz="1400" b="1" dirty="0">
                <a:solidFill>
                  <a:srgbClr val="000099"/>
                </a:solidFill>
                <a:latin typeface="Comic Sans MS" pitchFamily="66" charset="0"/>
                <a:ea typeface="ＭＳ Ｐゴシック" panose="020B0600070205080204" pitchFamily="34" charset="-128"/>
              </a:rPr>
              <a:t>POUMON HISTAMINE 15 CH</a:t>
            </a:r>
            <a:endParaRPr lang="fr-FR" sz="1400" dirty="0">
              <a:solidFill>
                <a:srgbClr val="000099"/>
              </a:solidFill>
              <a:latin typeface="Comic Sans MS" pitchFamily="66" charset="0"/>
              <a:ea typeface="ＭＳ Ｐゴシック" panose="020B0600070205080204" pitchFamily="34" charset="-128"/>
            </a:endParaRPr>
          </a:p>
          <a:p>
            <a:pPr marL="187325" indent="-187325" eaLnBrk="0" hangingPunct="0">
              <a:spcBef>
                <a:spcPct val="30000"/>
              </a:spcBef>
              <a:tabLst>
                <a:tab pos="2568575" algn="l"/>
              </a:tabLst>
              <a:defRPr/>
            </a:pPr>
            <a:r>
              <a:rPr lang="fr-FR" sz="1400" b="1" dirty="0">
                <a:solidFill>
                  <a:srgbClr val="FF0000"/>
                </a:solidFill>
                <a:latin typeface="Comic Sans MS" pitchFamily="66" charset="0"/>
                <a:ea typeface="ＭＳ Ｐゴシック" panose="020B0600070205080204" pitchFamily="34" charset="-128"/>
              </a:rPr>
              <a:t>	</a:t>
            </a:r>
            <a:r>
              <a:rPr lang="fr-FR" sz="1400" b="1" dirty="0">
                <a:solidFill>
                  <a:srgbClr val="000099"/>
                </a:solidFill>
                <a:latin typeface="Comic Sans MS" pitchFamily="66" charset="0"/>
                <a:ea typeface="ＭＳ Ｐゴシック" panose="020B0600070205080204" pitchFamily="34" charset="-128"/>
              </a:rPr>
              <a:t>HYPERICUM PERFORATUM 15 CH</a:t>
            </a:r>
          </a:p>
          <a:p>
            <a:pPr marL="187325" indent="-187325" eaLnBrk="0" hangingPunct="0">
              <a:tabLst>
                <a:tab pos="2568575" algn="l"/>
              </a:tabLst>
              <a:defRPr/>
            </a:pPr>
            <a:r>
              <a:rPr lang="fr-FR" sz="1400" dirty="0">
                <a:solidFill>
                  <a:srgbClr val="FF0000"/>
                </a:solidFill>
                <a:latin typeface="Comic Sans MS" pitchFamily="66" charset="0"/>
                <a:ea typeface="ＭＳ Ｐゴシック" panose="020B0600070205080204" pitchFamily="34" charset="-128"/>
              </a:rPr>
              <a:t>	 </a:t>
            </a:r>
            <a:r>
              <a:rPr lang="fr-FR" sz="1400" dirty="0">
                <a:solidFill>
                  <a:srgbClr val="000099"/>
                </a:solidFill>
                <a:latin typeface="Comic Sans MS" pitchFamily="66" charset="0"/>
                <a:ea typeface="ＭＳ Ｐゴシック" panose="020B0600070205080204" pitchFamily="34" charset="-128"/>
              </a:rPr>
              <a:t>5 granules de chaque le soir</a:t>
            </a:r>
            <a:r>
              <a:rPr lang="fr-FR" dirty="0">
                <a:solidFill>
                  <a:srgbClr val="FF0000"/>
                </a:solidFill>
                <a:latin typeface="+mn-lt"/>
                <a:ea typeface="ＭＳ Ｐゴシック" panose="020B0600070205080204" pitchFamily="34" charset="-128"/>
              </a:rPr>
              <a:t> </a:t>
            </a:r>
            <a:r>
              <a:rPr lang="fr-FR" sz="1400" b="1" dirty="0">
                <a:solidFill>
                  <a:srgbClr val="000099"/>
                </a:solidFill>
                <a:latin typeface="Comic Sans MS" pitchFamily="66" charset="0"/>
                <a:ea typeface="ＭＳ Ｐゴシック" panose="020B0600070205080204" pitchFamily="34" charset="-128"/>
              </a:rPr>
              <a:t>	</a:t>
            </a:r>
          </a:p>
          <a:p>
            <a:pPr marL="187325" indent="-187325" eaLnBrk="0" hangingPunct="0">
              <a:tabLst>
                <a:tab pos="2568575" algn="l"/>
              </a:tabLst>
              <a:defRPr/>
            </a:pPr>
            <a:r>
              <a:rPr lang="fr-FR" sz="1400" dirty="0">
                <a:solidFill>
                  <a:srgbClr val="000099"/>
                </a:solidFill>
                <a:latin typeface="Comic Sans MS" pitchFamily="66" charset="0"/>
                <a:ea typeface="ＭＳ Ｐゴシック" panose="020B0600070205080204" pitchFamily="34" charset="-128"/>
              </a:rPr>
              <a:t>	Traitement pour 2 mois</a:t>
            </a:r>
            <a:r>
              <a:rPr lang="fr-FR" sz="1400" b="1" dirty="0">
                <a:solidFill>
                  <a:srgbClr val="000099"/>
                </a:solidFill>
                <a:latin typeface="Comic Sans MS" pitchFamily="66" charset="0"/>
                <a:ea typeface="ＭＳ Ｐゴシック" panose="020B0600070205080204" pitchFamily="34" charset="-128"/>
              </a:rPr>
              <a:t>	</a:t>
            </a:r>
          </a:p>
          <a:p>
            <a:pPr marL="187325" indent="-187325" eaLnBrk="0" hangingPunct="0">
              <a:tabLst>
                <a:tab pos="2568575" algn="l"/>
              </a:tabLst>
              <a:defRPr/>
            </a:pPr>
            <a:endParaRPr lang="fr-FR" sz="1400" dirty="0">
              <a:solidFill>
                <a:srgbClr val="FF0000"/>
              </a:solidFill>
              <a:latin typeface="Comic Sans MS" pitchFamily="66" charset="0"/>
              <a:ea typeface="ＭＳ Ｐゴシック" panose="020B0600070205080204" pitchFamily="34" charset="-128"/>
            </a:endParaRPr>
          </a:p>
          <a:p>
            <a:pPr marL="187325" indent="-187325" eaLnBrk="0" hangingPunct="0">
              <a:tabLst>
                <a:tab pos="2568575" algn="l"/>
              </a:tabLst>
              <a:defRPr/>
            </a:pPr>
            <a:r>
              <a:rPr lang="fr-FR" sz="1400" dirty="0">
                <a:solidFill>
                  <a:srgbClr val="000099"/>
                </a:solidFill>
                <a:latin typeface="Comic Sans MS" pitchFamily="66" charset="0"/>
                <a:ea typeface="ＭＳ Ｐゴシック" panose="020B0600070205080204" pitchFamily="34" charset="-128"/>
              </a:rPr>
              <a:t>En cas de symptômes : </a:t>
            </a:r>
          </a:p>
          <a:p>
            <a:pPr marL="187325" indent="-187325">
              <a:spcBef>
                <a:spcPct val="30000"/>
              </a:spcBef>
              <a:tabLst>
                <a:tab pos="2568575" algn="l"/>
              </a:tabLst>
              <a:defRPr/>
            </a:pPr>
            <a:r>
              <a:rPr lang="fr-FR" sz="1400" b="1" dirty="0">
                <a:solidFill>
                  <a:srgbClr val="000099"/>
                </a:solidFill>
                <a:latin typeface="Comic Sans MS" pitchFamily="66" charset="0"/>
                <a:ea typeface="ＭＳ Ｐゴシック" panose="020B0600070205080204" pitchFamily="34" charset="-128"/>
              </a:rPr>
              <a:t>	MURIATICUM ACIDUM 9 CH</a:t>
            </a:r>
          </a:p>
          <a:p>
            <a:pPr marL="187325" indent="-187325">
              <a:spcBef>
                <a:spcPct val="30000"/>
              </a:spcBef>
              <a:tabLst>
                <a:tab pos="2568575" algn="l"/>
              </a:tabLst>
              <a:defRPr/>
            </a:pPr>
            <a:r>
              <a:rPr lang="fr-FR" sz="1400" b="1" dirty="0">
                <a:solidFill>
                  <a:srgbClr val="000099"/>
                </a:solidFill>
                <a:latin typeface="Comic Sans MS" pitchFamily="66" charset="0"/>
                <a:ea typeface="ＭＳ Ｐゴシック" panose="020B0600070205080204" pitchFamily="34" charset="-128"/>
              </a:rPr>
              <a:t>	APIS MELLIFICA 15 CH</a:t>
            </a:r>
          </a:p>
          <a:p>
            <a:pPr marL="187325" indent="-187325" eaLnBrk="0" hangingPunct="0">
              <a:tabLst>
                <a:tab pos="2568575" algn="l"/>
              </a:tabLst>
              <a:defRPr/>
            </a:pPr>
            <a:r>
              <a:rPr lang="fr-FR" sz="1400" dirty="0">
                <a:solidFill>
                  <a:srgbClr val="000099"/>
                </a:solidFill>
                <a:latin typeface="Comic Sans MS" pitchFamily="66" charset="0"/>
                <a:ea typeface="ＭＳ Ｐゴシック" panose="020B0600070205080204" pitchFamily="34" charset="-128"/>
              </a:rPr>
              <a:t>	5 granules toutes les 2 heures – ESA</a:t>
            </a:r>
          </a:p>
          <a:p>
            <a:pPr marL="187325" indent="-187325" eaLnBrk="0" hangingPunct="0">
              <a:tabLst>
                <a:tab pos="2568575" algn="l"/>
              </a:tabLst>
              <a:defRPr/>
            </a:pPr>
            <a:endParaRPr lang="fr-FR" sz="1400" dirty="0">
              <a:solidFill>
                <a:srgbClr val="000099"/>
              </a:solidFill>
              <a:latin typeface="Comic Sans MS" pitchFamily="66" charset="0"/>
              <a:ea typeface="ＭＳ Ｐゴシック" panose="020B0600070205080204" pitchFamily="34" charset="-128"/>
            </a:endParaRPr>
          </a:p>
          <a:p>
            <a:pPr marL="187325" indent="-187325" eaLnBrk="0" hangingPunct="0">
              <a:tabLst>
                <a:tab pos="2568575" algn="l"/>
              </a:tabLst>
              <a:defRPr/>
            </a:pPr>
            <a:r>
              <a:rPr lang="fr-FR" altLang="fr-FR" sz="1400" i="1" dirty="0">
                <a:solidFill>
                  <a:srgbClr val="000099"/>
                </a:solidFill>
                <a:latin typeface="Comic Sans MS" panose="030F0702030302020204" pitchFamily="66" charset="0"/>
              </a:rPr>
              <a:t>	XXXXXXX</a:t>
            </a:r>
          </a:p>
          <a:p>
            <a:pPr marL="187325" indent="-187325" eaLnBrk="0" hangingPunct="0">
              <a:tabLst>
                <a:tab pos="2568575" algn="l"/>
              </a:tabLst>
              <a:defRPr/>
            </a:pPr>
            <a:endParaRPr lang="fr-FR" sz="1400" dirty="0">
              <a:solidFill>
                <a:srgbClr val="000099"/>
              </a:solidFill>
              <a:latin typeface="Comic Sans MS" pitchFamily="66" charset="0"/>
              <a:ea typeface="ＭＳ Ｐゴシック" panose="020B0600070205080204" pitchFamily="34" charset="-128"/>
            </a:endParaRPr>
          </a:p>
        </p:txBody>
      </p:sp>
      <p:sp>
        <p:nvSpPr>
          <p:cNvPr id="561154"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3.10.</a:t>
            </a:r>
            <a:r>
              <a:rPr lang="fr-FR" altLang="fr-FR" sz="3200" b="1">
                <a:solidFill>
                  <a:srgbClr val="FFFFFF"/>
                </a:solidFill>
                <a:ea typeface="Tahoma" panose="020B0604030504040204" pitchFamily="34" charset="0"/>
                <a:cs typeface="Arial" panose="020B0604020202020204" pitchFamily="34" charset="0"/>
              </a:rPr>
              <a:t> Dermatologie estivale</a:t>
            </a:r>
          </a:p>
        </p:txBody>
      </p:sp>
      <p:sp>
        <p:nvSpPr>
          <p:cNvPr id="561155" name="Text Box 8"/>
          <p:cNvSpPr txBox="1">
            <a:spLocks noChangeArrowheads="1"/>
          </p:cNvSpPr>
          <p:nvPr/>
        </p:nvSpPr>
        <p:spPr bwMode="auto">
          <a:xfrm>
            <a:off x="2397125" y="1062038"/>
            <a:ext cx="503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Lucite estivale</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ext Box 2"/>
          <p:cNvSpPr txBox="1">
            <a:spLocks noChangeArrowheads="1"/>
          </p:cNvSpPr>
          <p:nvPr/>
        </p:nvSpPr>
        <p:spPr bwMode="auto">
          <a:xfrm>
            <a:off x="1052513" y="1943100"/>
            <a:ext cx="8640762" cy="2073275"/>
          </a:xfrm>
          <a:prstGeom prst="rect">
            <a:avLst/>
          </a:prstGeom>
          <a:noFill/>
          <a:ln>
            <a:noFill/>
          </a:ln>
        </p:spPr>
        <p:txBody>
          <a:bodyPr>
            <a:spAutoFit/>
          </a:bodyPr>
          <a:lstStyle>
            <a:lvl1pPr marL="173038" indent="-173038">
              <a:defRPr>
                <a:solidFill>
                  <a:schemeClr val="tx1"/>
                </a:solidFill>
                <a:latin typeface="Arial" panose="020B0604020202020204" pitchFamily="34" charset="0"/>
                <a:ea typeface="ＭＳ Ｐゴシック" panose="020B0600070205080204" pitchFamily="34" charset="-128"/>
              </a:defRPr>
            </a:lvl1pPr>
            <a:lvl2pPr marL="890588">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a:lnSpc>
                <a:spcPct val="150000"/>
              </a:lnSpc>
              <a:spcAft>
                <a:spcPct val="50000"/>
              </a:spcAft>
              <a:buClr>
                <a:srgbClr val="33CC33"/>
              </a:buClr>
              <a:buFontTx/>
              <a:buBlip>
                <a:blip r:embed="rId3"/>
              </a:buBlip>
              <a:defRPr/>
            </a:pPr>
            <a:r>
              <a:rPr lang="fr-FR" altLang="fr-FR" sz="2000" dirty="0">
                <a:solidFill>
                  <a:srgbClr val="000099"/>
                </a:solidFill>
                <a:latin typeface="+mj-lt"/>
                <a:cs typeface="Arial" panose="020B0604020202020204" pitchFamily="34" charset="0"/>
              </a:rPr>
              <a:t>Urticaire </a:t>
            </a:r>
            <a:r>
              <a:rPr lang="fr-FR" altLang="fr-FR" sz="2000" b="1" dirty="0">
                <a:solidFill>
                  <a:srgbClr val="000099"/>
                </a:solidFill>
                <a:latin typeface="+mj-lt"/>
                <a:cs typeface="Arial" panose="020B0604020202020204" pitchFamily="34" charset="0"/>
              </a:rPr>
              <a:t>superficielle</a:t>
            </a:r>
            <a:r>
              <a:rPr lang="fr-FR" altLang="fr-FR" sz="2000" dirty="0">
                <a:solidFill>
                  <a:srgbClr val="000099"/>
                </a:solidFill>
                <a:latin typeface="+mj-lt"/>
                <a:cs typeface="Arial" panose="020B0604020202020204" pitchFamily="34" charset="0"/>
              </a:rPr>
              <a:t> </a:t>
            </a:r>
            <a:r>
              <a:rPr lang="fr-FR" altLang="fr-FR" sz="2000" b="1" dirty="0">
                <a:solidFill>
                  <a:srgbClr val="000099"/>
                </a:solidFill>
                <a:latin typeface="+mj-lt"/>
                <a:cs typeface="Arial" panose="020B0604020202020204" pitchFamily="34" charset="0"/>
              </a:rPr>
              <a:t>ou profonde</a:t>
            </a:r>
            <a:r>
              <a:rPr lang="fr-FR" altLang="fr-FR" sz="2000" dirty="0">
                <a:solidFill>
                  <a:srgbClr val="000099"/>
                </a:solidFill>
                <a:latin typeface="+mj-lt"/>
                <a:cs typeface="Arial" panose="020B0604020202020204" pitchFamily="34" charset="0"/>
              </a:rPr>
              <a:t> / </a:t>
            </a:r>
            <a:r>
              <a:rPr lang="fr-FR" altLang="fr-FR" sz="2000" b="1" dirty="0">
                <a:solidFill>
                  <a:srgbClr val="000099"/>
                </a:solidFill>
                <a:latin typeface="+mj-lt"/>
                <a:cs typeface="Arial" panose="020B0604020202020204" pitchFamily="34" charset="0"/>
              </a:rPr>
              <a:t>aiguë ou chronique</a:t>
            </a:r>
          </a:p>
          <a:p>
            <a:pPr marL="342900" indent="-342900">
              <a:lnSpc>
                <a:spcPct val="150000"/>
              </a:lnSpc>
              <a:spcAft>
                <a:spcPct val="50000"/>
              </a:spcAft>
              <a:buClr>
                <a:srgbClr val="33CC33"/>
              </a:buClr>
              <a:buFontTx/>
              <a:buBlip>
                <a:blip r:embed="rId3"/>
              </a:buBlip>
              <a:defRPr/>
            </a:pPr>
            <a:r>
              <a:rPr lang="fr-FR" altLang="fr-FR" sz="2000" dirty="0">
                <a:solidFill>
                  <a:srgbClr val="000099"/>
                </a:solidFill>
                <a:latin typeface="+mj-lt"/>
                <a:cs typeface="Arial" panose="020B0604020202020204" pitchFamily="34" charset="0"/>
              </a:rPr>
              <a:t>Urticaire superficielle :</a:t>
            </a:r>
          </a:p>
          <a:p>
            <a:pPr lvl="1">
              <a:spcAft>
                <a:spcPct val="50000"/>
              </a:spcAft>
              <a:buClr>
                <a:srgbClr val="33CC33"/>
              </a:buClr>
              <a:buFont typeface="Wingdings" panose="05000000000000000000" pitchFamily="2" charset="2"/>
              <a:buNone/>
              <a:defRPr/>
            </a:pPr>
            <a:r>
              <a:rPr lang="fr-FR" altLang="fr-FR" sz="2000" dirty="0">
                <a:solidFill>
                  <a:srgbClr val="000099"/>
                </a:solidFill>
                <a:latin typeface="+mj-lt"/>
                <a:cs typeface="Arial" panose="020B0604020202020204" pitchFamily="34" charset="0"/>
              </a:rPr>
              <a:t>- éruption de </a:t>
            </a:r>
            <a:r>
              <a:rPr lang="fr-FR" altLang="fr-FR" sz="2000" b="1" dirty="0">
                <a:solidFill>
                  <a:srgbClr val="000099"/>
                </a:solidFill>
                <a:latin typeface="+mj-lt"/>
                <a:cs typeface="Arial" panose="020B0604020202020204" pitchFamily="34" charset="0"/>
              </a:rPr>
              <a:t>papules rosées</a:t>
            </a:r>
            <a:r>
              <a:rPr lang="fr-FR" altLang="fr-FR" sz="2000" dirty="0">
                <a:solidFill>
                  <a:srgbClr val="000099"/>
                </a:solidFill>
                <a:latin typeface="+mj-lt"/>
                <a:cs typeface="Arial" panose="020B0604020202020204" pitchFamily="34" charset="0"/>
              </a:rPr>
              <a:t> à centre blanc et à contours nets</a:t>
            </a:r>
          </a:p>
          <a:p>
            <a:pPr lvl="1">
              <a:spcAft>
                <a:spcPct val="50000"/>
              </a:spcAft>
              <a:buClr>
                <a:srgbClr val="33CC33"/>
              </a:buClr>
              <a:buFont typeface="Wingdings" panose="05000000000000000000" pitchFamily="2" charset="2"/>
              <a:buNone/>
              <a:defRPr/>
            </a:pPr>
            <a:r>
              <a:rPr lang="fr-FR" altLang="fr-FR" sz="2000" dirty="0">
                <a:solidFill>
                  <a:srgbClr val="000099"/>
                </a:solidFill>
                <a:latin typeface="+mj-lt"/>
                <a:cs typeface="Arial" panose="020B0604020202020204" pitchFamily="34" charset="0"/>
              </a:rPr>
              <a:t>- </a:t>
            </a:r>
            <a:r>
              <a:rPr lang="fr-FR" altLang="fr-FR" sz="2000" b="1" dirty="0">
                <a:solidFill>
                  <a:srgbClr val="000099"/>
                </a:solidFill>
                <a:latin typeface="+mj-lt"/>
                <a:cs typeface="Arial" panose="020B0604020202020204" pitchFamily="34" charset="0"/>
              </a:rPr>
              <a:t>prurit</a:t>
            </a:r>
            <a:r>
              <a:rPr lang="fr-FR" altLang="fr-FR" sz="2000" dirty="0">
                <a:solidFill>
                  <a:srgbClr val="000099"/>
                </a:solidFill>
                <a:latin typeface="+mj-lt"/>
                <a:cs typeface="Arial" panose="020B0604020202020204" pitchFamily="34" charset="0"/>
              </a:rPr>
              <a:t> important</a:t>
            </a:r>
          </a:p>
        </p:txBody>
      </p:sp>
      <p:sp>
        <p:nvSpPr>
          <p:cNvPr id="563202" name="AutoShape 11" descr="Résultat de recherche d'images pour &quot;urticaire&quot;"/>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pic>
        <p:nvPicPr>
          <p:cNvPr id="195589" name="Picture 13" descr="Afficher l'image d'origine"/>
          <p:cNvPicPr>
            <a:picLocks noChangeAspect="1" noChangeArrowheads="1"/>
          </p:cNvPicPr>
          <p:nvPr/>
        </p:nvPicPr>
        <p:blipFill>
          <a:blip r:embed="rId4"/>
          <a:srcRect/>
          <a:stretch>
            <a:fillRect/>
          </a:stretch>
        </p:blipFill>
        <p:spPr bwMode="auto">
          <a:xfrm>
            <a:off x="4467225" y="4059238"/>
            <a:ext cx="2952750" cy="1933575"/>
          </a:xfrm>
          <a:prstGeom prst="rect">
            <a:avLst/>
          </a:prstGeom>
          <a:ln>
            <a:noFill/>
          </a:ln>
          <a:effectLst>
            <a:outerShdw blurRad="292100" dist="139700" dir="2700000" algn="tl" rotWithShape="0">
              <a:srgbClr val="333333">
                <a:alpha val="65000"/>
              </a:srgbClr>
            </a:outerShdw>
          </a:effectLst>
        </p:spPr>
      </p:pic>
      <p:sp>
        <p:nvSpPr>
          <p:cNvPr id="563204"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Urticaire</a:t>
            </a:r>
          </a:p>
        </p:txBody>
      </p:sp>
      <p:sp>
        <p:nvSpPr>
          <p:cNvPr id="563205"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3.10.</a:t>
            </a:r>
            <a:r>
              <a:rPr lang="fr-FR" altLang="fr-FR" sz="3200" b="1">
                <a:solidFill>
                  <a:srgbClr val="FFFFFF"/>
                </a:solidFill>
                <a:ea typeface="Tahoma" panose="020B0604030504040204" pitchFamily="34" charset="0"/>
                <a:cs typeface="Arial" panose="020B0604020202020204" pitchFamily="34" charset="0"/>
              </a:rPr>
              <a:t> Dermatologie estivale</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249" name="Imag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21313" y="1719263"/>
            <a:ext cx="1376362"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Text Box 7"/>
          <p:cNvSpPr txBox="1">
            <a:spLocks noChangeArrowheads="1"/>
          </p:cNvSpPr>
          <p:nvPr/>
        </p:nvSpPr>
        <p:spPr bwMode="auto">
          <a:xfrm>
            <a:off x="2063750" y="3249613"/>
            <a:ext cx="8137525" cy="1724025"/>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50000"/>
              </a:lnSpc>
              <a:spcAft>
                <a:spcPct val="50000"/>
              </a:spcAft>
              <a:buClr>
                <a:srgbClr val="33CC33"/>
              </a:buClr>
              <a:defRPr/>
            </a:pPr>
            <a:r>
              <a:rPr lang="fr-FR" altLang="fr-FR" sz="2000" dirty="0">
                <a:solidFill>
                  <a:srgbClr val="000099"/>
                </a:solidFill>
                <a:latin typeface="+mj-lt"/>
              </a:rPr>
              <a:t>Seule l’urticaire aiguë et superficielle est du ressort du conseil officinal</a:t>
            </a:r>
          </a:p>
          <a:p>
            <a:pPr>
              <a:spcBef>
                <a:spcPct val="50000"/>
              </a:spcBef>
              <a:defRPr/>
            </a:pPr>
            <a:r>
              <a:rPr lang="fr-FR" altLang="fr-FR" sz="2000" dirty="0">
                <a:solidFill>
                  <a:srgbClr val="000099"/>
                </a:solidFill>
                <a:latin typeface="+mj-lt"/>
              </a:rPr>
              <a:t>En cas de récidive ou de lésions extensives :</a:t>
            </a:r>
          </a:p>
          <a:p>
            <a:pPr algn="ctr">
              <a:spcBef>
                <a:spcPct val="50000"/>
              </a:spcBef>
              <a:defRPr/>
            </a:pPr>
            <a:r>
              <a:rPr lang="fr-FR" altLang="fr-FR" sz="2400" dirty="0">
                <a:solidFill>
                  <a:srgbClr val="000099"/>
                </a:solidFill>
                <a:latin typeface="+mj-lt"/>
                <a:sym typeface="Wingdings" panose="05000000000000000000" pitchFamily="2" charset="2"/>
              </a:rPr>
              <a:t> </a:t>
            </a:r>
            <a:r>
              <a:rPr lang="fr-FR" altLang="fr-FR" sz="2400" b="1" dirty="0">
                <a:solidFill>
                  <a:srgbClr val="000099"/>
                </a:solidFill>
                <a:latin typeface="+mj-lt"/>
              </a:rPr>
              <a:t>consultation médicale</a:t>
            </a:r>
          </a:p>
        </p:txBody>
      </p:sp>
      <p:sp>
        <p:nvSpPr>
          <p:cNvPr id="8" name="Text Box 50"/>
          <p:cNvSpPr txBox="1">
            <a:spLocks noChangeArrowheads="1"/>
          </p:cNvSpPr>
          <p:nvPr/>
        </p:nvSpPr>
        <p:spPr bwMode="auto">
          <a:xfrm>
            <a:off x="2390775" y="1063625"/>
            <a:ext cx="7069138" cy="401638"/>
          </a:xfrm>
          <a:prstGeom prst="rect">
            <a:avLst/>
          </a:prstGeom>
          <a:noFill/>
          <a:ln>
            <a:noFill/>
          </a:ln>
          <a:effec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defRPr/>
            </a:pPr>
            <a:r>
              <a:rPr lang="fr-FR" altLang="fr-FR" sz="2000" b="1" dirty="0">
                <a:solidFill>
                  <a:srgbClr val="95C41D"/>
                </a:solidFill>
                <a:latin typeface="+mj-lt"/>
                <a:cs typeface="Arial" panose="020B0604020202020204" pitchFamily="34" charset="0"/>
                <a:sym typeface="Wingdings" panose="05000000000000000000" pitchFamily="2" charset="2"/>
              </a:rPr>
              <a:t> </a:t>
            </a:r>
            <a:r>
              <a:rPr lang="fr-FR" altLang="fr-FR" sz="2000" b="1" dirty="0">
                <a:solidFill>
                  <a:srgbClr val="95C41D"/>
                </a:solidFill>
                <a:latin typeface="+mj-lt"/>
                <a:cs typeface="Arial" panose="020B0604020202020204" pitchFamily="34" charset="0"/>
              </a:rPr>
              <a:t>Urticaire</a:t>
            </a:r>
          </a:p>
        </p:txBody>
      </p:sp>
      <p:sp>
        <p:nvSpPr>
          <p:cNvPr id="9" name="Titre 1"/>
          <p:cNvSpPr txBox="1">
            <a:spLocks/>
          </p:cNvSpPr>
          <p:nvPr/>
        </p:nvSpPr>
        <p:spPr bwMode="auto">
          <a:xfrm>
            <a:off x="2303463" y="361950"/>
            <a:ext cx="7048500" cy="569913"/>
          </a:xfrm>
          <a:prstGeom prst="rect">
            <a:avLst/>
          </a:prstGeom>
          <a:noFill/>
          <a:ln>
            <a:noFill/>
          </a:ln>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defRPr/>
            </a:pPr>
            <a:r>
              <a:rPr lang="fr-FR" altLang="fr-FR" sz="3200" b="1" dirty="0">
                <a:solidFill>
                  <a:schemeClr val="bg1"/>
                </a:solidFill>
                <a:latin typeface="+mj-lt"/>
                <a:ea typeface="Tahoma" panose="020B0604030504040204" pitchFamily="34" charset="0"/>
                <a:cs typeface="Arial" panose="020B0604020202020204" pitchFamily="34" charset="0"/>
              </a:rPr>
              <a:t>3.10. </a:t>
            </a:r>
            <a:r>
              <a:rPr lang="fr-FR" altLang="fr-FR" sz="3200" b="1" dirty="0">
                <a:solidFill>
                  <a:srgbClr val="FFFFFF"/>
                </a:solidFill>
                <a:latin typeface="+mj-lt"/>
                <a:ea typeface="Tahoma" panose="020B0604030504040204" pitchFamily="34" charset="0"/>
                <a:cs typeface="Arial" panose="020B0604020202020204" pitchFamily="34" charset="0"/>
              </a:rPr>
              <a:t>Dermatologie estivale</a:t>
            </a:r>
          </a:p>
        </p:txBody>
      </p:sp>
      <p:sp>
        <p:nvSpPr>
          <p:cNvPr id="7" name="Espace réservé du contenu 2"/>
          <p:cNvSpPr txBox="1">
            <a:spLocks/>
          </p:cNvSpPr>
          <p:nvPr/>
        </p:nvSpPr>
        <p:spPr>
          <a:xfrm>
            <a:off x="255588" y="1684338"/>
            <a:ext cx="343852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latin typeface="+mj-lt"/>
                <a:cs typeface="Arial" panose="020B0604020202020204" pitchFamily="34" charset="0"/>
              </a:rPr>
              <a:t>Limites du conseil</a:t>
            </a:r>
          </a:p>
          <a:p>
            <a:pPr marL="0" indent="0" defTabSz="914377" fontAlgn="auto">
              <a:spcBef>
                <a:spcPts val="0"/>
              </a:spcBef>
              <a:spcAft>
                <a:spcPts val="0"/>
              </a:spcAft>
              <a:buFontTx/>
              <a:buNone/>
              <a:defRPr/>
            </a:pPr>
            <a:endParaRPr lang="fr-FR" dirty="0">
              <a:latin typeface="+mj-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ZoneTexte 7"/>
          <p:cNvSpPr txBox="1">
            <a:spLocks noChangeArrowheads="1"/>
          </p:cNvSpPr>
          <p:nvPr/>
        </p:nvSpPr>
        <p:spPr bwMode="auto">
          <a:xfrm>
            <a:off x="4229100" y="1782763"/>
            <a:ext cx="38703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rgbClr val="FFFFFF"/>
                </a:solidFill>
                <a:cs typeface="Arial" panose="020B0604020202020204" pitchFamily="34" charset="0"/>
              </a:rPr>
              <a:t>PARTIE 2</a:t>
            </a:r>
          </a:p>
          <a:p>
            <a:pPr algn="ctr"/>
            <a:r>
              <a:rPr lang="fr-FR" altLang="fr-FR" sz="3200" b="1">
                <a:solidFill>
                  <a:srgbClr val="FFFFFF"/>
                </a:solidFill>
                <a:cs typeface="Arial" panose="020B0604020202020204" pitchFamily="34" charset="0"/>
              </a:rPr>
              <a:t>Le conseil officinal</a:t>
            </a:r>
            <a:endParaRPr lang="fr-FR" altLang="fr-FR" sz="3200">
              <a:solidFill>
                <a:srgbClr val="FFFFFF"/>
              </a:solidFill>
              <a:cs typeface="Arial" panose="020B0604020202020204" pitchFamily="34" charset="0"/>
            </a:endParaRPr>
          </a:p>
        </p:txBody>
      </p:sp>
      <p:sp>
        <p:nvSpPr>
          <p:cNvPr id="303106" name="Text Box 2"/>
          <p:cNvSpPr txBox="1">
            <a:spLocks noChangeArrowheads="1"/>
          </p:cNvSpPr>
          <p:nvPr/>
        </p:nvSpPr>
        <p:spPr bwMode="auto">
          <a:xfrm>
            <a:off x="3892550" y="4171950"/>
            <a:ext cx="61658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62C400"/>
              </a:buClr>
              <a:buFontTx/>
              <a:buBlip>
                <a:blip r:embed="rId3"/>
              </a:buBlip>
            </a:pPr>
            <a:r>
              <a:rPr lang="fr-FR" altLang="fr-FR" sz="2400" dirty="0">
                <a:solidFill>
                  <a:srgbClr val="000099"/>
                </a:solidFill>
                <a:cs typeface="Arial" panose="020B0604020202020204" pitchFamily="34" charset="0"/>
              </a:rPr>
              <a:t>2.1. Règles d’or du conseil</a:t>
            </a:r>
          </a:p>
          <a:p>
            <a:pPr>
              <a:spcBef>
                <a:spcPct val="50000"/>
              </a:spcBef>
              <a:buClr>
                <a:srgbClr val="62C400"/>
              </a:buClr>
              <a:buFontTx/>
              <a:buBlip>
                <a:blip r:embed="rId3"/>
              </a:buBlip>
            </a:pPr>
            <a:r>
              <a:rPr lang="fr-FR" altLang="fr-FR" sz="2400" dirty="0">
                <a:solidFill>
                  <a:srgbClr val="000099"/>
                </a:solidFill>
                <a:cs typeface="Arial" panose="020B0604020202020204" pitchFamily="34" charset="0"/>
              </a:rPr>
              <a:t>2.2. Méthodologie de conseil </a:t>
            </a:r>
          </a:p>
          <a:p>
            <a:pPr>
              <a:spcBef>
                <a:spcPct val="50000"/>
              </a:spcBef>
              <a:buClr>
                <a:srgbClr val="62C400"/>
              </a:buClr>
              <a:buFontTx/>
              <a:buBlip>
                <a:blip r:embed="rId3"/>
              </a:buBlip>
            </a:pPr>
            <a:r>
              <a:rPr lang="fr-FR" altLang="fr-FR" sz="2400" dirty="0">
                <a:solidFill>
                  <a:srgbClr val="000099"/>
                </a:solidFill>
                <a:cs typeface="Arial" panose="020B0604020202020204" pitchFamily="34" charset="0"/>
              </a:rPr>
              <a:t>2.3. Observation</a:t>
            </a:r>
          </a:p>
          <a:p>
            <a:pPr>
              <a:spcBef>
                <a:spcPct val="50000"/>
              </a:spcBef>
              <a:buClr>
                <a:srgbClr val="62C400"/>
              </a:buClr>
              <a:buFontTx/>
              <a:buBlip>
                <a:blip r:embed="rId3"/>
              </a:buBlip>
            </a:pPr>
            <a:endParaRPr lang="fr-FR" altLang="fr-FR" sz="2400" dirty="0">
              <a:solidFill>
                <a:srgbClr val="000099"/>
              </a:solidFill>
              <a:cs typeface="Arial" panose="020B0604020202020204" pitchFamily="34" charset="0"/>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ext Box 2"/>
          <p:cNvSpPr txBox="1">
            <a:spLocks noChangeArrowheads="1"/>
          </p:cNvSpPr>
          <p:nvPr/>
        </p:nvSpPr>
        <p:spPr bwMode="auto">
          <a:xfrm>
            <a:off x="6459538" y="1657350"/>
            <a:ext cx="3124200" cy="336550"/>
          </a:xfrm>
          <a:prstGeom prst="rect">
            <a:avLst/>
          </a:prstGeom>
          <a:solidFill>
            <a:schemeClr val="bg1"/>
          </a:solid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fr-FR" altLang="fr-FR" sz="1600">
              <a:solidFill>
                <a:srgbClr val="3333CC"/>
              </a:solidFill>
              <a:latin typeface="+mj-lt"/>
            </a:endParaRPr>
          </a:p>
        </p:txBody>
      </p:sp>
      <p:sp>
        <p:nvSpPr>
          <p:cNvPr id="103434" name="Text Box 10"/>
          <p:cNvSpPr txBox="1">
            <a:spLocks noChangeArrowheads="1"/>
          </p:cNvSpPr>
          <p:nvPr/>
        </p:nvSpPr>
        <p:spPr bwMode="auto">
          <a:xfrm>
            <a:off x="552450" y="3455988"/>
            <a:ext cx="3111500" cy="338137"/>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285750" indent="-285750">
              <a:buClr>
                <a:srgbClr val="33CC33"/>
              </a:buClr>
              <a:buFontTx/>
              <a:buBlip>
                <a:blip r:embed="rId3"/>
              </a:buBlip>
              <a:defRPr/>
            </a:pPr>
            <a:r>
              <a:rPr lang="fr-FR" altLang="fr-FR" sz="1600" dirty="0">
                <a:solidFill>
                  <a:srgbClr val="000099"/>
                </a:solidFill>
                <a:latin typeface="+mj-lt"/>
                <a:cs typeface="Arial" panose="020B0604020202020204" pitchFamily="34" charset="0"/>
              </a:rPr>
              <a:t> Si </a:t>
            </a:r>
            <a:r>
              <a:rPr lang="fr-FR" altLang="fr-FR" sz="1600" b="1" dirty="0">
                <a:solidFill>
                  <a:srgbClr val="000099"/>
                </a:solidFill>
                <a:latin typeface="+mj-lt"/>
                <a:cs typeface="Arial" panose="020B0604020202020204" pitchFamily="34" charset="0"/>
              </a:rPr>
              <a:t>amélioration par le froid</a:t>
            </a:r>
          </a:p>
        </p:txBody>
      </p:sp>
      <p:sp>
        <p:nvSpPr>
          <p:cNvPr id="103435" name="Text Box 11"/>
          <p:cNvSpPr txBox="1">
            <a:spLocks noChangeArrowheads="1"/>
          </p:cNvSpPr>
          <p:nvPr/>
        </p:nvSpPr>
        <p:spPr bwMode="auto">
          <a:xfrm>
            <a:off x="479425" y="4679950"/>
            <a:ext cx="4033838" cy="336550"/>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285750" indent="-285750">
              <a:buClr>
                <a:srgbClr val="33CC33"/>
              </a:buClr>
              <a:buFontTx/>
              <a:buBlip>
                <a:blip r:embed="rId3"/>
              </a:buBlip>
              <a:defRPr/>
            </a:pPr>
            <a:r>
              <a:rPr lang="fr-FR" altLang="fr-FR" sz="1600" dirty="0">
                <a:solidFill>
                  <a:srgbClr val="000099"/>
                </a:solidFill>
                <a:latin typeface="+mj-lt"/>
                <a:cs typeface="Arial" panose="020B0604020202020204" pitchFamily="34" charset="0"/>
              </a:rPr>
              <a:t> Si </a:t>
            </a:r>
            <a:r>
              <a:rPr lang="fr-FR" altLang="fr-FR" sz="1600" b="1" dirty="0">
                <a:solidFill>
                  <a:srgbClr val="000099"/>
                </a:solidFill>
                <a:latin typeface="+mj-lt"/>
                <a:cs typeface="Arial" panose="020B0604020202020204" pitchFamily="34" charset="0"/>
              </a:rPr>
              <a:t>non amélioration par le froid</a:t>
            </a:r>
            <a:endParaRPr lang="fr-FR" altLang="fr-FR" sz="1600" dirty="0">
              <a:solidFill>
                <a:srgbClr val="000099"/>
              </a:solidFill>
              <a:latin typeface="+mj-lt"/>
              <a:cs typeface="Arial" panose="020B0604020202020204" pitchFamily="34" charset="0"/>
            </a:endParaRPr>
          </a:p>
        </p:txBody>
      </p:sp>
      <p:grpSp>
        <p:nvGrpSpPr>
          <p:cNvPr id="103436" name="Group 12"/>
          <p:cNvGrpSpPr>
            <a:grpSpLocks/>
          </p:cNvGrpSpPr>
          <p:nvPr/>
        </p:nvGrpSpPr>
        <p:grpSpPr bwMode="auto">
          <a:xfrm>
            <a:off x="1315369" y="2534652"/>
            <a:ext cx="792163" cy="647700"/>
            <a:chOff x="2562" y="2432"/>
            <a:chExt cx="283" cy="288"/>
          </a:xfrm>
          <a:solidFill>
            <a:srgbClr val="95C41D"/>
          </a:solidFill>
        </p:grpSpPr>
        <p:sp>
          <p:nvSpPr>
            <p:cNvPr id="199691" name="Freeform 13"/>
            <p:cNvSpPr>
              <a:spLocks/>
            </p:cNvSpPr>
            <p:nvPr/>
          </p:nvSpPr>
          <p:spPr bwMode="auto">
            <a:xfrm>
              <a:off x="2562" y="2526"/>
              <a:ext cx="283" cy="100"/>
            </a:xfrm>
            <a:custGeom>
              <a:avLst/>
              <a:gdLst>
                <a:gd name="T0" fmla="*/ 467 w 1161"/>
                <a:gd name="T1" fmla="*/ 6 h 349"/>
                <a:gd name="T2" fmla="*/ 544 w 1161"/>
                <a:gd name="T3" fmla="*/ 6 h 349"/>
                <a:gd name="T4" fmla="*/ 614 w 1161"/>
                <a:gd name="T5" fmla="*/ 7 h 349"/>
                <a:gd name="T6" fmla="*/ 668 w 1161"/>
                <a:gd name="T7" fmla="*/ 11 h 349"/>
                <a:gd name="T8" fmla="*/ 733 w 1161"/>
                <a:gd name="T9" fmla="*/ 12 h 349"/>
                <a:gd name="T10" fmla="*/ 775 w 1161"/>
                <a:gd name="T11" fmla="*/ 19 h 349"/>
                <a:gd name="T12" fmla="*/ 903 w 1161"/>
                <a:gd name="T13" fmla="*/ 29 h 349"/>
                <a:gd name="T14" fmla="*/ 968 w 1161"/>
                <a:gd name="T15" fmla="*/ 57 h 349"/>
                <a:gd name="T16" fmla="*/ 1000 w 1161"/>
                <a:gd name="T17" fmla="*/ 86 h 349"/>
                <a:gd name="T18" fmla="*/ 990 w 1161"/>
                <a:gd name="T19" fmla="*/ 104 h 349"/>
                <a:gd name="T20" fmla="*/ 1020 w 1161"/>
                <a:gd name="T21" fmla="*/ 128 h 349"/>
                <a:gd name="T22" fmla="*/ 1030 w 1161"/>
                <a:gd name="T23" fmla="*/ 153 h 349"/>
                <a:gd name="T24" fmla="*/ 982 w 1161"/>
                <a:gd name="T25" fmla="*/ 166 h 349"/>
                <a:gd name="T26" fmla="*/ 1012 w 1161"/>
                <a:gd name="T27" fmla="*/ 177 h 349"/>
                <a:gd name="T28" fmla="*/ 1033 w 1161"/>
                <a:gd name="T29" fmla="*/ 186 h 349"/>
                <a:gd name="T30" fmla="*/ 1067 w 1161"/>
                <a:gd name="T31" fmla="*/ 197 h 349"/>
                <a:gd name="T32" fmla="*/ 1082 w 1161"/>
                <a:gd name="T33" fmla="*/ 215 h 349"/>
                <a:gd name="T34" fmla="*/ 1073 w 1161"/>
                <a:gd name="T35" fmla="*/ 228 h 349"/>
                <a:gd name="T36" fmla="*/ 1072 w 1161"/>
                <a:gd name="T37" fmla="*/ 237 h 349"/>
                <a:gd name="T38" fmla="*/ 1106 w 1161"/>
                <a:gd name="T39" fmla="*/ 248 h 349"/>
                <a:gd name="T40" fmla="*/ 1118 w 1161"/>
                <a:gd name="T41" fmla="*/ 262 h 349"/>
                <a:gd name="T42" fmla="*/ 1147 w 1161"/>
                <a:gd name="T43" fmla="*/ 266 h 349"/>
                <a:gd name="T44" fmla="*/ 1145 w 1161"/>
                <a:gd name="T45" fmla="*/ 282 h 349"/>
                <a:gd name="T46" fmla="*/ 1105 w 1161"/>
                <a:gd name="T47" fmla="*/ 273 h 349"/>
                <a:gd name="T48" fmla="*/ 1070 w 1161"/>
                <a:gd name="T49" fmla="*/ 278 h 349"/>
                <a:gd name="T50" fmla="*/ 995 w 1161"/>
                <a:gd name="T51" fmla="*/ 271 h 349"/>
                <a:gd name="T52" fmla="*/ 923 w 1161"/>
                <a:gd name="T53" fmla="*/ 270 h 349"/>
                <a:gd name="T54" fmla="*/ 852 w 1161"/>
                <a:gd name="T55" fmla="*/ 265 h 349"/>
                <a:gd name="T56" fmla="*/ 777 w 1161"/>
                <a:gd name="T57" fmla="*/ 259 h 349"/>
                <a:gd name="T58" fmla="*/ 689 w 1161"/>
                <a:gd name="T59" fmla="*/ 258 h 349"/>
                <a:gd name="T60" fmla="*/ 636 w 1161"/>
                <a:gd name="T61" fmla="*/ 257 h 349"/>
                <a:gd name="T62" fmla="*/ 579 w 1161"/>
                <a:gd name="T63" fmla="*/ 257 h 349"/>
                <a:gd name="T64" fmla="*/ 513 w 1161"/>
                <a:gd name="T65" fmla="*/ 261 h 349"/>
                <a:gd name="T66" fmla="*/ 447 w 1161"/>
                <a:gd name="T67" fmla="*/ 271 h 349"/>
                <a:gd name="T68" fmla="*/ 391 w 1161"/>
                <a:gd name="T69" fmla="*/ 281 h 349"/>
                <a:gd name="T70" fmla="*/ 342 w 1161"/>
                <a:gd name="T71" fmla="*/ 275 h 349"/>
                <a:gd name="T72" fmla="*/ 277 w 1161"/>
                <a:gd name="T73" fmla="*/ 280 h 349"/>
                <a:gd name="T74" fmla="*/ 209 w 1161"/>
                <a:gd name="T75" fmla="*/ 291 h 349"/>
                <a:gd name="T76" fmla="*/ 140 w 1161"/>
                <a:gd name="T77" fmla="*/ 304 h 349"/>
                <a:gd name="T78" fmla="*/ 79 w 1161"/>
                <a:gd name="T79" fmla="*/ 318 h 349"/>
                <a:gd name="T80" fmla="*/ 34 w 1161"/>
                <a:gd name="T81" fmla="*/ 349 h 349"/>
                <a:gd name="T82" fmla="*/ 7 w 1161"/>
                <a:gd name="T83" fmla="*/ 145 h 349"/>
                <a:gd name="T84" fmla="*/ 14 w 1161"/>
                <a:gd name="T85" fmla="*/ 58 h 349"/>
                <a:gd name="T86" fmla="*/ 43 w 1161"/>
                <a:gd name="T87" fmla="*/ 37 h 349"/>
                <a:gd name="T88" fmla="*/ 82 w 1161"/>
                <a:gd name="T89" fmla="*/ 24 h 349"/>
                <a:gd name="T90" fmla="*/ 150 w 1161"/>
                <a:gd name="T91" fmla="*/ 13 h 349"/>
                <a:gd name="T92" fmla="*/ 219 w 1161"/>
                <a:gd name="T93" fmla="*/ 8 h 349"/>
                <a:gd name="T94" fmla="*/ 286 w 1161"/>
                <a:gd name="T95" fmla="*/ 7 h 349"/>
                <a:gd name="T96" fmla="*/ 334 w 1161"/>
                <a:gd name="T97" fmla="*/ 4 h 349"/>
                <a:gd name="T98" fmla="*/ 377 w 1161"/>
                <a:gd name="T99" fmla="*/ 5 h 349"/>
                <a:gd name="T100" fmla="*/ 407 w 1161"/>
                <a:gd name="T101" fmla="*/ 2 h 349"/>
                <a:gd name="T102" fmla="*/ 426 w 1161"/>
                <a:gd name="T103" fmla="*/ 6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grp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fr-FR" altLang="fr-FR">
                <a:solidFill>
                  <a:srgbClr val="000000"/>
                </a:solidFill>
                <a:latin typeface="+mj-lt"/>
              </a:endParaRPr>
            </a:p>
          </p:txBody>
        </p:sp>
        <p:sp>
          <p:nvSpPr>
            <p:cNvPr id="199692" name="Freeform 14"/>
            <p:cNvSpPr>
              <a:spLocks/>
            </p:cNvSpPr>
            <p:nvPr/>
          </p:nvSpPr>
          <p:spPr bwMode="auto">
            <a:xfrm>
              <a:off x="2647" y="2432"/>
              <a:ext cx="89" cy="288"/>
            </a:xfrm>
            <a:custGeom>
              <a:avLst/>
              <a:gdLst>
                <a:gd name="T0" fmla="*/ 47 w 361"/>
                <a:gd name="T1" fmla="*/ 1385 h 1391"/>
                <a:gd name="T2" fmla="*/ 59 w 361"/>
                <a:gd name="T3" fmla="*/ 1391 h 1391"/>
                <a:gd name="T4" fmla="*/ 76 w 361"/>
                <a:gd name="T5" fmla="*/ 1388 h 1391"/>
                <a:gd name="T6" fmla="*/ 100 w 361"/>
                <a:gd name="T7" fmla="*/ 1371 h 1391"/>
                <a:gd name="T8" fmla="*/ 126 w 361"/>
                <a:gd name="T9" fmla="*/ 1361 h 1391"/>
                <a:gd name="T10" fmla="*/ 148 w 361"/>
                <a:gd name="T11" fmla="*/ 1364 h 1391"/>
                <a:gd name="T12" fmla="*/ 169 w 361"/>
                <a:gd name="T13" fmla="*/ 1362 h 1391"/>
                <a:gd name="T14" fmla="*/ 184 w 361"/>
                <a:gd name="T15" fmla="*/ 1354 h 1391"/>
                <a:gd name="T16" fmla="*/ 193 w 361"/>
                <a:gd name="T17" fmla="*/ 1344 h 1391"/>
                <a:gd name="T18" fmla="*/ 205 w 361"/>
                <a:gd name="T19" fmla="*/ 1337 h 1391"/>
                <a:gd name="T20" fmla="*/ 219 w 361"/>
                <a:gd name="T21" fmla="*/ 1334 h 1391"/>
                <a:gd name="T22" fmla="*/ 232 w 361"/>
                <a:gd name="T23" fmla="*/ 1328 h 1391"/>
                <a:gd name="T24" fmla="*/ 247 w 361"/>
                <a:gd name="T25" fmla="*/ 1319 h 1391"/>
                <a:gd name="T26" fmla="*/ 271 w 361"/>
                <a:gd name="T27" fmla="*/ 1306 h 1391"/>
                <a:gd name="T28" fmla="*/ 295 w 361"/>
                <a:gd name="T29" fmla="*/ 1284 h 1391"/>
                <a:gd name="T30" fmla="*/ 314 w 361"/>
                <a:gd name="T31" fmla="*/ 1261 h 1391"/>
                <a:gd name="T32" fmla="*/ 333 w 361"/>
                <a:gd name="T33" fmla="*/ 1256 h 1391"/>
                <a:gd name="T34" fmla="*/ 350 w 361"/>
                <a:gd name="T35" fmla="*/ 1252 h 1391"/>
                <a:gd name="T36" fmla="*/ 361 w 361"/>
                <a:gd name="T37" fmla="*/ 1202 h 1391"/>
                <a:gd name="T38" fmla="*/ 353 w 361"/>
                <a:gd name="T39" fmla="*/ 970 h 1391"/>
                <a:gd name="T40" fmla="*/ 329 w 361"/>
                <a:gd name="T41" fmla="*/ 652 h 1391"/>
                <a:gd name="T42" fmla="*/ 303 w 361"/>
                <a:gd name="T43" fmla="*/ 370 h 1391"/>
                <a:gd name="T44" fmla="*/ 305 w 361"/>
                <a:gd name="T45" fmla="*/ 250 h 1391"/>
                <a:gd name="T46" fmla="*/ 303 w 361"/>
                <a:gd name="T47" fmla="*/ 183 h 1391"/>
                <a:gd name="T48" fmla="*/ 286 w 361"/>
                <a:gd name="T49" fmla="*/ 140 h 1391"/>
                <a:gd name="T50" fmla="*/ 269 w 361"/>
                <a:gd name="T51" fmla="*/ 120 h 1391"/>
                <a:gd name="T52" fmla="*/ 255 w 361"/>
                <a:gd name="T53" fmla="*/ 104 h 1391"/>
                <a:gd name="T54" fmla="*/ 232 w 361"/>
                <a:gd name="T55" fmla="*/ 95 h 1391"/>
                <a:gd name="T56" fmla="*/ 197 w 361"/>
                <a:gd name="T57" fmla="*/ 93 h 1391"/>
                <a:gd name="T58" fmla="*/ 171 w 361"/>
                <a:gd name="T59" fmla="*/ 87 h 1391"/>
                <a:gd name="T60" fmla="*/ 150 w 361"/>
                <a:gd name="T61" fmla="*/ 74 h 1391"/>
                <a:gd name="T62" fmla="*/ 123 w 361"/>
                <a:gd name="T63" fmla="*/ 57 h 1391"/>
                <a:gd name="T64" fmla="*/ 85 w 361"/>
                <a:gd name="T65" fmla="*/ 36 h 1391"/>
                <a:gd name="T66" fmla="*/ 58 w 361"/>
                <a:gd name="T67" fmla="*/ 18 h 1391"/>
                <a:gd name="T68" fmla="*/ 38 w 361"/>
                <a:gd name="T69" fmla="*/ 6 h 1391"/>
                <a:gd name="T70" fmla="*/ 17 w 361"/>
                <a:gd name="T71" fmla="*/ 0 h 1391"/>
                <a:gd name="T72" fmla="*/ 8 w 361"/>
                <a:gd name="T73" fmla="*/ 63 h 1391"/>
                <a:gd name="T74" fmla="*/ 25 w 361"/>
                <a:gd name="T75" fmla="*/ 188 h 1391"/>
                <a:gd name="T76" fmla="*/ 26 w 361"/>
                <a:gd name="T77" fmla="*/ 253 h 1391"/>
                <a:gd name="T78" fmla="*/ 22 w 361"/>
                <a:gd name="T79" fmla="*/ 259 h 1391"/>
                <a:gd name="T80" fmla="*/ 20 w 361"/>
                <a:gd name="T81" fmla="*/ 270 h 1391"/>
                <a:gd name="T82" fmla="*/ 23 w 361"/>
                <a:gd name="T83" fmla="*/ 300 h 1391"/>
                <a:gd name="T84" fmla="*/ 28 w 361"/>
                <a:gd name="T85" fmla="*/ 339 h 1391"/>
                <a:gd name="T86" fmla="*/ 30 w 361"/>
                <a:gd name="T87" fmla="*/ 389 h 1391"/>
                <a:gd name="T88" fmla="*/ 40 w 361"/>
                <a:gd name="T89" fmla="*/ 420 h 1391"/>
                <a:gd name="T90" fmla="*/ 33 w 361"/>
                <a:gd name="T91" fmla="*/ 436 h 1391"/>
                <a:gd name="T92" fmla="*/ 31 w 361"/>
                <a:gd name="T93" fmla="*/ 452 h 1391"/>
                <a:gd name="T94" fmla="*/ 39 w 361"/>
                <a:gd name="T95" fmla="*/ 468 h 1391"/>
                <a:gd name="T96" fmla="*/ 34 w 361"/>
                <a:gd name="T97" fmla="*/ 497 h 1391"/>
                <a:gd name="T98" fmla="*/ 28 w 361"/>
                <a:gd name="T99" fmla="*/ 535 h 1391"/>
                <a:gd name="T100" fmla="*/ 27 w 361"/>
                <a:gd name="T101" fmla="*/ 594 h 1391"/>
                <a:gd name="T102" fmla="*/ 28 w 361"/>
                <a:gd name="T103" fmla="*/ 711 h 1391"/>
                <a:gd name="T104" fmla="*/ 37 w 361"/>
                <a:gd name="T105" fmla="*/ 767 h 1391"/>
                <a:gd name="T106" fmla="*/ 46 w 361"/>
                <a:gd name="T107" fmla="*/ 770 h 1391"/>
                <a:gd name="T108" fmla="*/ 43 w 361"/>
                <a:gd name="T109" fmla="*/ 840 h 1391"/>
                <a:gd name="T110" fmla="*/ 44 w 361"/>
                <a:gd name="T111" fmla="*/ 1051 h 1391"/>
                <a:gd name="T112" fmla="*/ 59 w 361"/>
                <a:gd name="T113" fmla="*/ 1127 h 1391"/>
                <a:gd name="T114" fmla="*/ 57 w 361"/>
                <a:gd name="T115" fmla="*/ 1178 h 1391"/>
                <a:gd name="T116" fmla="*/ 47 w 361"/>
                <a:gd name="T117" fmla="*/ 1250 h 1391"/>
                <a:gd name="T118" fmla="*/ 49 w 361"/>
                <a:gd name="T119" fmla="*/ 1336 h 1391"/>
                <a:gd name="T120" fmla="*/ 43 w 361"/>
                <a:gd name="T121" fmla="*/ 138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grp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fr-FR" altLang="fr-FR">
                <a:solidFill>
                  <a:srgbClr val="000000"/>
                </a:solidFill>
                <a:latin typeface="+mj-lt"/>
              </a:endParaRPr>
            </a:p>
          </p:txBody>
        </p:sp>
      </p:grpSp>
      <p:sp>
        <p:nvSpPr>
          <p:cNvPr id="103439" name="Text Box 15"/>
          <p:cNvSpPr txBox="1">
            <a:spLocks noChangeArrowheads="1"/>
          </p:cNvSpPr>
          <p:nvPr/>
        </p:nvSpPr>
        <p:spPr bwMode="auto">
          <a:xfrm>
            <a:off x="503238" y="1993900"/>
            <a:ext cx="2212975" cy="338138"/>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285750" indent="-285750" algn="ctr">
              <a:buClr>
                <a:srgbClr val="33CC33"/>
              </a:buClr>
              <a:buFontTx/>
              <a:buBlip>
                <a:blip r:embed="rId3"/>
              </a:buBlip>
              <a:defRPr/>
            </a:pPr>
            <a:r>
              <a:rPr lang="fr-FR" altLang="fr-FR" sz="1600" dirty="0">
                <a:solidFill>
                  <a:srgbClr val="000099"/>
                </a:solidFill>
                <a:latin typeface="+mj-lt"/>
                <a:cs typeface="Arial" panose="020B0604020202020204" pitchFamily="34" charset="0"/>
              </a:rPr>
              <a:t> Systématiquement</a:t>
            </a:r>
          </a:p>
        </p:txBody>
      </p:sp>
      <p:sp>
        <p:nvSpPr>
          <p:cNvPr id="16" name="Text Box 50"/>
          <p:cNvSpPr txBox="1">
            <a:spLocks noChangeArrowheads="1"/>
          </p:cNvSpPr>
          <p:nvPr/>
        </p:nvSpPr>
        <p:spPr bwMode="auto">
          <a:xfrm>
            <a:off x="2390775" y="1063625"/>
            <a:ext cx="7069138" cy="401638"/>
          </a:xfrm>
          <a:prstGeom prst="rect">
            <a:avLst/>
          </a:prstGeom>
          <a:noFill/>
          <a:ln>
            <a:noFill/>
          </a:ln>
          <a:effec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defRPr/>
            </a:pPr>
            <a:r>
              <a:rPr lang="fr-FR" altLang="fr-FR" sz="2000" b="1" dirty="0">
                <a:solidFill>
                  <a:srgbClr val="95C41D"/>
                </a:solidFill>
                <a:latin typeface="+mj-lt"/>
                <a:cs typeface="Arial" panose="020B0604020202020204" pitchFamily="34" charset="0"/>
                <a:sym typeface="Wingdings" panose="05000000000000000000" pitchFamily="2" charset="2"/>
              </a:rPr>
              <a:t> </a:t>
            </a:r>
            <a:r>
              <a:rPr lang="fr-FR" altLang="fr-FR" sz="2000" b="1" dirty="0">
                <a:solidFill>
                  <a:srgbClr val="95C41D"/>
                </a:solidFill>
                <a:latin typeface="+mj-lt"/>
                <a:cs typeface="Arial" panose="020B0604020202020204" pitchFamily="34" charset="0"/>
              </a:rPr>
              <a:t>Urticaire</a:t>
            </a:r>
          </a:p>
        </p:txBody>
      </p:sp>
      <p:sp>
        <p:nvSpPr>
          <p:cNvPr id="17" name="Titre 1"/>
          <p:cNvSpPr txBox="1">
            <a:spLocks/>
          </p:cNvSpPr>
          <p:nvPr/>
        </p:nvSpPr>
        <p:spPr bwMode="auto">
          <a:xfrm>
            <a:off x="2303463" y="361950"/>
            <a:ext cx="7048500" cy="569913"/>
          </a:xfrm>
          <a:prstGeom prst="rect">
            <a:avLst/>
          </a:prstGeom>
          <a:noFill/>
          <a:ln>
            <a:noFill/>
          </a:ln>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defRPr/>
            </a:pPr>
            <a:r>
              <a:rPr lang="fr-FR" altLang="fr-FR" sz="3200" b="1" dirty="0">
                <a:solidFill>
                  <a:schemeClr val="bg1"/>
                </a:solidFill>
                <a:latin typeface="+mj-lt"/>
                <a:ea typeface="Tahoma" panose="020B0604030504040204" pitchFamily="34" charset="0"/>
                <a:cs typeface="Arial" panose="020B0604020202020204" pitchFamily="34" charset="0"/>
              </a:rPr>
              <a:t>3.10. </a:t>
            </a:r>
            <a:r>
              <a:rPr lang="fr-FR" altLang="fr-FR" sz="3200" b="1" dirty="0">
                <a:solidFill>
                  <a:srgbClr val="FFFFFF"/>
                </a:solidFill>
                <a:latin typeface="+mj-lt"/>
                <a:ea typeface="Tahoma" panose="020B0604030504040204" pitchFamily="34" charset="0"/>
                <a:cs typeface="Arial" panose="020B0604020202020204" pitchFamily="34" charset="0"/>
              </a:rPr>
              <a:t>Dermatologie estivale</a:t>
            </a:r>
          </a:p>
        </p:txBody>
      </p:sp>
      <p:sp>
        <p:nvSpPr>
          <p:cNvPr id="14" name="Rectangle 63"/>
          <p:cNvSpPr>
            <a:spLocks noChangeArrowheads="1"/>
          </p:cNvSpPr>
          <p:nvPr/>
        </p:nvSpPr>
        <p:spPr bwMode="auto">
          <a:xfrm>
            <a:off x="8162925" y="1781175"/>
            <a:ext cx="3024188" cy="68103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Poumon histamine 15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matin et soir</a:t>
            </a:r>
          </a:p>
        </p:txBody>
      </p:sp>
      <p:sp>
        <p:nvSpPr>
          <p:cNvPr id="15" name="Rectangle 63"/>
          <p:cNvSpPr>
            <a:spLocks noChangeArrowheads="1"/>
          </p:cNvSpPr>
          <p:nvPr/>
        </p:nvSpPr>
        <p:spPr bwMode="auto">
          <a:xfrm>
            <a:off x="7054850" y="3284538"/>
            <a:ext cx="4114800" cy="681037"/>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Apis mellifica 15 CH</a:t>
            </a:r>
          </a:p>
          <a:p>
            <a:pPr algn="r"/>
            <a:r>
              <a:rPr lang="fr-FR" altLang="fr-FR" sz="1600">
                <a:solidFill>
                  <a:srgbClr val="000099"/>
                </a:solidFill>
                <a:cs typeface="Arial" panose="020B0604020202020204" pitchFamily="34" charset="0"/>
              </a:rPr>
              <a:t>5 granules toutes les 5 à 10 minutes - ESA</a:t>
            </a:r>
          </a:p>
        </p:txBody>
      </p:sp>
      <p:sp>
        <p:nvSpPr>
          <p:cNvPr id="18" name="Rectangle 63"/>
          <p:cNvSpPr>
            <a:spLocks noChangeArrowheads="1"/>
          </p:cNvSpPr>
          <p:nvPr/>
        </p:nvSpPr>
        <p:spPr bwMode="auto">
          <a:xfrm>
            <a:off x="7750175" y="4506913"/>
            <a:ext cx="3419475" cy="682625"/>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Urtica urens 5 CH</a:t>
            </a:r>
          </a:p>
          <a:p>
            <a:pPr algn="r"/>
            <a:r>
              <a:rPr lang="fr-FR" altLang="fr-FR" sz="1600">
                <a:solidFill>
                  <a:srgbClr val="000099"/>
                </a:solidFill>
                <a:cs typeface="Arial" panose="020B0604020202020204" pitchFamily="34" charset="0"/>
              </a:rPr>
              <a:t>5 granules toutes les heures - ESA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439"/>
                                        </p:tgtEl>
                                        <p:attrNameLst>
                                          <p:attrName>style.visibility</p:attrName>
                                        </p:attrNameLst>
                                      </p:cBhvr>
                                      <p:to>
                                        <p:strVal val="visible"/>
                                      </p:to>
                                    </p:set>
                                    <p:animEffect transition="in" filter="fade">
                                      <p:cBhvr>
                                        <p:cTn id="7" dur="500"/>
                                        <p:tgtEl>
                                          <p:spTgt spid="1034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03436"/>
                                        </p:tgtEl>
                                        <p:attrNameLst>
                                          <p:attrName>style.visibility</p:attrName>
                                        </p:attrNameLst>
                                      </p:cBhvr>
                                      <p:to>
                                        <p:strVal val="visible"/>
                                      </p:to>
                                    </p:set>
                                    <p:animEffect transition="in" filter="fade">
                                      <p:cBhvr>
                                        <p:cTn id="16" dur="500"/>
                                        <p:tgtEl>
                                          <p:spTgt spid="1034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3434"/>
                                        </p:tgtEl>
                                        <p:attrNameLst>
                                          <p:attrName>style.visibility</p:attrName>
                                        </p:attrNameLst>
                                      </p:cBhvr>
                                      <p:to>
                                        <p:strVal val="visible"/>
                                      </p:to>
                                    </p:set>
                                    <p:animEffect transition="in" filter="fade">
                                      <p:cBhvr>
                                        <p:cTn id="19" dur="500"/>
                                        <p:tgtEl>
                                          <p:spTgt spid="10343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3435"/>
                                        </p:tgtEl>
                                        <p:attrNameLst>
                                          <p:attrName>style.visibility</p:attrName>
                                        </p:attrNameLst>
                                      </p:cBhvr>
                                      <p:to>
                                        <p:strVal val="visible"/>
                                      </p:to>
                                    </p:set>
                                    <p:animEffect transition="in" filter="fade">
                                      <p:cBhvr>
                                        <p:cTn id="28" dur="500"/>
                                        <p:tgtEl>
                                          <p:spTgt spid="10343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4" grpId="0"/>
      <p:bldP spid="103435" grpId="0"/>
      <p:bldP spid="103439" grpId="0"/>
      <p:bldP spid="14" grpId="0" animBg="1"/>
      <p:bldP spid="15" grpId="0" animBg="1"/>
      <p:bldP spid="18"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121" name="Text Box 57"/>
          <p:cNvSpPr txBox="1">
            <a:spLocks noChangeArrowheads="1"/>
          </p:cNvSpPr>
          <p:nvPr/>
        </p:nvSpPr>
        <p:spPr bwMode="auto">
          <a:xfrm>
            <a:off x="438150" y="1936750"/>
            <a:ext cx="4826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a:solidFill>
                  <a:srgbClr val="000099"/>
                </a:solidFill>
                <a:cs typeface="Arial" panose="020B0604020202020204" pitchFamily="34" charset="0"/>
              </a:rPr>
              <a:t>Intérêt </a:t>
            </a:r>
            <a:r>
              <a:rPr lang="fr-FR" altLang="fr-FR" sz="1600" b="1">
                <a:solidFill>
                  <a:srgbClr val="000099"/>
                </a:solidFill>
                <a:cs typeface="Arial" panose="020B0604020202020204" pitchFamily="34" charset="0"/>
              </a:rPr>
              <a:t>préventif</a:t>
            </a:r>
            <a:r>
              <a:rPr lang="fr-FR" altLang="fr-FR" sz="1600">
                <a:solidFill>
                  <a:srgbClr val="000099"/>
                </a:solidFill>
                <a:cs typeface="Arial" panose="020B0604020202020204" pitchFamily="34" charset="0"/>
              </a:rPr>
              <a:t>, pour </a:t>
            </a:r>
            <a:r>
              <a:rPr lang="fr-FR" altLang="fr-FR" sz="1600" b="1">
                <a:solidFill>
                  <a:srgbClr val="000099"/>
                </a:solidFill>
                <a:cs typeface="Arial" panose="020B0604020202020204" pitchFamily="34" charset="0"/>
              </a:rPr>
              <a:t>limiter les réactions aux piqûres</a:t>
            </a:r>
            <a:r>
              <a:rPr lang="fr-FR" altLang="fr-FR" sz="1600">
                <a:solidFill>
                  <a:srgbClr val="000099"/>
                </a:solidFill>
                <a:cs typeface="Arial" panose="020B0604020202020204" pitchFamily="34" charset="0"/>
              </a:rPr>
              <a:t> d’insectes</a:t>
            </a:r>
            <a:br>
              <a:rPr lang="fr-FR" altLang="fr-FR" sz="1600">
                <a:solidFill>
                  <a:srgbClr val="000099"/>
                </a:solidFill>
                <a:cs typeface="Arial" panose="020B0604020202020204" pitchFamily="34" charset="0"/>
              </a:rPr>
            </a:br>
            <a:r>
              <a:rPr lang="fr-FR" altLang="fr-FR" sz="1600">
                <a:solidFill>
                  <a:srgbClr val="000099"/>
                </a:solidFill>
                <a:cs typeface="Arial" panose="020B0604020202020204" pitchFamily="34" charset="0"/>
              </a:rPr>
              <a:t>chez les patients réactifs aux piqûres d’insectes</a:t>
            </a:r>
          </a:p>
        </p:txBody>
      </p:sp>
      <p:sp>
        <p:nvSpPr>
          <p:cNvPr id="728122" name="Text Box 58"/>
          <p:cNvSpPr txBox="1">
            <a:spLocks noChangeArrowheads="1"/>
          </p:cNvSpPr>
          <p:nvPr/>
        </p:nvSpPr>
        <p:spPr bwMode="auto">
          <a:xfrm>
            <a:off x="438150" y="4095750"/>
            <a:ext cx="4975225" cy="585788"/>
          </a:xfrm>
          <a:prstGeom prst="rect">
            <a:avLst/>
          </a:prstGeom>
          <a:noFill/>
          <a:ln>
            <a:noFill/>
          </a:ln>
          <a:effec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eaLnBrk="0" hangingPunct="0">
              <a:buClr>
                <a:srgbClr val="62C400"/>
              </a:buClr>
              <a:buFontTx/>
              <a:buBlip>
                <a:blip r:embed="rId3"/>
              </a:buBlip>
              <a:defRPr/>
            </a:pPr>
            <a:r>
              <a:rPr lang="fr-FR" altLang="fr-FR" b="1" dirty="0">
                <a:solidFill>
                  <a:srgbClr val="000099"/>
                </a:solidFill>
                <a:cs typeface="Arial" panose="020B0604020202020204" pitchFamily="34" charset="0"/>
              </a:rPr>
              <a:t>Œdème rosé, douleur piquante et  brûlante</a:t>
            </a:r>
          </a:p>
          <a:p>
            <a:pPr eaLnBrk="0" hangingPunct="0">
              <a:buClr>
                <a:srgbClr val="62C400"/>
              </a:buClr>
              <a:defRPr/>
            </a:pPr>
            <a:r>
              <a:rPr lang="fr-FR" altLang="fr-FR" b="1" i="1" dirty="0">
                <a:solidFill>
                  <a:srgbClr val="000099"/>
                </a:solidFill>
                <a:cs typeface="Arial" panose="020B0604020202020204" pitchFamily="34" charset="0"/>
              </a:rPr>
              <a:t>	  améliorée par des applications froides</a:t>
            </a:r>
          </a:p>
        </p:txBody>
      </p:sp>
      <p:sp>
        <p:nvSpPr>
          <p:cNvPr id="728123" name="Rectangle 59"/>
          <p:cNvSpPr>
            <a:spLocks noChangeArrowheads="1"/>
          </p:cNvSpPr>
          <p:nvPr/>
        </p:nvSpPr>
        <p:spPr bwMode="auto">
          <a:xfrm>
            <a:off x="8042275" y="1814513"/>
            <a:ext cx="3108325" cy="952500"/>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Ledum palustre 9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par jour</a:t>
            </a:r>
            <a:br>
              <a:rPr lang="fr-FR" altLang="fr-FR" sz="1600">
                <a:solidFill>
                  <a:srgbClr val="000099"/>
                </a:solidFill>
                <a:cs typeface="Arial" panose="020B0604020202020204" pitchFamily="34" charset="0"/>
              </a:rPr>
            </a:br>
            <a:r>
              <a:rPr lang="fr-FR" altLang="fr-FR" sz="1600">
                <a:solidFill>
                  <a:srgbClr val="000099"/>
                </a:solidFill>
                <a:cs typeface="Arial" panose="020B0604020202020204" pitchFamily="34" charset="0"/>
              </a:rPr>
              <a:t>pendant la période d’exposition</a:t>
            </a:r>
          </a:p>
        </p:txBody>
      </p:sp>
      <p:sp>
        <p:nvSpPr>
          <p:cNvPr id="728124" name="Rectangle 60"/>
          <p:cNvSpPr>
            <a:spLocks noChangeArrowheads="1"/>
          </p:cNvSpPr>
          <p:nvPr/>
        </p:nvSpPr>
        <p:spPr bwMode="auto">
          <a:xfrm>
            <a:off x="8645525" y="3971925"/>
            <a:ext cx="2490788" cy="68103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Apis mellifica 15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3 fois par jour</a:t>
            </a:r>
          </a:p>
        </p:txBody>
      </p:sp>
      <p:sp>
        <p:nvSpPr>
          <p:cNvPr id="12" name="Rectangle 5"/>
          <p:cNvSpPr>
            <a:spLocks noChangeArrowheads="1"/>
          </p:cNvSpPr>
          <p:nvPr/>
        </p:nvSpPr>
        <p:spPr bwMode="auto">
          <a:xfrm>
            <a:off x="484188" y="5465763"/>
            <a:ext cx="4756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Clr>
                <a:srgbClr val="62C400"/>
              </a:buClr>
              <a:buFontTx/>
              <a:buBlip>
                <a:blip r:embed="rId3"/>
              </a:buBlip>
            </a:pPr>
            <a:r>
              <a:rPr lang="fr-FR" altLang="fr-FR" sz="1600">
                <a:solidFill>
                  <a:srgbClr val="000099"/>
                </a:solidFill>
                <a:cs typeface="Arial" panose="020B0604020202020204" pitchFamily="34" charset="0"/>
              </a:rPr>
              <a:t>Prurit intolérable </a:t>
            </a:r>
            <a:r>
              <a:rPr lang="fr-FR" altLang="fr-FR" sz="1600" b="1" i="1">
                <a:solidFill>
                  <a:srgbClr val="000099"/>
                </a:solidFill>
                <a:cs typeface="Arial" panose="020B0604020202020204" pitchFamily="34" charset="0"/>
              </a:rPr>
              <a:t>non amélioré par le froid</a:t>
            </a:r>
            <a:r>
              <a:rPr lang="fr-FR" altLang="fr-FR" sz="1600">
                <a:solidFill>
                  <a:srgbClr val="000099"/>
                </a:solidFill>
                <a:cs typeface="Arial" panose="020B0604020202020204" pitchFamily="34" charset="0"/>
              </a:rPr>
              <a:t>	</a:t>
            </a:r>
          </a:p>
        </p:txBody>
      </p:sp>
      <p:sp>
        <p:nvSpPr>
          <p:cNvPr id="13" name="Rectangle 6"/>
          <p:cNvSpPr>
            <a:spLocks noChangeArrowheads="1"/>
          </p:cNvSpPr>
          <p:nvPr/>
        </p:nvSpPr>
        <p:spPr bwMode="auto">
          <a:xfrm>
            <a:off x="8308975" y="5373688"/>
            <a:ext cx="2840038" cy="681037"/>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Urtica urens 5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3 à 4 fois par jour</a:t>
            </a:r>
          </a:p>
        </p:txBody>
      </p:sp>
      <p:sp>
        <p:nvSpPr>
          <p:cNvPr id="569351"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Piqûres</a:t>
            </a:r>
          </a:p>
        </p:txBody>
      </p:sp>
      <p:sp>
        <p:nvSpPr>
          <p:cNvPr id="569352"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3.10. </a:t>
            </a:r>
            <a:r>
              <a:rPr lang="fr-FR" altLang="fr-FR" sz="3200" b="1">
                <a:solidFill>
                  <a:srgbClr val="FFFFFF"/>
                </a:solidFill>
                <a:ea typeface="Tahoma" panose="020B0604030504040204" pitchFamily="34" charset="0"/>
                <a:cs typeface="Arial" panose="020B0604020202020204" pitchFamily="34" charset="0"/>
              </a:rPr>
              <a:t>Dermatologie estivale</a:t>
            </a:r>
          </a:p>
        </p:txBody>
      </p:sp>
      <p:sp>
        <p:nvSpPr>
          <p:cNvPr id="10" name="ZoneTexte 9"/>
          <p:cNvSpPr txBox="1"/>
          <p:nvPr/>
        </p:nvSpPr>
        <p:spPr>
          <a:xfrm>
            <a:off x="1576388" y="2933700"/>
            <a:ext cx="5064125" cy="368300"/>
          </a:xfrm>
          <a:prstGeom prst="rect">
            <a:avLst/>
          </a:prstGeom>
          <a:noFill/>
        </p:spPr>
        <p:txBody>
          <a:bodyPr>
            <a:spAutoFit/>
          </a:bodyPr>
          <a:lstStyle/>
          <a:p>
            <a:pPr fontAlgn="auto">
              <a:spcBef>
                <a:spcPts val="0"/>
              </a:spcBef>
              <a:spcAft>
                <a:spcPts val="0"/>
              </a:spcAft>
              <a:defRPr/>
            </a:pPr>
            <a:r>
              <a:rPr lang="fr-FR" dirty="0">
                <a:solidFill>
                  <a:srgbClr val="FF0000"/>
                </a:solidFill>
                <a:latin typeface="+mj-lt"/>
              </a:rPr>
              <a:t>Ne remplace pas un traitement antipaludéen</a:t>
            </a:r>
          </a:p>
        </p:txBody>
      </p:sp>
      <p:pic>
        <p:nvPicPr>
          <p:cNvPr id="14"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5650" y="2843213"/>
            <a:ext cx="7413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81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81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81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81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121" grpId="0" autoUpdateAnimBg="0"/>
      <p:bldP spid="728122" grpId="0"/>
      <p:bldP spid="728123" grpId="0" animBg="1"/>
      <p:bldP spid="728124" grpId="0" animBg="1"/>
      <p:bldP spid="12" grpId="0"/>
      <p:bldP spid="13" grpId="0" animBg="1"/>
      <p:bldP spid="10"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1"/>
          <p:cNvSpPr txBox="1">
            <a:spLocks noChangeArrowheads="1"/>
          </p:cNvSpPr>
          <p:nvPr/>
        </p:nvSpPr>
        <p:spPr bwMode="auto">
          <a:xfrm>
            <a:off x="542925" y="2357438"/>
            <a:ext cx="3900488" cy="584200"/>
          </a:xfrm>
          <a:prstGeom prst="rect">
            <a:avLst/>
          </a:prstGeom>
          <a:noFill/>
          <a:ln>
            <a:noFill/>
          </a:ln>
          <a:effec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eaLnBrk="0" hangingPunct="0">
              <a:buClr>
                <a:srgbClr val="62C400"/>
              </a:buClr>
              <a:buFontTx/>
              <a:buBlip>
                <a:blip r:embed="rId3"/>
              </a:buBlip>
              <a:defRPr/>
            </a:pPr>
            <a:r>
              <a:rPr lang="fr-FR" altLang="fr-FR" b="1" dirty="0">
                <a:solidFill>
                  <a:srgbClr val="000099"/>
                </a:solidFill>
                <a:cs typeface="Arial" panose="020B0604020202020204" pitchFamily="34" charset="0"/>
              </a:rPr>
              <a:t>Induration locale douloureuse,</a:t>
            </a:r>
          </a:p>
          <a:p>
            <a:pPr eaLnBrk="0" hangingPunct="0">
              <a:buClr>
                <a:srgbClr val="62C400"/>
              </a:buClr>
              <a:defRPr/>
            </a:pPr>
            <a:r>
              <a:rPr lang="fr-FR" altLang="fr-FR" b="1" dirty="0">
                <a:solidFill>
                  <a:srgbClr val="000099"/>
                </a:solidFill>
                <a:cs typeface="Arial" panose="020B0604020202020204" pitchFamily="34" charset="0"/>
              </a:rPr>
              <a:t>	  aspect bleuâtre et ecchymotique</a:t>
            </a:r>
          </a:p>
        </p:txBody>
      </p:sp>
      <p:sp>
        <p:nvSpPr>
          <p:cNvPr id="10" name="Text Box 62"/>
          <p:cNvSpPr txBox="1">
            <a:spLocks noChangeArrowheads="1"/>
          </p:cNvSpPr>
          <p:nvPr/>
        </p:nvSpPr>
        <p:spPr bwMode="auto">
          <a:xfrm>
            <a:off x="542925" y="4291013"/>
            <a:ext cx="39004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a:solidFill>
                  <a:srgbClr val="000099"/>
                </a:solidFill>
                <a:cs typeface="Arial" panose="020B0604020202020204" pitchFamily="34" charset="0"/>
              </a:rPr>
              <a:t>Réaction </a:t>
            </a:r>
            <a:r>
              <a:rPr lang="fr-FR" altLang="fr-FR" sz="1600" b="1">
                <a:solidFill>
                  <a:srgbClr val="000099"/>
                </a:solidFill>
                <a:cs typeface="Arial" panose="020B0604020202020204" pitchFamily="34" charset="0"/>
              </a:rPr>
              <a:t>phlycténoïde</a:t>
            </a:r>
          </a:p>
        </p:txBody>
      </p:sp>
      <p:sp>
        <p:nvSpPr>
          <p:cNvPr id="11" name="Rectangle 63"/>
          <p:cNvSpPr>
            <a:spLocks noChangeArrowheads="1"/>
          </p:cNvSpPr>
          <p:nvPr/>
        </p:nvSpPr>
        <p:spPr bwMode="auto">
          <a:xfrm>
            <a:off x="8215313" y="2357438"/>
            <a:ext cx="2916237" cy="681037"/>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Tarentula cubensis 9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3 fois par jour</a:t>
            </a:r>
          </a:p>
        </p:txBody>
      </p:sp>
      <p:sp>
        <p:nvSpPr>
          <p:cNvPr id="12" name="Rectangle 64"/>
          <p:cNvSpPr>
            <a:spLocks noChangeArrowheads="1"/>
          </p:cNvSpPr>
          <p:nvPr/>
        </p:nvSpPr>
        <p:spPr bwMode="auto">
          <a:xfrm>
            <a:off x="8640763" y="4119563"/>
            <a:ext cx="2490787" cy="681037"/>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Cantharis 5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3 fois par jour</a:t>
            </a:r>
          </a:p>
        </p:txBody>
      </p:sp>
      <p:sp>
        <p:nvSpPr>
          <p:cNvPr id="571397"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Piqûres</a:t>
            </a:r>
          </a:p>
        </p:txBody>
      </p:sp>
      <p:sp>
        <p:nvSpPr>
          <p:cNvPr id="571398"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3.10.</a:t>
            </a:r>
            <a:r>
              <a:rPr lang="fr-FR" altLang="fr-FR" sz="3200" b="1">
                <a:solidFill>
                  <a:srgbClr val="FFFFFF"/>
                </a:solidFill>
                <a:ea typeface="Tahoma" panose="020B0604030504040204" pitchFamily="34" charset="0"/>
                <a:cs typeface="Arial" panose="020B0604020202020204" pitchFamily="34" charset="0"/>
              </a:rPr>
              <a:t> Dermatologie estivale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0" grpId="0" autoUpdateAnimBg="0"/>
      <p:bldP spid="11" grpId="0" animBg="1"/>
      <p:bldP spid="12"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885825" y="2266950"/>
            <a:ext cx="10515600" cy="3865563"/>
          </a:xfrm>
        </p:spPr>
        <p:txBody>
          <a:bodyPr anchor="t"/>
          <a:lstStyle/>
          <a:p>
            <a:pPr>
              <a:buFontTx/>
              <a:buBlip>
                <a:blip r:embed="rId3"/>
              </a:buBlip>
              <a:defRPr/>
            </a:pPr>
            <a:r>
              <a:rPr lang="fr-FR" sz="2000" b="1" dirty="0">
                <a:solidFill>
                  <a:srgbClr val="000099"/>
                </a:solidFill>
                <a:cs typeface="Arial"/>
              </a:rPr>
              <a:t>3 stades</a:t>
            </a:r>
          </a:p>
          <a:p>
            <a:pPr marL="1166813" lvl="1" indent="0">
              <a:buFontTx/>
              <a:buNone/>
              <a:defRPr/>
            </a:pPr>
            <a:r>
              <a:rPr lang="fr-FR" sz="2000" dirty="0">
                <a:solidFill>
                  <a:srgbClr val="000099"/>
                </a:solidFill>
                <a:cs typeface="Arial"/>
              </a:rPr>
              <a:t>- brûlures de 1er degré : </a:t>
            </a:r>
            <a:r>
              <a:rPr lang="fr-FR" sz="2000" b="1" dirty="0">
                <a:solidFill>
                  <a:srgbClr val="000099"/>
                </a:solidFill>
                <a:cs typeface="Arial"/>
              </a:rPr>
              <a:t>érythème</a:t>
            </a:r>
          </a:p>
          <a:p>
            <a:pPr marL="1166813" lvl="1" indent="0">
              <a:buFontTx/>
              <a:buNone/>
              <a:defRPr/>
            </a:pPr>
            <a:r>
              <a:rPr lang="fr-FR" sz="2000" dirty="0">
                <a:solidFill>
                  <a:srgbClr val="000099"/>
                </a:solidFill>
                <a:cs typeface="Arial"/>
              </a:rPr>
              <a:t>- brûlures de 2ème degré : </a:t>
            </a:r>
            <a:r>
              <a:rPr lang="fr-FR" sz="2000" b="1" dirty="0">
                <a:solidFill>
                  <a:srgbClr val="000099"/>
                </a:solidFill>
                <a:cs typeface="Arial"/>
              </a:rPr>
              <a:t>phlyctène</a:t>
            </a:r>
          </a:p>
          <a:p>
            <a:pPr marL="1166813" lvl="1" indent="0">
              <a:buFontTx/>
              <a:buNone/>
              <a:defRPr/>
            </a:pPr>
            <a:r>
              <a:rPr lang="fr-FR" sz="2000" dirty="0">
                <a:solidFill>
                  <a:srgbClr val="000099"/>
                </a:solidFill>
                <a:cs typeface="Arial"/>
              </a:rPr>
              <a:t>- brûlures de 3ème degré : </a:t>
            </a:r>
            <a:r>
              <a:rPr lang="fr-FR" sz="2000" b="1" dirty="0">
                <a:solidFill>
                  <a:srgbClr val="000099"/>
                </a:solidFill>
                <a:cs typeface="Arial"/>
              </a:rPr>
              <a:t>carbonisation</a:t>
            </a:r>
          </a:p>
          <a:p>
            <a:pPr marL="457200" lvl="1" indent="0">
              <a:buFontTx/>
              <a:buNone/>
              <a:defRPr/>
            </a:pPr>
            <a:endParaRPr lang="fr-FR" sz="2000" b="1" dirty="0">
              <a:solidFill>
                <a:srgbClr val="000099"/>
              </a:solidFill>
              <a:cs typeface="Arial"/>
            </a:endParaRPr>
          </a:p>
          <a:p>
            <a:pPr>
              <a:buFontTx/>
              <a:buBlip>
                <a:blip r:embed="rId3"/>
              </a:buBlip>
              <a:defRPr/>
            </a:pPr>
            <a:r>
              <a:rPr lang="fr-FR" sz="2000" dirty="0">
                <a:solidFill>
                  <a:srgbClr val="000099"/>
                </a:solidFill>
                <a:cs typeface="Arial"/>
              </a:rPr>
              <a:t>Gravité : </a:t>
            </a:r>
            <a:r>
              <a:rPr lang="fr-FR" sz="2000" b="1" dirty="0">
                <a:solidFill>
                  <a:srgbClr val="000099"/>
                </a:solidFill>
                <a:cs typeface="Arial"/>
              </a:rPr>
              <a:t>profondeu</a:t>
            </a:r>
            <a:r>
              <a:rPr lang="fr-FR" sz="2000" dirty="0">
                <a:solidFill>
                  <a:srgbClr val="000099"/>
                </a:solidFill>
                <a:cs typeface="Arial"/>
              </a:rPr>
              <a:t>r, </a:t>
            </a:r>
            <a:r>
              <a:rPr lang="fr-FR" sz="2000" b="1" dirty="0">
                <a:solidFill>
                  <a:srgbClr val="000099"/>
                </a:solidFill>
                <a:cs typeface="Arial"/>
              </a:rPr>
              <a:t>étendue de la surface, localisation, âge, agent causal</a:t>
            </a:r>
            <a:endParaRPr lang="fr-FR" sz="2000" dirty="0">
              <a:solidFill>
                <a:srgbClr val="000099"/>
              </a:solidFill>
              <a:cs typeface="Arial"/>
            </a:endParaRPr>
          </a:p>
        </p:txBody>
      </p:sp>
      <p:sp>
        <p:nvSpPr>
          <p:cNvPr id="573442"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3.10. </a:t>
            </a:r>
            <a:r>
              <a:rPr lang="fr-FR" altLang="fr-FR" sz="3200" b="1">
                <a:solidFill>
                  <a:srgbClr val="FFFFFF"/>
                </a:solidFill>
                <a:ea typeface="Tahoma" panose="020B0604030504040204" pitchFamily="34" charset="0"/>
                <a:cs typeface="Arial" panose="020B0604020202020204" pitchFamily="34" charset="0"/>
              </a:rPr>
              <a:t>Dermatologie estivale</a:t>
            </a:r>
          </a:p>
        </p:txBody>
      </p:sp>
      <p:sp>
        <p:nvSpPr>
          <p:cNvPr id="573443"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Brûlures – coups de soleil</a:t>
            </a:r>
          </a:p>
        </p:txBody>
      </p:sp>
      <p:sp>
        <p:nvSpPr>
          <p:cNvPr id="5" name="Espace réservé du contenu 2"/>
          <p:cNvSpPr txBox="1">
            <a:spLocks/>
          </p:cNvSpPr>
          <p:nvPr/>
        </p:nvSpPr>
        <p:spPr>
          <a:xfrm>
            <a:off x="257175" y="1662113"/>
            <a:ext cx="3811588"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Espace réservé du contenu 1"/>
          <p:cNvSpPr>
            <a:spLocks noGrp="1"/>
          </p:cNvSpPr>
          <p:nvPr>
            <p:ph idx="1"/>
          </p:nvPr>
        </p:nvSpPr>
        <p:spPr bwMode="auto">
          <a:xfrm>
            <a:off x="1890713" y="2536825"/>
            <a:ext cx="8035925" cy="1722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Blip>
                <a:blip r:embed="rId3"/>
              </a:buBlip>
            </a:pPr>
            <a:r>
              <a:rPr lang="fr-FR" altLang="fr-FR" sz="2000">
                <a:solidFill>
                  <a:srgbClr val="000099"/>
                </a:solidFill>
                <a:cs typeface="Arial" panose="020B0604020202020204" pitchFamily="34" charset="0"/>
              </a:rPr>
              <a:t>Brûlures du 1</a:t>
            </a:r>
            <a:r>
              <a:rPr lang="fr-FR" altLang="fr-FR" sz="2000" baseline="30000">
                <a:solidFill>
                  <a:srgbClr val="000099"/>
                </a:solidFill>
                <a:cs typeface="Arial" panose="020B0604020202020204" pitchFamily="34" charset="0"/>
              </a:rPr>
              <a:t>er</a:t>
            </a:r>
            <a:r>
              <a:rPr lang="fr-FR" altLang="fr-FR" sz="2000">
                <a:solidFill>
                  <a:srgbClr val="000099"/>
                </a:solidFill>
                <a:cs typeface="Arial" panose="020B0604020202020204" pitchFamily="34" charset="0"/>
              </a:rPr>
              <a:t> ou 2</a:t>
            </a:r>
            <a:r>
              <a:rPr lang="fr-FR" altLang="fr-FR" sz="2000" baseline="30000">
                <a:solidFill>
                  <a:srgbClr val="000099"/>
                </a:solidFill>
                <a:cs typeface="Arial" panose="020B0604020202020204" pitchFamily="34" charset="0"/>
              </a:rPr>
              <a:t>ème</a:t>
            </a:r>
            <a:r>
              <a:rPr lang="fr-FR" altLang="fr-FR" sz="2000">
                <a:solidFill>
                  <a:srgbClr val="000099"/>
                </a:solidFill>
                <a:cs typeface="Arial" panose="020B0604020202020204" pitchFamily="34" charset="0"/>
              </a:rPr>
              <a:t> degré localisées et superficielles</a:t>
            </a:r>
          </a:p>
          <a:p>
            <a:pPr>
              <a:buFontTx/>
              <a:buBlip>
                <a:blip r:embed="rId3"/>
              </a:buBlip>
            </a:pPr>
            <a:r>
              <a:rPr lang="fr-FR" altLang="fr-FR" sz="2000" b="1">
                <a:solidFill>
                  <a:srgbClr val="000099"/>
                </a:solidFill>
                <a:cs typeface="Arial" panose="020B0604020202020204" pitchFamily="34" charset="0"/>
              </a:rPr>
              <a:t>Conseil de 1</a:t>
            </a:r>
            <a:r>
              <a:rPr lang="fr-FR" altLang="fr-FR" sz="2000" b="1" baseline="30000">
                <a:solidFill>
                  <a:srgbClr val="000099"/>
                </a:solidFill>
                <a:cs typeface="Arial" panose="020B0604020202020204" pitchFamily="34" charset="0"/>
              </a:rPr>
              <a:t>ère</a:t>
            </a:r>
            <a:r>
              <a:rPr lang="fr-FR" altLang="fr-FR" sz="2000" b="1">
                <a:solidFill>
                  <a:srgbClr val="000099"/>
                </a:solidFill>
                <a:cs typeface="Arial" panose="020B0604020202020204" pitchFamily="34" charset="0"/>
              </a:rPr>
              <a:t> intention des brûlures thermiques </a:t>
            </a:r>
          </a:p>
          <a:p>
            <a:pPr>
              <a:buFontTx/>
              <a:buNone/>
            </a:pPr>
            <a:r>
              <a:rPr lang="fr-FR" altLang="fr-FR" sz="2000" b="1">
                <a:solidFill>
                  <a:srgbClr val="000099"/>
                </a:solidFill>
                <a:cs typeface="Arial" panose="020B0604020202020204" pitchFamily="34" charset="0"/>
              </a:rPr>
              <a:t>     REFROIDIR (règle des 3 « 15 ») </a:t>
            </a:r>
          </a:p>
          <a:p>
            <a:pPr>
              <a:buFontTx/>
              <a:buNone/>
            </a:pPr>
            <a:r>
              <a:rPr lang="fr-FR" altLang="fr-FR" sz="2000" b="1">
                <a:solidFill>
                  <a:srgbClr val="000099"/>
                </a:solidFill>
                <a:cs typeface="Arial" panose="020B0604020202020204" pitchFamily="34" charset="0"/>
              </a:rPr>
              <a:t>     eau à 15° / jet à 15 cm / pendant 15 min </a:t>
            </a:r>
          </a:p>
          <a:p>
            <a:pPr>
              <a:buFontTx/>
              <a:buNone/>
            </a:pPr>
            <a:endParaRPr lang="fr-FR" altLang="fr-FR" sz="2000" b="1">
              <a:solidFill>
                <a:srgbClr val="000099"/>
              </a:solidFill>
              <a:cs typeface="Arial" panose="020B0604020202020204" pitchFamily="34" charset="0"/>
            </a:endParaRPr>
          </a:p>
          <a:p>
            <a:pPr>
              <a:buFontTx/>
              <a:buNone/>
            </a:pPr>
            <a:endParaRPr lang="fr-FR" altLang="fr-FR" sz="2000" b="1">
              <a:solidFill>
                <a:srgbClr val="000099"/>
              </a:solidFill>
              <a:cs typeface="Arial" panose="020B0604020202020204" pitchFamily="34" charset="0"/>
            </a:endParaRPr>
          </a:p>
        </p:txBody>
      </p:sp>
      <p:sp>
        <p:nvSpPr>
          <p:cNvPr id="575490"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3.10. </a:t>
            </a:r>
            <a:r>
              <a:rPr lang="fr-FR" altLang="fr-FR" sz="3200" b="1">
                <a:solidFill>
                  <a:srgbClr val="FFFFFF"/>
                </a:solidFill>
                <a:ea typeface="Tahoma" panose="020B0604030504040204" pitchFamily="34" charset="0"/>
                <a:cs typeface="Arial" panose="020B0604020202020204" pitchFamily="34" charset="0"/>
              </a:rPr>
              <a:t>Dermatologie estivale</a:t>
            </a:r>
          </a:p>
        </p:txBody>
      </p:sp>
      <p:sp>
        <p:nvSpPr>
          <p:cNvPr id="575491"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Brûlures – coups de soleil</a:t>
            </a:r>
          </a:p>
        </p:txBody>
      </p:sp>
      <p:sp>
        <p:nvSpPr>
          <p:cNvPr id="5" name="Espace réservé du contenu 2"/>
          <p:cNvSpPr txBox="1">
            <a:spLocks/>
          </p:cNvSpPr>
          <p:nvPr/>
        </p:nvSpPr>
        <p:spPr>
          <a:xfrm>
            <a:off x="268288" y="1639888"/>
            <a:ext cx="3811587"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p>
        </p:txBody>
      </p:sp>
      <p:sp>
        <p:nvSpPr>
          <p:cNvPr id="6" name="Espace réservé du contenu 1"/>
          <p:cNvSpPr txBox="1">
            <a:spLocks/>
          </p:cNvSpPr>
          <p:nvPr/>
        </p:nvSpPr>
        <p:spPr>
          <a:xfrm>
            <a:off x="1890713" y="4687888"/>
            <a:ext cx="10515600" cy="1355725"/>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Blip>
                <a:blip r:embed="rId3"/>
              </a:buBlip>
              <a:defRPr/>
            </a:pPr>
            <a:r>
              <a:rPr lang="fr-FR" sz="2000" dirty="0">
                <a:solidFill>
                  <a:srgbClr val="000099"/>
                </a:solidFill>
                <a:cs typeface="Arial"/>
              </a:rPr>
              <a:t>Si facteur de gravité (localisation, étendue, âge, agent causal…)</a:t>
            </a:r>
          </a:p>
          <a:p>
            <a:pPr>
              <a:buFontTx/>
              <a:buBlip>
                <a:blip r:embed="rId3"/>
              </a:buBlip>
              <a:defRPr/>
            </a:pPr>
            <a:r>
              <a:rPr lang="fr-FR" sz="2000" dirty="0">
                <a:solidFill>
                  <a:srgbClr val="000099"/>
                </a:solidFill>
                <a:cs typeface="Arial"/>
              </a:rPr>
              <a:t>Toute brûlure du 3</a:t>
            </a:r>
            <a:r>
              <a:rPr lang="fr-FR" sz="2000" baseline="30000" dirty="0">
                <a:solidFill>
                  <a:srgbClr val="000099"/>
                </a:solidFill>
                <a:cs typeface="Arial"/>
              </a:rPr>
              <a:t>ème</a:t>
            </a:r>
            <a:r>
              <a:rPr lang="fr-FR" sz="2000" dirty="0">
                <a:solidFill>
                  <a:srgbClr val="000099"/>
                </a:solidFill>
                <a:cs typeface="Arial"/>
              </a:rPr>
              <a:t> degré </a:t>
            </a:r>
            <a:endParaRPr lang="fr-FR" sz="2000" b="1" dirty="0">
              <a:solidFill>
                <a:srgbClr val="000099"/>
              </a:solidFill>
              <a:cs typeface="Arial"/>
            </a:endParaRPr>
          </a:p>
          <a:p>
            <a:pPr marL="0" indent="0">
              <a:buFontTx/>
              <a:buNone/>
              <a:defRPr/>
            </a:pPr>
            <a:endParaRPr lang="fr-FR" sz="2000" b="1" dirty="0">
              <a:solidFill>
                <a:srgbClr val="000099"/>
              </a:solidFill>
              <a:cs typeface="Arial"/>
            </a:endParaRPr>
          </a:p>
          <a:p>
            <a:pPr marL="0" indent="0">
              <a:buFontTx/>
              <a:buNone/>
              <a:defRPr/>
            </a:pPr>
            <a:endParaRPr lang="fr-FR" sz="2000" b="1" dirty="0">
              <a:solidFill>
                <a:srgbClr val="000099"/>
              </a:solidFill>
              <a:cs typeface="Arial"/>
            </a:endParaRPr>
          </a:p>
        </p:txBody>
      </p:sp>
      <p:pic>
        <p:nvPicPr>
          <p:cNvPr id="575494"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31388" y="1106488"/>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495" name="Picture 2" descr="Afficher l'image d'origin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8675" y="4627563"/>
            <a:ext cx="8159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496" name="Image 8"/>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42950" y="2735263"/>
            <a:ext cx="98742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5497" name="Rectangle 9"/>
          <p:cNvSpPr>
            <a:spLocks noChangeArrowheads="1"/>
          </p:cNvSpPr>
          <p:nvPr/>
        </p:nvSpPr>
        <p:spPr bwMode="auto">
          <a:xfrm>
            <a:off x="2390775" y="5564188"/>
            <a:ext cx="6346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400">
                <a:solidFill>
                  <a:srgbClr val="000099"/>
                </a:solidFill>
                <a:cs typeface="Arial" panose="020B0604020202020204" pitchFamily="34" charset="0"/>
                <a:sym typeface="Wingdings" panose="05000000000000000000" pitchFamily="2" charset="2"/>
              </a:rPr>
              <a:t> </a:t>
            </a:r>
            <a:r>
              <a:rPr lang="fr-FR" altLang="fr-FR" sz="2400" b="1">
                <a:solidFill>
                  <a:srgbClr val="000099"/>
                </a:solidFill>
                <a:cs typeface="Arial" panose="020B0604020202020204" pitchFamily="34" charset="0"/>
                <a:sym typeface="Wingdings" panose="05000000000000000000" pitchFamily="2" charset="2"/>
              </a:rPr>
              <a:t>URGENCE médicale</a:t>
            </a:r>
            <a:endParaRPr lang="fr-FR" altLang="fr-FR" sz="2400" b="1">
              <a:solidFill>
                <a:srgbClr val="000099"/>
              </a:solidFill>
              <a:cs typeface="Arial" panose="020B0604020202020204" pitchFamily="34" charset="0"/>
            </a:endParaRPr>
          </a:p>
        </p:txBody>
      </p:sp>
      <p:pic>
        <p:nvPicPr>
          <p:cNvPr id="575498" name="Image 1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24550" y="5526088"/>
            <a:ext cx="60325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143" name="Text Box 55"/>
          <p:cNvSpPr txBox="1">
            <a:spLocks noChangeArrowheads="1"/>
          </p:cNvSpPr>
          <p:nvPr/>
        </p:nvSpPr>
        <p:spPr bwMode="auto">
          <a:xfrm>
            <a:off x="519113" y="3609975"/>
            <a:ext cx="4278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a:solidFill>
                  <a:srgbClr val="000099"/>
                </a:solidFill>
                <a:cs typeface="Arial" panose="020B0604020202020204" pitchFamily="34" charset="0"/>
              </a:rPr>
              <a:t>Érythème </a:t>
            </a:r>
            <a:r>
              <a:rPr lang="fr-FR" altLang="fr-FR" sz="1600" b="1">
                <a:solidFill>
                  <a:srgbClr val="000099"/>
                </a:solidFill>
                <a:cs typeface="Arial" panose="020B0604020202020204" pitchFamily="34" charset="0"/>
              </a:rPr>
              <a:t>rougeur – chaleur - douleur </a:t>
            </a:r>
            <a:r>
              <a:rPr lang="fr-FR" altLang="fr-FR" sz="1600" b="1" i="1">
                <a:solidFill>
                  <a:srgbClr val="000099"/>
                </a:solidFill>
                <a:cs typeface="Arial" panose="020B0604020202020204" pitchFamily="34" charset="0"/>
              </a:rPr>
              <a:t>	  aggravée par le toucher</a:t>
            </a:r>
            <a:endParaRPr lang="fr-FR" altLang="fr-FR" sz="1600" b="1">
              <a:solidFill>
                <a:srgbClr val="000099"/>
              </a:solidFill>
              <a:cs typeface="Arial" panose="020B0604020202020204" pitchFamily="34" charset="0"/>
            </a:endParaRPr>
          </a:p>
        </p:txBody>
      </p:sp>
      <p:sp>
        <p:nvSpPr>
          <p:cNvPr id="729144" name="Text Box 56"/>
          <p:cNvSpPr txBox="1">
            <a:spLocks noChangeArrowheads="1"/>
          </p:cNvSpPr>
          <p:nvPr/>
        </p:nvSpPr>
        <p:spPr bwMode="auto">
          <a:xfrm>
            <a:off x="519113" y="5335588"/>
            <a:ext cx="2498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b="1">
                <a:solidFill>
                  <a:srgbClr val="000099"/>
                </a:solidFill>
                <a:cs typeface="Arial" panose="020B0604020202020204" pitchFamily="34" charset="0"/>
              </a:rPr>
              <a:t>Phlyctènes</a:t>
            </a:r>
          </a:p>
        </p:txBody>
      </p:sp>
      <p:sp>
        <p:nvSpPr>
          <p:cNvPr id="729145" name="Rectangle 57"/>
          <p:cNvSpPr>
            <a:spLocks noChangeArrowheads="1"/>
          </p:cNvSpPr>
          <p:nvPr/>
        </p:nvSpPr>
        <p:spPr bwMode="auto">
          <a:xfrm>
            <a:off x="8923338" y="3509963"/>
            <a:ext cx="2216150" cy="646112"/>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Belladonna 9 CH</a:t>
            </a:r>
          </a:p>
          <a:p>
            <a:pPr algn="r" eaLnBrk="0" hangingPunct="0">
              <a:buFont typeface="Wingdings" panose="05000000000000000000" pitchFamily="2" charset="2"/>
              <a:buNone/>
            </a:pPr>
            <a:r>
              <a:rPr lang="fr-FR" altLang="fr-FR" sz="1400">
                <a:solidFill>
                  <a:srgbClr val="000099"/>
                </a:solidFill>
                <a:cs typeface="Arial" panose="020B0604020202020204" pitchFamily="34" charset="0"/>
              </a:rPr>
              <a:t>5 granules 3 fois par jour</a:t>
            </a:r>
          </a:p>
        </p:txBody>
      </p:sp>
      <p:sp>
        <p:nvSpPr>
          <p:cNvPr id="729146" name="Rectangle 58"/>
          <p:cNvSpPr>
            <a:spLocks noChangeArrowheads="1"/>
          </p:cNvSpPr>
          <p:nvPr/>
        </p:nvSpPr>
        <p:spPr bwMode="auto">
          <a:xfrm>
            <a:off x="8640763" y="2455863"/>
            <a:ext cx="2498725" cy="646112"/>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Apis mellifica 15 CH</a:t>
            </a:r>
            <a:endParaRPr lang="fr-FR" altLang="fr-FR">
              <a:solidFill>
                <a:srgbClr val="000099"/>
              </a:solidFill>
              <a:cs typeface="Arial" panose="020B0604020202020204" pitchFamily="34" charset="0"/>
            </a:endParaRPr>
          </a:p>
          <a:p>
            <a:pPr algn="r" eaLnBrk="0" hangingPunct="0">
              <a:buFont typeface="Wingdings" panose="05000000000000000000" pitchFamily="2" charset="2"/>
              <a:buNone/>
            </a:pPr>
            <a:r>
              <a:rPr lang="fr-FR" altLang="fr-FR" sz="1400">
                <a:solidFill>
                  <a:srgbClr val="000099"/>
                </a:solidFill>
                <a:cs typeface="Arial" panose="020B0604020202020204" pitchFamily="34" charset="0"/>
              </a:rPr>
              <a:t>5 granules 3 à 4 fois par jour</a:t>
            </a:r>
          </a:p>
        </p:txBody>
      </p:sp>
      <p:sp>
        <p:nvSpPr>
          <p:cNvPr id="729147" name="Rectangle 59"/>
          <p:cNvSpPr>
            <a:spLocks noChangeArrowheads="1"/>
          </p:cNvSpPr>
          <p:nvPr/>
        </p:nvSpPr>
        <p:spPr bwMode="auto">
          <a:xfrm>
            <a:off x="519113" y="2505075"/>
            <a:ext cx="3948112" cy="830263"/>
          </a:xfrm>
          <a:prstGeom prst="rect">
            <a:avLst/>
          </a:prstGeom>
          <a:noFill/>
          <a:ln>
            <a:noFill/>
          </a:ln>
          <a:effectLst/>
        </p:spPr>
        <p:txBody>
          <a:bodyPr>
            <a:spAutoFit/>
          </a:bodyPr>
          <a:lstStyle>
            <a:lvl1pPr marL="187325" indent="-187325">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eaLnBrk="0" hangingPunct="0">
              <a:buClr>
                <a:srgbClr val="62C400"/>
              </a:buClr>
              <a:buFontTx/>
              <a:buBlip>
                <a:blip r:embed="rId3"/>
              </a:buBlip>
              <a:defRPr/>
            </a:pPr>
            <a:r>
              <a:rPr lang="fr-FR" altLang="fr-FR" dirty="0">
                <a:solidFill>
                  <a:srgbClr val="000099"/>
                </a:solidFill>
                <a:cs typeface="Arial" panose="020B0604020202020204" pitchFamily="34" charset="0"/>
              </a:rPr>
              <a:t>Éruption </a:t>
            </a:r>
            <a:r>
              <a:rPr lang="fr-FR" altLang="fr-FR" b="1" dirty="0" err="1">
                <a:solidFill>
                  <a:srgbClr val="000099"/>
                </a:solidFill>
                <a:cs typeface="Arial" panose="020B0604020202020204" pitchFamily="34" charset="0"/>
              </a:rPr>
              <a:t>érythémato</a:t>
            </a:r>
            <a:r>
              <a:rPr lang="fr-FR" altLang="fr-FR" b="1" dirty="0">
                <a:solidFill>
                  <a:srgbClr val="000099"/>
                </a:solidFill>
                <a:cs typeface="Arial" panose="020B0604020202020204" pitchFamily="34" charset="0"/>
              </a:rPr>
              <a:t>-œdémateuse</a:t>
            </a:r>
            <a:r>
              <a:rPr lang="fr-FR" altLang="fr-FR" dirty="0">
                <a:solidFill>
                  <a:srgbClr val="000099"/>
                </a:solidFill>
                <a:cs typeface="Arial" panose="020B0604020202020204" pitchFamily="34" charset="0"/>
              </a:rPr>
              <a:t>, douleur</a:t>
            </a:r>
            <a:r>
              <a:rPr lang="fr-FR" altLang="fr-FR" b="1" dirty="0">
                <a:solidFill>
                  <a:srgbClr val="000099"/>
                </a:solidFill>
                <a:cs typeface="Arial" panose="020B0604020202020204" pitchFamily="34" charset="0"/>
              </a:rPr>
              <a:t> piquante</a:t>
            </a:r>
            <a:r>
              <a:rPr lang="fr-FR" altLang="fr-FR" dirty="0">
                <a:solidFill>
                  <a:srgbClr val="000099"/>
                </a:solidFill>
                <a:cs typeface="Arial" panose="020B0604020202020204" pitchFamily="34" charset="0"/>
              </a:rPr>
              <a:t>, brûlante</a:t>
            </a:r>
          </a:p>
          <a:p>
            <a:pPr eaLnBrk="0" hangingPunct="0">
              <a:buClr>
                <a:srgbClr val="62C400"/>
              </a:buClr>
              <a:defRPr/>
            </a:pPr>
            <a:r>
              <a:rPr lang="fr-FR" altLang="fr-FR" b="1" i="1" dirty="0">
                <a:solidFill>
                  <a:srgbClr val="000099"/>
                </a:solidFill>
                <a:cs typeface="Arial" panose="020B0604020202020204" pitchFamily="34" charset="0"/>
              </a:rPr>
              <a:t>	  améliorée par le froid</a:t>
            </a:r>
          </a:p>
        </p:txBody>
      </p:sp>
      <p:sp>
        <p:nvSpPr>
          <p:cNvPr id="729148" name="Rectangle 60"/>
          <p:cNvSpPr>
            <a:spLocks noChangeArrowheads="1"/>
          </p:cNvSpPr>
          <p:nvPr/>
        </p:nvSpPr>
        <p:spPr bwMode="auto">
          <a:xfrm>
            <a:off x="1050925" y="1600200"/>
            <a:ext cx="1446213" cy="376238"/>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 typeface="Wingdings" panose="05000000000000000000" pitchFamily="2" charset="2"/>
              <a:buNone/>
            </a:pPr>
            <a:r>
              <a:rPr lang="fr-FR" altLang="fr-FR" b="1">
                <a:solidFill>
                  <a:srgbClr val="000099"/>
                </a:solidFill>
                <a:cs typeface="Arial" panose="020B0604020202020204" pitchFamily="34" charset="0"/>
              </a:rPr>
              <a:t>1</a:t>
            </a:r>
            <a:r>
              <a:rPr lang="fr-FR" altLang="fr-FR" b="1" baseline="30000">
                <a:solidFill>
                  <a:srgbClr val="000099"/>
                </a:solidFill>
                <a:cs typeface="Arial" panose="020B0604020202020204" pitchFamily="34" charset="0"/>
              </a:rPr>
              <a:t>er</a:t>
            </a:r>
            <a:r>
              <a:rPr lang="fr-FR" altLang="fr-FR" b="1">
                <a:solidFill>
                  <a:srgbClr val="000099"/>
                </a:solidFill>
                <a:cs typeface="Arial" panose="020B0604020202020204" pitchFamily="34" charset="0"/>
              </a:rPr>
              <a:t> degré</a:t>
            </a:r>
          </a:p>
        </p:txBody>
      </p:sp>
      <p:sp>
        <p:nvSpPr>
          <p:cNvPr id="729149" name="Rectangle 61"/>
          <p:cNvSpPr>
            <a:spLocks noChangeArrowheads="1"/>
          </p:cNvSpPr>
          <p:nvPr/>
        </p:nvSpPr>
        <p:spPr bwMode="auto">
          <a:xfrm>
            <a:off x="1050925" y="4789488"/>
            <a:ext cx="1446213" cy="376237"/>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b="1">
                <a:solidFill>
                  <a:srgbClr val="000099"/>
                </a:solidFill>
                <a:cs typeface="Arial" panose="020B0604020202020204" pitchFamily="34" charset="0"/>
              </a:rPr>
              <a:t>2</a:t>
            </a:r>
            <a:r>
              <a:rPr lang="fr-FR" altLang="fr-FR" b="1" baseline="30000">
                <a:solidFill>
                  <a:srgbClr val="000099"/>
                </a:solidFill>
                <a:cs typeface="Arial" panose="020B0604020202020204" pitchFamily="34" charset="0"/>
              </a:rPr>
              <a:t>ème</a:t>
            </a:r>
            <a:r>
              <a:rPr lang="fr-FR" altLang="fr-FR" b="1">
                <a:solidFill>
                  <a:srgbClr val="000099"/>
                </a:solidFill>
                <a:cs typeface="Arial" panose="020B0604020202020204" pitchFamily="34" charset="0"/>
              </a:rPr>
              <a:t> degré</a:t>
            </a:r>
          </a:p>
        </p:txBody>
      </p:sp>
      <p:sp>
        <p:nvSpPr>
          <p:cNvPr id="729150" name="Rectangle 62"/>
          <p:cNvSpPr>
            <a:spLocks noChangeArrowheads="1"/>
          </p:cNvSpPr>
          <p:nvPr/>
        </p:nvSpPr>
        <p:spPr bwMode="auto">
          <a:xfrm>
            <a:off x="8923338" y="5237163"/>
            <a:ext cx="2216150" cy="647700"/>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Cantharis 5 CH</a:t>
            </a:r>
          </a:p>
          <a:p>
            <a:pPr algn="r" eaLnBrk="0" hangingPunct="0">
              <a:buFont typeface="Wingdings" panose="05000000000000000000" pitchFamily="2" charset="2"/>
              <a:buNone/>
            </a:pPr>
            <a:r>
              <a:rPr lang="fr-FR" altLang="fr-FR" sz="1400">
                <a:solidFill>
                  <a:srgbClr val="000099"/>
                </a:solidFill>
                <a:cs typeface="Arial" panose="020B0604020202020204" pitchFamily="34" charset="0"/>
              </a:rPr>
              <a:t>5 granules 3 fois par jour</a:t>
            </a:r>
          </a:p>
        </p:txBody>
      </p:sp>
      <p:sp>
        <p:nvSpPr>
          <p:cNvPr id="577545"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Brûlure et coup de soleil</a:t>
            </a:r>
          </a:p>
        </p:txBody>
      </p:sp>
      <p:sp>
        <p:nvSpPr>
          <p:cNvPr id="577546"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3.10. </a:t>
            </a:r>
            <a:r>
              <a:rPr lang="fr-FR" altLang="fr-FR" sz="3200" b="1">
                <a:solidFill>
                  <a:srgbClr val="FFFFFF"/>
                </a:solidFill>
                <a:ea typeface="Tahoma" panose="020B0604030504040204" pitchFamily="34" charset="0"/>
                <a:cs typeface="Arial" panose="020B0604020202020204" pitchFamily="34" charset="0"/>
              </a:rPr>
              <a:t>Dermatologie estivale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91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91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91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914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914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91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914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9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143" grpId="0"/>
      <p:bldP spid="729144" grpId="0"/>
      <p:bldP spid="729145" grpId="0" animBg="1"/>
      <p:bldP spid="729146" grpId="0" animBg="1"/>
      <p:bldP spid="729147" grpId="0"/>
      <p:bldP spid="729148" grpId="0" animBg="1" autoUpdateAnimBg="0"/>
      <p:bldP spid="729149" grpId="0" animBg="1"/>
      <p:bldP spid="729150"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9" name="Shape 2669"/>
          <p:cNvSpPr txBox="1">
            <a:spLocks noGrp="1"/>
          </p:cNvSpPr>
          <p:nvPr>
            <p:ph type="body" idx="1"/>
          </p:nvPr>
        </p:nvSpPr>
        <p:spPr bwMode="auto">
          <a:xfrm>
            <a:off x="419100" y="2870200"/>
            <a:ext cx="10515600" cy="178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indent="-215900">
              <a:spcBef>
                <a:spcPts val="400"/>
              </a:spcBef>
              <a:buClr>
                <a:srgbClr val="000000"/>
              </a:buClr>
              <a:buSzPts val="2000"/>
              <a:buFontTx/>
              <a:buNone/>
            </a:pPr>
            <a:endParaRPr lang="fr-FR" altLang="fr-FR" sz="1600">
              <a:solidFill>
                <a:srgbClr val="000099"/>
              </a:solidFill>
              <a:cs typeface="Arial" panose="020B0604020202020204" pitchFamily="34" charset="0"/>
              <a:sym typeface="Arial" panose="020B0604020202020204" pitchFamily="34" charset="0"/>
            </a:endParaRPr>
          </a:p>
          <a:p>
            <a:pPr indent="-215900">
              <a:spcBef>
                <a:spcPts val="400"/>
              </a:spcBef>
              <a:buClr>
                <a:srgbClr val="000000"/>
              </a:buClr>
              <a:buSzPts val="2000"/>
              <a:buFontTx/>
              <a:buBlip>
                <a:blip r:embed="rId3"/>
              </a:buBlip>
            </a:pPr>
            <a:r>
              <a:rPr lang="fr-FR" altLang="fr-FR" sz="1600">
                <a:solidFill>
                  <a:srgbClr val="000099"/>
                </a:solidFill>
                <a:cs typeface="Arial" panose="020B0604020202020204" pitchFamily="34" charset="0"/>
                <a:sym typeface="Arial" panose="020B0604020202020204" pitchFamily="34" charset="0"/>
              </a:rPr>
              <a:t> Cicatrice de plaie par </a:t>
            </a:r>
            <a:r>
              <a:rPr lang="fr-FR" altLang="fr-FR" sz="1600" b="1">
                <a:solidFill>
                  <a:srgbClr val="000099"/>
                </a:solidFill>
                <a:cs typeface="Arial" panose="020B0604020202020204" pitchFamily="34" charset="0"/>
                <a:sym typeface="Arial" panose="020B0604020202020204" pitchFamily="34" charset="0"/>
              </a:rPr>
              <a:t>instrument piquant</a:t>
            </a:r>
            <a:endParaRPr lang="fr-FR" altLang="fr-FR" sz="1600" b="1">
              <a:solidFill>
                <a:srgbClr val="000099"/>
              </a:solidFill>
            </a:endParaRPr>
          </a:p>
          <a:p>
            <a:pPr indent="-215900">
              <a:spcBef>
                <a:spcPts val="400"/>
              </a:spcBef>
              <a:buClr>
                <a:srgbClr val="000000"/>
              </a:buClr>
              <a:buSzPts val="2000"/>
              <a:buFontTx/>
              <a:buNone/>
            </a:pPr>
            <a:r>
              <a:rPr lang="fr-FR" altLang="fr-FR" sz="1600">
                <a:solidFill>
                  <a:srgbClr val="000099"/>
                </a:solidFill>
                <a:cs typeface="Arial" panose="020B0604020202020204" pitchFamily="34" charset="0"/>
                <a:sym typeface="Arial" panose="020B0604020202020204" pitchFamily="34" charset="0"/>
              </a:rPr>
              <a:t>     Cicatrice de piqûre, suite de cœlioscopie, de biopsie</a:t>
            </a:r>
            <a:endParaRPr lang="fr-FR" altLang="fr-FR" sz="1600">
              <a:solidFill>
                <a:srgbClr val="000099"/>
              </a:solidFill>
            </a:endParaRPr>
          </a:p>
        </p:txBody>
      </p:sp>
      <p:sp>
        <p:nvSpPr>
          <p:cNvPr id="579586" name="Shape 2652"/>
          <p:cNvSpPr txBox="1">
            <a:spLocks noChangeArrowheads="1"/>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cs typeface="Arial" panose="020B0604020202020204" pitchFamily="34" charset="0"/>
                <a:sym typeface="Arial" panose="020B0604020202020204" pitchFamily="34" charset="0"/>
              </a:rPr>
              <a:t>3.11.</a:t>
            </a:r>
            <a:r>
              <a:rPr lang="fr-FR" altLang="fr-FR" sz="3200" b="1">
                <a:solidFill>
                  <a:srgbClr val="FFFFFF"/>
                </a:solidFill>
                <a:cs typeface="Arial" panose="020B0604020202020204" pitchFamily="34" charset="0"/>
                <a:sym typeface="Arial" panose="020B0604020202020204" pitchFamily="34" charset="0"/>
              </a:rPr>
              <a:t> Cicatrisation</a:t>
            </a:r>
            <a:endParaRPr lang="fr-FR" altLang="fr-FR"/>
          </a:p>
        </p:txBody>
      </p:sp>
      <p:sp>
        <p:nvSpPr>
          <p:cNvPr id="2" name="Rectangle 1"/>
          <p:cNvSpPr>
            <a:spLocks noChangeArrowheads="1"/>
          </p:cNvSpPr>
          <p:nvPr/>
        </p:nvSpPr>
        <p:spPr bwMode="auto">
          <a:xfrm>
            <a:off x="527050" y="1919288"/>
            <a:ext cx="47545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2714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400"/>
              </a:spcBef>
              <a:buClr>
                <a:srgbClr val="000000"/>
              </a:buClr>
              <a:buSzPts val="2000"/>
              <a:buFontTx/>
              <a:buBlip>
                <a:blip r:embed="rId3"/>
              </a:buBlip>
            </a:pPr>
            <a:r>
              <a:rPr lang="fr-FR" altLang="fr-FR" sz="1600">
                <a:solidFill>
                  <a:srgbClr val="000099"/>
                </a:solidFill>
                <a:cs typeface="Arial" panose="020B0604020202020204" pitchFamily="34" charset="0"/>
                <a:sym typeface="Arial" panose="020B0604020202020204" pitchFamily="34" charset="0"/>
              </a:rPr>
              <a:t>Douleur des plaies par </a:t>
            </a:r>
            <a:r>
              <a:rPr lang="fr-FR" altLang="fr-FR" sz="1600" b="1">
                <a:solidFill>
                  <a:srgbClr val="000099"/>
                </a:solidFill>
                <a:cs typeface="Arial" panose="020B0604020202020204" pitchFamily="34" charset="0"/>
                <a:sym typeface="Arial" panose="020B0604020202020204" pitchFamily="34" charset="0"/>
              </a:rPr>
              <a:t>instrument tranchant</a:t>
            </a:r>
            <a:endParaRPr lang="fr-FR" altLang="fr-FR" sz="1600" b="1">
              <a:solidFill>
                <a:srgbClr val="000099"/>
              </a:solidFill>
            </a:endParaRPr>
          </a:p>
        </p:txBody>
      </p:sp>
      <p:sp>
        <p:nvSpPr>
          <p:cNvPr id="3" name="Rectangle 2"/>
          <p:cNvSpPr>
            <a:spLocks noChangeArrowheads="1"/>
          </p:cNvSpPr>
          <p:nvPr/>
        </p:nvSpPr>
        <p:spPr bwMode="auto">
          <a:xfrm>
            <a:off x="587375" y="4379913"/>
            <a:ext cx="6096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eaLnBrk="0" hangingPunct="0">
              <a:buClr>
                <a:srgbClr val="62C400"/>
              </a:buClr>
              <a:buFontTx/>
              <a:buBlip>
                <a:blip r:embed="rId3"/>
              </a:buBlip>
            </a:pPr>
            <a:endParaRPr lang="fr-FR" altLang="fr-FR" sz="1600" b="1">
              <a:solidFill>
                <a:srgbClr val="000099"/>
              </a:solidFill>
              <a:cs typeface="Arial" panose="020B0604020202020204" pitchFamily="34" charset="0"/>
              <a:sym typeface="Arial" panose="020B0604020202020204" pitchFamily="34" charset="0"/>
            </a:endParaRPr>
          </a:p>
          <a:p>
            <a:pPr eaLnBrk="0" hangingPunct="0">
              <a:buClr>
                <a:srgbClr val="62C400"/>
              </a:buClr>
              <a:buFontTx/>
              <a:buBlip>
                <a:blip r:embed="rId3"/>
              </a:buBlip>
            </a:pPr>
            <a:r>
              <a:rPr lang="fr-FR" altLang="fr-FR" sz="1600" b="1">
                <a:solidFill>
                  <a:srgbClr val="000099"/>
                </a:solidFill>
                <a:cs typeface="Arial" panose="020B0604020202020204" pitchFamily="34" charset="0"/>
                <a:sym typeface="Arial" panose="020B0604020202020204" pitchFamily="34" charset="0"/>
              </a:rPr>
              <a:t>Cicatrices </a:t>
            </a:r>
            <a:r>
              <a:rPr lang="fr-FR" altLang="fr-FR" sz="1600">
                <a:solidFill>
                  <a:srgbClr val="000099"/>
                </a:solidFill>
                <a:cs typeface="Arial" panose="020B0604020202020204" pitchFamily="34" charset="0"/>
                <a:sym typeface="Arial" panose="020B0604020202020204" pitchFamily="34" charset="0"/>
              </a:rPr>
              <a:t>bien limitées, de petite taille</a:t>
            </a:r>
            <a:endParaRPr lang="fr-FR" altLang="fr-FR" sz="1600">
              <a:solidFill>
                <a:srgbClr val="000099"/>
              </a:solidFill>
              <a:cs typeface="Arial" panose="020B0604020202020204" pitchFamily="34" charset="0"/>
            </a:endParaRPr>
          </a:p>
          <a:p>
            <a:pPr eaLnBrk="0" hangingPunct="0">
              <a:buClr>
                <a:srgbClr val="62C400"/>
              </a:buClr>
            </a:pPr>
            <a:r>
              <a:rPr lang="fr-FR" altLang="fr-FR" sz="1600" b="1">
                <a:solidFill>
                  <a:srgbClr val="000099"/>
                </a:solidFill>
                <a:cs typeface="Arial" panose="020B0604020202020204" pitchFamily="34" charset="0"/>
                <a:sym typeface="Arial" panose="020B0604020202020204" pitchFamily="34" charset="0"/>
              </a:rPr>
              <a:t>     Varioliformes </a:t>
            </a:r>
            <a:r>
              <a:rPr lang="fr-FR" altLang="fr-FR" sz="1600">
                <a:solidFill>
                  <a:srgbClr val="000099"/>
                </a:solidFill>
                <a:cs typeface="Arial" panose="020B0604020202020204" pitchFamily="34" charset="0"/>
                <a:sym typeface="Arial" panose="020B0604020202020204" pitchFamily="34" charset="0"/>
              </a:rPr>
              <a:t>(acné, varicelle, zona)</a:t>
            </a:r>
            <a:endParaRPr lang="fr-FR" altLang="fr-FR" sz="1600">
              <a:solidFill>
                <a:srgbClr val="000099"/>
              </a:solidFill>
              <a:cs typeface="Arial" panose="020B0604020202020204" pitchFamily="34" charset="0"/>
            </a:endParaRPr>
          </a:p>
        </p:txBody>
      </p:sp>
      <p:sp>
        <p:nvSpPr>
          <p:cNvPr id="9" name="Rectangle 57"/>
          <p:cNvSpPr>
            <a:spLocks noChangeArrowheads="1"/>
          </p:cNvSpPr>
          <p:nvPr/>
        </p:nvSpPr>
        <p:spPr bwMode="auto">
          <a:xfrm>
            <a:off x="8872538" y="1765300"/>
            <a:ext cx="2266950" cy="647700"/>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Staphysagria 9 CH</a:t>
            </a:r>
          </a:p>
          <a:p>
            <a:pPr algn="r" eaLnBrk="0" hangingPunct="0">
              <a:buFont typeface="Wingdings" panose="05000000000000000000" pitchFamily="2" charset="2"/>
              <a:buNone/>
            </a:pPr>
            <a:r>
              <a:rPr lang="fr-FR" altLang="fr-FR" sz="1400">
                <a:solidFill>
                  <a:srgbClr val="000099"/>
                </a:solidFill>
                <a:cs typeface="Arial" panose="020B0604020202020204" pitchFamily="34" charset="0"/>
              </a:rPr>
              <a:t>5 granules matin et soir</a:t>
            </a:r>
          </a:p>
        </p:txBody>
      </p:sp>
      <p:sp>
        <p:nvSpPr>
          <p:cNvPr id="10" name="Rectangle 57"/>
          <p:cNvSpPr>
            <a:spLocks noChangeArrowheads="1"/>
          </p:cNvSpPr>
          <p:nvPr/>
        </p:nvSpPr>
        <p:spPr bwMode="auto">
          <a:xfrm>
            <a:off x="8615363" y="3130550"/>
            <a:ext cx="2541587" cy="647700"/>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Ledum palustre 9 CH</a:t>
            </a:r>
          </a:p>
          <a:p>
            <a:pPr algn="r" eaLnBrk="0" hangingPunct="0">
              <a:buFont typeface="Wingdings" panose="05000000000000000000" pitchFamily="2" charset="2"/>
              <a:buNone/>
            </a:pPr>
            <a:r>
              <a:rPr lang="fr-FR" altLang="fr-FR" sz="1400">
                <a:solidFill>
                  <a:srgbClr val="000099"/>
                </a:solidFill>
                <a:cs typeface="Arial" panose="020B0604020202020204" pitchFamily="34" charset="0"/>
              </a:rPr>
              <a:t>5 granules matin et soir</a:t>
            </a:r>
          </a:p>
        </p:txBody>
      </p:sp>
      <p:sp>
        <p:nvSpPr>
          <p:cNvPr id="11" name="Rectangle 57"/>
          <p:cNvSpPr>
            <a:spLocks noChangeArrowheads="1"/>
          </p:cNvSpPr>
          <p:nvPr/>
        </p:nvSpPr>
        <p:spPr bwMode="auto">
          <a:xfrm>
            <a:off x="7829550" y="4594225"/>
            <a:ext cx="3344863" cy="647700"/>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Antimonium tartaricum 9 CH</a:t>
            </a:r>
          </a:p>
          <a:p>
            <a:pPr algn="r" eaLnBrk="0" hangingPunct="0">
              <a:buFont typeface="Wingdings" panose="05000000000000000000" pitchFamily="2" charset="2"/>
              <a:buNone/>
            </a:pPr>
            <a:r>
              <a:rPr lang="fr-FR" altLang="fr-FR" sz="1400">
                <a:solidFill>
                  <a:srgbClr val="000099"/>
                </a:solidFill>
                <a:cs typeface="Arial" panose="020B0604020202020204" pitchFamily="34" charset="0"/>
              </a:rPr>
              <a:t>5 granules matin et soir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9">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9">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9" grpId="0" uiExpand="1" build="p"/>
      <p:bldP spid="2" grpId="0"/>
      <p:bldP spid="3" grpId="0"/>
      <p:bldP spid="9" grpId="0" animBg="1"/>
      <p:bldP spid="10" grpId="0" animBg="1"/>
      <p:bldP spid="11"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Shape 2678"/>
          <p:cNvSpPr txBox="1">
            <a:spLocks noChangeArrowheads="1"/>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cs typeface="Arial" panose="020B0604020202020204" pitchFamily="34" charset="0"/>
                <a:sym typeface="Arial" panose="020B0604020202020204" pitchFamily="34" charset="0"/>
              </a:rPr>
              <a:t>3.11. </a:t>
            </a:r>
            <a:r>
              <a:rPr lang="fr-FR" altLang="fr-FR" sz="3200" b="1">
                <a:solidFill>
                  <a:srgbClr val="FFFFFF"/>
                </a:solidFill>
                <a:cs typeface="Arial" panose="020B0604020202020204" pitchFamily="34" charset="0"/>
                <a:sym typeface="Arial" panose="020B0604020202020204" pitchFamily="34" charset="0"/>
              </a:rPr>
              <a:t>Cicatrisation</a:t>
            </a:r>
            <a:endParaRPr lang="fr-FR" altLang="fr-FR"/>
          </a:p>
        </p:txBody>
      </p:sp>
      <p:sp>
        <p:nvSpPr>
          <p:cNvPr id="2679" name="Shape 2679"/>
          <p:cNvSpPr>
            <a:spLocks noChangeArrowheads="1"/>
          </p:cNvSpPr>
          <p:nvPr/>
        </p:nvSpPr>
        <p:spPr bwMode="auto">
          <a:xfrm>
            <a:off x="8099425" y="2181225"/>
            <a:ext cx="3024188" cy="993775"/>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sym typeface="Arial" panose="020B0604020202020204" pitchFamily="34" charset="0"/>
              </a:rPr>
              <a:t>Causticum 15 CH</a:t>
            </a:r>
            <a:endParaRPr lang="fr-FR" altLang="fr-FR"/>
          </a:p>
          <a:p>
            <a:pPr algn="r">
              <a:spcBef>
                <a:spcPts val="325"/>
              </a:spcBef>
            </a:pPr>
            <a:r>
              <a:rPr lang="fr-FR" altLang="fr-FR" sz="1600">
                <a:solidFill>
                  <a:srgbClr val="000099"/>
                </a:solidFill>
                <a:cs typeface="Arial" panose="020B0604020202020204" pitchFamily="34" charset="0"/>
                <a:sym typeface="Arial" panose="020B0604020202020204" pitchFamily="34" charset="0"/>
              </a:rPr>
              <a:t>5 granules matin et soir pendant 2 mois</a:t>
            </a:r>
            <a:endParaRPr lang="fr-FR" altLang="fr-FR"/>
          </a:p>
        </p:txBody>
      </p:sp>
      <p:sp>
        <p:nvSpPr>
          <p:cNvPr id="2" name="Rectangle 1"/>
          <p:cNvSpPr>
            <a:spLocks noChangeArrowheads="1"/>
          </p:cNvSpPr>
          <p:nvPr/>
        </p:nvSpPr>
        <p:spPr bwMode="auto">
          <a:xfrm>
            <a:off x="463550" y="2236788"/>
            <a:ext cx="6096000"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10000"/>
              </a:lnSpc>
              <a:buClr>
                <a:srgbClr val="33CC33"/>
              </a:buClr>
              <a:buSzPts val="2000"/>
              <a:buFontTx/>
              <a:buBlip>
                <a:blip r:embed="rId3"/>
              </a:buBlip>
            </a:pPr>
            <a:r>
              <a:rPr lang="fr-FR" altLang="fr-FR" sz="1600" b="1">
                <a:solidFill>
                  <a:srgbClr val="000099"/>
                </a:solidFill>
                <a:cs typeface="Arial" panose="020B0604020202020204" pitchFamily="34" charset="0"/>
                <a:sym typeface="Arial" panose="020B0604020202020204" pitchFamily="34" charset="0"/>
              </a:rPr>
              <a:t>Cicatrice avec rétractation cutanée </a:t>
            </a:r>
            <a:r>
              <a:rPr lang="fr-FR" altLang="fr-FR" sz="1600">
                <a:solidFill>
                  <a:srgbClr val="000099"/>
                </a:solidFill>
                <a:cs typeface="Arial" panose="020B0604020202020204" pitchFamily="34" charset="0"/>
                <a:sym typeface="Arial" panose="020B0604020202020204" pitchFamily="34" charset="0"/>
              </a:rPr>
              <a:t>(comme à la suite de brûlure)</a:t>
            </a:r>
            <a:endParaRPr lang="fr-FR" altLang="fr-FR" sz="1600"/>
          </a:p>
          <a:p>
            <a:pPr>
              <a:lnSpc>
                <a:spcPct val="110000"/>
              </a:lnSpc>
              <a:buClr>
                <a:srgbClr val="33CC33"/>
              </a:buClr>
              <a:buSzPts val="2000"/>
            </a:pPr>
            <a:r>
              <a:rPr lang="fr-FR" altLang="fr-FR" sz="1600">
                <a:solidFill>
                  <a:srgbClr val="000099"/>
                </a:solidFill>
                <a:cs typeface="Arial" panose="020B0604020202020204" pitchFamily="34" charset="0"/>
                <a:sym typeface="Arial" panose="020B0604020202020204" pitchFamily="34" charset="0"/>
              </a:rPr>
              <a:t>      Cicatrice douloureuse, impression d’écorchure à vif</a:t>
            </a:r>
            <a:endParaRPr lang="fr-FR" altLang="fr-FR" sz="1600"/>
          </a:p>
        </p:txBody>
      </p:sp>
      <p:pic>
        <p:nvPicPr>
          <p:cNvPr id="5" name="Image 4"/>
          <p:cNvPicPr>
            <a:picLocks noChangeAspect="1"/>
          </p:cNvPicPr>
          <p:nvPr/>
        </p:nvPicPr>
        <p:blipFill>
          <a:blip r:embed="rId4"/>
          <a:stretch>
            <a:fillRect/>
          </a:stretch>
        </p:blipFill>
        <p:spPr>
          <a:xfrm>
            <a:off x="6156325" y="3783013"/>
            <a:ext cx="3333750" cy="2344737"/>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93913" y="3783013"/>
            <a:ext cx="3111500" cy="23336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679"/>
                                        </p:tgtEl>
                                        <p:attrNameLst>
                                          <p:attrName>style.visibility</p:attrName>
                                        </p:attrNameLst>
                                      </p:cBhvr>
                                      <p:to>
                                        <p:strVal val="visible"/>
                                      </p:to>
                                    </p:set>
                                    <p:animEffect transition="in" filter="fade">
                                      <p:cBhvr>
                                        <p:cTn id="15" dur="500"/>
                                        <p:tgtEl>
                                          <p:spTgt spid="2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679"/>
          <p:cNvSpPr>
            <a:spLocks noChangeArrowheads="1"/>
          </p:cNvSpPr>
          <p:nvPr/>
        </p:nvSpPr>
        <p:spPr bwMode="auto">
          <a:xfrm>
            <a:off x="8099425" y="2154238"/>
            <a:ext cx="3024188" cy="1028700"/>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sym typeface="Arial" panose="020B0604020202020204" pitchFamily="34" charset="0"/>
              </a:rPr>
              <a:t>Fluoricum acidum 15 CH</a:t>
            </a:r>
            <a:endParaRPr lang="fr-FR" altLang="fr-FR"/>
          </a:p>
          <a:p>
            <a:pPr algn="r">
              <a:spcBef>
                <a:spcPts val="325"/>
              </a:spcBef>
            </a:pPr>
            <a:r>
              <a:rPr lang="fr-FR" altLang="fr-FR" sz="1600">
                <a:solidFill>
                  <a:srgbClr val="000099"/>
                </a:solidFill>
                <a:cs typeface="Arial" panose="020B0604020202020204" pitchFamily="34" charset="0"/>
                <a:sym typeface="Arial" panose="020B0604020202020204" pitchFamily="34" charset="0"/>
              </a:rPr>
              <a:t>5 granules matin et soir</a:t>
            </a:r>
            <a:r>
              <a:rPr lang="fr-FR" altLang="fr-FR">
                <a:solidFill>
                  <a:srgbClr val="000099"/>
                </a:solidFill>
                <a:cs typeface="Arial" panose="020B0604020202020204" pitchFamily="34" charset="0"/>
                <a:sym typeface="Arial" panose="020B0604020202020204" pitchFamily="34" charset="0"/>
              </a:rPr>
              <a:t> </a:t>
            </a:r>
            <a:r>
              <a:rPr lang="fr-FR" altLang="fr-FR" sz="1600">
                <a:solidFill>
                  <a:srgbClr val="000099"/>
                </a:solidFill>
                <a:cs typeface="Arial" panose="020B0604020202020204" pitchFamily="34" charset="0"/>
                <a:sym typeface="Arial" panose="020B0604020202020204" pitchFamily="34" charset="0"/>
              </a:rPr>
              <a:t>pendant 2 mois</a:t>
            </a:r>
            <a:endParaRPr lang="fr-FR" altLang="fr-FR" sz="1600"/>
          </a:p>
        </p:txBody>
      </p:sp>
      <p:sp>
        <p:nvSpPr>
          <p:cNvPr id="6" name="Rectangle 5"/>
          <p:cNvSpPr>
            <a:spLocks noChangeArrowheads="1"/>
          </p:cNvSpPr>
          <p:nvPr/>
        </p:nvSpPr>
        <p:spPr bwMode="auto">
          <a:xfrm>
            <a:off x="450850" y="2266950"/>
            <a:ext cx="6096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10000"/>
              </a:lnSpc>
              <a:buClr>
                <a:srgbClr val="33CC33"/>
              </a:buClr>
              <a:buSzPts val="2000"/>
              <a:buFontTx/>
              <a:buBlip>
                <a:blip r:embed="rId2"/>
              </a:buBlip>
            </a:pPr>
            <a:r>
              <a:rPr lang="fr-FR" altLang="fr-FR" sz="1600">
                <a:solidFill>
                  <a:srgbClr val="000099"/>
                </a:solidFill>
                <a:cs typeface="Arial" panose="020B0604020202020204" pitchFamily="34" charset="0"/>
                <a:sym typeface="Arial" panose="020B0604020202020204" pitchFamily="34" charset="0"/>
              </a:rPr>
              <a:t>Cicatrice </a:t>
            </a:r>
            <a:r>
              <a:rPr lang="fr-FR" altLang="fr-FR" sz="1600" b="1">
                <a:solidFill>
                  <a:srgbClr val="000099"/>
                </a:solidFill>
                <a:cs typeface="Arial" panose="020B0604020202020204" pitchFamily="34" charset="0"/>
                <a:sym typeface="Arial" panose="020B0604020202020204" pitchFamily="34" charset="0"/>
              </a:rPr>
              <a:t>hypertrophique prurigineuse</a:t>
            </a:r>
            <a:endParaRPr lang="fr-FR" altLang="fr-FR" sz="1600" b="1"/>
          </a:p>
          <a:p>
            <a:pPr>
              <a:lnSpc>
                <a:spcPct val="110000"/>
              </a:lnSpc>
              <a:buClr>
                <a:srgbClr val="33CC33"/>
              </a:buClr>
              <a:buSzPts val="2000"/>
            </a:pPr>
            <a:r>
              <a:rPr lang="fr-FR" altLang="fr-FR" sz="1600">
                <a:solidFill>
                  <a:srgbClr val="000099"/>
                </a:solidFill>
                <a:cs typeface="Arial" panose="020B0604020202020204" pitchFamily="34" charset="0"/>
                <a:sym typeface="Arial" panose="020B0604020202020204" pitchFamily="34" charset="0"/>
              </a:rPr>
              <a:t>      Prurit pendant la phase de cicatrisation</a:t>
            </a:r>
            <a:endParaRPr lang="fr-FR" altLang="fr-FR" sz="1600"/>
          </a:p>
        </p:txBody>
      </p:sp>
      <p:sp>
        <p:nvSpPr>
          <p:cNvPr id="583683" name="Shape 2678"/>
          <p:cNvSpPr txBox="1">
            <a:spLocks noChangeArrowheads="1"/>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cs typeface="Arial" panose="020B0604020202020204" pitchFamily="34" charset="0"/>
                <a:sym typeface="Arial" panose="020B0604020202020204" pitchFamily="34" charset="0"/>
              </a:rPr>
              <a:t>3.11. </a:t>
            </a:r>
            <a:r>
              <a:rPr lang="fr-FR" altLang="fr-FR" sz="3200" b="1">
                <a:solidFill>
                  <a:srgbClr val="FFFFFF"/>
                </a:solidFill>
                <a:cs typeface="Arial" panose="020B0604020202020204" pitchFamily="34" charset="0"/>
                <a:sym typeface="Arial" panose="020B0604020202020204" pitchFamily="34" charset="0"/>
              </a:rPr>
              <a:t>Cicatrisation</a:t>
            </a:r>
            <a:endParaRPr lang="fr-FR" altLang="fr-FR"/>
          </a:p>
        </p:txBody>
      </p:sp>
      <p:pic>
        <p:nvPicPr>
          <p:cNvPr id="8" name="Image 7"/>
          <p:cNvPicPr/>
          <p:nvPr/>
        </p:nvPicPr>
        <p:blipFill>
          <a:blip r:embed="rId3" cstate="screen">
            <a:extLst>
              <a:ext uri="{28A0092B-C50C-407E-A947-70E740481C1C}">
                <a14:useLocalDpi xmlns:a14="http://schemas.microsoft.com/office/drawing/2010/main"/>
              </a:ext>
            </a:extLst>
          </a:blip>
          <a:stretch>
            <a:fillRect/>
          </a:stretch>
        </p:blipFill>
        <p:spPr>
          <a:xfrm>
            <a:off x="3130550" y="3500438"/>
            <a:ext cx="5761038" cy="27273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Shape 2678"/>
          <p:cNvSpPr txBox="1">
            <a:spLocks noChangeArrowheads="1"/>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cs typeface="Arial" panose="020B0604020202020204" pitchFamily="34" charset="0"/>
                <a:sym typeface="Arial" panose="020B0604020202020204" pitchFamily="34" charset="0"/>
              </a:rPr>
              <a:t>3.11. </a:t>
            </a:r>
            <a:r>
              <a:rPr lang="fr-FR" altLang="fr-FR" sz="3200" b="1">
                <a:solidFill>
                  <a:srgbClr val="FFFFFF"/>
                </a:solidFill>
                <a:cs typeface="Arial" panose="020B0604020202020204" pitchFamily="34" charset="0"/>
                <a:sym typeface="Arial" panose="020B0604020202020204" pitchFamily="34" charset="0"/>
              </a:rPr>
              <a:t>Cicatrisation</a:t>
            </a:r>
            <a:endParaRPr lang="fr-FR" altLang="fr-FR"/>
          </a:p>
        </p:txBody>
      </p:sp>
      <p:sp>
        <p:nvSpPr>
          <p:cNvPr id="3" name="Shape 2680"/>
          <p:cNvSpPr txBox="1">
            <a:spLocks noChangeArrowheads="1"/>
          </p:cNvSpPr>
          <p:nvPr/>
        </p:nvSpPr>
        <p:spPr bwMode="auto">
          <a:xfrm>
            <a:off x="463550" y="2163763"/>
            <a:ext cx="5545138"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10000"/>
              </a:lnSpc>
              <a:buClr>
                <a:srgbClr val="33CC33"/>
              </a:buClr>
              <a:buSzPts val="2000"/>
              <a:buFontTx/>
              <a:buBlip>
                <a:blip r:embed="rId2"/>
              </a:buBlip>
            </a:pPr>
            <a:r>
              <a:rPr lang="fr-FR" altLang="fr-FR" sz="1600">
                <a:solidFill>
                  <a:srgbClr val="000099"/>
                </a:solidFill>
                <a:cs typeface="Arial" panose="020B0604020202020204" pitchFamily="34" charset="0"/>
                <a:sym typeface="Arial" panose="020B0604020202020204" pitchFamily="34" charset="0"/>
              </a:rPr>
              <a:t>Cicatrice chéloide</a:t>
            </a:r>
          </a:p>
        </p:txBody>
      </p:sp>
      <p:sp>
        <p:nvSpPr>
          <p:cNvPr id="5" name="Shape 2679"/>
          <p:cNvSpPr>
            <a:spLocks noChangeArrowheads="1"/>
          </p:cNvSpPr>
          <p:nvPr/>
        </p:nvSpPr>
        <p:spPr bwMode="auto">
          <a:xfrm>
            <a:off x="8567738" y="2163763"/>
            <a:ext cx="2555875" cy="1016000"/>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sym typeface="Arial" panose="020B0604020202020204" pitchFamily="34" charset="0"/>
              </a:rPr>
              <a:t>Graphites 9 CH</a:t>
            </a:r>
            <a:endParaRPr lang="fr-FR" altLang="fr-FR"/>
          </a:p>
          <a:p>
            <a:pPr algn="r">
              <a:spcBef>
                <a:spcPts val="325"/>
              </a:spcBef>
            </a:pPr>
            <a:r>
              <a:rPr lang="fr-FR" altLang="fr-FR" sz="1600">
                <a:solidFill>
                  <a:srgbClr val="000099"/>
                </a:solidFill>
                <a:cs typeface="Arial" panose="020B0604020202020204" pitchFamily="34" charset="0"/>
                <a:sym typeface="Arial" panose="020B0604020202020204" pitchFamily="34" charset="0"/>
              </a:rPr>
              <a:t>5 granules matin et soir pendant 2 mois</a:t>
            </a:r>
            <a:endParaRPr lang="fr-FR" altLang="fr-FR"/>
          </a:p>
        </p:txBody>
      </p:sp>
      <p:pic>
        <p:nvPicPr>
          <p:cNvPr id="6" name="Image 5"/>
          <p:cNvPicPr/>
          <p:nvPr/>
        </p:nvPicPr>
        <p:blipFill rotWithShape="1">
          <a:blip r:embed="rId3"/>
          <a:srcRect r="3247"/>
          <a:stretch/>
        </p:blipFill>
        <p:spPr>
          <a:xfrm>
            <a:off x="4386263" y="3360738"/>
            <a:ext cx="3319462" cy="30194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Text Box 2"/>
          <p:cNvSpPr txBox="1">
            <a:spLocks noChangeArrowheads="1"/>
          </p:cNvSpPr>
          <p:nvPr/>
        </p:nvSpPr>
        <p:spPr bwMode="auto">
          <a:xfrm>
            <a:off x="1108075" y="1917700"/>
            <a:ext cx="97409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287338" algn="l"/>
              </a:tabLst>
              <a:defRPr>
                <a:solidFill>
                  <a:schemeClr val="tx1"/>
                </a:solidFill>
                <a:latin typeface="Arial" panose="020B0604020202020204" pitchFamily="34" charset="0"/>
              </a:defRPr>
            </a:lvl1pPr>
            <a:lvl2pPr marL="742950" indent="-285750">
              <a:tabLst>
                <a:tab pos="287338" algn="l"/>
              </a:tabLst>
              <a:defRPr>
                <a:solidFill>
                  <a:schemeClr val="tx1"/>
                </a:solidFill>
                <a:latin typeface="Arial" panose="020B0604020202020204" pitchFamily="34" charset="0"/>
              </a:defRPr>
            </a:lvl2pPr>
            <a:lvl3pPr marL="1143000" indent="-228600">
              <a:tabLst>
                <a:tab pos="287338" algn="l"/>
              </a:tabLst>
              <a:defRPr>
                <a:solidFill>
                  <a:schemeClr val="tx1"/>
                </a:solidFill>
                <a:latin typeface="Arial" panose="020B0604020202020204" pitchFamily="34" charset="0"/>
              </a:defRPr>
            </a:lvl3pPr>
            <a:lvl4pPr marL="1600200" indent="-228600">
              <a:tabLst>
                <a:tab pos="287338" algn="l"/>
              </a:tabLst>
              <a:defRPr>
                <a:solidFill>
                  <a:schemeClr val="tx1"/>
                </a:solidFill>
                <a:latin typeface="Arial" panose="020B0604020202020204" pitchFamily="34" charset="0"/>
              </a:defRPr>
            </a:lvl4pPr>
            <a:lvl5pPr marL="2057400" indent="-228600">
              <a:tabLst>
                <a:tab pos="287338" algn="l"/>
              </a:tabLst>
              <a:defRPr>
                <a:solidFill>
                  <a:schemeClr val="tx1"/>
                </a:solidFill>
                <a:latin typeface="Arial" panose="020B0604020202020204" pitchFamily="34" charset="0"/>
              </a:defRPr>
            </a:lvl5pPr>
            <a:lvl6pPr marL="2514600" indent="-228600" fontAlgn="base">
              <a:spcBef>
                <a:spcPct val="0"/>
              </a:spcBef>
              <a:spcAft>
                <a:spcPct val="0"/>
              </a:spcAft>
              <a:tabLst>
                <a:tab pos="287338" algn="l"/>
              </a:tabLst>
              <a:defRPr>
                <a:solidFill>
                  <a:schemeClr val="tx1"/>
                </a:solidFill>
                <a:latin typeface="Arial" panose="020B0604020202020204" pitchFamily="34" charset="0"/>
              </a:defRPr>
            </a:lvl6pPr>
            <a:lvl7pPr marL="2971800" indent="-228600" fontAlgn="base">
              <a:spcBef>
                <a:spcPct val="0"/>
              </a:spcBef>
              <a:spcAft>
                <a:spcPct val="0"/>
              </a:spcAft>
              <a:tabLst>
                <a:tab pos="287338" algn="l"/>
              </a:tabLst>
              <a:defRPr>
                <a:solidFill>
                  <a:schemeClr val="tx1"/>
                </a:solidFill>
                <a:latin typeface="Arial" panose="020B0604020202020204" pitchFamily="34" charset="0"/>
              </a:defRPr>
            </a:lvl7pPr>
            <a:lvl8pPr marL="3429000" indent="-228600" fontAlgn="base">
              <a:spcBef>
                <a:spcPct val="0"/>
              </a:spcBef>
              <a:spcAft>
                <a:spcPct val="0"/>
              </a:spcAft>
              <a:tabLst>
                <a:tab pos="287338" algn="l"/>
              </a:tabLst>
              <a:defRPr>
                <a:solidFill>
                  <a:schemeClr val="tx1"/>
                </a:solidFill>
                <a:latin typeface="Arial" panose="020B0604020202020204" pitchFamily="34" charset="0"/>
              </a:defRPr>
            </a:lvl8pPr>
            <a:lvl9pPr marL="3886200" indent="-228600" fontAlgn="base">
              <a:spcBef>
                <a:spcPct val="0"/>
              </a:spcBef>
              <a:spcAft>
                <a:spcPct val="0"/>
              </a:spcAft>
              <a:tabLst>
                <a:tab pos="287338" algn="l"/>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2000">
                <a:solidFill>
                  <a:srgbClr val="000099"/>
                </a:solidFill>
                <a:cs typeface="Arial" panose="020B0604020202020204" pitchFamily="34" charset="0"/>
              </a:rPr>
              <a:t>Se limiter aux </a:t>
            </a:r>
            <a:r>
              <a:rPr lang="fr-FR" altLang="fr-FR" sz="2000" b="1" i="1">
                <a:solidFill>
                  <a:srgbClr val="000099"/>
                </a:solidFill>
                <a:cs typeface="Arial" panose="020B0604020202020204" pitchFamily="34" charset="0"/>
              </a:rPr>
              <a:t>pathologies aiguës</a:t>
            </a:r>
            <a:endParaRPr lang="fr-FR" altLang="fr-FR" sz="2000">
              <a:solidFill>
                <a:srgbClr val="000099"/>
              </a:solidFill>
              <a:cs typeface="Arial" panose="020B0604020202020204" pitchFamily="34" charset="0"/>
            </a:endParaRPr>
          </a:p>
          <a:p>
            <a:pPr eaLnBrk="0" hangingPunct="0">
              <a:lnSpc>
                <a:spcPct val="150000"/>
              </a:lnSpc>
              <a:buClr>
                <a:srgbClr val="62C400"/>
              </a:buClr>
              <a:buFont typeface="Symbol" panose="05050102010706020507" pitchFamily="18" charset="2"/>
              <a:buChar char="·"/>
            </a:pPr>
            <a:endParaRPr lang="fr-FR" altLang="fr-FR" sz="2000">
              <a:solidFill>
                <a:srgbClr val="000099"/>
              </a:solidFill>
              <a:cs typeface="Arial" panose="020B0604020202020204" pitchFamily="34" charset="0"/>
            </a:endParaRPr>
          </a:p>
          <a:p>
            <a:pPr eaLnBrk="0" hangingPunct="0">
              <a:spcBef>
                <a:spcPct val="30000"/>
              </a:spcBef>
              <a:buClr>
                <a:srgbClr val="62C400"/>
              </a:buClr>
              <a:buFontTx/>
              <a:buBlip>
                <a:blip r:embed="rId3"/>
              </a:buBlip>
            </a:pPr>
            <a:r>
              <a:rPr lang="fr-FR" altLang="fr-FR" sz="2000">
                <a:solidFill>
                  <a:srgbClr val="000099"/>
                </a:solidFill>
                <a:cs typeface="Arial" panose="020B0604020202020204" pitchFamily="34" charset="0"/>
              </a:rPr>
              <a:t>Dermatologie au comptoir = </a:t>
            </a:r>
            <a:r>
              <a:rPr lang="fr-FR" altLang="fr-FR" sz="2000" b="1">
                <a:solidFill>
                  <a:srgbClr val="000099"/>
                </a:solidFill>
                <a:cs typeface="Arial" panose="020B0604020202020204" pitchFamily="34" charset="0"/>
              </a:rPr>
              <a:t>OBSERVER</a:t>
            </a:r>
          </a:p>
          <a:p>
            <a:pPr eaLnBrk="0" hangingPunct="0">
              <a:spcBef>
                <a:spcPct val="30000"/>
              </a:spcBef>
              <a:buClr>
                <a:srgbClr val="62C400"/>
              </a:buClr>
            </a:pPr>
            <a:endParaRPr lang="fr-FR" altLang="fr-FR" sz="2000" b="1" i="1">
              <a:solidFill>
                <a:srgbClr val="000099"/>
              </a:solidFill>
              <a:cs typeface="Arial" panose="020B0604020202020204" pitchFamily="34" charset="0"/>
            </a:endParaRPr>
          </a:p>
          <a:p>
            <a:pPr eaLnBrk="0" hangingPunct="0">
              <a:spcBef>
                <a:spcPct val="30000"/>
              </a:spcBef>
              <a:buClr>
                <a:srgbClr val="62C400"/>
              </a:buClr>
              <a:buFontTx/>
              <a:buBlip>
                <a:blip r:embed="rId3"/>
              </a:buBlip>
            </a:pPr>
            <a:r>
              <a:rPr lang="fr-FR" altLang="fr-FR" sz="2000" b="1" i="1">
                <a:solidFill>
                  <a:srgbClr val="000099"/>
                </a:solidFill>
                <a:cs typeface="Arial" panose="020B0604020202020204" pitchFamily="34" charset="0"/>
              </a:rPr>
              <a:t>Limiter</a:t>
            </a:r>
            <a:r>
              <a:rPr lang="fr-FR" altLang="fr-FR" sz="2000">
                <a:solidFill>
                  <a:srgbClr val="000099"/>
                </a:solidFill>
                <a:cs typeface="Arial" panose="020B0604020202020204" pitchFamily="34" charset="0"/>
              </a:rPr>
              <a:t> le conseil</a:t>
            </a:r>
            <a:r>
              <a:rPr lang="fr-FR" altLang="fr-FR" sz="2000" b="1" i="1">
                <a:solidFill>
                  <a:srgbClr val="000099"/>
                </a:solidFill>
                <a:cs typeface="Arial" panose="020B0604020202020204" pitchFamily="34" charset="0"/>
              </a:rPr>
              <a:t> dans le temps</a:t>
            </a:r>
            <a:r>
              <a:rPr lang="fr-FR" altLang="fr-FR" sz="2000">
                <a:solidFill>
                  <a:srgbClr val="000099"/>
                </a:solidFill>
                <a:cs typeface="Arial" panose="020B0604020202020204" pitchFamily="34" charset="0"/>
              </a:rPr>
              <a:t> : nécessité d’une amélioration notable rapide (par exemple : 24 ou 48 heures pour un panaris)</a:t>
            </a:r>
          </a:p>
          <a:p>
            <a:pPr eaLnBrk="0" hangingPunct="0">
              <a:buClr>
                <a:srgbClr val="62C400"/>
              </a:buClr>
            </a:pPr>
            <a:endParaRPr lang="fr-FR" altLang="fr-FR" sz="2000">
              <a:solidFill>
                <a:srgbClr val="000099"/>
              </a:solidFill>
              <a:cs typeface="Arial" panose="020B0604020202020204" pitchFamily="34" charset="0"/>
            </a:endParaRPr>
          </a:p>
          <a:p>
            <a:pPr eaLnBrk="0" hangingPunct="0">
              <a:spcBef>
                <a:spcPct val="30000"/>
              </a:spcBef>
              <a:buClr>
                <a:srgbClr val="62C400"/>
              </a:buClr>
              <a:buFontTx/>
              <a:buBlip>
                <a:blip r:embed="rId3"/>
              </a:buBlip>
            </a:pPr>
            <a:r>
              <a:rPr lang="fr-FR" altLang="fr-FR" sz="2000" i="1">
                <a:solidFill>
                  <a:srgbClr val="000099"/>
                </a:solidFill>
                <a:cs typeface="Arial" panose="020B0604020202020204" pitchFamily="34" charset="0"/>
              </a:rPr>
              <a:t>Savoir reconsidérer le problème = </a:t>
            </a:r>
            <a:r>
              <a:rPr lang="fr-FR" altLang="fr-FR" sz="2000" b="1" i="1">
                <a:solidFill>
                  <a:srgbClr val="000099"/>
                </a:solidFill>
                <a:cs typeface="Arial" panose="020B0604020202020204" pitchFamily="34" charset="0"/>
              </a:rPr>
              <a:t>INSTAURER UN SUIVI</a:t>
            </a:r>
          </a:p>
          <a:p>
            <a:pPr eaLnBrk="0" hangingPunct="0">
              <a:spcBef>
                <a:spcPts val="1200"/>
              </a:spcBef>
              <a:buClr>
                <a:srgbClr val="62C400"/>
              </a:buClr>
            </a:pPr>
            <a:r>
              <a:rPr lang="fr-FR" altLang="fr-FR" sz="2000" b="1" i="1">
                <a:solidFill>
                  <a:srgbClr val="000099"/>
                </a:solidFill>
                <a:cs typeface="Arial" panose="020B0604020202020204" pitchFamily="34" charset="0"/>
              </a:rPr>
              <a:t>     Et si besoin, </a:t>
            </a:r>
            <a:r>
              <a:rPr lang="fr-FR" altLang="fr-FR" sz="2000">
                <a:solidFill>
                  <a:srgbClr val="000099"/>
                </a:solidFill>
                <a:cs typeface="Arial" panose="020B0604020202020204" pitchFamily="34" charset="0"/>
              </a:rPr>
              <a:t>orienter vers une consultation médicale</a:t>
            </a:r>
            <a:endParaRPr lang="fr-FR" altLang="fr-FR" sz="2000" b="1" i="1">
              <a:solidFill>
                <a:srgbClr val="000099"/>
              </a:solidFill>
              <a:cs typeface="Arial" panose="020B0604020202020204" pitchFamily="34" charset="0"/>
            </a:endParaRPr>
          </a:p>
        </p:txBody>
      </p:sp>
      <p:sp>
        <p:nvSpPr>
          <p:cNvPr id="305154"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2.1. Règles d’or du conseil</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4"/>
          <p:cNvSpPr>
            <a:spLocks noChangeArrowheads="1"/>
          </p:cNvSpPr>
          <p:nvPr/>
        </p:nvSpPr>
        <p:spPr bwMode="auto">
          <a:xfrm>
            <a:off x="6288088" y="2051050"/>
            <a:ext cx="44148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20000"/>
              </a:spcBef>
              <a:buFont typeface="Wingdings" panose="05000000000000000000" pitchFamily="2" charset="2"/>
              <a:buChar char=""/>
            </a:pPr>
            <a:r>
              <a:rPr lang="fr-FR" altLang="fr-FR" sz="2000">
                <a:solidFill>
                  <a:srgbClr val="000099"/>
                </a:solidFill>
                <a:cs typeface="Arial" panose="020B0604020202020204" pitchFamily="34" charset="0"/>
              </a:rPr>
              <a:t>Synthétiser les connaissances </a:t>
            </a:r>
          </a:p>
        </p:txBody>
      </p:sp>
      <p:sp>
        <p:nvSpPr>
          <p:cNvPr id="585730" name="Rectangle 5"/>
          <p:cNvSpPr>
            <a:spLocks noChangeArrowheads="1"/>
          </p:cNvSpPr>
          <p:nvPr/>
        </p:nvSpPr>
        <p:spPr bwMode="auto">
          <a:xfrm>
            <a:off x="3573463" y="2967038"/>
            <a:ext cx="6897687"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dirty="0">
                <a:solidFill>
                  <a:srgbClr val="000099"/>
                </a:solidFill>
                <a:cs typeface="Arial" panose="020B0604020202020204" pitchFamily="34" charset="0"/>
              </a:rPr>
              <a:t>Règles du jeu :</a:t>
            </a:r>
          </a:p>
          <a:p>
            <a:pPr>
              <a:spcBef>
                <a:spcPts val="600"/>
              </a:spcBef>
              <a:buFontTx/>
              <a:buBlip>
                <a:blip r:embed="rId3"/>
              </a:buBlip>
            </a:pPr>
            <a:r>
              <a:rPr lang="fr-FR" altLang="fr-FR" b="1" dirty="0">
                <a:solidFill>
                  <a:srgbClr val="000099"/>
                </a:solidFill>
                <a:cs typeface="Arial" panose="020B0604020202020204" pitchFamily="34" charset="0"/>
              </a:rPr>
              <a:t>Individuellement</a:t>
            </a:r>
          </a:p>
          <a:p>
            <a:pPr>
              <a:spcBef>
                <a:spcPts val="600"/>
              </a:spcBef>
              <a:buFontTx/>
              <a:buBlip>
                <a:blip r:embed="rId3"/>
              </a:buBlip>
            </a:pPr>
            <a:r>
              <a:rPr lang="fr-FR" altLang="fr-FR" dirty="0">
                <a:solidFill>
                  <a:srgbClr val="000099"/>
                </a:solidFill>
                <a:cs typeface="Arial" panose="020B0604020202020204" pitchFamily="34" charset="0"/>
              </a:rPr>
              <a:t>Constituer le contenu d’une trousse de médicaments homéopathiques  :</a:t>
            </a:r>
          </a:p>
          <a:p>
            <a:pPr>
              <a:spcBef>
                <a:spcPct val="20000"/>
              </a:spcBef>
            </a:pPr>
            <a:r>
              <a:rPr lang="fr-FR" altLang="fr-FR" dirty="0">
                <a:solidFill>
                  <a:srgbClr val="000099"/>
                </a:solidFill>
                <a:cs typeface="Arial" panose="020B0604020202020204" pitchFamily="34" charset="0"/>
              </a:rPr>
              <a:t>	- </a:t>
            </a:r>
            <a:r>
              <a:rPr lang="fr-FR" altLang="fr-FR" sz="1600" dirty="0">
                <a:solidFill>
                  <a:srgbClr val="000099"/>
                </a:solidFill>
                <a:cs typeface="Arial" panose="020B0604020202020204" pitchFamily="34" charset="0"/>
              </a:rPr>
              <a:t>La trousse vacances hiver</a:t>
            </a:r>
          </a:p>
          <a:p>
            <a:pPr>
              <a:spcBef>
                <a:spcPct val="20000"/>
              </a:spcBef>
            </a:pPr>
            <a:r>
              <a:rPr lang="fr-FR" altLang="fr-FR" sz="1600" dirty="0">
                <a:solidFill>
                  <a:srgbClr val="000099"/>
                </a:solidFill>
                <a:cs typeface="Arial" panose="020B0604020202020204" pitchFamily="34" charset="0"/>
              </a:rPr>
              <a:t>	- La trousse vacances été</a:t>
            </a:r>
          </a:p>
          <a:p>
            <a:pPr>
              <a:spcBef>
                <a:spcPct val="20000"/>
              </a:spcBef>
            </a:pPr>
            <a:r>
              <a:rPr lang="fr-FR" altLang="fr-FR" sz="1600" dirty="0">
                <a:solidFill>
                  <a:srgbClr val="000099"/>
                </a:solidFill>
                <a:cs typeface="Arial" panose="020B0604020202020204" pitchFamily="34" charset="0"/>
              </a:rPr>
              <a:t>	</a:t>
            </a:r>
            <a:endParaRPr lang="fr-FR" altLang="fr-FR" dirty="0">
              <a:solidFill>
                <a:srgbClr val="000099"/>
              </a:solidFill>
              <a:cs typeface="Arial" panose="020B0604020202020204" pitchFamily="34" charset="0"/>
            </a:endParaRPr>
          </a:p>
        </p:txBody>
      </p:sp>
      <p:sp>
        <p:nvSpPr>
          <p:cNvPr id="585731"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585732"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Trousses vacances</a:t>
            </a:r>
          </a:p>
        </p:txBody>
      </p:sp>
      <p:sp>
        <p:nvSpPr>
          <p:cNvPr id="585733" name="ZoneTexte 6"/>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chemeClr val="bg1"/>
                </a:solidFill>
                <a:latin typeface="Arial Black" panose="020B0A04020102020204" pitchFamily="34" charset="0"/>
                <a:cs typeface="Arial" panose="020B0604020202020204" pitchFamily="34" charset="0"/>
              </a:rPr>
              <a:t>10’</a:t>
            </a:r>
          </a:p>
        </p:txBody>
      </p:sp>
      <p:pic>
        <p:nvPicPr>
          <p:cNvPr id="8" name="Image 1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nvGraphicFramePr>
        <p:xfrm>
          <a:off x="561975" y="2590801"/>
          <a:ext cx="10525125" cy="3095626"/>
        </p:xfrm>
        <a:graphic>
          <a:graphicData uri="http://schemas.openxmlformats.org/drawingml/2006/table">
            <a:tbl>
              <a:tblPr>
                <a:tableStyleId>{5C22544A-7EE6-4342-B048-85BDC9FD1C3A}</a:tableStyleId>
              </a:tblPr>
              <a:tblGrid>
                <a:gridCol w="3105675">
                  <a:extLst>
                    <a:ext uri="{9D8B030D-6E8A-4147-A177-3AD203B41FA5}">
                      <a16:colId xmlns:a16="http://schemas.microsoft.com/office/drawing/2014/main" val="20000"/>
                    </a:ext>
                  </a:extLst>
                </a:gridCol>
                <a:gridCol w="3256199">
                  <a:extLst>
                    <a:ext uri="{9D8B030D-6E8A-4147-A177-3AD203B41FA5}">
                      <a16:colId xmlns:a16="http://schemas.microsoft.com/office/drawing/2014/main" val="20001"/>
                    </a:ext>
                  </a:extLst>
                </a:gridCol>
                <a:gridCol w="4163251">
                  <a:extLst>
                    <a:ext uri="{9D8B030D-6E8A-4147-A177-3AD203B41FA5}">
                      <a16:colId xmlns:a16="http://schemas.microsoft.com/office/drawing/2014/main" val="20002"/>
                    </a:ext>
                  </a:extLst>
                </a:gridCol>
              </a:tblGrid>
              <a:tr h="294261">
                <a:tc>
                  <a:txBody>
                    <a:bodyPr/>
                    <a:lstStyle/>
                    <a:p>
                      <a:pPr marL="88900" indent="0"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Médicament</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Posologie</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pour quels symptômes ?</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0"/>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1"/>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2"/>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3"/>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4"/>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5"/>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6"/>
                  </a:ext>
                </a:extLst>
              </a:tr>
              <a:tr h="400195">
                <a:tc>
                  <a:txBody>
                    <a:bodyPr/>
                    <a:lstStyle/>
                    <a:p>
                      <a:pPr>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spcAft>
                          <a:spcPts val="0"/>
                        </a:spcAft>
                        <a:tabLst>
                          <a:tab pos="1650365" algn="l"/>
                        </a:tabLst>
                      </a:pPr>
                      <a:endParaRPr lang="fr-FR" sz="160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7"/>
                  </a:ext>
                </a:extLst>
              </a:tr>
            </a:tbl>
          </a:graphicData>
        </a:graphic>
      </p:graphicFrame>
      <p:sp>
        <p:nvSpPr>
          <p:cNvPr id="6"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dirty="0">
                <a:solidFill>
                  <a:schemeClr val="bg1"/>
                </a:solidFill>
                <a:ea typeface="Tahoma" panose="020B0604030504040204" pitchFamily="34" charset="0"/>
                <a:cs typeface="Arial" panose="020B0604020202020204" pitchFamily="34" charset="0"/>
              </a:rPr>
              <a:t>Trousse conseil « vacances hiver »</a:t>
            </a:r>
          </a:p>
        </p:txBody>
      </p:sp>
    </p:spTree>
    <p:extLst>
      <p:ext uri="{BB962C8B-B14F-4D97-AF65-F5344CB8AC3E}">
        <p14:creationId xmlns:p14="http://schemas.microsoft.com/office/powerpoint/2010/main" val="201851088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nvGraphicFramePr>
        <p:xfrm>
          <a:off x="561975" y="2590801"/>
          <a:ext cx="10525125" cy="3095626"/>
        </p:xfrm>
        <a:graphic>
          <a:graphicData uri="http://schemas.openxmlformats.org/drawingml/2006/table">
            <a:tbl>
              <a:tblPr>
                <a:tableStyleId>{5C22544A-7EE6-4342-B048-85BDC9FD1C3A}</a:tableStyleId>
              </a:tblPr>
              <a:tblGrid>
                <a:gridCol w="3105675">
                  <a:extLst>
                    <a:ext uri="{9D8B030D-6E8A-4147-A177-3AD203B41FA5}">
                      <a16:colId xmlns:a16="http://schemas.microsoft.com/office/drawing/2014/main" val="20000"/>
                    </a:ext>
                  </a:extLst>
                </a:gridCol>
                <a:gridCol w="3256199">
                  <a:extLst>
                    <a:ext uri="{9D8B030D-6E8A-4147-A177-3AD203B41FA5}">
                      <a16:colId xmlns:a16="http://schemas.microsoft.com/office/drawing/2014/main" val="20001"/>
                    </a:ext>
                  </a:extLst>
                </a:gridCol>
                <a:gridCol w="4163251">
                  <a:extLst>
                    <a:ext uri="{9D8B030D-6E8A-4147-A177-3AD203B41FA5}">
                      <a16:colId xmlns:a16="http://schemas.microsoft.com/office/drawing/2014/main" val="20002"/>
                    </a:ext>
                  </a:extLst>
                </a:gridCol>
              </a:tblGrid>
              <a:tr h="294261">
                <a:tc>
                  <a:txBody>
                    <a:bodyPr/>
                    <a:lstStyle/>
                    <a:p>
                      <a:pPr marL="88900" indent="0"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Médicament</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Posologie</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pour quels symptômes ?</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0"/>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1"/>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2"/>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3"/>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4"/>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5"/>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6"/>
                  </a:ext>
                </a:extLst>
              </a:tr>
              <a:tr h="400195">
                <a:tc>
                  <a:txBody>
                    <a:bodyPr/>
                    <a:lstStyle/>
                    <a:p>
                      <a:pPr>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spcAft>
                          <a:spcPts val="0"/>
                        </a:spcAft>
                        <a:tabLst>
                          <a:tab pos="1650365" algn="l"/>
                        </a:tabLst>
                      </a:pPr>
                      <a:endParaRPr lang="fr-FR" sz="160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7"/>
                  </a:ext>
                </a:extLst>
              </a:tr>
            </a:tbl>
          </a:graphicData>
        </a:graphic>
      </p:graphicFrame>
      <p:sp>
        <p:nvSpPr>
          <p:cNvPr id="6"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dirty="0">
                <a:solidFill>
                  <a:schemeClr val="bg1"/>
                </a:solidFill>
                <a:ea typeface="Tahoma" panose="020B0604030504040204" pitchFamily="34" charset="0"/>
                <a:cs typeface="Arial" panose="020B0604020202020204" pitchFamily="34" charset="0"/>
              </a:rPr>
              <a:t>Trousse conseil « vacances été »</a:t>
            </a:r>
          </a:p>
        </p:txBody>
      </p:sp>
    </p:spTree>
    <p:extLst>
      <p:ext uri="{BB962C8B-B14F-4D97-AF65-F5344CB8AC3E}">
        <p14:creationId xmlns:p14="http://schemas.microsoft.com/office/powerpoint/2010/main" val="187680740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a:spLocks noChangeArrowheads="1"/>
          </p:cNvSpPr>
          <p:nvPr/>
        </p:nvSpPr>
        <p:spPr bwMode="auto">
          <a:xfrm>
            <a:off x="5016500" y="1990725"/>
            <a:ext cx="63373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auto" hangingPunct="0">
              <a:spcBef>
                <a:spcPts val="0"/>
              </a:spcBef>
              <a:spcAft>
                <a:spcPts val="0"/>
              </a:spcAft>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auto" hangingPunct="0">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Reconnaitre quelques médicaments de lésions dermatologiques</a:t>
            </a:r>
          </a:p>
        </p:txBody>
      </p:sp>
      <p:sp>
        <p:nvSpPr>
          <p:cNvPr id="587779"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587780"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chemeClr val="bg1"/>
                </a:solidFill>
                <a:latin typeface="Arial Black" panose="020B0A04020102020204" pitchFamily="34" charset="0"/>
              </a:rPr>
              <a:t>10’</a:t>
            </a:r>
          </a:p>
        </p:txBody>
      </p:sp>
      <p:sp>
        <p:nvSpPr>
          <p:cNvPr id="587781"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Jeu de synthèse</a:t>
            </a:r>
          </a:p>
        </p:txBody>
      </p:sp>
      <p:sp>
        <p:nvSpPr>
          <p:cNvPr id="7" name="Rectangle 15"/>
          <p:cNvSpPr>
            <a:spLocks noChangeArrowheads="1"/>
          </p:cNvSpPr>
          <p:nvPr/>
        </p:nvSpPr>
        <p:spPr bwMode="auto">
          <a:xfrm>
            <a:off x="3886552" y="3686705"/>
            <a:ext cx="6594475" cy="324008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Arial"/>
                <a:ea typeface="ＭＳ Ｐゴシック" panose="020B0600070205080204" pitchFamily="34" charset="-128"/>
              </a:rPr>
              <a:t>Règles du jeu</a:t>
            </a:r>
            <a:r>
              <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rPr>
              <a:t> </a:t>
            </a:r>
            <a:r>
              <a:rPr lang="fr-FR" altLang="fr-FR" sz="1600" b="1" dirty="0">
                <a:solidFill>
                  <a:srgbClr val="000099"/>
                </a:solidFill>
                <a:latin typeface="Arial"/>
                <a:ea typeface="ＭＳ Ｐゴシック" panose="020B0600070205080204" pitchFamily="34" charset="-128"/>
              </a:rPr>
              <a:t>:</a:t>
            </a:r>
            <a:endParaRPr lang="fr-FR" altLang="fr-FR" b="1" dirty="0">
              <a:solidFill>
                <a:srgbClr val="000099"/>
              </a:solidFill>
              <a:latin typeface="Arial"/>
              <a:ea typeface="ＭＳ Ｐゴシック" panose="020B0600070205080204" pitchFamily="34" charset="-128"/>
            </a:endParaRPr>
          </a:p>
          <a:p>
            <a:pPr eaLnBrk="1" hangingPunct="1">
              <a:spcBef>
                <a:spcPts val="600"/>
              </a:spcBef>
              <a:buBlip>
                <a:blip r:embed="rId3"/>
              </a:buBlip>
            </a:pPr>
            <a:r>
              <a:rPr lang="fr-FR" altLang="fr-FR" b="1" dirty="0">
                <a:solidFill>
                  <a:srgbClr val="000099"/>
                </a:solidFill>
              </a:rPr>
              <a:t>A tour de rôle</a:t>
            </a:r>
            <a:endParaRPr lang="fr-FR" altLang="fr-FR" dirty="0">
              <a:solidFill>
                <a:srgbClr val="000099"/>
              </a:solidFill>
            </a:endParaRPr>
          </a:p>
          <a:p>
            <a:pPr eaLnBrk="0" fontAlgn="auto" hangingPunct="0">
              <a:spcBef>
                <a:spcPct val="30000"/>
              </a:spcBef>
              <a:spcAft>
                <a:spcPts val="0"/>
              </a:spcAft>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Associer </a:t>
            </a:r>
            <a:r>
              <a:rPr lang="fr-FR" altLang="fr-FR" dirty="0">
                <a:solidFill>
                  <a:srgbClr val="000099"/>
                </a:solidFill>
              </a:rPr>
              <a:t>à </a:t>
            </a:r>
            <a:r>
              <a:rPr lang="fr-FR" altLang="fr-FR" dirty="0">
                <a:solidFill>
                  <a:srgbClr val="000099"/>
                </a:solidFill>
                <a:latin typeface="Arial"/>
                <a:ea typeface="ＭＳ Ｐゴシック" panose="020B0600070205080204" pitchFamily="34" charset="-128"/>
              </a:rPr>
              <a:t>chaque photo </a:t>
            </a:r>
            <a:r>
              <a:rPr lang="fr-FR" altLang="fr-FR" b="1" dirty="0">
                <a:solidFill>
                  <a:srgbClr val="000099"/>
                </a:solidFill>
                <a:latin typeface="Arial"/>
                <a:ea typeface="ＭＳ Ｐゴシック" panose="020B0600070205080204" pitchFamily="34" charset="-128"/>
              </a:rPr>
              <a:t>la description correspondante</a:t>
            </a:r>
          </a:p>
          <a:p>
            <a:pPr eaLnBrk="1" hangingPunct="1">
              <a:spcBef>
                <a:spcPts val="600"/>
              </a:spcBef>
              <a:buBlip>
                <a:blip r:embed="rId3"/>
              </a:buBlip>
            </a:pPr>
            <a:r>
              <a:rPr lang="fr-FR" altLang="fr-FR" dirty="0">
                <a:solidFill>
                  <a:srgbClr val="000099"/>
                </a:solidFill>
              </a:rPr>
              <a:t>Puis </a:t>
            </a:r>
            <a:r>
              <a:rPr lang="fr-FR" altLang="fr-FR" b="1" dirty="0">
                <a:solidFill>
                  <a:srgbClr val="000099"/>
                </a:solidFill>
              </a:rPr>
              <a:t>en utilisant</a:t>
            </a:r>
          </a:p>
          <a:p>
            <a:pPr eaLnBrk="1" hangingPunct="1">
              <a:buBlip>
                <a:blip r:embed="rId3"/>
              </a:buBlip>
            </a:pPr>
            <a:endParaRPr lang="fr-FR" altLang="fr-FR" dirty="0">
              <a:solidFill>
                <a:srgbClr val="000099"/>
              </a:solidFill>
              <a:latin typeface="Arial"/>
              <a:ea typeface="ＭＳ Ｐゴシック" panose="020B0600070205080204" pitchFamily="34" charset="-128"/>
            </a:endParaRPr>
          </a:p>
          <a:p>
            <a:pPr eaLnBrk="1" hangingPunct="1">
              <a:buBlip>
                <a:blip r:embed="rId3"/>
              </a:buBlip>
            </a:pPr>
            <a:endParaRPr lang="fr-FR" altLang="fr-FR" dirty="0">
              <a:solidFill>
                <a:srgbClr val="000099"/>
              </a:solidFill>
              <a:latin typeface="Arial"/>
              <a:ea typeface="ＭＳ Ｐゴシック" panose="020B0600070205080204" pitchFamily="34" charset="-128"/>
            </a:endParaRPr>
          </a:p>
          <a:p>
            <a:pPr eaLnBrk="1" hangingPunct="1">
              <a:buBlip>
                <a:blip r:embed="rId3"/>
              </a:buBlip>
            </a:pPr>
            <a:endParaRPr lang="fr-FR" altLang="fr-FR" dirty="0">
              <a:solidFill>
                <a:srgbClr val="000099"/>
              </a:solidFill>
              <a:latin typeface="Arial"/>
              <a:ea typeface="ＭＳ Ｐゴシック" panose="020B0600070205080204" pitchFamily="34" charset="-128"/>
            </a:endParaRPr>
          </a:p>
          <a:p>
            <a:pPr eaLnBrk="1" hangingPunct="1">
              <a:buBlip>
                <a:blip r:embed="rId3"/>
              </a:buBlip>
            </a:pPr>
            <a:endParaRPr lang="fr-FR" altLang="fr-FR" dirty="0">
              <a:solidFill>
                <a:srgbClr val="000099"/>
              </a:solidFill>
              <a:latin typeface="Arial"/>
              <a:ea typeface="ＭＳ Ｐゴシック" panose="020B0600070205080204" pitchFamily="34" charset="-128"/>
            </a:endParaRPr>
          </a:p>
          <a:p>
            <a:pPr>
              <a:buBlip>
                <a:blip r:embed="rId3"/>
              </a:buBlip>
            </a:pPr>
            <a:r>
              <a:rPr lang="fr-FR" altLang="fr-FR" dirty="0">
                <a:solidFill>
                  <a:srgbClr val="000099"/>
                </a:solidFill>
              </a:rPr>
              <a:t>Indiquer le nom du </a:t>
            </a:r>
            <a:r>
              <a:rPr lang="fr-FR" altLang="fr-FR" b="1" dirty="0">
                <a:solidFill>
                  <a:srgbClr val="000099"/>
                </a:solidFill>
              </a:rPr>
              <a:t>médicament correspondant</a:t>
            </a:r>
          </a:p>
          <a:p>
            <a:pPr marL="0" indent="0" eaLnBrk="1" hangingPunct="1"/>
            <a:endParaRPr lang="fr-FR" altLang="fr-FR" dirty="0">
              <a:solidFill>
                <a:srgbClr val="000099"/>
              </a:solidFill>
              <a:latin typeface="Arial"/>
              <a:ea typeface="ＭＳ Ｐゴシック" panose="020B0600070205080204" pitchFamily="34" charset="-128"/>
            </a:endParaRPr>
          </a:p>
        </p:txBody>
      </p:sp>
      <p:grpSp>
        <p:nvGrpSpPr>
          <p:cNvPr id="10" name="Groupe 9"/>
          <p:cNvGrpSpPr/>
          <p:nvPr/>
        </p:nvGrpSpPr>
        <p:grpSpPr>
          <a:xfrm>
            <a:off x="6299777" y="4818582"/>
            <a:ext cx="1587401" cy="1179532"/>
            <a:chOff x="1496843" y="3571273"/>
            <a:chExt cx="1587401" cy="1179532"/>
          </a:xfrm>
        </p:grpSpPr>
        <p:pic>
          <p:nvPicPr>
            <p:cNvPr id="11" name="Image 10"/>
            <p:cNvPicPr>
              <a:picLocks noChangeAspect="1"/>
            </p:cNvPicPr>
            <p:nvPr/>
          </p:nvPicPr>
          <p:blipFill>
            <a:blip r:embed="rId4"/>
            <a:stretch>
              <a:fillRect/>
            </a:stretch>
          </p:blipFill>
          <p:spPr>
            <a:xfrm>
              <a:off x="1496843" y="3571273"/>
              <a:ext cx="1210052" cy="980559"/>
            </a:xfrm>
            <a:prstGeom prst="rect">
              <a:avLst/>
            </a:prstGeom>
            <a:scene3d>
              <a:camera prst="orthographicFront">
                <a:rot lat="0" lon="0" rev="0"/>
              </a:camera>
              <a:lightRig rig="threePt" dir="t"/>
            </a:scene3d>
          </p:spPr>
        </p:pic>
        <p:sp>
          <p:nvSpPr>
            <p:cNvPr id="12" name="ZoneTexte 11"/>
            <p:cNvSpPr txBox="1"/>
            <p:nvPr/>
          </p:nvSpPr>
          <p:spPr>
            <a:xfrm>
              <a:off x="1653010" y="4412251"/>
              <a:ext cx="1431234" cy="338554"/>
            </a:xfrm>
            <a:prstGeom prst="rect">
              <a:avLst/>
            </a:prstGeom>
            <a:noFill/>
          </p:spPr>
          <p:txBody>
            <a:bodyPr wrap="square" rtlCol="0">
              <a:spAutoFit/>
            </a:bodyPr>
            <a:lstStyle/>
            <a:p>
              <a:pPr eaLnBrk="0" hangingPunct="0"/>
              <a:r>
                <a:rPr lang="fr-FR" sz="1600" dirty="0">
                  <a:solidFill>
                    <a:prstClr val="black"/>
                  </a:solidFill>
                </a:rPr>
                <a:t>Converser</a:t>
              </a:r>
            </a:p>
          </p:txBody>
        </p:sp>
      </p:gr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RHUS TOX 05 VESICULES"/>
          <p:cNvPicPr>
            <a:picLocks noChangeAspect="1" noChangeArrowheads="1"/>
          </p:cNvPicPr>
          <p:nvPr/>
        </p:nvPicPr>
        <p:blipFill>
          <a:blip r:embed="rId3" cstate="screen">
            <a:extLst>
              <a:ext uri="{28A0092B-C50C-407E-A947-70E740481C1C}">
                <a14:useLocalDpi xmlns:a14="http://schemas.microsoft.com/office/drawing/2010/main"/>
              </a:ext>
            </a:extLst>
          </a:blip>
          <a:srcRect r="17589" b="13342"/>
          <a:stretch>
            <a:fillRect/>
          </a:stretch>
        </p:blipFill>
        <p:spPr bwMode="auto">
          <a:xfrm>
            <a:off x="131763" y="339725"/>
            <a:ext cx="1882775" cy="1177925"/>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descr="NITRIC ACID 08 VERRUES"/>
          <p:cNvPicPr>
            <a:picLocks noChangeAspect="1" noChangeArrowheads="1"/>
          </p:cNvPicPr>
          <p:nvPr/>
        </p:nvPicPr>
        <p:blipFill>
          <a:blip r:embed="rId4" cstate="screen">
            <a:extLst>
              <a:ext uri="{28A0092B-C50C-407E-A947-70E740481C1C}">
                <a14:useLocalDpi xmlns:a14="http://schemas.microsoft.com/office/drawing/2010/main"/>
              </a:ext>
            </a:extLst>
          </a:blip>
          <a:srcRect l="15662" t="8415" r="40169" b="36725"/>
          <a:stretch>
            <a:fillRect/>
          </a:stretch>
        </p:blipFill>
        <p:spPr bwMode="auto">
          <a:xfrm>
            <a:off x="6418263" y="338138"/>
            <a:ext cx="1690687" cy="1576387"/>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descr="DULCAMARA  01 Verrue molle"/>
          <p:cNvPicPr>
            <a:picLocks noChangeAspect="1" noChangeArrowheads="1"/>
          </p:cNvPicPr>
          <p:nvPr/>
        </p:nvPicPr>
        <p:blipFill>
          <a:blip r:embed="rId5" cstate="screen">
            <a:extLst>
              <a:ext uri="{28A0092B-C50C-407E-A947-70E740481C1C}">
                <a14:useLocalDpi xmlns:a14="http://schemas.microsoft.com/office/drawing/2010/main"/>
              </a:ext>
            </a:extLst>
          </a:blip>
          <a:srcRect l="4462" t="20065" r="4924" b="11623"/>
          <a:stretch>
            <a:fillRect/>
          </a:stretch>
        </p:blipFill>
        <p:spPr bwMode="auto">
          <a:xfrm>
            <a:off x="131763" y="1835150"/>
            <a:ext cx="1882775" cy="1066800"/>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6" descr="ANTIMONIUM CRUDUM 05 Verrue 05"/>
          <p:cNvPicPr>
            <a:picLocks noChangeAspect="1" noChangeArrowheads="1"/>
          </p:cNvPicPr>
          <p:nvPr/>
        </p:nvPicPr>
        <p:blipFill>
          <a:blip r:embed="rId6" cstate="screen">
            <a:extLst>
              <a:ext uri="{28A0092B-C50C-407E-A947-70E740481C1C}">
                <a14:useLocalDpi xmlns:a14="http://schemas.microsoft.com/office/drawing/2010/main"/>
              </a:ext>
            </a:extLst>
          </a:blip>
          <a:srcRect l="10545" t="14056"/>
          <a:stretch>
            <a:fillRect/>
          </a:stretch>
        </p:blipFill>
        <p:spPr bwMode="auto">
          <a:xfrm>
            <a:off x="131763" y="3195638"/>
            <a:ext cx="1882775" cy="1357312"/>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descr="NITRIC ACID  01 Fissures"/>
          <p:cNvPicPr>
            <a:picLocks noChangeAspect="1" noChangeArrowheads="1"/>
          </p:cNvPicPr>
          <p:nvPr/>
        </p:nvPicPr>
        <p:blipFill>
          <a:blip r:embed="rId7" cstate="screen">
            <a:extLst>
              <a:ext uri="{28A0092B-C50C-407E-A947-70E740481C1C}">
                <a14:useLocalDpi xmlns:a14="http://schemas.microsoft.com/office/drawing/2010/main"/>
              </a:ext>
            </a:extLst>
          </a:blip>
          <a:srcRect t="551" r="6750" b="21001"/>
          <a:stretch>
            <a:fillRect/>
          </a:stretch>
        </p:blipFill>
        <p:spPr bwMode="auto">
          <a:xfrm>
            <a:off x="6418263" y="2414588"/>
            <a:ext cx="1711325" cy="1912937"/>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descr="PETROLEUM 01"/>
          <p:cNvPicPr>
            <a:picLocks noChangeAspect="1" noChangeArrowheads="1"/>
          </p:cNvPicPr>
          <p:nvPr/>
        </p:nvPicPr>
        <p:blipFill>
          <a:blip r:embed="rId8" cstate="screen">
            <a:extLst>
              <a:ext uri="{28A0092B-C50C-407E-A947-70E740481C1C}">
                <a14:useLocalDpi xmlns:a14="http://schemas.microsoft.com/office/drawing/2010/main"/>
              </a:ext>
            </a:extLst>
          </a:blip>
          <a:srcRect t="25835" b="18845"/>
          <a:stretch>
            <a:fillRect/>
          </a:stretch>
        </p:blipFill>
        <p:spPr bwMode="auto">
          <a:xfrm>
            <a:off x="131763" y="4948238"/>
            <a:ext cx="1882775" cy="1390650"/>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9">
            <a:extLst>
              <a:ext uri="{28A0092B-C50C-407E-A947-70E740481C1C}">
                <a14:useLocalDpi xmlns:a14="http://schemas.microsoft.com/office/drawing/2010/main"/>
              </a:ext>
            </a:extLst>
          </a:blip>
          <a:srcRect l="3149" r="13338" b="2673"/>
          <a:stretch>
            <a:fillRect/>
          </a:stretch>
        </p:blipFill>
        <p:spPr bwMode="auto">
          <a:xfrm>
            <a:off x="6430963" y="4835525"/>
            <a:ext cx="1679575" cy="1441450"/>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à coins arrondis 12"/>
          <p:cNvSpPr/>
          <p:nvPr/>
        </p:nvSpPr>
        <p:spPr>
          <a:xfrm>
            <a:off x="2101036" y="1281112"/>
            <a:ext cx="2888544" cy="473075"/>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600"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sp>
        <p:nvSpPr>
          <p:cNvPr id="27" name="Rectangle à coins arrondis 26"/>
          <p:cNvSpPr/>
          <p:nvPr/>
        </p:nvSpPr>
        <p:spPr>
          <a:xfrm>
            <a:off x="2117725" y="2495358"/>
            <a:ext cx="2888544" cy="473075"/>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600"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sp>
        <p:nvSpPr>
          <p:cNvPr id="28" name="Rectangle à coins arrondis 27"/>
          <p:cNvSpPr/>
          <p:nvPr/>
        </p:nvSpPr>
        <p:spPr>
          <a:xfrm>
            <a:off x="2101036" y="4259977"/>
            <a:ext cx="2888544" cy="473075"/>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600"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sp>
        <p:nvSpPr>
          <p:cNvPr id="29" name="Rectangle à coins arrondis 28"/>
          <p:cNvSpPr/>
          <p:nvPr/>
        </p:nvSpPr>
        <p:spPr>
          <a:xfrm>
            <a:off x="2093913" y="5992670"/>
            <a:ext cx="2888544" cy="473075"/>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600"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sp>
        <p:nvSpPr>
          <p:cNvPr id="30" name="Rectangle à coins arrondis 29"/>
          <p:cNvSpPr/>
          <p:nvPr/>
        </p:nvSpPr>
        <p:spPr>
          <a:xfrm>
            <a:off x="8258372" y="5915244"/>
            <a:ext cx="2888544" cy="473075"/>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600"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sp>
        <p:nvSpPr>
          <p:cNvPr id="31" name="Rectangle à coins arrondis 30"/>
          <p:cNvSpPr/>
          <p:nvPr/>
        </p:nvSpPr>
        <p:spPr>
          <a:xfrm>
            <a:off x="8245573" y="3786902"/>
            <a:ext cx="2888544" cy="473075"/>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600"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sp>
        <p:nvSpPr>
          <p:cNvPr id="32" name="Rectangle à coins arrondis 31"/>
          <p:cNvSpPr/>
          <p:nvPr/>
        </p:nvSpPr>
        <p:spPr>
          <a:xfrm>
            <a:off x="8232775" y="1489360"/>
            <a:ext cx="2888544" cy="473075"/>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600"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pic>
        <p:nvPicPr>
          <p:cNvPr id="33" name="Image 32"/>
          <p:cNvPicPr>
            <a:picLocks noChangeAspect="1"/>
          </p:cNvPicPr>
          <p:nvPr/>
        </p:nvPicPr>
        <p:blipFill>
          <a:blip r:embed="rId10"/>
          <a:stretch>
            <a:fillRect/>
          </a:stretch>
        </p:blipFill>
        <p:spPr>
          <a:xfrm>
            <a:off x="9637583" y="1100153"/>
            <a:ext cx="2469094" cy="676715"/>
          </a:xfrm>
          <a:prstGeom prst="rect">
            <a:avLst/>
          </a:prstGeom>
          <a:solidFill>
            <a:schemeClr val="bg1"/>
          </a:solidFill>
        </p:spPr>
      </p:pic>
      <p:pic>
        <p:nvPicPr>
          <p:cNvPr id="34" name="Image 33"/>
          <p:cNvPicPr>
            <a:picLocks noChangeAspect="1"/>
          </p:cNvPicPr>
          <p:nvPr/>
        </p:nvPicPr>
        <p:blipFill>
          <a:blip r:embed="rId11"/>
          <a:stretch>
            <a:fillRect/>
          </a:stretch>
        </p:blipFill>
        <p:spPr>
          <a:xfrm>
            <a:off x="9603898" y="4823634"/>
            <a:ext cx="2493480" cy="676715"/>
          </a:xfrm>
          <a:prstGeom prst="rect">
            <a:avLst/>
          </a:prstGeom>
          <a:solidFill>
            <a:schemeClr val="bg1"/>
          </a:solidFill>
        </p:spPr>
      </p:pic>
      <p:pic>
        <p:nvPicPr>
          <p:cNvPr id="35" name="Image 34"/>
          <p:cNvPicPr>
            <a:picLocks noChangeAspect="1"/>
          </p:cNvPicPr>
          <p:nvPr/>
        </p:nvPicPr>
        <p:blipFill>
          <a:blip r:embed="rId12"/>
          <a:stretch>
            <a:fillRect/>
          </a:stretch>
        </p:blipFill>
        <p:spPr>
          <a:xfrm>
            <a:off x="9234164" y="3827028"/>
            <a:ext cx="2914141" cy="920576"/>
          </a:xfrm>
          <a:prstGeom prst="rect">
            <a:avLst/>
          </a:prstGeom>
          <a:solidFill>
            <a:schemeClr val="bg1"/>
          </a:solidFill>
        </p:spPr>
      </p:pic>
      <p:pic>
        <p:nvPicPr>
          <p:cNvPr id="36" name="Image 35"/>
          <p:cNvPicPr>
            <a:picLocks noChangeAspect="1"/>
          </p:cNvPicPr>
          <p:nvPr/>
        </p:nvPicPr>
        <p:blipFill>
          <a:blip r:embed="rId13"/>
          <a:stretch>
            <a:fillRect/>
          </a:stretch>
        </p:blipFill>
        <p:spPr>
          <a:xfrm>
            <a:off x="8991562" y="1862344"/>
            <a:ext cx="3103133" cy="920576"/>
          </a:xfrm>
          <a:prstGeom prst="rect">
            <a:avLst/>
          </a:prstGeom>
          <a:solidFill>
            <a:schemeClr val="bg1"/>
          </a:solidFill>
        </p:spPr>
      </p:pic>
      <p:pic>
        <p:nvPicPr>
          <p:cNvPr id="45" name="Image 44"/>
          <p:cNvPicPr>
            <a:picLocks noChangeAspect="1"/>
          </p:cNvPicPr>
          <p:nvPr/>
        </p:nvPicPr>
        <p:blipFill>
          <a:blip r:embed="rId14"/>
          <a:stretch>
            <a:fillRect/>
          </a:stretch>
        </p:blipFill>
        <p:spPr>
          <a:xfrm>
            <a:off x="9802189" y="84312"/>
            <a:ext cx="2304488" cy="920576"/>
          </a:xfrm>
          <a:prstGeom prst="rect">
            <a:avLst/>
          </a:prstGeom>
          <a:solidFill>
            <a:schemeClr val="bg1"/>
          </a:solidFill>
        </p:spPr>
      </p:pic>
      <p:pic>
        <p:nvPicPr>
          <p:cNvPr id="46" name="Image 45"/>
          <p:cNvPicPr>
            <a:picLocks noChangeAspect="1"/>
          </p:cNvPicPr>
          <p:nvPr/>
        </p:nvPicPr>
        <p:blipFill>
          <a:blip r:embed="rId15"/>
          <a:stretch>
            <a:fillRect/>
          </a:stretch>
        </p:blipFill>
        <p:spPr>
          <a:xfrm>
            <a:off x="9282937" y="2829250"/>
            <a:ext cx="2865368" cy="920576"/>
          </a:xfrm>
          <a:prstGeom prst="rect">
            <a:avLst/>
          </a:prstGeom>
          <a:solidFill>
            <a:schemeClr val="bg1"/>
          </a:solidFill>
        </p:spPr>
      </p:pic>
      <p:pic>
        <p:nvPicPr>
          <p:cNvPr id="47" name="Image 46"/>
          <p:cNvPicPr>
            <a:picLocks noChangeAspect="1"/>
          </p:cNvPicPr>
          <p:nvPr/>
        </p:nvPicPr>
        <p:blipFill>
          <a:blip r:embed="rId16"/>
          <a:stretch>
            <a:fillRect/>
          </a:stretch>
        </p:blipFill>
        <p:spPr>
          <a:xfrm>
            <a:off x="10378157" y="5629380"/>
            <a:ext cx="1719221" cy="432854"/>
          </a:xfrm>
          <a:prstGeom prst="rect">
            <a:avLst/>
          </a:prstGeom>
          <a:solidFill>
            <a:schemeClr val="bg1"/>
          </a:solidFill>
        </p:spPr>
      </p:pic>
    </p:spTree>
    <p:extLst>
      <p:ext uri="{BB962C8B-B14F-4D97-AF65-F5344CB8AC3E}">
        <p14:creationId xmlns:p14="http://schemas.microsoft.com/office/powerpoint/2010/main" val="137542613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t="7301"/>
          <a:stretch>
            <a:fillRect/>
          </a:stretch>
        </p:blipFill>
        <p:spPr bwMode="auto">
          <a:xfrm>
            <a:off x="6213475" y="309563"/>
            <a:ext cx="1757363" cy="1485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11" descr="CAUSTICUM 01 Verrues visage"/>
          <p:cNvPicPr>
            <a:picLocks noChangeAspect="1" noChangeArrowheads="1"/>
          </p:cNvPicPr>
          <p:nvPr/>
        </p:nvPicPr>
        <p:blipFill>
          <a:blip r:embed="rId4" cstate="screen">
            <a:extLst>
              <a:ext uri="{28A0092B-C50C-407E-A947-70E740481C1C}">
                <a14:useLocalDpi xmlns:a14="http://schemas.microsoft.com/office/drawing/2010/main"/>
              </a:ext>
            </a:extLst>
          </a:blip>
          <a:srcRect l="2415" t="6448" r="19518" b="11589"/>
          <a:stretch>
            <a:fillRect/>
          </a:stretch>
        </p:blipFill>
        <p:spPr bwMode="auto">
          <a:xfrm>
            <a:off x="6213475" y="2063750"/>
            <a:ext cx="1803400" cy="1411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t="5594" b="7915"/>
          <a:stretch>
            <a:fillRect/>
          </a:stretch>
        </p:blipFill>
        <p:spPr bwMode="auto">
          <a:xfrm>
            <a:off x="6213475" y="3719513"/>
            <a:ext cx="1803400" cy="1317625"/>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4"/>
          <p:cNvPicPr>
            <a:picLocks noChangeAspect="1" noChangeArrowheads="1"/>
          </p:cNvPicPr>
          <p:nvPr/>
        </p:nvPicPr>
        <p:blipFill>
          <a:blip r:embed="rId6">
            <a:extLst>
              <a:ext uri="{28A0092B-C50C-407E-A947-70E740481C1C}">
                <a14:useLocalDpi xmlns:a14="http://schemas.microsoft.com/office/drawing/2010/main"/>
              </a:ext>
            </a:extLst>
          </a:blip>
          <a:srcRect l="1215" t="281" r="2156" b="6602"/>
          <a:stretch>
            <a:fillRect/>
          </a:stretch>
        </p:blipFill>
        <p:spPr bwMode="auto">
          <a:xfrm>
            <a:off x="6213475" y="5349875"/>
            <a:ext cx="1820863" cy="1317625"/>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belladonna 2"/>
          <p:cNvPicPr>
            <a:picLocks noChangeAspect="1" noChangeArrowheads="1"/>
          </p:cNvPicPr>
          <p:nvPr/>
        </p:nvPicPr>
        <p:blipFill>
          <a:blip r:embed="rId7" cstate="screen">
            <a:extLst>
              <a:ext uri="{28A0092B-C50C-407E-A947-70E740481C1C}">
                <a14:useLocalDpi xmlns:a14="http://schemas.microsoft.com/office/drawing/2010/main"/>
              </a:ext>
            </a:extLst>
          </a:blip>
          <a:srcRect t="19714" r="1872"/>
          <a:stretch>
            <a:fillRect/>
          </a:stretch>
        </p:blipFill>
        <p:spPr bwMode="auto">
          <a:xfrm>
            <a:off x="100013" y="309563"/>
            <a:ext cx="1824037" cy="1296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descr="MEZEREUM 02"/>
          <p:cNvPicPr>
            <a:picLocks noChangeAspect="1" noChangeArrowheads="1"/>
          </p:cNvPicPr>
          <p:nvPr/>
        </p:nvPicPr>
        <p:blipFill>
          <a:blip r:embed="rId8" cstate="screen">
            <a:extLst>
              <a:ext uri="{28A0092B-C50C-407E-A947-70E740481C1C}">
                <a14:useLocalDpi xmlns:a14="http://schemas.microsoft.com/office/drawing/2010/main"/>
              </a:ext>
            </a:extLst>
          </a:blip>
          <a:srcRect l="3090" r="15326" b="6441"/>
          <a:stretch>
            <a:fillRect/>
          </a:stretch>
        </p:blipFill>
        <p:spPr bwMode="auto">
          <a:xfrm>
            <a:off x="100013" y="1882775"/>
            <a:ext cx="1835150" cy="1130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CANTHARIS 04"/>
          <p:cNvPicPr>
            <a:picLocks noChangeAspect="1" noChangeArrowheads="1"/>
          </p:cNvPicPr>
          <p:nvPr/>
        </p:nvPicPr>
        <p:blipFill>
          <a:blip r:embed="rId9" cstate="screen">
            <a:extLst>
              <a:ext uri="{28A0092B-C50C-407E-A947-70E740481C1C}">
                <a14:useLocalDpi xmlns:a14="http://schemas.microsoft.com/office/drawing/2010/main"/>
              </a:ext>
            </a:extLst>
          </a:blip>
          <a:srcRect t="17194" b="17735"/>
          <a:stretch>
            <a:fillRect/>
          </a:stretch>
        </p:blipFill>
        <p:spPr bwMode="auto">
          <a:xfrm>
            <a:off x="77788" y="3302000"/>
            <a:ext cx="1858962" cy="1612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GRAPHITES 12 SUINTANT"/>
          <p:cNvPicPr>
            <a:picLocks noChangeAspect="1" noChangeArrowheads="1"/>
          </p:cNvPicPr>
          <p:nvPr/>
        </p:nvPicPr>
        <p:blipFill>
          <a:blip r:embed="rId10" cstate="screen">
            <a:extLst>
              <a:ext uri="{28A0092B-C50C-407E-A947-70E740481C1C}">
                <a14:useLocalDpi xmlns:a14="http://schemas.microsoft.com/office/drawing/2010/main"/>
              </a:ext>
            </a:extLst>
          </a:blip>
          <a:srcRect l="6921" t="21510" r="20464" b="2"/>
          <a:stretch>
            <a:fillRect/>
          </a:stretch>
        </p:blipFill>
        <p:spPr bwMode="auto">
          <a:xfrm>
            <a:off x="66675" y="5173663"/>
            <a:ext cx="1854200" cy="1489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0" name="Rectangle à coins arrondis 49"/>
          <p:cNvSpPr/>
          <p:nvPr/>
        </p:nvSpPr>
        <p:spPr>
          <a:xfrm>
            <a:off x="2087220" y="4378325"/>
            <a:ext cx="2888544" cy="473075"/>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600"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sp>
        <p:nvSpPr>
          <p:cNvPr id="51" name="Rectangle à coins arrondis 50"/>
          <p:cNvSpPr/>
          <p:nvPr/>
        </p:nvSpPr>
        <p:spPr>
          <a:xfrm>
            <a:off x="2066488" y="6170339"/>
            <a:ext cx="2888544" cy="473075"/>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600"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sp>
        <p:nvSpPr>
          <p:cNvPr id="52" name="Rectangle à coins arrondis 51"/>
          <p:cNvSpPr/>
          <p:nvPr/>
        </p:nvSpPr>
        <p:spPr>
          <a:xfrm>
            <a:off x="2065276" y="2911362"/>
            <a:ext cx="2888544" cy="473075"/>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600"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sp>
        <p:nvSpPr>
          <p:cNvPr id="53" name="Rectangle à coins arrondis 52"/>
          <p:cNvSpPr/>
          <p:nvPr/>
        </p:nvSpPr>
        <p:spPr>
          <a:xfrm>
            <a:off x="2087220" y="1156761"/>
            <a:ext cx="2888544" cy="473075"/>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600"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sp>
        <p:nvSpPr>
          <p:cNvPr id="54" name="Rectangle à coins arrondis 53"/>
          <p:cNvSpPr/>
          <p:nvPr/>
        </p:nvSpPr>
        <p:spPr>
          <a:xfrm>
            <a:off x="8138641" y="1133475"/>
            <a:ext cx="2888544" cy="473075"/>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600"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sp>
        <p:nvSpPr>
          <p:cNvPr id="55" name="Rectangle à coins arrondis 54"/>
          <p:cNvSpPr/>
          <p:nvPr/>
        </p:nvSpPr>
        <p:spPr>
          <a:xfrm>
            <a:off x="8226958" y="3001963"/>
            <a:ext cx="2888544" cy="473075"/>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600"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sp>
        <p:nvSpPr>
          <p:cNvPr id="56" name="Rectangle à coins arrondis 55"/>
          <p:cNvSpPr/>
          <p:nvPr/>
        </p:nvSpPr>
        <p:spPr>
          <a:xfrm>
            <a:off x="8226958" y="4612528"/>
            <a:ext cx="2888544" cy="473075"/>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600"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sp>
        <p:nvSpPr>
          <p:cNvPr id="57" name="Rectangle à coins arrondis 56"/>
          <p:cNvSpPr/>
          <p:nvPr/>
        </p:nvSpPr>
        <p:spPr>
          <a:xfrm>
            <a:off x="8226958" y="6203843"/>
            <a:ext cx="2888544" cy="473075"/>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600"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pic>
        <p:nvPicPr>
          <p:cNvPr id="2" name="Image 1"/>
          <p:cNvPicPr>
            <a:picLocks noChangeAspect="1"/>
          </p:cNvPicPr>
          <p:nvPr/>
        </p:nvPicPr>
        <p:blipFill>
          <a:blip r:embed="rId11"/>
          <a:stretch>
            <a:fillRect/>
          </a:stretch>
        </p:blipFill>
        <p:spPr>
          <a:xfrm>
            <a:off x="8567234" y="5118651"/>
            <a:ext cx="3523793" cy="920576"/>
          </a:xfrm>
          <a:prstGeom prst="rect">
            <a:avLst/>
          </a:prstGeom>
        </p:spPr>
      </p:pic>
      <p:pic>
        <p:nvPicPr>
          <p:cNvPr id="43" name="Image 42"/>
          <p:cNvPicPr>
            <a:picLocks noChangeAspect="1"/>
          </p:cNvPicPr>
          <p:nvPr/>
        </p:nvPicPr>
        <p:blipFill>
          <a:blip r:embed="rId12"/>
          <a:stretch>
            <a:fillRect/>
          </a:stretch>
        </p:blipFill>
        <p:spPr>
          <a:xfrm>
            <a:off x="9230545" y="2694538"/>
            <a:ext cx="2847079" cy="1164437"/>
          </a:xfrm>
          <a:prstGeom prst="rect">
            <a:avLst/>
          </a:prstGeom>
        </p:spPr>
      </p:pic>
      <p:pic>
        <p:nvPicPr>
          <p:cNvPr id="44" name="Image 43"/>
          <p:cNvPicPr>
            <a:picLocks noChangeAspect="1"/>
          </p:cNvPicPr>
          <p:nvPr/>
        </p:nvPicPr>
        <p:blipFill>
          <a:blip r:embed="rId13"/>
          <a:stretch>
            <a:fillRect/>
          </a:stretch>
        </p:blipFill>
        <p:spPr>
          <a:xfrm>
            <a:off x="8931711" y="4408888"/>
            <a:ext cx="3194581" cy="676715"/>
          </a:xfrm>
          <a:prstGeom prst="rect">
            <a:avLst/>
          </a:prstGeom>
        </p:spPr>
      </p:pic>
      <p:pic>
        <p:nvPicPr>
          <p:cNvPr id="45" name="Image 44"/>
          <p:cNvPicPr>
            <a:picLocks noChangeAspect="1"/>
          </p:cNvPicPr>
          <p:nvPr/>
        </p:nvPicPr>
        <p:blipFill>
          <a:blip r:embed="rId14"/>
          <a:stretch>
            <a:fillRect/>
          </a:stretch>
        </p:blipFill>
        <p:spPr>
          <a:xfrm>
            <a:off x="8488969" y="886691"/>
            <a:ext cx="3609145" cy="920576"/>
          </a:xfrm>
          <a:prstGeom prst="rect">
            <a:avLst/>
          </a:prstGeom>
        </p:spPr>
      </p:pic>
      <p:pic>
        <p:nvPicPr>
          <p:cNvPr id="46" name="Image 45"/>
          <p:cNvPicPr>
            <a:picLocks noChangeAspect="1"/>
          </p:cNvPicPr>
          <p:nvPr/>
        </p:nvPicPr>
        <p:blipFill>
          <a:blip r:embed="rId15"/>
          <a:stretch>
            <a:fillRect/>
          </a:stretch>
        </p:blipFill>
        <p:spPr>
          <a:xfrm>
            <a:off x="9523179" y="1828258"/>
            <a:ext cx="2554445" cy="676715"/>
          </a:xfrm>
          <a:prstGeom prst="rect">
            <a:avLst/>
          </a:prstGeom>
        </p:spPr>
      </p:pic>
      <p:pic>
        <p:nvPicPr>
          <p:cNvPr id="47" name="Image 46"/>
          <p:cNvPicPr>
            <a:picLocks noChangeAspect="1"/>
          </p:cNvPicPr>
          <p:nvPr/>
        </p:nvPicPr>
        <p:blipFill>
          <a:blip r:embed="rId16"/>
          <a:stretch>
            <a:fillRect/>
          </a:stretch>
        </p:blipFill>
        <p:spPr>
          <a:xfrm>
            <a:off x="9536582" y="3892023"/>
            <a:ext cx="2554445" cy="432854"/>
          </a:xfrm>
          <a:prstGeom prst="rect">
            <a:avLst/>
          </a:prstGeom>
        </p:spPr>
      </p:pic>
      <p:pic>
        <p:nvPicPr>
          <p:cNvPr id="48" name="Image 47"/>
          <p:cNvPicPr>
            <a:picLocks noChangeAspect="1"/>
          </p:cNvPicPr>
          <p:nvPr/>
        </p:nvPicPr>
        <p:blipFill>
          <a:blip r:embed="rId17"/>
          <a:stretch>
            <a:fillRect/>
          </a:stretch>
        </p:blipFill>
        <p:spPr>
          <a:xfrm>
            <a:off x="9896279" y="6067973"/>
            <a:ext cx="2261812" cy="676715"/>
          </a:xfrm>
          <a:prstGeom prst="rect">
            <a:avLst/>
          </a:prstGeom>
        </p:spPr>
      </p:pic>
      <p:pic>
        <p:nvPicPr>
          <p:cNvPr id="49" name="Image 48"/>
          <p:cNvPicPr>
            <a:picLocks noChangeAspect="1"/>
          </p:cNvPicPr>
          <p:nvPr/>
        </p:nvPicPr>
        <p:blipFill>
          <a:blip r:embed="rId18"/>
          <a:stretch>
            <a:fillRect/>
          </a:stretch>
        </p:blipFill>
        <p:spPr>
          <a:xfrm>
            <a:off x="10155159" y="125965"/>
            <a:ext cx="1920406" cy="676715"/>
          </a:xfrm>
          <a:prstGeom prst="rect">
            <a:avLst/>
          </a:prstGeom>
        </p:spPr>
      </p:pic>
    </p:spTree>
    <p:extLst>
      <p:ext uri="{BB962C8B-B14F-4D97-AF65-F5344CB8AC3E}">
        <p14:creationId xmlns:p14="http://schemas.microsoft.com/office/powerpoint/2010/main" val="1749572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5" name="Picture 20" descr="Radiodermite"/>
          <p:cNvPicPr>
            <a:picLocks noChangeAspect="1" noChangeArrowheads="1"/>
          </p:cNvPicPr>
          <p:nvPr/>
        </p:nvPicPr>
        <p:blipFill>
          <a:blip r:embed="rId3"/>
          <a:srcRect t="55806" r="23857"/>
          <a:stretch>
            <a:fillRect/>
          </a:stretch>
        </p:blipFill>
        <p:spPr bwMode="auto">
          <a:xfrm>
            <a:off x="7089953" y="2032000"/>
            <a:ext cx="3673475" cy="4143375"/>
          </a:xfrm>
          <a:prstGeom prst="rect">
            <a:avLst/>
          </a:prstGeom>
          <a:ln>
            <a:noFill/>
          </a:ln>
          <a:effectLst>
            <a:softEdge rad="112500"/>
          </a:effectLst>
        </p:spPr>
      </p:pic>
      <p:sp>
        <p:nvSpPr>
          <p:cNvPr id="151557" name="Rectangle 3"/>
          <p:cNvSpPr>
            <a:spLocks/>
          </p:cNvSpPr>
          <p:nvPr/>
        </p:nvSpPr>
        <p:spPr bwMode="auto">
          <a:xfrm>
            <a:off x="552450" y="1433513"/>
            <a:ext cx="7956550" cy="4318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20000"/>
              </a:spcBef>
              <a:buClr>
                <a:srgbClr val="33CC33"/>
              </a:buClr>
              <a:buFontTx/>
              <a:buBlip>
                <a:blip r:embed="rId4"/>
              </a:buBlip>
              <a:defRPr/>
            </a:pPr>
            <a:r>
              <a:rPr lang="fr-FR" altLang="fr-FR" sz="2000" dirty="0">
                <a:solidFill>
                  <a:srgbClr val="000099"/>
                </a:solidFill>
                <a:latin typeface="+mj-lt"/>
                <a:ea typeface="ＭＳ Ｐゴシック" panose="020B0600070205080204" pitchFamily="34" charset="-128"/>
              </a:rPr>
              <a:t>Lésions cutanées induites par les radiations ionisantes</a:t>
            </a:r>
            <a:r>
              <a:rPr lang="fr-FR" altLang="fr-FR" sz="2400" dirty="0">
                <a:solidFill>
                  <a:srgbClr val="000000"/>
                </a:solidFill>
                <a:latin typeface="+mj-lt"/>
                <a:ea typeface="ＭＳ Ｐゴシック" panose="020B0600070205080204" pitchFamily="34" charset="-128"/>
              </a:rPr>
              <a:t> </a:t>
            </a:r>
          </a:p>
        </p:txBody>
      </p:sp>
      <p:sp>
        <p:nvSpPr>
          <p:cNvPr id="592899" name="Text Box 5"/>
          <p:cNvSpPr txBox="1">
            <a:spLocks noChangeArrowheads="1"/>
          </p:cNvSpPr>
          <p:nvPr/>
        </p:nvSpPr>
        <p:spPr bwMode="auto">
          <a:xfrm>
            <a:off x="552450" y="1989138"/>
            <a:ext cx="2736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33CC33"/>
              </a:buClr>
              <a:buFontTx/>
              <a:buBlip>
                <a:blip r:embed="rId4"/>
              </a:buBlip>
            </a:pPr>
            <a:r>
              <a:rPr lang="fr-FR" altLang="fr-FR" sz="2000">
                <a:solidFill>
                  <a:srgbClr val="000099"/>
                </a:solidFill>
                <a:ea typeface="MS PGothic" panose="020B0600070205080204" pitchFamily="34" charset="-128"/>
                <a:cs typeface="Arial" panose="020B0604020202020204" pitchFamily="34" charset="0"/>
              </a:rPr>
              <a:t>Classification*:</a:t>
            </a:r>
            <a:endParaRPr lang="fr-FR" altLang="fr-FR">
              <a:solidFill>
                <a:srgbClr val="000000"/>
              </a:solidFill>
              <a:ea typeface="MS PGothic" panose="020B0600070205080204" pitchFamily="34" charset="-128"/>
              <a:cs typeface="Arial" panose="020B0604020202020204" pitchFamily="34" charset="0"/>
            </a:endParaRPr>
          </a:p>
        </p:txBody>
      </p:sp>
      <p:graphicFrame>
        <p:nvGraphicFramePr>
          <p:cNvPr id="151580" name="Group 28"/>
          <p:cNvGraphicFramePr>
            <a:graphicFrameLocks noGrp="1"/>
          </p:cNvGraphicFramePr>
          <p:nvPr/>
        </p:nvGraphicFramePr>
        <p:xfrm>
          <a:off x="1703388" y="2420938"/>
          <a:ext cx="4608512" cy="3551238"/>
        </p:xfrm>
        <a:graphic>
          <a:graphicData uri="http://schemas.openxmlformats.org/drawingml/2006/table">
            <a:tbl>
              <a:tblPr/>
              <a:tblGrid>
                <a:gridCol w="1079500">
                  <a:extLst>
                    <a:ext uri="{9D8B030D-6E8A-4147-A177-3AD203B41FA5}">
                      <a16:colId xmlns:a16="http://schemas.microsoft.com/office/drawing/2014/main" val="20000"/>
                    </a:ext>
                  </a:extLst>
                </a:gridCol>
                <a:gridCol w="3529012">
                  <a:extLst>
                    <a:ext uri="{9D8B030D-6E8A-4147-A177-3AD203B41FA5}">
                      <a16:colId xmlns:a16="http://schemas.microsoft.com/office/drawing/2014/main" val="20001"/>
                    </a:ext>
                  </a:extLst>
                </a:gridCol>
              </a:tblGrid>
              <a:tr h="50323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ja-JP" sz="1400" b="1" i="0" u="none" strike="noStrike" cap="none" normalizeH="0" baseline="0" dirty="0">
                          <a:ln>
                            <a:noFill/>
                          </a:ln>
                          <a:solidFill>
                            <a:srgbClr val="4040B3"/>
                          </a:solidFill>
                          <a:effectLst/>
                          <a:latin typeface="+mj-lt"/>
                          <a:ea typeface="ＭＳ Ｐゴシック" panose="020B0600070205080204" pitchFamily="34" charset="-128"/>
                        </a:rPr>
                        <a:t>Grade 1</a:t>
                      </a:r>
                      <a:endParaRPr kumimoji="0" lang="fr-FR" altLang="fr-FR" sz="1400" b="1" i="0" u="none" strike="noStrike" cap="none" normalizeH="0" baseline="0" dirty="0">
                        <a:ln>
                          <a:noFill/>
                        </a:ln>
                        <a:solidFill>
                          <a:srgbClr val="4040B3"/>
                        </a:solidFill>
                        <a:effectLst/>
                        <a:latin typeface="+mj-lt"/>
                        <a:ea typeface="ＭＳ Ｐゴシック" panose="020B0600070205080204"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a:ln>
                            <a:noFill/>
                          </a:ln>
                          <a:solidFill>
                            <a:srgbClr val="4040B3"/>
                          </a:solidFill>
                          <a:effectLst/>
                          <a:latin typeface="+mj-lt"/>
                          <a:ea typeface="ＭＳ Ｐゴシック" panose="020B0600070205080204" pitchFamily="34" charset="-128"/>
                        </a:rPr>
                        <a:t> faible érythème ou desquamation sèche</a:t>
                      </a:r>
                      <a:endParaRPr kumimoji="0" lang="fr-FR" altLang="fr-FR" sz="1400" b="0" i="0" u="none" strike="noStrike" cap="none" normalizeH="0" baseline="0">
                        <a:ln>
                          <a:noFill/>
                        </a:ln>
                        <a:solidFill>
                          <a:srgbClr val="4040B3"/>
                        </a:solidFill>
                        <a:effectLst/>
                        <a:latin typeface="+mj-lt"/>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3022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ja-JP" sz="1400" b="1" i="0" u="none" strike="noStrike" cap="none" normalizeH="0" baseline="0">
                          <a:ln>
                            <a:noFill/>
                          </a:ln>
                          <a:solidFill>
                            <a:srgbClr val="4040B3"/>
                          </a:solidFill>
                          <a:effectLst/>
                          <a:latin typeface="+mj-lt"/>
                          <a:ea typeface="ＭＳ Ｐゴシック" panose="020B0600070205080204" pitchFamily="34" charset="-128"/>
                        </a:rPr>
                        <a:t>Grade 2</a:t>
                      </a:r>
                      <a:endParaRPr kumimoji="0" lang="fr-FR" altLang="fr-FR" sz="1400" b="1" i="0" u="none" strike="noStrike" cap="none" normalizeH="0" baseline="0">
                        <a:ln>
                          <a:noFill/>
                        </a:ln>
                        <a:solidFill>
                          <a:srgbClr val="4040B3"/>
                        </a:solidFill>
                        <a:effectLst/>
                        <a:latin typeface="+mj-lt"/>
                        <a:ea typeface="ＭＳ Ｐゴシック" panose="020B0600070205080204"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mj-lt"/>
                          <a:ea typeface="ＭＳ Ｐゴシック" panose="020B0600070205080204" pitchFamily="34" charset="-128"/>
                        </a:rPr>
                        <a:t> érythème modéré à intense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mj-lt"/>
                          <a:ea typeface="ＭＳ Ｐゴシック" panose="020B0600070205080204" pitchFamily="34" charset="-128"/>
                        </a:rPr>
                        <a:t> desquamation suintante limitée aux plis cutanés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mj-lt"/>
                          <a:ea typeface="ＭＳ Ｐゴシック" panose="020B0600070205080204" pitchFamily="34" charset="-128"/>
                        </a:rPr>
                        <a:t> œdème modéré	</a:t>
                      </a:r>
                      <a:endParaRPr kumimoji="0" lang="fr-FR" altLang="fr-FR" sz="1400" b="0" i="0" u="none" strike="noStrike" cap="none" normalizeH="0" baseline="0" dirty="0">
                        <a:ln>
                          <a:noFill/>
                        </a:ln>
                        <a:solidFill>
                          <a:srgbClr val="4040B3"/>
                        </a:solidFill>
                        <a:effectLst/>
                        <a:latin typeface="+mj-lt"/>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4358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ja-JP" sz="1400" b="1" i="0" u="none" strike="noStrike" cap="none" normalizeH="0" baseline="0">
                          <a:ln>
                            <a:noFill/>
                          </a:ln>
                          <a:solidFill>
                            <a:srgbClr val="4040B3"/>
                          </a:solidFill>
                          <a:effectLst/>
                          <a:latin typeface="+mj-lt"/>
                          <a:ea typeface="ＭＳ Ｐゴシック" panose="020B0600070205080204" pitchFamily="34" charset="-128"/>
                        </a:rPr>
                        <a:t>Grade 3</a:t>
                      </a:r>
                      <a:endParaRPr kumimoji="0" lang="fr-FR" altLang="fr-FR" sz="1400" b="1" i="0" u="none" strike="noStrike" cap="none" normalizeH="0" baseline="0">
                        <a:ln>
                          <a:noFill/>
                        </a:ln>
                        <a:solidFill>
                          <a:srgbClr val="4040B3"/>
                        </a:solidFill>
                        <a:effectLst/>
                        <a:latin typeface="+mj-lt"/>
                        <a:ea typeface="ＭＳ Ｐゴシック" panose="020B0600070205080204"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mj-lt"/>
                          <a:ea typeface="ＭＳ Ｐゴシック" panose="020B0600070205080204" pitchFamily="34" charset="-128"/>
                        </a:rPr>
                        <a:t> desquamation suintante sur d’autres zones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mj-lt"/>
                          <a:ea typeface="ＭＳ Ｐゴシック" panose="020B0600070205080204" pitchFamily="34" charset="-128"/>
                        </a:rPr>
                        <a:t> œdème important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mj-lt"/>
                          <a:ea typeface="ＭＳ Ｐゴシック" panose="020B0600070205080204" pitchFamily="34" charset="-128"/>
                        </a:rPr>
                        <a:t> saignement induit par des traumatismes ou abrasions mineurs</a:t>
                      </a:r>
                      <a:endParaRPr kumimoji="0" lang="fr-FR" altLang="fr-FR" sz="1400" b="0" i="0" u="none" strike="noStrike" cap="none" normalizeH="0" baseline="0" dirty="0">
                        <a:ln>
                          <a:noFill/>
                        </a:ln>
                        <a:solidFill>
                          <a:srgbClr val="4040B3"/>
                        </a:solidFill>
                        <a:effectLst/>
                        <a:latin typeface="+mj-lt"/>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4192">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ja-JP" sz="1400" b="1" i="0" u="none" strike="noStrike" cap="none" normalizeH="0" baseline="0">
                          <a:ln>
                            <a:noFill/>
                          </a:ln>
                          <a:solidFill>
                            <a:srgbClr val="4040B3"/>
                          </a:solidFill>
                          <a:effectLst/>
                          <a:latin typeface="+mj-lt"/>
                          <a:ea typeface="ＭＳ Ｐゴシック" panose="020B0600070205080204" pitchFamily="34" charset="-128"/>
                        </a:rPr>
                        <a:t>Grade 4</a:t>
                      </a:r>
                      <a:endParaRPr kumimoji="0" lang="fr-FR" altLang="fr-FR" sz="1400" b="0" i="0" u="none" strike="noStrike" cap="none" normalizeH="0" baseline="0">
                        <a:ln>
                          <a:noFill/>
                        </a:ln>
                        <a:solidFill>
                          <a:srgbClr val="4040B3"/>
                        </a:solidFill>
                        <a:effectLst/>
                        <a:latin typeface="+mj-lt"/>
                        <a:ea typeface="ＭＳ Ｐゴシック" panose="020B0600070205080204"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mj-lt"/>
                          <a:ea typeface="ＭＳ Ｐゴシック" panose="020B0600070205080204" pitchFamily="34" charset="-128"/>
                        </a:rPr>
                        <a:t> nécrose cutanée ou ulcération de toute l’épaisseur du derme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mj-lt"/>
                          <a:ea typeface="ＭＳ Ｐゴシック" panose="020B0600070205080204" pitchFamily="34" charset="-128"/>
                        </a:rPr>
                        <a:t> saignement spontané des sites affectés</a:t>
                      </a:r>
                      <a:endParaRPr kumimoji="0" lang="fr-FR" altLang="fr-FR" sz="1400" b="0" i="0" u="none" strike="noStrike" cap="none" normalizeH="0" baseline="0" dirty="0">
                        <a:ln>
                          <a:noFill/>
                        </a:ln>
                        <a:solidFill>
                          <a:srgbClr val="4040B3"/>
                        </a:solidFill>
                        <a:effectLst/>
                        <a:latin typeface="+mj-lt"/>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51576" name="Text Box 25"/>
          <p:cNvSpPr txBox="1">
            <a:spLocks noChangeArrowheads="1"/>
          </p:cNvSpPr>
          <p:nvPr/>
        </p:nvSpPr>
        <p:spPr bwMode="auto">
          <a:xfrm>
            <a:off x="2757488" y="6378575"/>
            <a:ext cx="7200900" cy="2286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lnSpc>
                <a:spcPct val="90000"/>
              </a:lnSpc>
              <a:spcBef>
                <a:spcPct val="30000"/>
              </a:spcBef>
              <a:defRPr/>
            </a:pPr>
            <a:r>
              <a:rPr lang="fr-FR" altLang="ja-JP" sz="1000">
                <a:solidFill>
                  <a:srgbClr val="4040B3"/>
                </a:solidFill>
                <a:latin typeface="+mj-lt"/>
                <a:ea typeface="ＭＳ Ｐゴシック" panose="020B0600070205080204" pitchFamily="34" charset="-128"/>
              </a:rPr>
              <a:t>* Échelle d’évaluation de la toxicité cutanée aiguë selon la CTCAE (Common toxicity criteria for adverse events) -version 3 </a:t>
            </a:r>
            <a:endParaRPr lang="fr-FR" altLang="fr-FR" sz="1000">
              <a:solidFill>
                <a:srgbClr val="4040B3"/>
              </a:solidFill>
              <a:latin typeface="+mj-lt"/>
              <a:ea typeface="ＭＳ Ｐゴシック" panose="020B0600070205080204" pitchFamily="34" charset="-128"/>
            </a:endParaRP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cs typeface="Arial" panose="020B0604020202020204" pitchFamily="34" charset="0"/>
              </a:rPr>
              <a:t>3.12. </a:t>
            </a:r>
            <a:r>
              <a:rPr lang="fr-FR" sz="3200" b="1" dirty="0" err="1">
                <a:solidFill>
                  <a:srgbClr val="FFFFFF"/>
                </a:solidFill>
                <a:latin typeface="+mj-lt"/>
                <a:cs typeface="Arial" panose="020B0604020202020204" pitchFamily="34" charset="0"/>
              </a:rPr>
              <a:t>Onco</a:t>
            </a:r>
            <a:r>
              <a:rPr lang="fr-FR" sz="3200" b="1" dirty="0">
                <a:solidFill>
                  <a:srgbClr val="FFFFFF"/>
                </a:solidFill>
                <a:latin typeface="+mj-lt"/>
                <a:cs typeface="Arial" panose="020B0604020202020204" pitchFamily="34" charset="0"/>
              </a:rPr>
              <a:t>-dermatologie</a:t>
            </a:r>
          </a:p>
        </p:txBody>
      </p:sp>
      <p:sp>
        <p:nvSpPr>
          <p:cNvPr id="10" name="Text Box 50"/>
          <p:cNvSpPr txBox="1">
            <a:spLocks noChangeArrowheads="1"/>
          </p:cNvSpPr>
          <p:nvPr/>
        </p:nvSpPr>
        <p:spPr bwMode="auto">
          <a:xfrm>
            <a:off x="2397125" y="1055688"/>
            <a:ext cx="7069138" cy="400050"/>
          </a:xfrm>
          <a:prstGeom prst="rect">
            <a:avLst/>
          </a:prstGeom>
          <a:noFill/>
          <a:ln>
            <a:noFill/>
          </a:ln>
          <a:effec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defRPr/>
            </a:pPr>
            <a:r>
              <a:rPr lang="fr-FR" altLang="fr-FR" sz="2000" b="1" dirty="0">
                <a:solidFill>
                  <a:srgbClr val="95C41D"/>
                </a:solidFill>
                <a:latin typeface="+mj-lt"/>
                <a:cs typeface="Arial" panose="020B0604020202020204" pitchFamily="34" charset="0"/>
                <a:sym typeface="Wingdings" panose="05000000000000000000" pitchFamily="2" charset="2"/>
              </a:rPr>
              <a:t> </a:t>
            </a:r>
            <a:r>
              <a:rPr lang="fr-FR" altLang="fr-FR" sz="2000" b="1" dirty="0">
                <a:solidFill>
                  <a:srgbClr val="95C41D"/>
                </a:solidFill>
                <a:latin typeface="+mj-lt"/>
                <a:cs typeface="Arial" panose="020B0604020202020204" pitchFamily="34" charset="0"/>
              </a:rPr>
              <a:t>Radiodermite</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ext Box 2"/>
          <p:cNvSpPr txBox="1">
            <a:spLocks noChangeArrowheads="1"/>
          </p:cNvSpPr>
          <p:nvPr/>
        </p:nvSpPr>
        <p:spPr bwMode="auto">
          <a:xfrm>
            <a:off x="454025" y="2251075"/>
            <a:ext cx="5027613" cy="903288"/>
          </a:xfrm>
          <a:prstGeom prst="rect">
            <a:avLst/>
          </a:prstGeom>
          <a:noFill/>
          <a:ln>
            <a:noFill/>
          </a:ln>
        </p:spPr>
        <p:txBody>
          <a:bodyPr>
            <a:spAutoFit/>
          </a:bodyPr>
          <a:lstStyle>
            <a:lvl1pPr marL="187325" indent="-187325">
              <a:tabLst>
                <a:tab pos="200025" algn="l"/>
              </a:tabLst>
              <a:defRPr>
                <a:solidFill>
                  <a:schemeClr val="tx1"/>
                </a:solidFill>
                <a:latin typeface="Arial" panose="020B0604020202020204" pitchFamily="34" charset="0"/>
                <a:cs typeface="Arial" panose="020B0604020202020204" pitchFamily="34" charset="0"/>
              </a:defRPr>
            </a:lvl1pPr>
            <a:lvl2pPr marL="742950" indent="-285750">
              <a:tabLst>
                <a:tab pos="200025" algn="l"/>
              </a:tabLst>
              <a:defRPr>
                <a:solidFill>
                  <a:schemeClr val="tx1"/>
                </a:solidFill>
                <a:latin typeface="Arial" panose="020B0604020202020204" pitchFamily="34" charset="0"/>
                <a:cs typeface="Arial" panose="020B0604020202020204" pitchFamily="34" charset="0"/>
              </a:defRPr>
            </a:lvl2pPr>
            <a:lvl3pPr marL="1143000" indent="-228600">
              <a:tabLst>
                <a:tab pos="200025" algn="l"/>
              </a:tabLst>
              <a:defRPr>
                <a:solidFill>
                  <a:schemeClr val="tx1"/>
                </a:solidFill>
                <a:latin typeface="Arial" panose="020B0604020202020204" pitchFamily="34" charset="0"/>
                <a:cs typeface="Arial" panose="020B0604020202020204" pitchFamily="34" charset="0"/>
              </a:defRPr>
            </a:lvl3pPr>
            <a:lvl4pPr marL="1600200" indent="-228600">
              <a:tabLst>
                <a:tab pos="200025" algn="l"/>
              </a:tabLst>
              <a:defRPr>
                <a:solidFill>
                  <a:schemeClr val="tx1"/>
                </a:solidFill>
                <a:latin typeface="Arial" panose="020B0604020202020204" pitchFamily="34" charset="0"/>
                <a:cs typeface="Arial" panose="020B0604020202020204" pitchFamily="34" charset="0"/>
              </a:defRPr>
            </a:lvl4pPr>
            <a:lvl5pPr marL="2057400" indent="-228600">
              <a:tabLst>
                <a:tab pos="200025"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9pPr>
          </a:lstStyle>
          <a:p>
            <a:pPr marL="285750" indent="-285750" eaLnBrk="0" hangingPunct="0">
              <a:lnSpc>
                <a:spcPct val="110000"/>
              </a:lnSpc>
              <a:buClr>
                <a:srgbClr val="33CC33"/>
              </a:buClr>
              <a:buFontTx/>
              <a:buBlip>
                <a:blip r:embed="rId3"/>
              </a:buBlip>
              <a:defRPr/>
            </a:pPr>
            <a:r>
              <a:rPr lang="fr-FR" altLang="fr-FR" sz="1600" b="1" dirty="0">
                <a:solidFill>
                  <a:srgbClr val="000099"/>
                </a:solidFill>
                <a:latin typeface="Arial"/>
                <a:ea typeface="ＭＳ Ｐゴシック" panose="020B0600070205080204" pitchFamily="34" charset="-128"/>
              </a:rPr>
              <a:t>Œdème rouge rosé, piquant, brûlant, </a:t>
            </a:r>
            <a:r>
              <a:rPr lang="fr-FR" altLang="fr-FR" sz="1600" b="1" i="1" dirty="0">
                <a:solidFill>
                  <a:srgbClr val="000099"/>
                </a:solidFill>
                <a:latin typeface="Arial"/>
                <a:ea typeface="ＭＳ Ｐゴシック" panose="020B0600070205080204" pitchFamily="34" charset="-128"/>
              </a:rPr>
              <a:t>amélioré par des applications froides</a:t>
            </a:r>
          </a:p>
          <a:p>
            <a:pPr eaLnBrk="0" hangingPunct="0">
              <a:buClr>
                <a:srgbClr val="0099CC"/>
              </a:buClr>
              <a:defRPr/>
            </a:pPr>
            <a:endParaRPr lang="fr-FR" altLang="fr-FR" dirty="0">
              <a:solidFill>
                <a:srgbClr val="3333CC"/>
              </a:solidFill>
              <a:latin typeface="Arial"/>
              <a:ea typeface="ＭＳ Ｐゴシック" panose="020B0600070205080204" pitchFamily="34" charset="-128"/>
            </a:endParaRPr>
          </a:p>
        </p:txBody>
      </p:sp>
      <p:sp>
        <p:nvSpPr>
          <p:cNvPr id="299011" name="Rectangle 3"/>
          <p:cNvSpPr>
            <a:spLocks noChangeArrowheads="1"/>
          </p:cNvSpPr>
          <p:nvPr/>
        </p:nvSpPr>
        <p:spPr bwMode="auto">
          <a:xfrm>
            <a:off x="8113713" y="2251075"/>
            <a:ext cx="3024187" cy="407988"/>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ea typeface="MS PGothic" panose="020B0600070205080204" pitchFamily="34" charset="-128"/>
                <a:cs typeface="Arial" panose="020B0604020202020204" pitchFamily="34" charset="0"/>
              </a:rPr>
              <a:t>Apis melifica 15 CH</a:t>
            </a:r>
            <a:r>
              <a:rPr lang="fr-FR" altLang="fr-FR" sz="1500">
                <a:solidFill>
                  <a:srgbClr val="0000CC"/>
                </a:solidFill>
                <a:ea typeface="MS PGothic" panose="020B0600070205080204" pitchFamily="34" charset="-128"/>
                <a:cs typeface="Arial" panose="020B0604020202020204" pitchFamily="34" charset="0"/>
              </a:rPr>
              <a:t> </a:t>
            </a:r>
          </a:p>
        </p:txBody>
      </p:sp>
      <p:sp>
        <p:nvSpPr>
          <p:cNvPr id="299012" name="Rectangle 4"/>
          <p:cNvSpPr>
            <a:spLocks noChangeArrowheads="1"/>
          </p:cNvSpPr>
          <p:nvPr/>
        </p:nvSpPr>
        <p:spPr bwMode="auto">
          <a:xfrm>
            <a:off x="8158163" y="3057525"/>
            <a:ext cx="3024187" cy="409575"/>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ea typeface="MS PGothic" panose="020B0600070205080204" pitchFamily="34" charset="-128"/>
                <a:cs typeface="Arial" panose="020B0604020202020204" pitchFamily="34" charset="0"/>
              </a:rPr>
              <a:t>Belladonna 9 CH</a:t>
            </a:r>
          </a:p>
        </p:txBody>
      </p:sp>
      <p:sp>
        <p:nvSpPr>
          <p:cNvPr id="299014" name="Text Box 6"/>
          <p:cNvSpPr txBox="1">
            <a:spLocks noChangeArrowheads="1"/>
          </p:cNvSpPr>
          <p:nvPr/>
        </p:nvSpPr>
        <p:spPr bwMode="auto">
          <a:xfrm>
            <a:off x="454025" y="3100388"/>
            <a:ext cx="55451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eaLnBrk="0" hangingPunct="0">
              <a:lnSpc>
                <a:spcPct val="110000"/>
              </a:lnSpc>
              <a:spcBef>
                <a:spcPct val="20000"/>
              </a:spcBef>
              <a:buClr>
                <a:srgbClr val="33CC33"/>
              </a:buClr>
              <a:buFontTx/>
              <a:buBlip>
                <a:blip r:embed="rId3"/>
              </a:buBlip>
            </a:pPr>
            <a:r>
              <a:rPr lang="fr-FR" altLang="fr-FR" sz="1600" b="1">
                <a:solidFill>
                  <a:srgbClr val="000099"/>
                </a:solidFill>
                <a:ea typeface="MS PGothic" panose="020B0600070205080204" pitchFamily="34" charset="-128"/>
                <a:cs typeface="Arial" panose="020B0604020202020204" pitchFamily="34" charset="0"/>
              </a:rPr>
              <a:t>Tétrade inflammatoire : tumor, rubor, dolor, calor </a:t>
            </a:r>
          </a:p>
          <a:p>
            <a:pPr eaLnBrk="0" hangingPunct="0">
              <a:lnSpc>
                <a:spcPct val="110000"/>
              </a:lnSpc>
              <a:spcBef>
                <a:spcPct val="20000"/>
              </a:spcBef>
              <a:buClr>
                <a:srgbClr val="0099CC"/>
              </a:buClr>
            </a:pPr>
            <a:r>
              <a:rPr lang="fr-FR" altLang="fr-FR" sz="1600" b="1">
                <a:solidFill>
                  <a:srgbClr val="000099"/>
                </a:solidFill>
                <a:ea typeface="MS PGothic" panose="020B0600070205080204" pitchFamily="34" charset="-128"/>
                <a:cs typeface="Arial" panose="020B0604020202020204" pitchFamily="34" charset="0"/>
              </a:rPr>
              <a:t>     Sécheresse</a:t>
            </a:r>
            <a:r>
              <a:rPr lang="fr-FR" altLang="fr-FR" sz="1600">
                <a:solidFill>
                  <a:srgbClr val="000099"/>
                </a:solidFill>
                <a:ea typeface="MS PGothic" panose="020B0600070205080204" pitchFamily="34" charset="-128"/>
                <a:cs typeface="Arial" panose="020B0604020202020204" pitchFamily="34" charset="0"/>
              </a:rPr>
              <a:t> des muqueuses, qui sont douloureuses et hypersensibles</a:t>
            </a:r>
            <a:r>
              <a:rPr lang="fr-FR" altLang="fr-FR" sz="1600">
                <a:solidFill>
                  <a:srgbClr val="000000"/>
                </a:solidFill>
                <a:ea typeface="MS PGothic" panose="020B0600070205080204" pitchFamily="34" charset="-128"/>
                <a:cs typeface="Arial" panose="020B0604020202020204" pitchFamily="34" charset="0"/>
              </a:rPr>
              <a:t>	</a:t>
            </a:r>
          </a:p>
        </p:txBody>
      </p:sp>
      <p:sp>
        <p:nvSpPr>
          <p:cNvPr id="299016" name="Rectangle 8"/>
          <p:cNvSpPr>
            <a:spLocks noChangeArrowheads="1"/>
          </p:cNvSpPr>
          <p:nvPr/>
        </p:nvSpPr>
        <p:spPr bwMode="auto">
          <a:xfrm>
            <a:off x="6818313" y="5146675"/>
            <a:ext cx="4319587" cy="1093788"/>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lnSpc>
                <a:spcPct val="110000"/>
              </a:lnSpc>
              <a:spcBef>
                <a:spcPct val="20000"/>
              </a:spcBef>
              <a:buFont typeface="Wingdings" panose="05000000000000000000" pitchFamily="2" charset="2"/>
              <a:buNone/>
            </a:pPr>
            <a:r>
              <a:rPr lang="fr-FR" altLang="fr-FR" b="1">
                <a:solidFill>
                  <a:srgbClr val="000099"/>
                </a:solidFill>
                <a:ea typeface="MS PGothic" panose="020B0600070205080204" pitchFamily="34" charset="-128"/>
                <a:cs typeface="Arial" panose="020B0604020202020204" pitchFamily="34" charset="0"/>
              </a:rPr>
              <a:t>Radium bromatum 15 CH</a:t>
            </a:r>
          </a:p>
          <a:p>
            <a:pPr algn="r">
              <a:lnSpc>
                <a:spcPct val="110000"/>
              </a:lnSpc>
              <a:spcBef>
                <a:spcPct val="20000"/>
              </a:spcBef>
            </a:pPr>
            <a:r>
              <a:rPr lang="fr-FR" altLang="fr-FR" sz="1600">
                <a:solidFill>
                  <a:srgbClr val="000099"/>
                </a:solidFill>
                <a:ea typeface="MS PGothic" panose="020B0600070205080204" pitchFamily="34" charset="-128"/>
                <a:cs typeface="Arial" panose="020B0604020202020204" pitchFamily="34" charset="0"/>
              </a:rPr>
              <a:t>5 granules par jour pendant et à poursuivre 1 mois après la fin de la radiothérapie</a:t>
            </a:r>
            <a:r>
              <a:rPr lang="fr-FR" altLang="fr-FR" sz="1500">
                <a:solidFill>
                  <a:srgbClr val="3333CC"/>
                </a:solidFill>
                <a:ea typeface="MS PGothic" panose="020B0600070205080204" pitchFamily="34" charset="-128"/>
                <a:cs typeface="Arial" panose="020B0604020202020204" pitchFamily="34" charset="0"/>
              </a:rPr>
              <a:t> </a:t>
            </a:r>
          </a:p>
        </p:txBody>
      </p:sp>
      <p:sp>
        <p:nvSpPr>
          <p:cNvPr id="299017" name="Text Box 9"/>
          <p:cNvSpPr txBox="1">
            <a:spLocks noChangeArrowheads="1"/>
          </p:cNvSpPr>
          <p:nvPr/>
        </p:nvSpPr>
        <p:spPr bwMode="auto">
          <a:xfrm>
            <a:off x="538163" y="5176838"/>
            <a:ext cx="4681537"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eaLnBrk="0" hangingPunct="0">
              <a:lnSpc>
                <a:spcPct val="110000"/>
              </a:lnSpc>
              <a:spcBef>
                <a:spcPct val="20000"/>
              </a:spcBef>
              <a:buClr>
                <a:srgbClr val="33CC33"/>
              </a:buClr>
              <a:buFontTx/>
              <a:buBlip>
                <a:blip r:embed="rId3"/>
              </a:buBlip>
            </a:pPr>
            <a:r>
              <a:rPr lang="fr-FR" altLang="fr-FR" sz="1600" b="1">
                <a:solidFill>
                  <a:srgbClr val="000099"/>
                </a:solidFill>
                <a:ea typeface="MS PGothic" panose="020B0600070205080204" pitchFamily="34" charset="-128"/>
                <a:cs typeface="Arial" panose="020B0604020202020204" pitchFamily="34" charset="0"/>
              </a:rPr>
              <a:t>Radiodermite</a:t>
            </a:r>
          </a:p>
          <a:p>
            <a:pPr eaLnBrk="0" hangingPunct="0">
              <a:lnSpc>
                <a:spcPct val="110000"/>
              </a:lnSpc>
              <a:spcBef>
                <a:spcPct val="20000"/>
              </a:spcBef>
              <a:buClr>
                <a:srgbClr val="33CC33"/>
              </a:buClr>
            </a:pPr>
            <a:r>
              <a:rPr lang="fr-FR" altLang="fr-FR" sz="1600">
                <a:solidFill>
                  <a:srgbClr val="000099"/>
                </a:solidFill>
                <a:ea typeface="MS PGothic" panose="020B0600070205080204" pitchFamily="34" charset="-128"/>
                <a:cs typeface="Arial" panose="020B0604020202020204" pitchFamily="34" charset="0"/>
              </a:rPr>
              <a:t>     Dermatose </a:t>
            </a:r>
            <a:r>
              <a:rPr lang="fr-FR" altLang="fr-FR" sz="1600" b="1">
                <a:solidFill>
                  <a:srgbClr val="000099"/>
                </a:solidFill>
                <a:ea typeface="MS PGothic" panose="020B0600070205080204" pitchFamily="34" charset="-128"/>
                <a:cs typeface="Arial" panose="020B0604020202020204" pitchFamily="34" charset="0"/>
              </a:rPr>
              <a:t>pruriante</a:t>
            </a:r>
            <a:r>
              <a:rPr lang="fr-FR" altLang="fr-FR" sz="1600">
                <a:solidFill>
                  <a:srgbClr val="000099"/>
                </a:solidFill>
                <a:ea typeface="MS PGothic" panose="020B0600070205080204" pitchFamily="34" charset="-128"/>
                <a:cs typeface="Arial" panose="020B0604020202020204" pitchFamily="34" charset="0"/>
              </a:rPr>
              <a:t> et brûlante</a:t>
            </a:r>
            <a:r>
              <a:rPr lang="fr-FR" altLang="fr-FR" sz="1600" b="1">
                <a:solidFill>
                  <a:srgbClr val="000099"/>
                </a:solidFill>
                <a:ea typeface="MS PGothic" panose="020B0600070205080204" pitchFamily="34" charset="-128"/>
                <a:cs typeface="Arial" panose="020B0604020202020204" pitchFamily="34" charset="0"/>
              </a:rPr>
              <a:t>, </a:t>
            </a:r>
          </a:p>
          <a:p>
            <a:pPr eaLnBrk="0" hangingPunct="0">
              <a:lnSpc>
                <a:spcPct val="110000"/>
              </a:lnSpc>
              <a:buClr>
                <a:srgbClr val="33CC33"/>
              </a:buClr>
            </a:pPr>
            <a:r>
              <a:rPr lang="fr-FR" altLang="fr-FR" sz="1600" i="1">
                <a:solidFill>
                  <a:srgbClr val="000099"/>
                </a:solidFill>
                <a:ea typeface="MS PGothic" panose="020B0600070205080204" pitchFamily="34" charset="-128"/>
                <a:cs typeface="Arial" panose="020B0604020202020204" pitchFamily="34" charset="0"/>
              </a:rPr>
              <a:t>     amélioration par le grattage</a:t>
            </a:r>
          </a:p>
          <a:p>
            <a:pPr eaLnBrk="0" hangingPunct="0">
              <a:lnSpc>
                <a:spcPct val="110000"/>
              </a:lnSpc>
              <a:spcBef>
                <a:spcPct val="20000"/>
              </a:spcBef>
              <a:buClr>
                <a:srgbClr val="0099CC"/>
              </a:buClr>
            </a:pPr>
            <a:r>
              <a:rPr lang="fr-FR" altLang="fr-FR" sz="1600" b="1">
                <a:solidFill>
                  <a:srgbClr val="000099"/>
                </a:solidFill>
                <a:ea typeface="MS PGothic" panose="020B0600070205080204" pitchFamily="34" charset="-128"/>
                <a:cs typeface="Arial" panose="020B0604020202020204" pitchFamily="34" charset="0"/>
              </a:rPr>
              <a:t>     Asthénie</a:t>
            </a:r>
            <a:r>
              <a:rPr lang="fr-FR" altLang="fr-FR" sz="1600">
                <a:solidFill>
                  <a:srgbClr val="000000"/>
                </a:solidFill>
                <a:ea typeface="MS PGothic" panose="020B0600070205080204" pitchFamily="34" charset="-128"/>
                <a:cs typeface="Arial" panose="020B0604020202020204" pitchFamily="34" charset="0"/>
              </a:rPr>
              <a:t>	</a:t>
            </a:r>
          </a:p>
        </p:txBody>
      </p:sp>
      <p:sp>
        <p:nvSpPr>
          <p:cNvPr id="299018" name="Text Box 10"/>
          <p:cNvSpPr txBox="1">
            <a:spLocks noChangeArrowheads="1"/>
          </p:cNvSpPr>
          <p:nvPr/>
        </p:nvSpPr>
        <p:spPr bwMode="auto">
          <a:xfrm>
            <a:off x="3771900" y="1709738"/>
            <a:ext cx="4319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fr-FR" altLang="fr-FR" sz="2000" u="sng">
                <a:solidFill>
                  <a:srgbClr val="000099"/>
                </a:solidFill>
                <a:ea typeface="MS PGothic" panose="020B0600070205080204" pitchFamily="34" charset="-128"/>
                <a:cs typeface="Arial" panose="020B0604020202020204" pitchFamily="34" charset="0"/>
              </a:rPr>
              <a:t>À commencer le 1er jour des rayons</a:t>
            </a:r>
          </a:p>
        </p:txBody>
      </p:sp>
      <p:grpSp>
        <p:nvGrpSpPr>
          <p:cNvPr id="299019" name="Group 11"/>
          <p:cNvGrpSpPr>
            <a:grpSpLocks/>
          </p:cNvGrpSpPr>
          <p:nvPr/>
        </p:nvGrpSpPr>
        <p:grpSpPr bwMode="auto">
          <a:xfrm>
            <a:off x="4295775" y="4262438"/>
            <a:ext cx="558800" cy="533400"/>
            <a:chOff x="1584" y="2688"/>
            <a:chExt cx="166" cy="144"/>
          </a:xfrm>
        </p:grpSpPr>
        <p:sp>
          <p:nvSpPr>
            <p:cNvPr id="594959" name="Freeform 12"/>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cs typeface="Arial" panose="020B0604020202020204" pitchFamily="34" charset="0"/>
              </a:endParaRPr>
            </a:p>
          </p:txBody>
        </p:sp>
        <p:sp>
          <p:nvSpPr>
            <p:cNvPr id="594960" name="Freeform 13"/>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cs typeface="Arial" panose="020B0604020202020204" pitchFamily="34" charset="0"/>
              </a:endParaRPr>
            </a:p>
          </p:txBody>
        </p:sp>
      </p:grpSp>
      <p:sp>
        <p:nvSpPr>
          <p:cNvPr id="299022" name="Rectangle 14"/>
          <p:cNvSpPr>
            <a:spLocks noChangeArrowheads="1"/>
          </p:cNvSpPr>
          <p:nvPr/>
        </p:nvSpPr>
        <p:spPr bwMode="auto">
          <a:xfrm>
            <a:off x="6026150" y="3467100"/>
            <a:ext cx="515620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lnSpc>
                <a:spcPct val="110000"/>
              </a:lnSpc>
              <a:buFont typeface="Wingdings" panose="05000000000000000000" pitchFamily="2" charset="2"/>
              <a:buNone/>
            </a:pPr>
            <a:r>
              <a:rPr lang="fr-FR" altLang="fr-FR" sz="1600">
                <a:solidFill>
                  <a:srgbClr val="000099"/>
                </a:solidFill>
                <a:ea typeface="MS PGothic" panose="020B0600070205080204" pitchFamily="34" charset="-128"/>
                <a:cs typeface="Arial" panose="020B0604020202020204" pitchFamily="34" charset="0"/>
              </a:rPr>
              <a:t>5 granules de chaque </a:t>
            </a:r>
          </a:p>
          <a:p>
            <a:pPr algn="r" eaLnBrk="0" hangingPunct="0">
              <a:lnSpc>
                <a:spcPct val="110000"/>
              </a:lnSpc>
              <a:buFont typeface="Wingdings" panose="05000000000000000000" pitchFamily="2" charset="2"/>
              <a:buNone/>
            </a:pPr>
            <a:r>
              <a:rPr lang="fr-FR" altLang="fr-FR" sz="1600">
                <a:solidFill>
                  <a:srgbClr val="000099"/>
                </a:solidFill>
                <a:ea typeface="MS PGothic" panose="020B0600070205080204" pitchFamily="34" charset="-128"/>
                <a:cs typeface="Arial" panose="020B0604020202020204" pitchFamily="34" charset="0"/>
              </a:rPr>
              <a:t>avant et après chaque séance</a:t>
            </a:r>
          </a:p>
          <a:p>
            <a:pPr algn="r" eaLnBrk="0" hangingPunct="0">
              <a:lnSpc>
                <a:spcPct val="110000"/>
              </a:lnSpc>
              <a:buFont typeface="Wingdings" panose="05000000000000000000" pitchFamily="2" charset="2"/>
              <a:buNone/>
            </a:pPr>
            <a:r>
              <a:rPr lang="fr-FR" altLang="fr-FR" sz="1600">
                <a:solidFill>
                  <a:srgbClr val="000099"/>
                </a:solidFill>
                <a:ea typeface="MS PGothic" panose="020B0600070205080204" pitchFamily="34" charset="-128"/>
                <a:cs typeface="Arial" panose="020B0604020202020204" pitchFamily="34" charset="0"/>
              </a:rPr>
              <a:t>de radiothérapie </a:t>
            </a:r>
          </a:p>
          <a:p>
            <a:pPr algn="r" eaLnBrk="0" hangingPunct="0">
              <a:lnSpc>
                <a:spcPct val="110000"/>
              </a:lnSpc>
              <a:buFont typeface="Wingdings" panose="05000000000000000000" pitchFamily="2" charset="2"/>
              <a:buNone/>
            </a:pPr>
            <a:r>
              <a:rPr lang="fr-FR" altLang="fr-FR" sz="1400">
                <a:solidFill>
                  <a:srgbClr val="000099"/>
                </a:solidFill>
                <a:ea typeface="MS PGothic" panose="020B0600070205080204" pitchFamily="34" charset="-128"/>
                <a:cs typeface="Arial" panose="020B0604020202020204" pitchFamily="34" charset="0"/>
              </a:rPr>
              <a:t>(à répéter jusqu’à 6 fois par jour dès la moindre rougeur)</a:t>
            </a:r>
          </a:p>
        </p:txBody>
      </p:sp>
      <p:sp>
        <p:nvSpPr>
          <p:cNvPr id="594954" name="Text Box 50"/>
          <p:cNvSpPr txBox="1">
            <a:spLocks noChangeArrowheads="1"/>
          </p:cNvSpPr>
          <p:nvPr/>
        </p:nvSpPr>
        <p:spPr bwMode="auto">
          <a:xfrm>
            <a:off x="2397125" y="1050925"/>
            <a:ext cx="7069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Radiodermite</a:t>
            </a:r>
          </a:p>
        </p:txBody>
      </p:sp>
      <p:sp>
        <p:nvSpPr>
          <p:cNvPr id="594955" name="ZoneTexte 1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
        <p:nvSpPr>
          <p:cNvPr id="15" name="Pentagone 14"/>
          <p:cNvSpPr/>
          <p:nvPr/>
        </p:nvSpPr>
        <p:spPr>
          <a:xfrm rot="5400000">
            <a:off x="10257631" y="284957"/>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p>
        </p:txBody>
      </p:sp>
      <p:sp>
        <p:nvSpPr>
          <p:cNvPr id="18" name="ZoneTexte 16"/>
          <p:cNvSpPr txBox="1">
            <a:spLocks noChangeArrowheads="1"/>
          </p:cNvSpPr>
          <p:nvPr/>
        </p:nvSpPr>
        <p:spPr bwMode="auto">
          <a:xfrm>
            <a:off x="10299700" y="830263"/>
            <a:ext cx="17287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19" name="Imag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18813" y="255588"/>
            <a:ext cx="6508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90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90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90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90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90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90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990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901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901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500"/>
                                        <p:tgtEl>
                                          <p:spTgt spid="18"/>
                                        </p:tgtEl>
                                      </p:cBhvr>
                                    </p:animEffect>
                                  </p:childTnLst>
                                </p:cTn>
                              </p:par>
                              <p:par>
                                <p:cTn id="38" presetID="22" presetClass="entr" presetSubtype="1"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up)">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0" grpId="0"/>
      <p:bldP spid="299011" grpId="0" animBg="1"/>
      <p:bldP spid="299012" grpId="0" animBg="1"/>
      <p:bldP spid="299014" grpId="0"/>
      <p:bldP spid="299016" grpId="0" animBg="1"/>
      <p:bldP spid="299017" grpId="0"/>
      <p:bldP spid="299018" grpId="0"/>
      <p:bldP spid="299022" grpId="0"/>
      <p:bldP spid="15" grpId="0" animBg="1"/>
      <p:bldP spid="18"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p:cNvSpPr>
          <p:nvPr>
            <p:ph type="body" idx="4294967295"/>
          </p:nvPr>
        </p:nvSpPr>
        <p:spPr bwMode="auto">
          <a:xfrm>
            <a:off x="1347788" y="1951038"/>
            <a:ext cx="8013700" cy="3455987"/>
          </a:xfrm>
          <a:prstGeom prst="rect">
            <a:avLst/>
          </a:prstGeom>
          <a:solidFill>
            <a:srgbClr val="FFFFFF"/>
          </a:solidFill>
        </p:spPr>
        <p:txBody>
          <a:bodyPr/>
          <a:lstStyle/>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Folliculite médicamenteuse</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Syndrome mains-pieds </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Troubles unguéaux</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Sécheresse des muqueuses</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p:txBody>
      </p:sp>
      <p:sp>
        <p:nvSpPr>
          <p:cNvPr id="7" name="Rectangle 6"/>
          <p:cNvSpPr/>
          <p:nvPr/>
        </p:nvSpPr>
        <p:spPr>
          <a:xfrm>
            <a:off x="723900" y="1550988"/>
            <a:ext cx="6188075" cy="400050"/>
          </a:xfrm>
          <a:prstGeom prst="rect">
            <a:avLst/>
          </a:prstGeom>
        </p:spPr>
        <p:txBody>
          <a:bodyPr wrap="none">
            <a:spAutoFit/>
          </a:bodyPr>
          <a:lstStyle/>
          <a:p>
            <a:pPr fontAlgn="auto">
              <a:spcBef>
                <a:spcPts val="0"/>
              </a:spcBef>
              <a:spcAft>
                <a:spcPts val="0"/>
              </a:spcAft>
              <a:defRPr/>
            </a:pPr>
            <a:r>
              <a:rPr lang="fr-FR" sz="2000" b="1" dirty="0">
                <a:solidFill>
                  <a:srgbClr val="000099"/>
                </a:solidFill>
                <a:latin typeface="+mj-lt"/>
                <a:ea typeface="ＭＳ Ｐゴシック" panose="020B0600070205080204" pitchFamily="34" charset="-128"/>
                <a:cs typeface="Arial" panose="020B0604020202020204" pitchFamily="34" charset="0"/>
              </a:rPr>
              <a:t>Suite de CHIMIOTHERAPIE - THERAPIE CIBLEES</a:t>
            </a:r>
          </a:p>
        </p:txBody>
      </p:sp>
      <p:sp>
        <p:nvSpPr>
          <p:cNvPr id="596995"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 Box 7"/>
          <p:cNvSpPr txBox="1">
            <a:spLocks noChangeArrowheads="1"/>
          </p:cNvSpPr>
          <p:nvPr/>
        </p:nvSpPr>
        <p:spPr bwMode="auto">
          <a:xfrm>
            <a:off x="2279650" y="2565400"/>
            <a:ext cx="7112000" cy="2124075"/>
          </a:xfrm>
          <a:prstGeom prst="rect">
            <a:avLst/>
          </a:prstGeom>
          <a:noFill/>
          <a:ln>
            <a:noFill/>
          </a:ln>
        </p:spPr>
        <p:txBody>
          <a:bodyPr>
            <a:spAutoFit/>
          </a:bodyPr>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lnSpc>
                <a:spcPct val="120000"/>
              </a:lnSpc>
              <a:buClr>
                <a:srgbClr val="62C400"/>
              </a:buClr>
              <a:buFontTx/>
              <a:buBlip>
                <a:blip r:embed="rId3"/>
              </a:buBlip>
              <a:defRPr/>
            </a:pPr>
            <a:r>
              <a:rPr lang="fr-FR" altLang="fr-FR" sz="2000" dirty="0">
                <a:solidFill>
                  <a:srgbClr val="3333CC"/>
                </a:solidFill>
                <a:latin typeface="Arial"/>
                <a:ea typeface="ＭＳ Ｐゴシック" panose="020B0600070205080204" pitchFamily="34" charset="-128"/>
              </a:rPr>
              <a:t> </a:t>
            </a:r>
            <a:r>
              <a:rPr lang="fr-FR" altLang="fr-FR" sz="2000" dirty="0">
                <a:solidFill>
                  <a:srgbClr val="000099"/>
                </a:solidFill>
                <a:latin typeface="Arial"/>
                <a:ea typeface="ＭＳ Ｐゴシック" panose="020B0600070205080204" pitchFamily="34" charset="-128"/>
              </a:rPr>
              <a:t>Conseil </a:t>
            </a:r>
            <a:r>
              <a:rPr lang="fr-FR" altLang="fr-FR" sz="2000" b="1" dirty="0">
                <a:solidFill>
                  <a:srgbClr val="000099"/>
                </a:solidFill>
                <a:latin typeface="Arial"/>
                <a:ea typeface="ＭＳ Ｐゴシック" panose="020B0600070205080204" pitchFamily="34" charset="-128"/>
              </a:rPr>
              <a:t>limité dans le temps</a:t>
            </a:r>
          </a:p>
          <a:p>
            <a:pPr>
              <a:lnSpc>
                <a:spcPct val="120000"/>
              </a:lnSpc>
              <a:defRPr/>
            </a:pPr>
            <a:endParaRPr lang="fr-FR" altLang="fr-FR" sz="2000" dirty="0">
              <a:solidFill>
                <a:srgbClr val="000099"/>
              </a:solidFill>
              <a:latin typeface="Arial"/>
              <a:ea typeface="ＭＳ Ｐゴシック" panose="020B0600070205080204" pitchFamily="34" charset="-128"/>
            </a:endParaRPr>
          </a:p>
          <a:p>
            <a:pPr marL="342900" indent="-342900">
              <a:lnSpc>
                <a:spcPct val="120000"/>
              </a:lnSpc>
              <a:buClr>
                <a:srgbClr val="62C400"/>
              </a:buClr>
              <a:buFontTx/>
              <a:buBlip>
                <a:blip r:embed="rId3"/>
              </a:buBlip>
              <a:defRPr/>
            </a:pPr>
            <a:r>
              <a:rPr lang="fr-FR" altLang="fr-FR" sz="2000" dirty="0">
                <a:solidFill>
                  <a:srgbClr val="000099"/>
                </a:solidFill>
                <a:latin typeface="Arial"/>
                <a:ea typeface="ＭＳ Ｐゴシック" panose="020B0600070205080204" pitchFamily="34" charset="-128"/>
              </a:rPr>
              <a:t> </a:t>
            </a:r>
            <a:r>
              <a:rPr lang="fr-FR" altLang="fr-FR" sz="2000" b="1" dirty="0">
                <a:solidFill>
                  <a:srgbClr val="000099"/>
                </a:solidFill>
                <a:latin typeface="Arial"/>
                <a:ea typeface="ＭＳ Ｐゴシック" panose="020B0600070205080204" pitchFamily="34" charset="-128"/>
              </a:rPr>
              <a:t>Consultation médicale :</a:t>
            </a:r>
          </a:p>
          <a:p>
            <a:pPr marL="457200" lvl="1" indent="0">
              <a:spcBef>
                <a:spcPct val="50000"/>
              </a:spcBef>
              <a:buClr>
                <a:srgbClr val="62C400"/>
              </a:buClr>
              <a:defRPr/>
            </a:pPr>
            <a:r>
              <a:rPr lang="fr-FR" altLang="fr-FR" sz="2000" b="1" dirty="0">
                <a:solidFill>
                  <a:srgbClr val="000099"/>
                </a:solidFill>
                <a:latin typeface="Arial"/>
                <a:ea typeface="ＭＳ Ｐゴシック" panose="020B0600070205080204" pitchFamily="34" charset="-128"/>
              </a:rPr>
              <a:t>- si pas d</a:t>
            </a:r>
            <a:r>
              <a:rPr lang="ja-JP" altLang="fr-FR" sz="2000" b="1" dirty="0">
                <a:solidFill>
                  <a:srgbClr val="000099"/>
                </a:solidFill>
                <a:latin typeface="Arial"/>
                <a:ea typeface="ＭＳ Ｐゴシック" panose="020B0600070205080204" pitchFamily="34" charset="-128"/>
              </a:rPr>
              <a:t>’</a:t>
            </a:r>
            <a:r>
              <a:rPr lang="fr-FR" altLang="ja-JP" sz="2000" b="1" dirty="0">
                <a:solidFill>
                  <a:srgbClr val="000099"/>
                </a:solidFill>
                <a:latin typeface="Arial"/>
                <a:ea typeface="ＭＳ Ｐゴシック" panose="020B0600070205080204" pitchFamily="34" charset="-128"/>
              </a:rPr>
              <a:t>amélioration rapide (sous 8 jours)</a:t>
            </a:r>
          </a:p>
          <a:p>
            <a:pPr marL="457200" lvl="1" indent="0">
              <a:spcBef>
                <a:spcPct val="50000"/>
              </a:spcBef>
              <a:buClr>
                <a:srgbClr val="62C400"/>
              </a:buClr>
              <a:defRPr/>
            </a:pPr>
            <a:r>
              <a:rPr lang="fr-FR" altLang="ja-JP" sz="2000" b="1" dirty="0">
                <a:solidFill>
                  <a:srgbClr val="000099"/>
                </a:solidFill>
                <a:latin typeface="Arial"/>
                <a:ea typeface="ＭＳ Ｐゴシック" panose="020B0600070205080204" pitchFamily="34" charset="-128"/>
              </a:rPr>
              <a:t>- besoin d’un traitement de terrain</a:t>
            </a:r>
          </a:p>
        </p:txBody>
      </p:sp>
      <p:pic>
        <p:nvPicPr>
          <p:cNvPr id="599042"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87938" y="1196975"/>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9043"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Espace réservé du contenu 2"/>
          <p:cNvSpPr>
            <a:spLocks noGrp="1"/>
          </p:cNvSpPr>
          <p:nvPr>
            <p:ph idx="4294967295"/>
          </p:nvPr>
        </p:nvSpPr>
        <p:spPr bwMode="auto">
          <a:xfrm>
            <a:off x="465138" y="2149475"/>
            <a:ext cx="11283950" cy="4351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Blip>
                <a:blip r:embed="rId3"/>
              </a:buBlip>
            </a:pPr>
            <a:r>
              <a:rPr lang="fr-FR" altLang="fr-FR" sz="2000" b="1">
                <a:solidFill>
                  <a:srgbClr val="000099"/>
                </a:solidFill>
                <a:cs typeface="Arial" panose="020B0604020202020204" pitchFamily="34" charset="0"/>
              </a:rPr>
              <a:t>Posologie en aigu </a:t>
            </a:r>
            <a:r>
              <a:rPr lang="fr-FR" altLang="fr-FR" sz="2000">
                <a:solidFill>
                  <a:srgbClr val="000099"/>
                </a:solidFill>
                <a:cs typeface="Arial" panose="020B0604020202020204" pitchFamily="34" charset="0"/>
              </a:rPr>
              <a:t>: </a:t>
            </a:r>
          </a:p>
          <a:p>
            <a:pPr eaLnBrk="1" hangingPunct="1">
              <a:spcBef>
                <a:spcPts val="600"/>
              </a:spcBef>
              <a:buFontTx/>
              <a:buNone/>
            </a:pPr>
            <a:r>
              <a:rPr lang="fr-FR" altLang="fr-FR" sz="1800">
                <a:solidFill>
                  <a:srgbClr val="000099"/>
                </a:solidFill>
                <a:cs typeface="Arial" panose="020B0604020202020204" pitchFamily="34" charset="0"/>
              </a:rPr>
              <a:t>      Répéter très souvent les prises au début (toutes les heures voire toutes les ½ heures pendant 24 heures) puis espacer selon amélioration, 3 à 5 fois par jour les jours suivants</a:t>
            </a:r>
          </a:p>
          <a:p>
            <a:pPr eaLnBrk="1" hangingPunct="1">
              <a:buFontTx/>
              <a:buNone/>
            </a:pPr>
            <a:endParaRPr lang="fr-FR" altLang="fr-FR" sz="1600">
              <a:solidFill>
                <a:srgbClr val="000099"/>
              </a:solidFill>
              <a:cs typeface="Arial" panose="020B0604020202020204" pitchFamily="34" charset="0"/>
            </a:endParaRPr>
          </a:p>
          <a:p>
            <a:pPr eaLnBrk="1" hangingPunct="1">
              <a:buFontTx/>
              <a:buBlip>
                <a:blip r:embed="rId3"/>
              </a:buBlip>
            </a:pPr>
            <a:r>
              <a:rPr lang="fr-FR" altLang="fr-FR" sz="2000">
                <a:solidFill>
                  <a:srgbClr val="000099"/>
                </a:solidFill>
                <a:cs typeface="Arial" panose="020B0604020202020204" pitchFamily="34" charset="0"/>
              </a:rPr>
              <a:t>Indiquer la </a:t>
            </a:r>
            <a:r>
              <a:rPr lang="fr-FR" altLang="fr-FR" sz="2000" b="1">
                <a:solidFill>
                  <a:srgbClr val="000099"/>
                </a:solidFill>
                <a:cs typeface="Arial" panose="020B0604020202020204" pitchFamily="34" charset="0"/>
              </a:rPr>
              <a:t>fréquence et la durée du traitement</a:t>
            </a:r>
          </a:p>
          <a:p>
            <a:pPr eaLnBrk="1" hangingPunct="1">
              <a:spcBef>
                <a:spcPct val="0"/>
              </a:spcBef>
              <a:buClr>
                <a:srgbClr val="1320C3"/>
              </a:buClr>
            </a:pPr>
            <a:endParaRPr lang="fr-FR" altLang="fr-FR" sz="1800"/>
          </a:p>
        </p:txBody>
      </p:sp>
      <p:sp>
        <p:nvSpPr>
          <p:cNvPr id="5" name="ZoneTexte 4"/>
          <p:cNvSpPr txBox="1"/>
          <p:nvPr/>
        </p:nvSpPr>
        <p:spPr>
          <a:xfrm>
            <a:off x="3756025" y="4676775"/>
            <a:ext cx="7899400" cy="769938"/>
          </a:xfrm>
          <a:prstGeom prst="rect">
            <a:avLst/>
          </a:prstGeom>
          <a:noFill/>
        </p:spPr>
        <p:txBody>
          <a:bodyPr>
            <a:spAutoFit/>
          </a:bodyPr>
          <a:lstStyle/>
          <a:p>
            <a:pPr eaLnBrk="0" hangingPunct="0">
              <a:defRPr/>
            </a:pPr>
            <a:r>
              <a:rPr lang="fr-FR" sz="2400" dirty="0">
                <a:solidFill>
                  <a:srgbClr val="000099"/>
                </a:solidFill>
                <a:latin typeface="+mn-lt"/>
                <a:cs typeface="Arial" panose="020B0604020202020204" pitchFamily="34" charset="0"/>
              </a:rPr>
              <a:t>Mentionner </a:t>
            </a:r>
            <a:r>
              <a:rPr lang="fr-FR" sz="2400" b="1" i="1" dirty="0">
                <a:solidFill>
                  <a:srgbClr val="000099"/>
                </a:solidFill>
                <a:latin typeface="+mn-lt"/>
                <a:cs typeface="Arial" panose="020B0604020202020204" pitchFamily="34" charset="0"/>
              </a:rPr>
              <a:t>votre conseil par écrit </a:t>
            </a:r>
            <a:r>
              <a:rPr lang="fr-FR" sz="2400" dirty="0">
                <a:solidFill>
                  <a:srgbClr val="000099"/>
                </a:solidFill>
                <a:latin typeface="+mn-lt"/>
                <a:cs typeface="Arial" panose="020B0604020202020204" pitchFamily="34" charset="0"/>
              </a:rPr>
              <a:t>: </a:t>
            </a:r>
          </a:p>
          <a:p>
            <a:pPr marL="358775" indent="-358775" eaLnBrk="0" hangingPunct="0">
              <a:defRPr/>
            </a:pPr>
            <a:r>
              <a:rPr lang="fr-FR" sz="2000" dirty="0">
                <a:solidFill>
                  <a:srgbClr val="000099"/>
                </a:solidFill>
                <a:latin typeface="+mn-lt"/>
                <a:cs typeface="Arial" panose="020B0604020202020204" pitchFamily="34" charset="0"/>
              </a:rPr>
              <a:t>	posologie + durée du traitement</a:t>
            </a:r>
          </a:p>
        </p:txBody>
      </p:sp>
      <p:pic>
        <p:nvPicPr>
          <p:cNvPr id="307203" name="Imag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19263" y="4370388"/>
            <a:ext cx="1663700"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4"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2.1. Règles d’or du conseil</a:t>
            </a:r>
          </a:p>
        </p:txBody>
      </p:sp>
      <p:sp>
        <p:nvSpPr>
          <p:cNvPr id="9" name="Ellipse 8"/>
          <p:cNvSpPr/>
          <p:nvPr/>
        </p:nvSpPr>
        <p:spPr>
          <a:xfrm>
            <a:off x="3382963" y="5387975"/>
            <a:ext cx="373062" cy="292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ndParaRPr>
          </a:p>
        </p:txBody>
      </p:sp>
      <p:sp>
        <p:nvSpPr>
          <p:cNvPr id="7" name="Ellipse 6"/>
          <p:cNvSpPr/>
          <p:nvPr/>
        </p:nvSpPr>
        <p:spPr>
          <a:xfrm>
            <a:off x="3151188" y="4324350"/>
            <a:ext cx="373062" cy="292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Espace réservé du contenu 2"/>
          <p:cNvSpPr>
            <a:spLocks noGrp="1"/>
          </p:cNvSpPr>
          <p:nvPr>
            <p:ph idx="4294967295"/>
          </p:nvPr>
        </p:nvSpPr>
        <p:spPr bwMode="auto">
          <a:xfrm>
            <a:off x="982663" y="1844675"/>
            <a:ext cx="6191250" cy="1295400"/>
          </a:xfrm>
          <a:prstGeom prst="rect">
            <a:avLst/>
          </a:prstGeom>
          <a:solidFill>
            <a:srgbClr val="FFFFFF"/>
          </a:solidFill>
        </p:spPr>
        <p:txBody>
          <a:bodyPr/>
          <a:lstStyle/>
          <a:p>
            <a:pPr>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Acné induite par certaines thérapies ciblées</a:t>
            </a:r>
          </a:p>
          <a:p>
            <a:pPr>
              <a:buClr>
                <a:srgbClr val="33CC33"/>
              </a:buClr>
              <a:buFontTx/>
              <a:buNone/>
              <a:defRPr/>
            </a:pPr>
            <a:endParaRPr lang="fr-FR" altLang="fr-FR" sz="2000" dirty="0">
              <a:solidFill>
                <a:srgbClr val="000099"/>
              </a:solidFill>
              <a:latin typeface="+mj-lt"/>
              <a:ea typeface="ＭＳ Ｐゴシック" panose="020B0600070205080204" pitchFamily="34" charset="-128"/>
              <a:cs typeface="Arial" panose="020B0604020202020204" pitchFamily="34" charset="0"/>
            </a:endParaRPr>
          </a:p>
          <a:p>
            <a:pPr>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Marqueur indirect de la réponse </a:t>
            </a:r>
            <a:r>
              <a:rPr lang="fr-FR" altLang="fr-FR" sz="2000" dirty="0" err="1">
                <a:solidFill>
                  <a:srgbClr val="000099"/>
                </a:solidFill>
                <a:latin typeface="+mj-lt"/>
                <a:ea typeface="ＭＳ Ｐゴシック" panose="020B0600070205080204" pitchFamily="34" charset="-128"/>
                <a:cs typeface="Arial" panose="020B0604020202020204" pitchFamily="34" charset="0"/>
              </a:rPr>
              <a:t>antitumorale</a:t>
            </a:r>
            <a:endParaRPr lang="fr-FR" altLang="fr-FR" sz="2000" dirty="0">
              <a:solidFill>
                <a:srgbClr val="000099"/>
              </a:solidFill>
              <a:latin typeface="+mj-lt"/>
              <a:ea typeface="ＭＳ Ｐゴシック" panose="020B0600070205080204" pitchFamily="34" charset="-128"/>
              <a:cs typeface="Arial" panose="020B0604020202020204" pitchFamily="34" charset="0"/>
            </a:endParaRPr>
          </a:p>
        </p:txBody>
      </p:sp>
      <p:sp>
        <p:nvSpPr>
          <p:cNvPr id="601090" name="Rectangle 6"/>
          <p:cNvSpPr>
            <a:spLocks noChangeArrowheads="1"/>
          </p:cNvSpPr>
          <p:nvPr/>
        </p:nvSpPr>
        <p:spPr bwMode="auto">
          <a:xfrm>
            <a:off x="2397125" y="1055688"/>
            <a:ext cx="468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cs typeface="Arial" panose="020B0604020202020204" pitchFamily="34" charset="0"/>
                <a:sym typeface="Wingdings" panose="05000000000000000000" pitchFamily="2" charset="2"/>
              </a:rPr>
              <a:t></a:t>
            </a:r>
            <a:r>
              <a:rPr lang="fr-FR" altLang="fr-FR" sz="2000" b="1">
                <a:solidFill>
                  <a:srgbClr val="95C41D"/>
                </a:solidFill>
                <a:ea typeface="MS PGothic" panose="020B0600070205080204" pitchFamily="34" charset="-128"/>
                <a:cs typeface="Arial" panose="020B0604020202020204" pitchFamily="34" charset="0"/>
              </a:rPr>
              <a:t> Folliculite médicamenteuse</a:t>
            </a:r>
          </a:p>
        </p:txBody>
      </p:sp>
      <p:pic>
        <p:nvPicPr>
          <p:cNvPr id="139273" name="Picture 9" descr="acnechimio"/>
          <p:cNvPicPr>
            <a:picLocks noChangeAspect="1" noChangeArrowheads="1"/>
          </p:cNvPicPr>
          <p:nvPr/>
        </p:nvPicPr>
        <p:blipFill>
          <a:blip r:embed="rId4"/>
          <a:srcRect/>
          <a:stretch>
            <a:fillRect/>
          </a:stretch>
        </p:blipFill>
        <p:spPr bwMode="auto">
          <a:xfrm>
            <a:off x="3863975" y="3573463"/>
            <a:ext cx="4597400" cy="2497137"/>
          </a:xfrm>
          <a:prstGeom prst="rect">
            <a:avLst/>
          </a:prstGeom>
          <a:ln>
            <a:noFill/>
          </a:ln>
          <a:effectLst>
            <a:outerShdw blurRad="292100" dist="139700" dir="2700000" algn="tl" rotWithShape="0">
              <a:srgbClr val="333333">
                <a:alpha val="65000"/>
              </a:srgbClr>
            </a:outerShdw>
          </a:effectLst>
        </p:spPr>
      </p:pic>
      <p:sp>
        <p:nvSpPr>
          <p:cNvPr id="601092"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Espace réservé du contenu 2"/>
          <p:cNvSpPr>
            <a:spLocks noGrp="1"/>
          </p:cNvSpPr>
          <p:nvPr>
            <p:ph idx="4294967295"/>
          </p:nvPr>
        </p:nvSpPr>
        <p:spPr bwMode="auto">
          <a:xfrm>
            <a:off x="457200" y="2316163"/>
            <a:ext cx="6624638" cy="1223962"/>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0000"/>
              </a:lnSpc>
              <a:spcBef>
                <a:spcPct val="0"/>
              </a:spcBef>
              <a:buClr>
                <a:srgbClr val="5CD65C"/>
              </a:buClr>
              <a:buFontTx/>
              <a:buBlip>
                <a:blip r:embed="rId3"/>
              </a:buBlip>
            </a:pPr>
            <a:r>
              <a:rPr lang="fr-FR" altLang="fr-FR" sz="1600" b="1">
                <a:solidFill>
                  <a:srgbClr val="000099"/>
                </a:solidFill>
                <a:ea typeface="MS PGothic" panose="020B0600070205080204" pitchFamily="34" charset="-128"/>
                <a:cs typeface="Arial" panose="020B0604020202020204" pitchFamily="34" charset="0"/>
              </a:rPr>
              <a:t>Petites vésicules claires entourées d’un halo rouge</a:t>
            </a:r>
          </a:p>
          <a:p>
            <a:pPr>
              <a:lnSpc>
                <a:spcPct val="110000"/>
              </a:lnSpc>
              <a:spcBef>
                <a:spcPct val="0"/>
              </a:spcBef>
              <a:buFontTx/>
              <a:buNone/>
            </a:pPr>
            <a:r>
              <a:rPr lang="fr-FR" altLang="fr-FR" sz="1600">
                <a:solidFill>
                  <a:srgbClr val="000099"/>
                </a:solidFill>
                <a:ea typeface="MS PGothic" panose="020B0600070205080204" pitchFamily="34" charset="-128"/>
                <a:cs typeface="Arial" panose="020B0604020202020204" pitchFamily="34" charset="0"/>
              </a:rPr>
              <a:t>      Démangeaisons intenses </a:t>
            </a:r>
            <a:r>
              <a:rPr lang="fr-FR" altLang="fr-FR" sz="1600" i="1">
                <a:solidFill>
                  <a:srgbClr val="000099"/>
                </a:solidFill>
                <a:ea typeface="MS PGothic" panose="020B0600070205080204" pitchFamily="34" charset="-128"/>
                <a:cs typeface="Arial" panose="020B0604020202020204" pitchFamily="34" charset="0"/>
              </a:rPr>
              <a:t>non améliorées par le grattage </a:t>
            </a:r>
            <a:r>
              <a:rPr lang="fr-FR" altLang="fr-FR" sz="1600">
                <a:solidFill>
                  <a:srgbClr val="000099"/>
                </a:solidFill>
                <a:ea typeface="MS PGothic" panose="020B0600070205080204" pitchFamily="34" charset="-128"/>
                <a:cs typeface="Arial" panose="020B0604020202020204" pitchFamily="34" charset="0"/>
              </a:rPr>
              <a:t>; </a:t>
            </a:r>
          </a:p>
          <a:p>
            <a:pPr>
              <a:lnSpc>
                <a:spcPct val="110000"/>
              </a:lnSpc>
              <a:spcBef>
                <a:spcPct val="0"/>
              </a:spcBef>
              <a:buFontTx/>
              <a:buNone/>
            </a:pPr>
            <a:r>
              <a:rPr lang="fr-FR" altLang="fr-FR" sz="1600">
                <a:solidFill>
                  <a:srgbClr val="000099"/>
                </a:solidFill>
                <a:ea typeface="MS PGothic" panose="020B0600070205080204" pitchFamily="34" charset="-128"/>
                <a:cs typeface="Arial" panose="020B0604020202020204" pitchFamily="34" charset="0"/>
              </a:rPr>
              <a:t>      xérose ; folliculite chimio-induite</a:t>
            </a:r>
          </a:p>
        </p:txBody>
      </p:sp>
      <p:sp>
        <p:nvSpPr>
          <p:cNvPr id="603138" name="Espace réservé du contenu 2"/>
          <p:cNvSpPr>
            <a:spLocks/>
          </p:cNvSpPr>
          <p:nvPr/>
        </p:nvSpPr>
        <p:spPr bwMode="auto">
          <a:xfrm>
            <a:off x="3503613" y="1563688"/>
            <a:ext cx="51831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Arial" panose="020B0604020202020204" pitchFamily="34" charset="0"/>
              <a:buNone/>
            </a:pPr>
            <a:r>
              <a:rPr lang="fr-FR" altLang="fr-FR" u="sng">
                <a:solidFill>
                  <a:srgbClr val="000099"/>
                </a:solidFill>
                <a:ea typeface="MS PGothic" panose="020B0600070205080204" pitchFamily="34" charset="-128"/>
                <a:cs typeface="Arial" panose="020B0604020202020204" pitchFamily="34" charset="0"/>
              </a:rPr>
              <a:t>En complément d’un avis médical dermato</a:t>
            </a:r>
          </a:p>
        </p:txBody>
      </p:sp>
      <p:sp>
        <p:nvSpPr>
          <p:cNvPr id="390148" name="Text Box 6"/>
          <p:cNvSpPr>
            <a:spLocks noChangeArrowheads="1"/>
          </p:cNvSpPr>
          <p:nvPr/>
        </p:nvSpPr>
        <p:spPr bwMode="auto">
          <a:xfrm>
            <a:off x="7958138" y="2254250"/>
            <a:ext cx="3168650" cy="673100"/>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lnSpc>
                <a:spcPct val="80000"/>
              </a:lnSpc>
              <a:spcBef>
                <a:spcPct val="20000"/>
              </a:spcBef>
              <a:buFont typeface="Arial" panose="020B0604020202020204" pitchFamily="34" charset="0"/>
              <a:buNone/>
            </a:pPr>
            <a:r>
              <a:rPr lang="fr-FR" altLang="fr-FR" b="1">
                <a:solidFill>
                  <a:srgbClr val="000099"/>
                </a:solidFill>
                <a:ea typeface="MS PGothic" panose="020B0600070205080204" pitchFamily="34" charset="-128"/>
                <a:cs typeface="Arial" panose="020B0604020202020204" pitchFamily="34" charset="0"/>
              </a:rPr>
              <a:t>Rhus toxicodendron 9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endParaRPr lang="fr-FR" altLang="fr-FR" b="1">
              <a:solidFill>
                <a:srgbClr val="000099"/>
              </a:solidFill>
              <a:ea typeface="MS PGothic" panose="020B0600070205080204" pitchFamily="34" charset="-128"/>
              <a:cs typeface="Arial" panose="020B0604020202020204" pitchFamily="34" charset="0"/>
            </a:endParaRPr>
          </a:p>
        </p:txBody>
      </p:sp>
      <p:pic>
        <p:nvPicPr>
          <p:cNvPr id="390152" name="Image 4" descr="RHUS TOX VESICULES.png"/>
          <p:cNvPicPr>
            <a:picLocks noChangeAspect="1"/>
          </p:cNvPicPr>
          <p:nvPr/>
        </p:nvPicPr>
        <p:blipFill>
          <a:blip r:embed="rId4"/>
          <a:srcRect/>
          <a:stretch>
            <a:fillRect/>
          </a:stretch>
        </p:blipFill>
        <p:spPr bwMode="auto">
          <a:xfrm>
            <a:off x="3768725" y="3540125"/>
            <a:ext cx="4365625" cy="2735263"/>
          </a:xfrm>
          <a:prstGeom prst="rect">
            <a:avLst/>
          </a:prstGeom>
          <a:ln>
            <a:noFill/>
          </a:ln>
          <a:effectLst>
            <a:outerShdw blurRad="292100" dist="139700" dir="2700000" algn="tl" rotWithShape="0">
              <a:srgbClr val="333333">
                <a:alpha val="65000"/>
              </a:srgbClr>
            </a:outerShdw>
          </a:effectLst>
        </p:spPr>
      </p:pic>
      <p:sp>
        <p:nvSpPr>
          <p:cNvPr id="603141" name="Rectangle 6"/>
          <p:cNvSpPr>
            <a:spLocks noChangeArrowheads="1"/>
          </p:cNvSpPr>
          <p:nvPr/>
        </p:nvSpPr>
        <p:spPr bwMode="auto">
          <a:xfrm>
            <a:off x="2397125" y="1058863"/>
            <a:ext cx="468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cs typeface="Arial" panose="020B0604020202020204" pitchFamily="34" charset="0"/>
                <a:sym typeface="Wingdings" panose="05000000000000000000" pitchFamily="2" charset="2"/>
              </a:rPr>
              <a:t></a:t>
            </a:r>
            <a:r>
              <a:rPr lang="fr-FR" altLang="fr-FR" sz="2000" b="1">
                <a:solidFill>
                  <a:srgbClr val="95C41D"/>
                </a:solidFill>
                <a:ea typeface="MS PGothic" panose="020B0600070205080204" pitchFamily="34" charset="-128"/>
                <a:cs typeface="Arial" panose="020B0604020202020204" pitchFamily="34" charset="0"/>
              </a:rPr>
              <a:t> Folliculite médicamenteuse</a:t>
            </a:r>
          </a:p>
        </p:txBody>
      </p:sp>
      <p:sp>
        <p:nvSpPr>
          <p:cNvPr id="603142"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014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014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014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0146">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0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6" grpId="0" uiExpand="1" build="p" animBg="1"/>
      <p:bldP spid="390148"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Espace réservé du contenu 2"/>
          <p:cNvSpPr>
            <a:spLocks/>
          </p:cNvSpPr>
          <p:nvPr/>
        </p:nvSpPr>
        <p:spPr bwMode="auto">
          <a:xfrm>
            <a:off x="3503613" y="1516063"/>
            <a:ext cx="51831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Arial" panose="020B0604020202020204" pitchFamily="34" charset="0"/>
              <a:buNone/>
            </a:pPr>
            <a:r>
              <a:rPr lang="fr-FR" altLang="fr-FR" u="sng">
                <a:solidFill>
                  <a:srgbClr val="000099"/>
                </a:solidFill>
                <a:ea typeface="MS PGothic" panose="020B0600070205080204" pitchFamily="34" charset="-128"/>
                <a:cs typeface="Arial" panose="020B0604020202020204" pitchFamily="34" charset="0"/>
              </a:rPr>
              <a:t>En complément d’un avis médical dermato</a:t>
            </a:r>
          </a:p>
        </p:txBody>
      </p:sp>
      <p:sp>
        <p:nvSpPr>
          <p:cNvPr id="392195" name="Text Box 7"/>
          <p:cNvSpPr>
            <a:spLocks noChangeArrowheads="1"/>
          </p:cNvSpPr>
          <p:nvPr/>
        </p:nvSpPr>
        <p:spPr bwMode="auto">
          <a:xfrm>
            <a:off x="7958138" y="2117725"/>
            <a:ext cx="3168650" cy="735013"/>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spcBef>
                <a:spcPct val="20000"/>
              </a:spcBef>
            </a:pPr>
            <a:r>
              <a:rPr lang="fr-FR" altLang="fr-FR" b="1">
                <a:solidFill>
                  <a:srgbClr val="000099"/>
                </a:solidFill>
                <a:ea typeface="MS PGothic" panose="020B0600070205080204" pitchFamily="34" charset="-128"/>
                <a:cs typeface="Arial" panose="020B0604020202020204" pitchFamily="34" charset="0"/>
              </a:rPr>
              <a:t>Kalium bromatum 9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endParaRPr lang="fr-FR" altLang="fr-FR" b="1">
              <a:solidFill>
                <a:srgbClr val="000099"/>
              </a:solidFill>
              <a:ea typeface="MS PGothic" panose="020B0600070205080204" pitchFamily="34" charset="-128"/>
              <a:cs typeface="Arial" panose="020B0604020202020204" pitchFamily="34" charset="0"/>
            </a:endParaRPr>
          </a:p>
        </p:txBody>
      </p:sp>
      <p:sp>
        <p:nvSpPr>
          <p:cNvPr id="392196" name="Espace réservé du contenu 2"/>
          <p:cNvSpPr>
            <a:spLocks/>
          </p:cNvSpPr>
          <p:nvPr/>
        </p:nvSpPr>
        <p:spPr bwMode="auto">
          <a:xfrm>
            <a:off x="550863" y="2051050"/>
            <a:ext cx="4751387" cy="1584325"/>
          </a:xfrm>
          <a:prstGeom prst="rect">
            <a:avLst/>
          </a:prstGeom>
          <a:noFill/>
          <a:ln>
            <a:noFill/>
          </a:ln>
        </p:spPr>
        <p:txBody>
          <a:bodyPr/>
          <a:lstStyle>
            <a:lvl1pPr indent="274638">
              <a:defRPr>
                <a:solidFill>
                  <a:schemeClr val="tx1"/>
                </a:solidFill>
                <a:latin typeface="Arial" panose="020B0604020202020204" pitchFamily="34" charset="0"/>
              </a:defRPr>
            </a:lvl1pPr>
            <a:lvl2pPr marL="830263" indent="-285750">
              <a:defRPr>
                <a:solidFill>
                  <a:schemeClr val="tx1"/>
                </a:solidFill>
                <a:latin typeface="Arial" panose="020B0604020202020204" pitchFamily="34" charset="0"/>
              </a:defRPr>
            </a:lvl2pPr>
            <a:lvl3pPr marL="1238250" indent="-228600">
              <a:defRPr>
                <a:solidFill>
                  <a:schemeClr val="tx1"/>
                </a:solidFill>
                <a:latin typeface="Arial" panose="020B0604020202020204" pitchFamily="34" charset="0"/>
              </a:defRPr>
            </a:lvl3pPr>
            <a:lvl4pPr marL="1646238"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a:solidFill>
                  <a:srgbClr val="3333CC"/>
                </a:solidFill>
                <a:ea typeface="MS PGothic" panose="020B0600070205080204" pitchFamily="34" charset="-128"/>
                <a:cs typeface="Arial" panose="020B0604020202020204" pitchFamily="34" charset="0"/>
              </a:rPr>
              <a:t> </a:t>
            </a:r>
            <a:r>
              <a:rPr lang="fr-FR" altLang="fr-FR" sz="1600">
                <a:solidFill>
                  <a:srgbClr val="000099"/>
                </a:solidFill>
                <a:ea typeface="MS PGothic" panose="020B0600070205080204" pitchFamily="34" charset="-128"/>
                <a:cs typeface="Arial" panose="020B0604020202020204" pitchFamily="34" charset="0"/>
              </a:rPr>
              <a:t>Acné médicamenteuse</a:t>
            </a:r>
          </a:p>
          <a:p>
            <a:pPr>
              <a:lnSpc>
                <a:spcPct val="110000"/>
              </a:lnSpc>
              <a:spcBef>
                <a:spcPct val="20000"/>
              </a:spcBef>
              <a:buFont typeface="Arial" panose="020B0604020202020204" pitchFamily="34" charset="0"/>
              <a:buNone/>
            </a:pPr>
            <a:r>
              <a:rPr lang="fr-FR" altLang="fr-FR" sz="1600">
                <a:solidFill>
                  <a:srgbClr val="3333CC"/>
                </a:solidFill>
                <a:ea typeface="MS PGothic" panose="020B0600070205080204" pitchFamily="34" charset="-128"/>
                <a:cs typeface="Arial" panose="020B0604020202020204" pitchFamily="34" charset="0"/>
              </a:rPr>
              <a:t> </a:t>
            </a:r>
            <a:r>
              <a:rPr lang="fr-FR" altLang="fr-FR" sz="1600" b="1">
                <a:solidFill>
                  <a:srgbClr val="000099"/>
                </a:solidFill>
                <a:ea typeface="MS PGothic" panose="020B0600070205080204" pitchFamily="34" charset="-128"/>
                <a:cs typeface="Arial" panose="020B0604020202020204" pitchFamily="34" charset="0"/>
              </a:rPr>
              <a:t>Acné pustuleuse et indurée au niveau</a:t>
            </a:r>
          </a:p>
          <a:p>
            <a:pPr>
              <a:lnSpc>
                <a:spcPct val="110000"/>
              </a:lnSpc>
              <a:spcBef>
                <a:spcPct val="20000"/>
              </a:spcBef>
              <a:buFont typeface="Arial" panose="020B0604020202020204" pitchFamily="34" charset="0"/>
              <a:buNone/>
            </a:pPr>
            <a:r>
              <a:rPr lang="fr-FR" altLang="fr-FR" sz="1600" b="1">
                <a:solidFill>
                  <a:srgbClr val="000099"/>
                </a:solidFill>
                <a:ea typeface="MS PGothic" panose="020B0600070205080204" pitchFamily="34" charset="-128"/>
                <a:cs typeface="Arial" panose="020B0604020202020204" pitchFamily="34" charset="0"/>
              </a:rPr>
              <a:t> du visage, de la poitrine, du dos</a:t>
            </a:r>
          </a:p>
          <a:p>
            <a:pPr>
              <a:lnSpc>
                <a:spcPct val="110000"/>
              </a:lnSpc>
              <a:spcBef>
                <a:spcPct val="20000"/>
              </a:spcBef>
              <a:buFont typeface="Arial" panose="020B0604020202020204" pitchFamily="34" charset="0"/>
              <a:buNone/>
            </a:pPr>
            <a:r>
              <a:rPr lang="fr-FR" altLang="fr-FR" sz="1600">
                <a:solidFill>
                  <a:srgbClr val="000099"/>
                </a:solidFill>
                <a:ea typeface="MS PGothic" panose="020B0600070205080204" pitchFamily="34" charset="-128"/>
                <a:cs typeface="Arial" panose="020B0604020202020204" pitchFamily="34" charset="0"/>
              </a:rPr>
              <a:t> Éruptions papulo-pustuleuses ; séborrhée</a:t>
            </a:r>
          </a:p>
        </p:txBody>
      </p:sp>
      <p:pic>
        <p:nvPicPr>
          <p:cNvPr id="392200" name="Image 5" descr="KALIUM BROMATUM Rosacée Odile Fleu.JPG"/>
          <p:cNvPicPr>
            <a:picLocks noChangeAspect="1"/>
          </p:cNvPicPr>
          <p:nvPr/>
        </p:nvPicPr>
        <p:blipFill rotWithShape="1">
          <a:blip r:embed="rId4" cstate="screen">
            <a:extLst>
              <a:ext uri="{28A0092B-C50C-407E-A947-70E740481C1C}">
                <a14:useLocalDpi xmlns:a14="http://schemas.microsoft.com/office/drawing/2010/main"/>
              </a:ext>
            </a:extLst>
          </a:blip>
          <a:srcRect l="12299" b="14448"/>
          <a:stretch/>
        </p:blipFill>
        <p:spPr bwMode="auto">
          <a:xfrm>
            <a:off x="3503613" y="3635375"/>
            <a:ext cx="4862512" cy="2900363"/>
          </a:xfrm>
          <a:prstGeom prst="rect">
            <a:avLst/>
          </a:prstGeom>
          <a:ln>
            <a:noFill/>
          </a:ln>
          <a:effectLst>
            <a:outerShdw blurRad="292100" dist="139700" dir="2700000" algn="tl" rotWithShape="0">
              <a:srgbClr val="333333">
                <a:alpha val="65000"/>
              </a:srgbClr>
            </a:outerShdw>
          </a:effectLst>
        </p:spPr>
      </p:pic>
      <p:sp>
        <p:nvSpPr>
          <p:cNvPr id="605189" name="Rectangle 6"/>
          <p:cNvSpPr>
            <a:spLocks noChangeArrowheads="1"/>
          </p:cNvSpPr>
          <p:nvPr/>
        </p:nvSpPr>
        <p:spPr bwMode="auto">
          <a:xfrm>
            <a:off x="2397125" y="1060450"/>
            <a:ext cx="468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cs typeface="Arial" panose="020B0604020202020204" pitchFamily="34" charset="0"/>
                <a:sym typeface="Wingdings" panose="05000000000000000000" pitchFamily="2" charset="2"/>
              </a:rPr>
              <a:t></a:t>
            </a:r>
            <a:r>
              <a:rPr lang="fr-FR" altLang="fr-FR" sz="2000" b="1">
                <a:solidFill>
                  <a:srgbClr val="95C41D"/>
                </a:solidFill>
                <a:ea typeface="MS PGothic" panose="020B0600070205080204" pitchFamily="34" charset="-128"/>
                <a:cs typeface="Arial" panose="020B0604020202020204" pitchFamily="34" charset="0"/>
              </a:rPr>
              <a:t> Folliculite médicamenteuse</a:t>
            </a:r>
          </a:p>
        </p:txBody>
      </p:sp>
      <p:sp>
        <p:nvSpPr>
          <p:cNvPr id="605190"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2196"/>
                                        </p:tgtEl>
                                        <p:attrNameLst>
                                          <p:attrName>style.visibility</p:attrName>
                                        </p:attrNameLst>
                                      </p:cBhvr>
                                      <p:to>
                                        <p:strVal val="visible"/>
                                      </p:to>
                                    </p:set>
                                    <p:animEffect transition="in" filter="fade">
                                      <p:cBhvr>
                                        <p:cTn id="7" dur="1000"/>
                                        <p:tgtEl>
                                          <p:spTgt spid="392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92195"/>
                                        </p:tgtEl>
                                        <p:attrNameLst>
                                          <p:attrName>style.visibility</p:attrName>
                                        </p:attrNameLst>
                                      </p:cBhvr>
                                      <p:to>
                                        <p:strVal val="visible"/>
                                      </p:to>
                                    </p:set>
                                    <p:animEffect transition="in" filter="blinds(horizontal)">
                                      <p:cBhvr>
                                        <p:cTn id="12" dur="500"/>
                                        <p:tgtEl>
                                          <p:spTgt spid="392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5" grpId="0" animBg="1"/>
      <p:bldP spid="392196"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Espace réservé du contenu 2"/>
          <p:cNvSpPr>
            <a:spLocks/>
          </p:cNvSpPr>
          <p:nvPr/>
        </p:nvSpPr>
        <p:spPr bwMode="auto">
          <a:xfrm>
            <a:off x="3495675" y="1546225"/>
            <a:ext cx="518318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Arial" panose="020B0604020202020204" pitchFamily="34" charset="0"/>
              <a:buNone/>
            </a:pPr>
            <a:r>
              <a:rPr lang="fr-FR" altLang="fr-FR" u="sng">
                <a:solidFill>
                  <a:srgbClr val="000099"/>
                </a:solidFill>
                <a:ea typeface="MS PGothic" panose="020B0600070205080204" pitchFamily="34" charset="-128"/>
                <a:cs typeface="Arial" panose="020B0604020202020204" pitchFamily="34" charset="0"/>
              </a:rPr>
              <a:t>En complément d’un avis médical dermato</a:t>
            </a:r>
          </a:p>
        </p:txBody>
      </p:sp>
      <p:sp>
        <p:nvSpPr>
          <p:cNvPr id="394243" name="Text Box 8"/>
          <p:cNvSpPr>
            <a:spLocks noChangeArrowheads="1"/>
          </p:cNvSpPr>
          <p:nvPr/>
        </p:nvSpPr>
        <p:spPr bwMode="auto">
          <a:xfrm>
            <a:off x="7958138" y="2117725"/>
            <a:ext cx="3168650" cy="735013"/>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spcBef>
                <a:spcPct val="20000"/>
              </a:spcBef>
            </a:pPr>
            <a:r>
              <a:rPr lang="fr-FR" altLang="fr-FR" b="1">
                <a:solidFill>
                  <a:srgbClr val="000099"/>
                </a:solidFill>
                <a:ea typeface="MS PGothic" panose="020B0600070205080204" pitchFamily="34" charset="-128"/>
                <a:cs typeface="Arial" panose="020B0604020202020204" pitchFamily="34" charset="0"/>
              </a:rPr>
              <a:t>Sulfur iodatum 9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endParaRPr lang="fr-FR" altLang="fr-FR" b="1">
              <a:solidFill>
                <a:srgbClr val="000099"/>
              </a:solidFill>
              <a:ea typeface="MS PGothic" panose="020B0600070205080204" pitchFamily="34" charset="-128"/>
              <a:cs typeface="Arial" panose="020B0604020202020204" pitchFamily="34" charset="0"/>
            </a:endParaRPr>
          </a:p>
        </p:txBody>
      </p:sp>
      <p:sp>
        <p:nvSpPr>
          <p:cNvPr id="394244" name="Espace réservé du contenu 2"/>
          <p:cNvSpPr>
            <a:spLocks/>
          </p:cNvSpPr>
          <p:nvPr/>
        </p:nvSpPr>
        <p:spPr bwMode="auto">
          <a:xfrm>
            <a:off x="447675" y="2117725"/>
            <a:ext cx="51943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a:solidFill>
                  <a:srgbClr val="3333CC"/>
                </a:solidFill>
                <a:ea typeface="MS PGothic" panose="020B0600070205080204" pitchFamily="34" charset="-128"/>
                <a:cs typeface="Arial" panose="020B0604020202020204" pitchFamily="34" charset="0"/>
              </a:rPr>
              <a:t> </a:t>
            </a:r>
            <a:r>
              <a:rPr lang="fr-FR" altLang="fr-FR" sz="1600" b="1">
                <a:solidFill>
                  <a:srgbClr val="000099"/>
                </a:solidFill>
                <a:ea typeface="MS PGothic" panose="020B0600070205080204" pitchFamily="34" charset="-128"/>
                <a:cs typeface="Arial" panose="020B0604020202020204" pitchFamily="34" charset="0"/>
              </a:rPr>
              <a:t>Inflammation cutanée</a:t>
            </a:r>
          </a:p>
          <a:p>
            <a:pPr>
              <a:lnSpc>
                <a:spcPct val="110000"/>
              </a:lnSpc>
              <a:spcBef>
                <a:spcPct val="20000"/>
              </a:spcBef>
              <a:buFont typeface="Arial" panose="020B0604020202020204" pitchFamily="34" charset="0"/>
              <a:buNone/>
            </a:pPr>
            <a:r>
              <a:rPr lang="fr-FR" altLang="fr-FR" sz="1600">
                <a:solidFill>
                  <a:srgbClr val="000099"/>
                </a:solidFill>
                <a:ea typeface="MS PGothic" panose="020B0600070205080204" pitchFamily="34" charset="-128"/>
                <a:cs typeface="Arial" panose="020B0604020202020204" pitchFamily="34" charset="0"/>
              </a:rPr>
              <a:t>      Acné papuleuse du front et du dos</a:t>
            </a:r>
          </a:p>
          <a:p>
            <a:pPr>
              <a:lnSpc>
                <a:spcPct val="110000"/>
              </a:lnSpc>
              <a:spcBef>
                <a:spcPct val="20000"/>
              </a:spcBef>
              <a:buFont typeface="Arial" panose="020B0604020202020204" pitchFamily="34" charset="0"/>
              <a:buNone/>
            </a:pPr>
            <a:r>
              <a:rPr lang="fr-FR" altLang="fr-FR" sz="1600">
                <a:solidFill>
                  <a:srgbClr val="000099"/>
                </a:solidFill>
                <a:ea typeface="MS PGothic" panose="020B0600070205080204" pitchFamily="34" charset="-128"/>
                <a:cs typeface="Arial" panose="020B0604020202020204" pitchFamily="34" charset="0"/>
              </a:rPr>
              <a:t>      Folliculite</a:t>
            </a:r>
          </a:p>
        </p:txBody>
      </p:sp>
      <p:sp>
        <p:nvSpPr>
          <p:cNvPr id="607236" name="Rectangle 7"/>
          <p:cNvSpPr>
            <a:spLocks noChangeArrowheads="1"/>
          </p:cNvSpPr>
          <p:nvPr/>
        </p:nvSpPr>
        <p:spPr bwMode="auto">
          <a:xfrm>
            <a:off x="2397125" y="1054100"/>
            <a:ext cx="468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cs typeface="Arial" panose="020B0604020202020204" pitchFamily="34" charset="0"/>
                <a:sym typeface="Wingdings" panose="05000000000000000000" pitchFamily="2" charset="2"/>
              </a:rPr>
              <a:t></a:t>
            </a:r>
            <a:r>
              <a:rPr lang="fr-FR" altLang="fr-FR" sz="2000" b="1">
                <a:solidFill>
                  <a:srgbClr val="95C41D"/>
                </a:solidFill>
                <a:ea typeface="MS PGothic" panose="020B0600070205080204" pitchFamily="34" charset="-128"/>
                <a:cs typeface="Arial" panose="020B0604020202020204" pitchFamily="34" charset="0"/>
              </a:rPr>
              <a:t> Folliculite médicamenteuse</a:t>
            </a:r>
          </a:p>
        </p:txBody>
      </p:sp>
      <p:pic>
        <p:nvPicPr>
          <p:cNvPr id="394248" name="Picture 8" descr="acné sulfur iod"/>
          <p:cNvPicPr>
            <a:picLocks noChangeAspect="1" noChangeArrowheads="1"/>
          </p:cNvPicPr>
          <p:nvPr/>
        </p:nvPicPr>
        <p:blipFill>
          <a:blip r:embed="rId4"/>
          <a:srcRect/>
          <a:stretch>
            <a:fillRect/>
          </a:stretch>
        </p:blipFill>
        <p:spPr bwMode="auto">
          <a:xfrm>
            <a:off x="4230688" y="3054350"/>
            <a:ext cx="3089275" cy="3571875"/>
          </a:xfrm>
          <a:prstGeom prst="rect">
            <a:avLst/>
          </a:prstGeom>
          <a:ln>
            <a:noFill/>
          </a:ln>
          <a:effectLst>
            <a:outerShdw blurRad="292100" dist="139700" dir="2700000" algn="tl" rotWithShape="0">
              <a:srgbClr val="333333">
                <a:alpha val="65000"/>
              </a:srgbClr>
            </a:outerShdw>
          </a:effectLst>
        </p:spPr>
      </p:pic>
      <p:sp>
        <p:nvSpPr>
          <p:cNvPr id="607238"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4244"/>
                                        </p:tgtEl>
                                        <p:attrNameLst>
                                          <p:attrName>style.visibility</p:attrName>
                                        </p:attrNameLst>
                                      </p:cBhvr>
                                      <p:to>
                                        <p:strVal val="visible"/>
                                      </p:to>
                                    </p:set>
                                    <p:animEffect transition="in" filter="fade">
                                      <p:cBhvr>
                                        <p:cTn id="7" dur="1000"/>
                                        <p:tgtEl>
                                          <p:spTgt spid="394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94243"/>
                                        </p:tgtEl>
                                        <p:attrNameLst>
                                          <p:attrName>style.visibility</p:attrName>
                                        </p:attrNameLst>
                                      </p:cBhvr>
                                      <p:to>
                                        <p:strVal val="visible"/>
                                      </p:to>
                                    </p:set>
                                    <p:animEffect transition="in" filter="blinds(horizontal)">
                                      <p:cBhvr>
                                        <p:cTn id="12" dur="500"/>
                                        <p:tgtEl>
                                          <p:spTgt spid="394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3" grpId="0" animBg="1"/>
      <p:bldP spid="394244"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a:spLocks noGrp="1"/>
          </p:cNvSpPr>
          <p:nvPr>
            <p:ph type="body" idx="4294967295"/>
          </p:nvPr>
        </p:nvSpPr>
        <p:spPr bwMode="auto">
          <a:xfrm>
            <a:off x="1025525" y="1684338"/>
            <a:ext cx="8229600" cy="2160587"/>
          </a:xfrm>
          <a:prstGeom prst="rect">
            <a:avLst/>
          </a:prstGeom>
          <a:solidFill>
            <a:srgbClr val="FFFFFF"/>
          </a:solidFill>
        </p:spPr>
        <p:txBody>
          <a:bodyPr/>
          <a:lstStyle/>
          <a:p>
            <a:pPr>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Paume des mains et/ou plante des pieds</a:t>
            </a:r>
          </a:p>
          <a:p>
            <a:pPr>
              <a:buClr>
                <a:srgbClr val="33CC33"/>
              </a:buClr>
              <a:defRPr/>
            </a:pPr>
            <a:endParaRPr lang="fr-FR" altLang="fr-FR" sz="2000" dirty="0">
              <a:solidFill>
                <a:srgbClr val="000099"/>
              </a:solidFill>
              <a:latin typeface="+mj-lt"/>
              <a:ea typeface="ＭＳ Ｐゴシック" panose="020B0600070205080204" pitchFamily="34" charset="-128"/>
              <a:cs typeface="Arial" panose="020B0604020202020204" pitchFamily="34" charset="0"/>
            </a:endParaRPr>
          </a:p>
          <a:p>
            <a:pPr>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Symptômes :</a:t>
            </a:r>
          </a:p>
          <a:p>
            <a:pPr lvl="1">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rougeurs, œdèmes, douleurs, sécheresse, desquamation</a:t>
            </a:r>
          </a:p>
          <a:p>
            <a:pPr lvl="1">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possibles crevasses et ulcérations</a:t>
            </a:r>
          </a:p>
        </p:txBody>
      </p:sp>
      <p:sp>
        <p:nvSpPr>
          <p:cNvPr id="609282" name="Rectangle 6"/>
          <p:cNvSpPr>
            <a:spLocks noChangeArrowheads="1"/>
          </p:cNvSpPr>
          <p:nvPr/>
        </p:nvSpPr>
        <p:spPr bwMode="auto">
          <a:xfrm>
            <a:off x="2397125" y="1096963"/>
            <a:ext cx="342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spcBef>
                <a:spcPct val="20000"/>
              </a:spcBef>
            </a:pPr>
            <a:r>
              <a:rPr lang="fr-FR" altLang="fr-FR" sz="2000" b="1">
                <a:solidFill>
                  <a:srgbClr val="95C41D"/>
                </a:solidFill>
                <a:ea typeface="MS PGothic" panose="020B0600070205080204" pitchFamily="34" charset="-128"/>
                <a:cs typeface="Arial" panose="020B0604020202020204" pitchFamily="34" charset="0"/>
                <a:sym typeface="Wingdings" panose="05000000000000000000" pitchFamily="2" charset="2"/>
              </a:rPr>
              <a:t></a:t>
            </a:r>
            <a:r>
              <a:rPr lang="fr-FR" altLang="fr-FR" sz="2000" b="1">
                <a:solidFill>
                  <a:srgbClr val="95C41D"/>
                </a:solidFill>
                <a:ea typeface="MS PGothic" panose="020B0600070205080204" pitchFamily="34" charset="-128"/>
                <a:cs typeface="Arial" panose="020B0604020202020204" pitchFamily="34" charset="0"/>
              </a:rPr>
              <a:t> Syndrome mains-pieds</a:t>
            </a:r>
          </a:p>
        </p:txBody>
      </p:sp>
      <p:pic>
        <p:nvPicPr>
          <p:cNvPr id="133131" name="Espace réservé du contenu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75050" y="3603625"/>
            <a:ext cx="4249738" cy="3036888"/>
          </a:xfrm>
          <a:prstGeom prst="rect">
            <a:avLst/>
          </a:prstGeom>
          <a:ln>
            <a:noFill/>
          </a:ln>
          <a:effectLst>
            <a:outerShdw blurRad="190500" algn="tl" rotWithShape="0">
              <a:srgbClr val="000000">
                <a:alpha val="70000"/>
              </a:srgbClr>
            </a:outerShdw>
          </a:effectLst>
        </p:spPr>
      </p:pic>
      <p:sp>
        <p:nvSpPr>
          <p:cNvPr id="609284"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Espace réservé du contenu 2"/>
          <p:cNvSpPr>
            <a:spLocks noGrp="1"/>
          </p:cNvSpPr>
          <p:nvPr>
            <p:ph idx="4294967295"/>
          </p:nvPr>
        </p:nvSpPr>
        <p:spPr bwMode="auto">
          <a:xfrm>
            <a:off x="550863" y="2071688"/>
            <a:ext cx="4691062" cy="792162"/>
          </a:xfrm>
          <a:prstGeom prst="rect">
            <a:avLst/>
          </a:prstGeom>
          <a:solidFill>
            <a:srgbClr val="FFFFFF"/>
          </a:solidFill>
        </p:spPr>
        <p:txBody>
          <a:bodyPr/>
          <a:lstStyle/>
          <a:p>
            <a:pPr>
              <a:buClr>
                <a:srgbClr val="33CC33"/>
              </a:buClr>
              <a:buFontTx/>
              <a:buBlip>
                <a:blip r:embed="rId3"/>
              </a:buBlip>
              <a:defRPr/>
            </a:pPr>
            <a:r>
              <a:rPr lang="fr-FR" altLang="fr-FR" sz="1600" dirty="0">
                <a:solidFill>
                  <a:srgbClr val="000099"/>
                </a:solidFill>
                <a:latin typeface="+mj-lt"/>
                <a:ea typeface="ＭＳ Ｐゴシック" panose="020B0600070205080204" pitchFamily="34" charset="-128"/>
                <a:cs typeface="Arial" panose="020B0604020202020204" pitchFamily="34" charset="0"/>
              </a:rPr>
              <a:t>Urticaires ou </a:t>
            </a:r>
            <a:r>
              <a:rPr lang="fr-FR" altLang="fr-FR" sz="1600" dirty="0" err="1">
                <a:solidFill>
                  <a:srgbClr val="000099"/>
                </a:solidFill>
                <a:latin typeface="+mj-lt"/>
                <a:ea typeface="ＭＳ Ｐゴシック" panose="020B0600070205080204" pitchFamily="34" charset="-128"/>
                <a:cs typeface="Arial" panose="020B0604020202020204" pitchFamily="34" charset="0"/>
              </a:rPr>
              <a:t>eczémas</a:t>
            </a:r>
            <a:r>
              <a:rPr lang="fr-FR" altLang="fr-FR" sz="1600" dirty="0">
                <a:solidFill>
                  <a:srgbClr val="000099"/>
                </a:solidFill>
                <a:latin typeface="+mj-lt"/>
                <a:ea typeface="ＭＳ Ｐゴシック" panose="020B0600070205080204" pitchFamily="34" charset="-128"/>
                <a:cs typeface="Arial" panose="020B0604020202020204" pitchFamily="34" charset="0"/>
              </a:rPr>
              <a:t> avec sensation d’augmentation de volume local, d’</a:t>
            </a:r>
            <a:r>
              <a:rPr lang="fr-FR" altLang="fr-FR" sz="1600" dirty="0" err="1">
                <a:solidFill>
                  <a:srgbClr val="000099"/>
                </a:solidFill>
                <a:latin typeface="+mj-lt"/>
                <a:ea typeface="ＭＳ Ｐゴシック" panose="020B0600070205080204" pitchFamily="34" charset="-128"/>
                <a:cs typeface="Arial" panose="020B0604020202020204" pitchFamily="34" charset="0"/>
              </a:rPr>
              <a:t>œdème</a:t>
            </a:r>
            <a:r>
              <a:rPr lang="fr-FR" altLang="fr-FR" sz="1600" dirty="0">
                <a:solidFill>
                  <a:srgbClr val="000099"/>
                </a:solidFill>
                <a:latin typeface="+mj-lt"/>
                <a:ea typeface="ＭＳ Ｐゴシック" panose="020B0600070205080204" pitchFamily="34" charset="-128"/>
                <a:cs typeface="Arial" panose="020B0604020202020204" pitchFamily="34" charset="0"/>
              </a:rPr>
              <a:t> et prurit </a:t>
            </a:r>
            <a:r>
              <a:rPr lang="fr-FR" altLang="fr-FR" sz="1600" b="1" i="1" dirty="0">
                <a:solidFill>
                  <a:srgbClr val="000099"/>
                </a:solidFill>
                <a:latin typeface="+mj-lt"/>
                <a:ea typeface="ＭＳ Ｐゴシック" panose="020B0600070205080204" pitchFamily="34" charset="-128"/>
                <a:cs typeface="Arial" panose="020B0604020202020204" pitchFamily="34" charset="0"/>
              </a:rPr>
              <a:t>non soulagé par le grattage</a:t>
            </a:r>
            <a:endParaRPr lang="fr-FR" altLang="fr-FR" sz="1800" b="1" i="1" dirty="0">
              <a:latin typeface="+mj-lt"/>
              <a:ea typeface="ＭＳ Ｐゴシック" panose="020B0600070205080204" pitchFamily="34" charset="-128"/>
              <a:cs typeface="Arial" panose="020B0604020202020204" pitchFamily="34" charset="0"/>
            </a:endParaRPr>
          </a:p>
        </p:txBody>
      </p:sp>
      <p:sp>
        <p:nvSpPr>
          <p:cNvPr id="135171" name="Text Box 5"/>
          <p:cNvSpPr>
            <a:spLocks noChangeArrowheads="1"/>
          </p:cNvSpPr>
          <p:nvPr/>
        </p:nvSpPr>
        <p:spPr bwMode="auto">
          <a:xfrm>
            <a:off x="7958138" y="2081213"/>
            <a:ext cx="3168650" cy="669925"/>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spcBef>
                <a:spcPct val="20000"/>
              </a:spcBef>
            </a:pPr>
            <a:r>
              <a:rPr lang="fr-FR" altLang="fr-FR" b="1">
                <a:solidFill>
                  <a:srgbClr val="000099"/>
                </a:solidFill>
                <a:ea typeface="MS PGothic" panose="020B0600070205080204" pitchFamily="34" charset="-128"/>
                <a:cs typeface="Arial" panose="020B0604020202020204" pitchFamily="34" charset="0"/>
              </a:rPr>
              <a:t>Bovista gigantea 9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p>
        </p:txBody>
      </p:sp>
      <p:sp>
        <p:nvSpPr>
          <p:cNvPr id="135172" name="Text Box 6"/>
          <p:cNvSpPr>
            <a:spLocks noChangeArrowheads="1"/>
          </p:cNvSpPr>
          <p:nvPr/>
        </p:nvSpPr>
        <p:spPr bwMode="auto">
          <a:xfrm>
            <a:off x="7958138" y="3773488"/>
            <a:ext cx="3168650" cy="735012"/>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spcBef>
                <a:spcPct val="20000"/>
              </a:spcBef>
            </a:pPr>
            <a:r>
              <a:rPr lang="fr-FR" altLang="fr-FR" b="1">
                <a:solidFill>
                  <a:srgbClr val="000099"/>
                </a:solidFill>
                <a:ea typeface="MS PGothic" panose="020B0600070205080204" pitchFamily="34" charset="-128"/>
                <a:cs typeface="Arial" panose="020B0604020202020204" pitchFamily="34" charset="0"/>
              </a:rPr>
              <a:t>Carbo animalis 15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p>
        </p:txBody>
      </p:sp>
      <p:sp>
        <p:nvSpPr>
          <p:cNvPr id="135176" name="Espace réservé du contenu 2"/>
          <p:cNvSpPr>
            <a:spLocks/>
          </p:cNvSpPr>
          <p:nvPr/>
        </p:nvSpPr>
        <p:spPr bwMode="auto">
          <a:xfrm>
            <a:off x="550863" y="3797300"/>
            <a:ext cx="547211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rgbClr val="33CC33"/>
              </a:buClr>
              <a:buFontTx/>
              <a:buBlip>
                <a:blip r:embed="rId3"/>
              </a:buBlip>
            </a:pPr>
            <a:r>
              <a:rPr lang="fr-FR" altLang="fr-FR" sz="1600">
                <a:solidFill>
                  <a:srgbClr val="000099"/>
                </a:solidFill>
                <a:ea typeface="MS PGothic" panose="020B0600070205080204" pitchFamily="34" charset="-128"/>
                <a:cs typeface="Arial" panose="020B0604020202020204" pitchFamily="34" charset="0"/>
              </a:rPr>
              <a:t>Rougeur ou </a:t>
            </a:r>
            <a:r>
              <a:rPr lang="fr-FR" altLang="fr-FR" sz="1600" b="1">
                <a:solidFill>
                  <a:srgbClr val="000099"/>
                </a:solidFill>
                <a:ea typeface="MS PGothic" panose="020B0600070205080204" pitchFamily="34" charset="-128"/>
                <a:cs typeface="Arial" panose="020B0604020202020204" pitchFamily="34" charset="0"/>
              </a:rPr>
              <a:t>cyanose</a:t>
            </a:r>
            <a:r>
              <a:rPr lang="fr-FR" altLang="fr-FR" sz="1600">
                <a:solidFill>
                  <a:srgbClr val="000099"/>
                </a:solidFill>
                <a:ea typeface="MS PGothic" panose="020B0600070205080204" pitchFamily="34" charset="-128"/>
                <a:cs typeface="Arial" panose="020B0604020202020204" pitchFamily="34" charset="0"/>
              </a:rPr>
              <a:t> avec œdème cutané </a:t>
            </a:r>
          </a:p>
          <a:p>
            <a:pPr>
              <a:spcBef>
                <a:spcPct val="20000"/>
              </a:spcBef>
              <a:buClr>
                <a:srgbClr val="33CC33"/>
              </a:buClr>
            </a:pPr>
            <a:r>
              <a:rPr lang="fr-FR" altLang="fr-FR" sz="1600">
                <a:solidFill>
                  <a:srgbClr val="000099"/>
                </a:solidFill>
                <a:ea typeface="MS PGothic" panose="020B0600070205080204" pitchFamily="34" charset="-128"/>
                <a:cs typeface="Arial" panose="020B0604020202020204" pitchFamily="34" charset="0"/>
              </a:rPr>
              <a:t>      Douleurs cutanées brûlantes</a:t>
            </a:r>
          </a:p>
          <a:p>
            <a:pPr>
              <a:spcBef>
                <a:spcPct val="20000"/>
              </a:spcBef>
              <a:buClr>
                <a:srgbClr val="33CC33"/>
              </a:buClr>
            </a:pPr>
            <a:r>
              <a:rPr lang="fr-FR" altLang="fr-FR" sz="1600">
                <a:solidFill>
                  <a:srgbClr val="000099"/>
                </a:solidFill>
                <a:ea typeface="MS PGothic" panose="020B0600070205080204" pitchFamily="34" charset="-128"/>
                <a:cs typeface="Arial" panose="020B0604020202020204" pitchFamily="34" charset="0"/>
              </a:rPr>
              <a:t>      Acné rosacée, ulcérations et suppurations cutanées</a:t>
            </a:r>
          </a:p>
        </p:txBody>
      </p:sp>
      <p:sp>
        <p:nvSpPr>
          <p:cNvPr id="611333" name="ZoneTexte 10"/>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
        <p:nvSpPr>
          <p:cNvPr id="611334" name="Rectangle 6"/>
          <p:cNvSpPr>
            <a:spLocks noChangeArrowheads="1"/>
          </p:cNvSpPr>
          <p:nvPr/>
        </p:nvSpPr>
        <p:spPr bwMode="auto">
          <a:xfrm>
            <a:off x="2397125" y="1096963"/>
            <a:ext cx="342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spcBef>
                <a:spcPct val="20000"/>
              </a:spcBef>
            </a:pPr>
            <a:r>
              <a:rPr lang="fr-FR" altLang="fr-FR" sz="2000" b="1">
                <a:solidFill>
                  <a:srgbClr val="95C41D"/>
                </a:solidFill>
                <a:ea typeface="MS PGothic" panose="020B0600070205080204" pitchFamily="34" charset="-128"/>
                <a:cs typeface="Arial" panose="020B0604020202020204" pitchFamily="34" charset="0"/>
                <a:sym typeface="Wingdings" panose="05000000000000000000" pitchFamily="2" charset="2"/>
              </a:rPr>
              <a:t></a:t>
            </a:r>
            <a:r>
              <a:rPr lang="fr-FR" altLang="fr-FR" sz="2000" b="1">
                <a:solidFill>
                  <a:srgbClr val="95C41D"/>
                </a:solidFill>
                <a:ea typeface="MS PGothic" panose="020B0600070205080204" pitchFamily="34" charset="-128"/>
                <a:cs typeface="Arial" panose="020B0604020202020204" pitchFamily="34" charset="0"/>
              </a:rPr>
              <a:t> Syndrome mains-pieds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517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5170">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517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517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5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uiExpand="1" build="p" animBg="1"/>
      <p:bldP spid="135171" grpId="0" animBg="1"/>
      <p:bldP spid="135172" grpId="0" animBg="1"/>
      <p:bldP spid="135176"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Espace réservé du contenu 2"/>
          <p:cNvSpPr>
            <a:spLocks noGrp="1"/>
          </p:cNvSpPr>
          <p:nvPr>
            <p:ph idx="4294967295"/>
          </p:nvPr>
        </p:nvSpPr>
        <p:spPr bwMode="auto">
          <a:xfrm>
            <a:off x="382588" y="1739900"/>
            <a:ext cx="5592762" cy="1439863"/>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buClr>
                <a:srgbClr val="33CC33"/>
              </a:buClr>
              <a:buFontTx/>
              <a:buBlip>
                <a:blip r:embed="rId3"/>
              </a:buBlip>
            </a:pPr>
            <a:r>
              <a:rPr lang="fr-FR" altLang="fr-FR" sz="1600" b="1">
                <a:solidFill>
                  <a:srgbClr val="000099"/>
                </a:solidFill>
                <a:ea typeface="MS PGothic" panose="020B0600070205080204" pitchFamily="34" charset="-128"/>
                <a:cs typeface="Arial" panose="020B0604020202020204" pitchFamily="34" charset="0"/>
              </a:rPr>
              <a:t>Crevasses et fissures</a:t>
            </a:r>
            <a:r>
              <a:rPr lang="fr-FR" altLang="fr-FR" sz="1600">
                <a:solidFill>
                  <a:srgbClr val="000099"/>
                </a:solidFill>
                <a:ea typeface="MS PGothic" panose="020B0600070205080204" pitchFamily="34" charset="-128"/>
                <a:cs typeface="Arial" panose="020B0604020202020204" pitchFamily="34" charset="0"/>
              </a:rPr>
              <a:t> des extrémités des doigts</a:t>
            </a:r>
          </a:p>
          <a:p>
            <a:pPr>
              <a:buClr>
                <a:srgbClr val="33CC33"/>
              </a:buClr>
              <a:buFontTx/>
              <a:buNone/>
            </a:pPr>
            <a:r>
              <a:rPr lang="fr-FR" altLang="fr-FR" sz="1600" b="1">
                <a:solidFill>
                  <a:srgbClr val="000099"/>
                </a:solidFill>
                <a:ea typeface="MS PGothic" panose="020B0600070205080204" pitchFamily="34" charset="-128"/>
                <a:cs typeface="Arial" panose="020B0604020202020204" pitchFamily="34" charset="0"/>
              </a:rPr>
              <a:t>      Peau sèche d’aspect sale</a:t>
            </a:r>
            <a:r>
              <a:rPr lang="fr-FR" altLang="fr-FR" sz="1600">
                <a:solidFill>
                  <a:srgbClr val="000099"/>
                </a:solidFill>
                <a:ea typeface="MS PGothic" panose="020B0600070205080204" pitchFamily="34" charset="-128"/>
                <a:cs typeface="Arial" panose="020B0604020202020204" pitchFamily="34" charset="0"/>
              </a:rPr>
              <a:t>, eczéma</a:t>
            </a:r>
          </a:p>
          <a:p>
            <a:pPr>
              <a:buClr>
                <a:srgbClr val="33CC33"/>
              </a:buClr>
              <a:buFontTx/>
              <a:buNone/>
            </a:pPr>
            <a:r>
              <a:rPr lang="fr-FR" altLang="fr-FR" sz="1600">
                <a:solidFill>
                  <a:srgbClr val="000099"/>
                </a:solidFill>
                <a:ea typeface="MS PGothic" panose="020B0600070205080204" pitchFamily="34" charset="-128"/>
                <a:cs typeface="Arial" panose="020B0604020202020204" pitchFamily="34" charset="0"/>
              </a:rPr>
              <a:t>      Peau épaisse lichenifiée</a:t>
            </a:r>
          </a:p>
          <a:p>
            <a:pPr>
              <a:buClr>
                <a:srgbClr val="33CC33"/>
              </a:buClr>
              <a:buFontTx/>
              <a:buNone/>
            </a:pPr>
            <a:r>
              <a:rPr lang="fr-FR" altLang="fr-FR" sz="1600" i="1">
                <a:solidFill>
                  <a:srgbClr val="000099"/>
                </a:solidFill>
                <a:ea typeface="MS PGothic" panose="020B0600070205080204" pitchFamily="34" charset="-128"/>
                <a:cs typeface="Arial" panose="020B0604020202020204" pitchFamily="34" charset="0"/>
              </a:rPr>
              <a:t>      Aggravation par le froid</a:t>
            </a:r>
          </a:p>
        </p:txBody>
      </p:sp>
      <p:sp>
        <p:nvSpPr>
          <p:cNvPr id="197635" name="Text Box 5"/>
          <p:cNvSpPr>
            <a:spLocks noChangeArrowheads="1"/>
          </p:cNvSpPr>
          <p:nvPr/>
        </p:nvSpPr>
        <p:spPr bwMode="auto">
          <a:xfrm>
            <a:off x="8594725" y="1574800"/>
            <a:ext cx="2543175" cy="736600"/>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spcBef>
                <a:spcPct val="20000"/>
              </a:spcBef>
            </a:pPr>
            <a:r>
              <a:rPr lang="fr-FR" altLang="fr-FR" b="1">
                <a:solidFill>
                  <a:srgbClr val="000099"/>
                </a:solidFill>
                <a:ea typeface="MS PGothic" panose="020B0600070205080204" pitchFamily="34" charset="-128"/>
                <a:cs typeface="Arial" panose="020B0604020202020204" pitchFamily="34" charset="0"/>
              </a:rPr>
              <a:t>Petroleum 9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p>
        </p:txBody>
      </p:sp>
      <p:sp>
        <p:nvSpPr>
          <p:cNvPr id="197636" name="Text Box 6"/>
          <p:cNvSpPr>
            <a:spLocks noChangeArrowheads="1"/>
          </p:cNvSpPr>
          <p:nvPr/>
        </p:nvSpPr>
        <p:spPr bwMode="auto">
          <a:xfrm>
            <a:off x="7681913" y="3230563"/>
            <a:ext cx="3455987" cy="736600"/>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spcBef>
                <a:spcPct val="20000"/>
              </a:spcBef>
            </a:pPr>
            <a:r>
              <a:rPr lang="fr-FR" altLang="fr-FR" b="1">
                <a:solidFill>
                  <a:srgbClr val="000099"/>
                </a:solidFill>
                <a:ea typeface="MS PGothic" panose="020B0600070205080204" pitchFamily="34" charset="-128"/>
                <a:cs typeface="Arial" panose="020B0604020202020204" pitchFamily="34" charset="0"/>
              </a:rPr>
              <a:t>Sanguinaria canadensis 9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endParaRPr lang="fr-FR" altLang="fr-FR" b="1">
              <a:solidFill>
                <a:srgbClr val="3333CC"/>
              </a:solidFill>
              <a:ea typeface="MS PGothic" panose="020B0600070205080204" pitchFamily="34" charset="-128"/>
              <a:cs typeface="Arial" panose="020B0604020202020204" pitchFamily="34" charset="0"/>
            </a:endParaRPr>
          </a:p>
        </p:txBody>
      </p:sp>
      <p:sp>
        <p:nvSpPr>
          <p:cNvPr id="197637" name="Espace réservé du contenu 2"/>
          <p:cNvSpPr>
            <a:spLocks/>
          </p:cNvSpPr>
          <p:nvPr/>
        </p:nvSpPr>
        <p:spPr bwMode="auto">
          <a:xfrm>
            <a:off x="384175" y="3390900"/>
            <a:ext cx="71294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3651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rgbClr val="33CC33"/>
              </a:buClr>
              <a:buFontTx/>
              <a:buBlip>
                <a:blip r:embed="rId3"/>
              </a:buBlip>
            </a:pPr>
            <a:r>
              <a:rPr lang="fr-FR" altLang="fr-FR" sz="1600">
                <a:solidFill>
                  <a:srgbClr val="000099"/>
                </a:solidFill>
                <a:ea typeface="MS PGothic" panose="020B0600070205080204" pitchFamily="34" charset="-128"/>
                <a:cs typeface="Arial" panose="020B0604020202020204" pitchFamily="34" charset="0"/>
              </a:rPr>
              <a:t>Rougeurs cutanées circonscrites (joues, mains, pieds)</a:t>
            </a:r>
          </a:p>
          <a:p>
            <a:pPr>
              <a:spcBef>
                <a:spcPct val="20000"/>
              </a:spcBef>
              <a:buClr>
                <a:srgbClr val="33CC33"/>
              </a:buClr>
            </a:pPr>
            <a:r>
              <a:rPr lang="fr-FR" altLang="fr-FR" sz="1600" b="1">
                <a:solidFill>
                  <a:srgbClr val="000099"/>
                </a:solidFill>
                <a:ea typeface="MS PGothic" panose="020B0600070205080204" pitchFamily="34" charset="-128"/>
                <a:cs typeface="Arial" panose="020B0604020202020204" pitchFamily="34" charset="0"/>
              </a:rPr>
              <a:t>Douleurs cutanées brûlantes</a:t>
            </a:r>
            <a:r>
              <a:rPr lang="fr-FR" altLang="fr-FR" sz="1600">
                <a:solidFill>
                  <a:srgbClr val="000099"/>
                </a:solidFill>
                <a:ea typeface="MS PGothic" panose="020B0600070205080204" pitchFamily="34" charset="-128"/>
                <a:cs typeface="Arial" panose="020B0604020202020204" pitchFamily="34" charset="0"/>
              </a:rPr>
              <a:t> </a:t>
            </a:r>
          </a:p>
          <a:p>
            <a:pPr>
              <a:spcBef>
                <a:spcPct val="20000"/>
              </a:spcBef>
              <a:buClr>
                <a:srgbClr val="33CC33"/>
              </a:buClr>
            </a:pPr>
            <a:r>
              <a:rPr lang="fr-FR" altLang="fr-FR" sz="1600">
                <a:solidFill>
                  <a:srgbClr val="000099"/>
                </a:solidFill>
                <a:ea typeface="MS PGothic" panose="020B0600070205080204" pitchFamily="34" charset="-128"/>
                <a:cs typeface="Arial" panose="020B0604020202020204" pitchFamily="34" charset="0"/>
              </a:rPr>
              <a:t>(paumes des mains et plantes des pieds)</a:t>
            </a:r>
          </a:p>
        </p:txBody>
      </p:sp>
      <p:sp>
        <p:nvSpPr>
          <p:cNvPr id="197638" name="Espace réservé du contenu 2"/>
          <p:cNvSpPr>
            <a:spLocks/>
          </p:cNvSpPr>
          <p:nvPr/>
        </p:nvSpPr>
        <p:spPr bwMode="auto">
          <a:xfrm>
            <a:off x="382588" y="5246688"/>
            <a:ext cx="439261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0363" indent="-3603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rgbClr val="33CC33"/>
              </a:buClr>
              <a:buFontTx/>
              <a:buBlip>
                <a:blip r:embed="rId3"/>
              </a:buBlip>
            </a:pPr>
            <a:r>
              <a:rPr lang="fr-FR" altLang="fr-FR" sz="1600">
                <a:solidFill>
                  <a:srgbClr val="000099"/>
                </a:solidFill>
                <a:ea typeface="MS PGothic" panose="020B0600070205080204" pitchFamily="34" charset="-128"/>
                <a:cs typeface="Arial" panose="020B0604020202020204" pitchFamily="34" charset="0"/>
              </a:rPr>
              <a:t>Dermatose pruriante avec </a:t>
            </a:r>
            <a:r>
              <a:rPr lang="fr-FR" altLang="fr-FR" sz="1600" b="1">
                <a:solidFill>
                  <a:srgbClr val="000099"/>
                </a:solidFill>
                <a:ea typeface="MS PGothic" panose="020B0600070205080204" pitchFamily="34" charset="-128"/>
                <a:cs typeface="Arial" panose="020B0604020202020204" pitchFamily="34" charset="0"/>
              </a:rPr>
              <a:t>desquamation surtout dans les plis</a:t>
            </a:r>
          </a:p>
        </p:txBody>
      </p:sp>
      <p:sp>
        <p:nvSpPr>
          <p:cNvPr id="197639" name="Text Box 6"/>
          <p:cNvSpPr>
            <a:spLocks noChangeArrowheads="1"/>
          </p:cNvSpPr>
          <p:nvPr/>
        </p:nvSpPr>
        <p:spPr bwMode="auto">
          <a:xfrm>
            <a:off x="8329613" y="5103813"/>
            <a:ext cx="2808287" cy="681037"/>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ea typeface="MS PGothic" panose="020B0600070205080204" pitchFamily="34" charset="-128"/>
                <a:cs typeface="Arial" panose="020B0604020202020204" pitchFamily="34" charset="0"/>
              </a:rPr>
              <a:t>Graphites 9 CH</a:t>
            </a:r>
          </a:p>
          <a:p>
            <a:pPr algn="r"/>
            <a:r>
              <a:rPr lang="fr-FR" altLang="fr-FR" sz="1600">
                <a:solidFill>
                  <a:srgbClr val="000099"/>
                </a:solidFill>
                <a:ea typeface="MS PGothic" panose="020B0600070205080204" pitchFamily="34" charset="-128"/>
                <a:cs typeface="Arial" panose="020B0604020202020204" pitchFamily="34" charset="0"/>
              </a:rPr>
              <a:t>5 granules matin et soir</a:t>
            </a:r>
          </a:p>
        </p:txBody>
      </p:sp>
      <p:sp>
        <p:nvSpPr>
          <p:cNvPr id="613383" name="ZoneTexte 12"/>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
        <p:nvSpPr>
          <p:cNvPr id="613384" name="Rectangle 6"/>
          <p:cNvSpPr>
            <a:spLocks noChangeArrowheads="1"/>
          </p:cNvSpPr>
          <p:nvPr/>
        </p:nvSpPr>
        <p:spPr bwMode="auto">
          <a:xfrm>
            <a:off x="2397125" y="1096963"/>
            <a:ext cx="342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spcBef>
                <a:spcPct val="20000"/>
              </a:spcBef>
            </a:pPr>
            <a:r>
              <a:rPr lang="fr-FR" altLang="fr-FR" sz="2000" b="1">
                <a:solidFill>
                  <a:srgbClr val="95C41D"/>
                </a:solidFill>
                <a:ea typeface="MS PGothic" panose="020B0600070205080204" pitchFamily="34" charset="-128"/>
                <a:cs typeface="Arial" panose="020B0604020202020204" pitchFamily="34" charset="0"/>
                <a:sym typeface="Wingdings" panose="05000000000000000000" pitchFamily="2" charset="2"/>
              </a:rPr>
              <a:t></a:t>
            </a:r>
            <a:r>
              <a:rPr lang="fr-FR" altLang="fr-FR" sz="2000" b="1">
                <a:solidFill>
                  <a:srgbClr val="95C41D"/>
                </a:solidFill>
                <a:ea typeface="MS PGothic" panose="020B0600070205080204" pitchFamily="34" charset="-128"/>
                <a:cs typeface="Arial" panose="020B0604020202020204" pitchFamily="34" charset="0"/>
              </a:rPr>
              <a:t> Syndrome mains-pieds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763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763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763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763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763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763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76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76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763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76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 grpId="0" uiExpand="1" build="p" animBg="1"/>
      <p:bldP spid="197635" grpId="0" animBg="1"/>
      <p:bldP spid="197636" grpId="0" animBg="1"/>
      <p:bldP spid="197637" grpId="0"/>
      <p:bldP spid="197638" grpId="0"/>
      <p:bldP spid="197639"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3"/>
          <p:cNvSpPr>
            <a:spLocks/>
          </p:cNvSpPr>
          <p:nvPr/>
        </p:nvSpPr>
        <p:spPr bwMode="auto">
          <a:xfrm>
            <a:off x="698500" y="1631950"/>
            <a:ext cx="82296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1343025" indent="-26987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lnSpc>
                <a:spcPct val="110000"/>
              </a:lnSpc>
              <a:spcBef>
                <a:spcPct val="20000"/>
              </a:spcBef>
              <a:spcAft>
                <a:spcPct val="20000"/>
              </a:spcAft>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 Plaintes des patients </a:t>
            </a:r>
          </a:p>
          <a:p>
            <a:pPr lvl="1" eaLnBrk="0" hangingPunct="0">
              <a:lnSpc>
                <a:spcPct val="110000"/>
              </a:lnSpc>
              <a:spcBef>
                <a:spcPct val="20000"/>
              </a:spcBef>
              <a:spcAft>
                <a:spcPct val="20000"/>
              </a:spcAft>
              <a:buFont typeface="Arial" panose="020B0604020202020204" pitchFamily="34" charset="0"/>
              <a:buChar char="–"/>
            </a:pPr>
            <a:r>
              <a:rPr lang="fr-FR" altLang="fr-FR" sz="2000">
                <a:solidFill>
                  <a:srgbClr val="000099"/>
                </a:solidFill>
                <a:ea typeface="MS PGothic" panose="020B0600070205080204" pitchFamily="34" charset="-128"/>
                <a:cs typeface="Arial" panose="020B0604020202020204" pitchFamily="34" charset="0"/>
              </a:rPr>
              <a:t>déformation des ongles</a:t>
            </a:r>
          </a:p>
          <a:p>
            <a:pPr lvl="1" eaLnBrk="0" hangingPunct="0">
              <a:lnSpc>
                <a:spcPct val="110000"/>
              </a:lnSpc>
              <a:spcBef>
                <a:spcPct val="20000"/>
              </a:spcBef>
              <a:spcAft>
                <a:spcPct val="20000"/>
              </a:spcAft>
              <a:buFont typeface="Arial" panose="020B0604020202020204" pitchFamily="34" charset="0"/>
              <a:buChar char="–"/>
            </a:pPr>
            <a:r>
              <a:rPr lang="fr-FR" altLang="fr-FR" sz="2000">
                <a:solidFill>
                  <a:srgbClr val="000099"/>
                </a:solidFill>
                <a:ea typeface="MS PGothic" panose="020B0600070205080204" pitchFamily="34" charset="-128"/>
                <a:cs typeface="Arial" panose="020B0604020202020204" pitchFamily="34" charset="0"/>
              </a:rPr>
              <a:t>changement de couleur</a:t>
            </a:r>
          </a:p>
          <a:p>
            <a:pPr lvl="1" eaLnBrk="0" hangingPunct="0">
              <a:spcAft>
                <a:spcPct val="20000"/>
              </a:spcAft>
              <a:buFont typeface="Arial" panose="020B0604020202020204" pitchFamily="34" charset="0"/>
              <a:buChar char="–"/>
            </a:pPr>
            <a:r>
              <a:rPr lang="fr-FR" altLang="fr-FR" sz="2000">
                <a:solidFill>
                  <a:srgbClr val="000099"/>
                </a:solidFill>
                <a:ea typeface="MS PGothic" panose="020B0600070205080204" pitchFamily="34" charset="-128"/>
                <a:cs typeface="Arial" panose="020B0604020202020204" pitchFamily="34" charset="0"/>
              </a:rPr>
              <a:t>inflammation des tissus autour de l’ongle</a:t>
            </a:r>
            <a:r>
              <a:rPr lang="fr-FR" altLang="fr-FR" sz="2000">
                <a:solidFill>
                  <a:srgbClr val="3333CC"/>
                </a:solidFill>
                <a:ea typeface="MS PGothic" panose="020B0600070205080204" pitchFamily="34" charset="-128"/>
                <a:cs typeface="Arial" panose="020B0604020202020204" pitchFamily="34" charset="0"/>
              </a:rPr>
              <a:t> </a:t>
            </a:r>
            <a:r>
              <a:rPr lang="fr-FR" altLang="fr-FR" sz="2800">
                <a:solidFill>
                  <a:srgbClr val="000000"/>
                </a:solidFill>
                <a:ea typeface="MS PGothic" panose="020B0600070205080204" pitchFamily="34" charset="-128"/>
                <a:cs typeface="Arial" panose="020B0604020202020204" pitchFamily="34" charset="0"/>
              </a:rPr>
              <a:t> </a:t>
            </a:r>
            <a:endParaRPr lang="fr-FR" altLang="fr-FR" sz="2400">
              <a:solidFill>
                <a:srgbClr val="FF0000"/>
              </a:solidFill>
              <a:ea typeface="MS PGothic" panose="020B0600070205080204" pitchFamily="34" charset="-128"/>
              <a:cs typeface="Arial" panose="020B0604020202020204" pitchFamily="34" charset="0"/>
            </a:endParaRPr>
          </a:p>
        </p:txBody>
      </p:sp>
      <p:sp>
        <p:nvSpPr>
          <p:cNvPr id="615426" name="Rectangle 6"/>
          <p:cNvSpPr>
            <a:spLocks noChangeArrowheads="1"/>
          </p:cNvSpPr>
          <p:nvPr/>
        </p:nvSpPr>
        <p:spPr bwMode="auto">
          <a:xfrm>
            <a:off x="2397125" y="1065213"/>
            <a:ext cx="2944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cs typeface="Arial" panose="020B0604020202020204" pitchFamily="34" charset="0"/>
                <a:sym typeface="Wingdings" panose="05000000000000000000" pitchFamily="2" charset="2"/>
              </a:rPr>
              <a:t></a:t>
            </a:r>
            <a:r>
              <a:rPr lang="fr-FR" altLang="fr-FR" sz="2000" b="1">
                <a:solidFill>
                  <a:srgbClr val="95C41D"/>
                </a:solidFill>
                <a:cs typeface="Arial" panose="020B0604020202020204" pitchFamily="34" charset="0"/>
              </a:rPr>
              <a:t> </a:t>
            </a:r>
            <a:r>
              <a:rPr lang="fr-FR" altLang="fr-FR" sz="2000" b="1">
                <a:solidFill>
                  <a:srgbClr val="95C41D"/>
                </a:solidFill>
                <a:ea typeface="MS PGothic" panose="020B0600070205080204" pitchFamily="34" charset="-128"/>
                <a:cs typeface="Arial" panose="020B0604020202020204" pitchFamily="34" charset="0"/>
              </a:rPr>
              <a:t>Troubles unguéaux</a:t>
            </a:r>
          </a:p>
        </p:txBody>
      </p:sp>
      <p:pic>
        <p:nvPicPr>
          <p:cNvPr id="143369" name="Picture 9" descr="atteinte ong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95775" y="3657600"/>
            <a:ext cx="3586163" cy="2724150"/>
          </a:xfrm>
          <a:prstGeom prst="rect">
            <a:avLst/>
          </a:prstGeom>
          <a:ln>
            <a:noFill/>
          </a:ln>
          <a:effectLst>
            <a:outerShdw blurRad="292100" dist="139700" dir="2700000" algn="tl" rotWithShape="0">
              <a:srgbClr val="333333">
                <a:alpha val="65000"/>
              </a:srgbClr>
            </a:outerShdw>
          </a:effectLst>
        </p:spPr>
      </p:pic>
      <p:sp>
        <p:nvSpPr>
          <p:cNvPr id="615428"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Espace réservé du contenu 2"/>
          <p:cNvSpPr>
            <a:spLocks noGrp="1"/>
          </p:cNvSpPr>
          <p:nvPr>
            <p:ph idx="4294967295"/>
          </p:nvPr>
        </p:nvSpPr>
        <p:spPr bwMode="auto">
          <a:xfrm>
            <a:off x="506413" y="2414588"/>
            <a:ext cx="5183187" cy="1366837"/>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0000"/>
              </a:lnSpc>
              <a:buClr>
                <a:srgbClr val="33CC33"/>
              </a:buClr>
              <a:buFontTx/>
              <a:buBlip>
                <a:blip r:embed="rId3"/>
              </a:buBlip>
            </a:pPr>
            <a:r>
              <a:rPr lang="fr-FR" altLang="fr-FR" sz="1600" b="1">
                <a:solidFill>
                  <a:srgbClr val="000099"/>
                </a:solidFill>
                <a:ea typeface="MS PGothic" panose="020B0600070205080204" pitchFamily="34" charset="-128"/>
                <a:cs typeface="Arial" panose="020B0604020202020204" pitchFamily="34" charset="0"/>
              </a:rPr>
              <a:t>Ongles changeant de couleur, épaissis, devenant durs et cassants</a:t>
            </a:r>
            <a:r>
              <a:rPr lang="fr-FR" altLang="fr-FR" sz="1600">
                <a:solidFill>
                  <a:srgbClr val="000099"/>
                </a:solidFill>
                <a:ea typeface="MS PGothic" panose="020B0600070205080204" pitchFamily="34" charset="-128"/>
                <a:cs typeface="Arial" panose="020B0604020202020204" pitchFamily="34" charset="0"/>
              </a:rPr>
              <a:t> </a:t>
            </a:r>
          </a:p>
          <a:p>
            <a:pPr>
              <a:lnSpc>
                <a:spcPct val="110000"/>
              </a:lnSpc>
              <a:buClr>
                <a:srgbClr val="33CC33"/>
              </a:buClr>
              <a:buFontTx/>
              <a:buNone/>
            </a:pPr>
            <a:r>
              <a:rPr lang="fr-FR" altLang="fr-FR" sz="1600">
                <a:solidFill>
                  <a:srgbClr val="000099"/>
                </a:solidFill>
                <a:ea typeface="MS PGothic" panose="020B0600070205080204" pitchFamily="34" charset="-128"/>
                <a:cs typeface="Arial" panose="020B0604020202020204" pitchFamily="34" charset="0"/>
              </a:rPr>
              <a:t>      Douleurs sous les ongles des doigts provenant</a:t>
            </a:r>
          </a:p>
          <a:p>
            <a:pPr>
              <a:buClr>
                <a:srgbClr val="33CC33"/>
              </a:buClr>
              <a:buFontTx/>
              <a:buNone/>
            </a:pPr>
            <a:r>
              <a:rPr lang="fr-FR" altLang="fr-FR" sz="1600">
                <a:solidFill>
                  <a:srgbClr val="000099"/>
                </a:solidFill>
                <a:ea typeface="MS PGothic" panose="020B0600070205080204" pitchFamily="34" charset="-128"/>
                <a:cs typeface="Arial" panose="020B0604020202020204" pitchFamily="34" charset="0"/>
              </a:rPr>
              <a:t>      de l’excroissance kératosique</a:t>
            </a:r>
          </a:p>
          <a:p>
            <a:pPr>
              <a:lnSpc>
                <a:spcPct val="80000"/>
              </a:lnSpc>
              <a:buFontTx/>
              <a:buNone/>
            </a:pPr>
            <a:endParaRPr lang="fr-FR" altLang="fr-FR" sz="1800" b="1">
              <a:solidFill>
                <a:schemeClr val="accent2"/>
              </a:solidFill>
              <a:ea typeface="MS PGothic" panose="020B0600070205080204" pitchFamily="34" charset="-128"/>
              <a:cs typeface="Arial" panose="020B0604020202020204" pitchFamily="34" charset="0"/>
            </a:endParaRPr>
          </a:p>
        </p:txBody>
      </p:sp>
      <p:sp>
        <p:nvSpPr>
          <p:cNvPr id="617474" name="Text Box 6"/>
          <p:cNvSpPr txBox="1">
            <a:spLocks noChangeArrowheads="1"/>
          </p:cNvSpPr>
          <p:nvPr/>
        </p:nvSpPr>
        <p:spPr bwMode="auto">
          <a:xfrm>
            <a:off x="1982788" y="1581150"/>
            <a:ext cx="79930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10000"/>
              </a:spcBef>
            </a:pPr>
            <a:r>
              <a:rPr lang="fr-FR" altLang="fr-FR" u="sng">
                <a:solidFill>
                  <a:srgbClr val="000099"/>
                </a:solidFill>
                <a:ea typeface="MS PGothic" panose="020B0600070205080204" pitchFamily="34" charset="-128"/>
                <a:cs typeface="Arial" panose="020B0604020202020204" pitchFamily="34" charset="0"/>
              </a:rPr>
              <a:t>À donner dès le premier jour de la chimio,</a:t>
            </a:r>
          </a:p>
          <a:p>
            <a:pPr algn="ctr">
              <a:spcBef>
                <a:spcPct val="10000"/>
              </a:spcBef>
            </a:pPr>
            <a:r>
              <a:rPr lang="fr-FR" altLang="fr-FR" u="sng">
                <a:solidFill>
                  <a:srgbClr val="000099"/>
                </a:solidFill>
                <a:ea typeface="MS PGothic" panose="020B0600070205080204" pitchFamily="34" charset="-128"/>
                <a:cs typeface="Arial" panose="020B0604020202020204" pitchFamily="34" charset="0"/>
              </a:rPr>
              <a:t> en complément d’un vernis au silicium anti UV</a:t>
            </a:r>
          </a:p>
        </p:txBody>
      </p:sp>
      <p:sp>
        <p:nvSpPr>
          <p:cNvPr id="145412" name="Text Box 5"/>
          <p:cNvSpPr>
            <a:spLocks noChangeArrowheads="1"/>
          </p:cNvSpPr>
          <p:nvPr/>
        </p:nvSpPr>
        <p:spPr bwMode="auto">
          <a:xfrm>
            <a:off x="7921625" y="2411413"/>
            <a:ext cx="3228975" cy="735012"/>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spcBef>
                <a:spcPct val="20000"/>
              </a:spcBef>
            </a:pPr>
            <a:r>
              <a:rPr lang="fr-FR" altLang="fr-FR" b="1">
                <a:solidFill>
                  <a:srgbClr val="000099"/>
                </a:solidFill>
                <a:ea typeface="MS PGothic" panose="020B0600070205080204" pitchFamily="34" charset="-128"/>
                <a:cs typeface="Arial" panose="020B0604020202020204" pitchFamily="34" charset="0"/>
              </a:rPr>
              <a:t>Antimonium crudum 9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endParaRPr lang="fr-FR" altLang="fr-FR" b="1">
              <a:solidFill>
                <a:srgbClr val="000099"/>
              </a:solidFill>
              <a:ea typeface="MS PGothic" panose="020B0600070205080204" pitchFamily="34" charset="-128"/>
              <a:cs typeface="Arial" panose="020B0604020202020204" pitchFamily="34" charset="0"/>
            </a:endParaRPr>
          </a:p>
        </p:txBody>
      </p:sp>
      <p:sp>
        <p:nvSpPr>
          <p:cNvPr id="145413" name="Text Box 6"/>
          <p:cNvSpPr>
            <a:spLocks noChangeArrowheads="1"/>
          </p:cNvSpPr>
          <p:nvPr/>
        </p:nvSpPr>
        <p:spPr bwMode="auto">
          <a:xfrm>
            <a:off x="8558213" y="3994150"/>
            <a:ext cx="2592387" cy="735013"/>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spcBef>
                <a:spcPct val="20000"/>
              </a:spcBef>
            </a:pPr>
            <a:r>
              <a:rPr lang="fr-FR" altLang="fr-FR" b="1">
                <a:solidFill>
                  <a:srgbClr val="000099"/>
                </a:solidFill>
                <a:ea typeface="MS PGothic" panose="020B0600070205080204" pitchFamily="34" charset="-128"/>
                <a:cs typeface="Arial" panose="020B0604020202020204" pitchFamily="34" charset="0"/>
              </a:rPr>
              <a:t>Causticum 9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endParaRPr lang="fr-FR" altLang="fr-FR" b="1">
              <a:solidFill>
                <a:srgbClr val="000099"/>
              </a:solidFill>
              <a:ea typeface="MS PGothic" panose="020B0600070205080204" pitchFamily="34" charset="-128"/>
              <a:cs typeface="Arial" panose="020B0604020202020204" pitchFamily="34" charset="0"/>
            </a:endParaRPr>
          </a:p>
        </p:txBody>
      </p:sp>
      <p:sp>
        <p:nvSpPr>
          <p:cNvPr id="145414" name="Text Box 7"/>
          <p:cNvSpPr>
            <a:spLocks noChangeArrowheads="1"/>
          </p:cNvSpPr>
          <p:nvPr/>
        </p:nvSpPr>
        <p:spPr bwMode="auto">
          <a:xfrm>
            <a:off x="8558213" y="5476875"/>
            <a:ext cx="2592387" cy="736600"/>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spcBef>
                <a:spcPct val="20000"/>
              </a:spcBef>
            </a:pPr>
            <a:r>
              <a:rPr lang="fr-FR" altLang="fr-FR" b="1">
                <a:solidFill>
                  <a:srgbClr val="000099"/>
                </a:solidFill>
                <a:ea typeface="MS PGothic" panose="020B0600070205080204" pitchFamily="34" charset="-128"/>
                <a:cs typeface="Arial" panose="020B0604020202020204" pitchFamily="34" charset="0"/>
              </a:rPr>
              <a:t>Graphites 9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endParaRPr lang="fr-FR" altLang="fr-FR" b="1">
              <a:solidFill>
                <a:srgbClr val="000099"/>
              </a:solidFill>
              <a:ea typeface="MS PGothic" panose="020B0600070205080204" pitchFamily="34" charset="-128"/>
              <a:cs typeface="Arial" panose="020B0604020202020204" pitchFamily="34" charset="0"/>
            </a:endParaRPr>
          </a:p>
        </p:txBody>
      </p:sp>
      <p:sp>
        <p:nvSpPr>
          <p:cNvPr id="145415" name="Espace réservé du contenu 2"/>
          <p:cNvSpPr>
            <a:spLocks/>
          </p:cNvSpPr>
          <p:nvPr/>
        </p:nvSpPr>
        <p:spPr bwMode="auto">
          <a:xfrm>
            <a:off x="506413" y="4187825"/>
            <a:ext cx="483552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a:solidFill>
                  <a:srgbClr val="000099"/>
                </a:solidFill>
                <a:ea typeface="MS PGothic" panose="020B0600070205080204" pitchFamily="34" charset="-128"/>
                <a:cs typeface="Arial" panose="020B0604020202020204" pitchFamily="34" charset="0"/>
              </a:rPr>
              <a:t>Déformations unguéales</a:t>
            </a:r>
          </a:p>
          <a:p>
            <a:pPr>
              <a:lnSpc>
                <a:spcPct val="110000"/>
              </a:lnSpc>
              <a:spcBef>
                <a:spcPct val="20000"/>
              </a:spcBef>
              <a:buFont typeface="Arial" panose="020B0604020202020204" pitchFamily="34" charset="0"/>
              <a:buNone/>
            </a:pPr>
            <a:r>
              <a:rPr lang="fr-FR" altLang="fr-FR" sz="1600" b="1">
                <a:solidFill>
                  <a:srgbClr val="000099"/>
                </a:solidFill>
                <a:ea typeface="MS PGothic" panose="020B0600070205080204" pitchFamily="34" charset="-128"/>
                <a:cs typeface="Arial" panose="020B0604020202020204" pitchFamily="34" charset="0"/>
              </a:rPr>
              <a:t>     Ongles durs, </a:t>
            </a:r>
            <a:r>
              <a:rPr lang="fr-FR" altLang="fr-FR" sz="1600">
                <a:solidFill>
                  <a:srgbClr val="000099"/>
                </a:solidFill>
                <a:ea typeface="MS PGothic" panose="020B0600070205080204" pitchFamily="34" charset="-128"/>
                <a:cs typeface="Arial" panose="020B0604020202020204" pitchFamily="34" charset="0"/>
              </a:rPr>
              <a:t>douleurs paroxystiques</a:t>
            </a:r>
          </a:p>
          <a:p>
            <a:pPr>
              <a:lnSpc>
                <a:spcPct val="110000"/>
              </a:lnSpc>
              <a:spcBef>
                <a:spcPct val="20000"/>
              </a:spcBef>
              <a:buFont typeface="Arial" panose="020B0604020202020204" pitchFamily="34" charset="0"/>
              <a:buNone/>
            </a:pPr>
            <a:r>
              <a:rPr lang="fr-FR" altLang="fr-FR" sz="1600">
                <a:solidFill>
                  <a:srgbClr val="000099"/>
                </a:solidFill>
                <a:ea typeface="MS PGothic" panose="020B0600070205080204" pitchFamily="34" charset="-128"/>
                <a:cs typeface="Arial" panose="020B0604020202020204" pitchFamily="34" charset="0"/>
              </a:rPr>
              <a:t>     Verrues sous-unguéales</a:t>
            </a:r>
          </a:p>
        </p:txBody>
      </p:sp>
      <p:sp>
        <p:nvSpPr>
          <p:cNvPr id="145416" name="Espace réservé du contenu 2"/>
          <p:cNvSpPr>
            <a:spLocks/>
          </p:cNvSpPr>
          <p:nvPr/>
        </p:nvSpPr>
        <p:spPr bwMode="auto">
          <a:xfrm>
            <a:off x="506413" y="5499100"/>
            <a:ext cx="5472112"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10000"/>
              </a:lnSpc>
              <a:spcBef>
                <a:spcPct val="20000"/>
              </a:spcBef>
              <a:buClr>
                <a:srgbClr val="5CD65C"/>
              </a:buClr>
              <a:buFontTx/>
              <a:buBlip>
                <a:blip r:embed="rId3"/>
              </a:buBlip>
            </a:pPr>
            <a:r>
              <a:rPr lang="fr-FR" altLang="fr-FR" sz="1600">
                <a:solidFill>
                  <a:srgbClr val="000099"/>
                </a:solidFill>
                <a:ea typeface="MS PGothic" panose="020B0600070205080204" pitchFamily="34" charset="-128"/>
                <a:cs typeface="Arial" panose="020B0604020202020204" pitchFamily="34" charset="0"/>
              </a:rPr>
              <a:t>Déformations unguéales, </a:t>
            </a:r>
          </a:p>
          <a:p>
            <a:pPr>
              <a:lnSpc>
                <a:spcPct val="110000"/>
              </a:lnSpc>
              <a:spcBef>
                <a:spcPct val="20000"/>
              </a:spcBef>
              <a:buClr>
                <a:srgbClr val="5CD65C"/>
              </a:buClr>
            </a:pPr>
            <a:r>
              <a:rPr lang="fr-FR" altLang="fr-FR" sz="1600" b="1">
                <a:solidFill>
                  <a:srgbClr val="000099"/>
                </a:solidFill>
                <a:ea typeface="MS PGothic" panose="020B0600070205080204" pitchFamily="34" charset="-128"/>
                <a:cs typeface="Arial" panose="020B0604020202020204" pitchFamily="34" charset="0"/>
              </a:rPr>
              <a:t>     Irritation périunguéale</a:t>
            </a:r>
          </a:p>
          <a:p>
            <a:pPr>
              <a:lnSpc>
                <a:spcPct val="110000"/>
              </a:lnSpc>
              <a:spcBef>
                <a:spcPct val="20000"/>
              </a:spcBef>
              <a:buFont typeface="Arial" panose="020B0604020202020204" pitchFamily="34" charset="0"/>
              <a:buNone/>
            </a:pPr>
            <a:r>
              <a:rPr lang="fr-FR" altLang="fr-FR" sz="1600" b="1">
                <a:solidFill>
                  <a:srgbClr val="000099"/>
                </a:solidFill>
                <a:ea typeface="MS PGothic" panose="020B0600070205080204" pitchFamily="34" charset="-128"/>
                <a:cs typeface="Arial" panose="020B0604020202020204" pitchFamily="34" charset="0"/>
              </a:rPr>
              <a:t>     Ongles épaissis, fendus</a:t>
            </a:r>
            <a:r>
              <a:rPr lang="fr-FR" altLang="fr-FR" sz="1600">
                <a:solidFill>
                  <a:srgbClr val="000099"/>
                </a:solidFill>
                <a:ea typeface="MS PGothic" panose="020B0600070205080204" pitchFamily="34" charset="-128"/>
                <a:cs typeface="Arial" panose="020B0604020202020204" pitchFamily="34" charset="0"/>
              </a:rPr>
              <a:t>, de couleur jaune ou noire</a:t>
            </a:r>
          </a:p>
          <a:p>
            <a:pPr>
              <a:lnSpc>
                <a:spcPct val="80000"/>
              </a:lnSpc>
              <a:spcBef>
                <a:spcPct val="20000"/>
              </a:spcBef>
              <a:buFont typeface="Arial" panose="020B0604020202020204" pitchFamily="34" charset="0"/>
              <a:buNone/>
            </a:pPr>
            <a:endParaRPr lang="fr-FR" altLang="fr-FR">
              <a:solidFill>
                <a:srgbClr val="000000"/>
              </a:solidFill>
              <a:ea typeface="MS PGothic" panose="020B0600070205080204" pitchFamily="34" charset="-128"/>
              <a:cs typeface="Arial" panose="020B0604020202020204" pitchFamily="34" charset="0"/>
            </a:endParaRPr>
          </a:p>
        </p:txBody>
      </p:sp>
      <p:sp>
        <p:nvSpPr>
          <p:cNvPr id="617480" name="ZoneTexte 13"/>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
        <p:nvSpPr>
          <p:cNvPr id="617481" name="Rectangle 6"/>
          <p:cNvSpPr>
            <a:spLocks noChangeArrowheads="1"/>
          </p:cNvSpPr>
          <p:nvPr/>
        </p:nvSpPr>
        <p:spPr bwMode="auto">
          <a:xfrm>
            <a:off x="2397125" y="1065213"/>
            <a:ext cx="2944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cs typeface="Arial" panose="020B0604020202020204" pitchFamily="34" charset="0"/>
                <a:sym typeface="Wingdings" panose="05000000000000000000" pitchFamily="2" charset="2"/>
              </a:rPr>
              <a:t></a:t>
            </a:r>
            <a:r>
              <a:rPr lang="fr-FR" altLang="fr-FR" sz="2000" b="1">
                <a:solidFill>
                  <a:srgbClr val="95C41D"/>
                </a:solidFill>
                <a:cs typeface="Arial" panose="020B0604020202020204" pitchFamily="34" charset="0"/>
              </a:rPr>
              <a:t> </a:t>
            </a:r>
            <a:r>
              <a:rPr lang="fr-FR" altLang="fr-FR" sz="2000" b="1">
                <a:solidFill>
                  <a:srgbClr val="95C41D"/>
                </a:solidFill>
                <a:ea typeface="MS PGothic" panose="020B0600070205080204" pitchFamily="34" charset="-128"/>
                <a:cs typeface="Arial" panose="020B0604020202020204" pitchFamily="34" charset="0"/>
              </a:rPr>
              <a:t>Troubles unguéaux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541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541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54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5410">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541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541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541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541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5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uiExpand="1" build="p" animBg="1"/>
      <p:bldP spid="145412" grpId="0" animBg="1"/>
      <p:bldP spid="145413" grpId="0" animBg="1"/>
      <p:bldP spid="145414" grpId="0" animBg="1"/>
      <p:bldP spid="145415" grpId="0"/>
      <p:bldP spid="14541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Espace réservé du contenu 2"/>
          <p:cNvSpPr>
            <a:spLocks noGrp="1"/>
          </p:cNvSpPr>
          <p:nvPr>
            <p:ph idx="4294967295"/>
          </p:nvPr>
        </p:nvSpPr>
        <p:spPr bwMode="auto">
          <a:xfrm>
            <a:off x="517525" y="1979613"/>
            <a:ext cx="5483225" cy="792162"/>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0000"/>
              </a:lnSpc>
              <a:buClr>
                <a:srgbClr val="33CC33"/>
              </a:buClr>
              <a:buFontTx/>
              <a:buBlip>
                <a:blip r:embed="rId3"/>
              </a:buBlip>
            </a:pPr>
            <a:r>
              <a:rPr lang="fr-FR" altLang="fr-FR" sz="1600" b="1">
                <a:solidFill>
                  <a:srgbClr val="000099"/>
                </a:solidFill>
                <a:ea typeface="MS PGothic" panose="020B0600070205080204" pitchFamily="34" charset="-128"/>
                <a:cs typeface="Arial" panose="020B0604020202020204" pitchFamily="34" charset="0"/>
              </a:rPr>
              <a:t>Grande sécheresse de la peau et des muqueuses</a:t>
            </a:r>
            <a:r>
              <a:rPr lang="fr-FR" altLang="fr-FR" sz="1600">
                <a:solidFill>
                  <a:srgbClr val="000099"/>
                </a:solidFill>
                <a:ea typeface="MS PGothic" panose="020B0600070205080204" pitchFamily="34" charset="-128"/>
                <a:cs typeface="Arial" panose="020B0604020202020204" pitchFamily="34" charset="0"/>
              </a:rPr>
              <a:t>,  surtout de la bouche</a:t>
            </a:r>
          </a:p>
          <a:p>
            <a:pPr>
              <a:lnSpc>
                <a:spcPct val="80000"/>
              </a:lnSpc>
              <a:buClr>
                <a:srgbClr val="33CC33"/>
              </a:buClr>
              <a:buFontTx/>
              <a:buNone/>
            </a:pPr>
            <a:r>
              <a:rPr lang="fr-FR" altLang="fr-FR" sz="1600" b="1">
                <a:solidFill>
                  <a:srgbClr val="000099"/>
                </a:solidFill>
                <a:ea typeface="MS PGothic" panose="020B0600070205080204" pitchFamily="34" charset="-128"/>
                <a:cs typeface="Arial" panose="020B0604020202020204" pitchFamily="34" charset="0"/>
              </a:rPr>
              <a:t>      Absence de soif</a:t>
            </a:r>
          </a:p>
          <a:p>
            <a:pPr>
              <a:lnSpc>
                <a:spcPct val="80000"/>
              </a:lnSpc>
              <a:buFontTx/>
              <a:buNone/>
            </a:pPr>
            <a:endParaRPr lang="fr-FR" altLang="fr-FR" sz="1600">
              <a:solidFill>
                <a:srgbClr val="000099"/>
              </a:solidFill>
              <a:ea typeface="MS PGothic" panose="020B0600070205080204" pitchFamily="34" charset="-128"/>
              <a:cs typeface="Arial" panose="020B0604020202020204" pitchFamily="34" charset="0"/>
            </a:endParaRPr>
          </a:p>
        </p:txBody>
      </p:sp>
      <p:sp>
        <p:nvSpPr>
          <p:cNvPr id="147459" name="Text Box 4"/>
          <p:cNvSpPr>
            <a:spLocks noChangeArrowheads="1"/>
          </p:cNvSpPr>
          <p:nvPr/>
        </p:nvSpPr>
        <p:spPr bwMode="auto">
          <a:xfrm>
            <a:off x="8545513" y="1812925"/>
            <a:ext cx="2592387" cy="674688"/>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lnSpc>
                <a:spcPct val="80000"/>
              </a:lnSpc>
              <a:spcBef>
                <a:spcPct val="20000"/>
              </a:spcBef>
              <a:buFont typeface="Arial" panose="020B0604020202020204" pitchFamily="34" charset="0"/>
              <a:buNone/>
            </a:pPr>
            <a:r>
              <a:rPr lang="fr-FR" altLang="fr-FR" b="1">
                <a:solidFill>
                  <a:srgbClr val="000099"/>
                </a:solidFill>
                <a:ea typeface="MS PGothic" panose="020B0600070205080204" pitchFamily="34" charset="-128"/>
                <a:cs typeface="Arial" panose="020B0604020202020204" pitchFamily="34" charset="0"/>
              </a:rPr>
              <a:t>Nux moschata 5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endParaRPr lang="fr-FR" altLang="fr-FR" b="1">
              <a:solidFill>
                <a:srgbClr val="000099"/>
              </a:solidFill>
              <a:ea typeface="MS PGothic" panose="020B0600070205080204" pitchFamily="34" charset="-128"/>
              <a:cs typeface="Arial" panose="020B0604020202020204" pitchFamily="34" charset="0"/>
            </a:endParaRPr>
          </a:p>
        </p:txBody>
      </p:sp>
      <p:sp>
        <p:nvSpPr>
          <p:cNvPr id="147460" name="Text Box 5"/>
          <p:cNvSpPr>
            <a:spLocks noChangeArrowheads="1"/>
          </p:cNvSpPr>
          <p:nvPr/>
        </p:nvSpPr>
        <p:spPr bwMode="auto">
          <a:xfrm>
            <a:off x="8545513" y="3181350"/>
            <a:ext cx="2592387" cy="673100"/>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lnSpc>
                <a:spcPct val="80000"/>
              </a:lnSpc>
              <a:spcBef>
                <a:spcPct val="20000"/>
              </a:spcBef>
              <a:buFont typeface="Arial" panose="020B0604020202020204" pitchFamily="34" charset="0"/>
              <a:buNone/>
            </a:pPr>
            <a:r>
              <a:rPr lang="fr-FR" altLang="fr-FR" b="1">
                <a:solidFill>
                  <a:srgbClr val="000099"/>
                </a:solidFill>
                <a:ea typeface="MS PGothic" panose="020B0600070205080204" pitchFamily="34" charset="-128"/>
                <a:cs typeface="Arial" panose="020B0604020202020204" pitchFamily="34" charset="0"/>
              </a:rPr>
              <a:t>Alumina 5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endParaRPr lang="fr-FR" altLang="fr-FR" b="1">
              <a:solidFill>
                <a:srgbClr val="000099"/>
              </a:solidFill>
              <a:ea typeface="MS PGothic" panose="020B0600070205080204" pitchFamily="34" charset="-128"/>
              <a:cs typeface="Arial" panose="020B0604020202020204" pitchFamily="34" charset="0"/>
            </a:endParaRPr>
          </a:p>
        </p:txBody>
      </p:sp>
      <p:sp>
        <p:nvSpPr>
          <p:cNvPr id="147461" name="Text Box 6"/>
          <p:cNvSpPr>
            <a:spLocks noChangeArrowheads="1"/>
          </p:cNvSpPr>
          <p:nvPr/>
        </p:nvSpPr>
        <p:spPr bwMode="auto">
          <a:xfrm>
            <a:off x="8545513" y="4575175"/>
            <a:ext cx="2592387" cy="674688"/>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lnSpc>
                <a:spcPct val="80000"/>
              </a:lnSpc>
              <a:spcBef>
                <a:spcPct val="20000"/>
              </a:spcBef>
              <a:buFont typeface="Arial" panose="020B0604020202020204" pitchFamily="34" charset="0"/>
              <a:buNone/>
            </a:pPr>
            <a:r>
              <a:rPr lang="fr-FR" altLang="fr-FR" b="1">
                <a:solidFill>
                  <a:srgbClr val="000099"/>
                </a:solidFill>
                <a:ea typeface="MS PGothic" panose="020B0600070205080204" pitchFamily="34" charset="-128"/>
                <a:cs typeface="Arial" panose="020B0604020202020204" pitchFamily="34" charset="0"/>
              </a:rPr>
              <a:t>Bryonia 5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endParaRPr lang="fr-FR" altLang="fr-FR" b="1">
              <a:solidFill>
                <a:srgbClr val="000099"/>
              </a:solidFill>
              <a:ea typeface="MS PGothic" panose="020B0600070205080204" pitchFamily="34" charset="-128"/>
              <a:cs typeface="Arial" panose="020B0604020202020204" pitchFamily="34" charset="0"/>
            </a:endParaRPr>
          </a:p>
        </p:txBody>
      </p:sp>
      <p:sp>
        <p:nvSpPr>
          <p:cNvPr id="147462" name="Espace réservé du contenu 2"/>
          <p:cNvSpPr>
            <a:spLocks/>
          </p:cNvSpPr>
          <p:nvPr/>
        </p:nvSpPr>
        <p:spPr bwMode="auto">
          <a:xfrm>
            <a:off x="517525" y="3186113"/>
            <a:ext cx="50419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lnSpc>
                <a:spcPct val="110000"/>
              </a:lnSpc>
              <a:spcBef>
                <a:spcPct val="20000"/>
              </a:spcBef>
              <a:buClr>
                <a:srgbClr val="33CC33"/>
              </a:buClr>
              <a:buFontTx/>
              <a:buBlip>
                <a:blip r:embed="rId3"/>
              </a:buBlip>
            </a:pPr>
            <a:r>
              <a:rPr lang="fr-FR" altLang="fr-FR" sz="1600" b="1">
                <a:solidFill>
                  <a:srgbClr val="000099"/>
                </a:solidFill>
                <a:ea typeface="MS PGothic" panose="020B0600070205080204" pitchFamily="34" charset="-128"/>
                <a:cs typeface="Arial" panose="020B0604020202020204" pitchFamily="34" charset="0"/>
              </a:rPr>
              <a:t>Sécheresse</a:t>
            </a:r>
            <a:r>
              <a:rPr lang="fr-FR" altLang="fr-FR" sz="1600">
                <a:solidFill>
                  <a:srgbClr val="000099"/>
                </a:solidFill>
                <a:ea typeface="MS PGothic" panose="020B0600070205080204" pitchFamily="34" charset="-128"/>
                <a:cs typeface="Arial" panose="020B0604020202020204" pitchFamily="34" charset="0"/>
              </a:rPr>
              <a:t> de la peau et de toutes les  muqueuses  (sauf parfois la muqueuse vaginale)</a:t>
            </a:r>
          </a:p>
          <a:p>
            <a:pPr eaLnBrk="0" hangingPunct="0">
              <a:lnSpc>
                <a:spcPct val="110000"/>
              </a:lnSpc>
              <a:spcBef>
                <a:spcPct val="20000"/>
              </a:spcBef>
              <a:buFont typeface="Arial" panose="020B0604020202020204" pitchFamily="34" charset="0"/>
              <a:buNone/>
            </a:pPr>
            <a:r>
              <a:rPr lang="fr-FR" altLang="fr-FR" sz="1600" b="1">
                <a:solidFill>
                  <a:srgbClr val="000099"/>
                </a:solidFill>
                <a:ea typeface="MS PGothic" panose="020B0600070205080204" pitchFamily="34" charset="-128"/>
                <a:cs typeface="Arial" panose="020B0604020202020204" pitchFamily="34" charset="0"/>
              </a:rPr>
              <a:t>     Constipation par inertie rectale</a:t>
            </a:r>
          </a:p>
          <a:p>
            <a:pPr eaLnBrk="0" hangingPunct="0">
              <a:lnSpc>
                <a:spcPct val="80000"/>
              </a:lnSpc>
              <a:spcBef>
                <a:spcPct val="20000"/>
              </a:spcBef>
              <a:buFont typeface="Arial" panose="020B0604020202020204" pitchFamily="34" charset="0"/>
              <a:buNone/>
            </a:pPr>
            <a:endParaRPr lang="fr-FR" altLang="fr-FR" sz="1600">
              <a:solidFill>
                <a:srgbClr val="000099"/>
              </a:solidFill>
              <a:ea typeface="MS PGothic" panose="020B0600070205080204" pitchFamily="34" charset="-128"/>
              <a:cs typeface="Arial" panose="020B0604020202020204" pitchFamily="34" charset="0"/>
            </a:endParaRPr>
          </a:p>
        </p:txBody>
      </p:sp>
      <p:sp>
        <p:nvSpPr>
          <p:cNvPr id="147463" name="Espace réservé du contenu 2"/>
          <p:cNvSpPr>
            <a:spLocks/>
          </p:cNvSpPr>
          <p:nvPr/>
        </p:nvSpPr>
        <p:spPr bwMode="auto">
          <a:xfrm>
            <a:off x="517525" y="4575175"/>
            <a:ext cx="54832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lnSpc>
                <a:spcPct val="110000"/>
              </a:lnSpc>
              <a:spcBef>
                <a:spcPct val="20000"/>
              </a:spcBef>
              <a:buClr>
                <a:srgbClr val="33CC33"/>
              </a:buClr>
              <a:buFontTx/>
              <a:buBlip>
                <a:blip r:embed="rId3"/>
              </a:buBlip>
            </a:pPr>
            <a:r>
              <a:rPr lang="fr-FR" altLang="fr-FR" sz="1600">
                <a:solidFill>
                  <a:srgbClr val="000099"/>
                </a:solidFill>
                <a:ea typeface="MS PGothic" panose="020B0600070205080204" pitchFamily="34" charset="-128"/>
                <a:cs typeface="Arial" panose="020B0604020202020204" pitchFamily="34" charset="0"/>
              </a:rPr>
              <a:t> </a:t>
            </a:r>
            <a:r>
              <a:rPr lang="fr-FR" altLang="fr-FR" sz="1600" b="1">
                <a:solidFill>
                  <a:srgbClr val="000099"/>
                </a:solidFill>
                <a:ea typeface="MS PGothic" panose="020B0600070205080204" pitchFamily="34" charset="-128"/>
                <a:cs typeface="Arial" panose="020B0604020202020204" pitchFamily="34" charset="0"/>
              </a:rPr>
              <a:t>Grande sécheresse des muqueuses avec soif vive</a:t>
            </a:r>
            <a:r>
              <a:rPr lang="fr-FR" altLang="fr-FR" sz="1600">
                <a:solidFill>
                  <a:srgbClr val="000099"/>
                </a:solidFill>
                <a:ea typeface="MS PGothic" panose="020B0600070205080204" pitchFamily="34" charset="-128"/>
                <a:cs typeface="Arial" panose="020B0604020202020204" pitchFamily="34" charset="0"/>
              </a:rPr>
              <a:t> </a:t>
            </a:r>
          </a:p>
          <a:p>
            <a:pPr eaLnBrk="0" hangingPunct="0">
              <a:lnSpc>
                <a:spcPct val="110000"/>
              </a:lnSpc>
              <a:spcBef>
                <a:spcPct val="20000"/>
              </a:spcBef>
              <a:buClr>
                <a:srgbClr val="33CC33"/>
              </a:buClr>
            </a:pPr>
            <a:r>
              <a:rPr lang="fr-FR" altLang="fr-FR" sz="1600">
                <a:solidFill>
                  <a:srgbClr val="000099"/>
                </a:solidFill>
                <a:ea typeface="MS PGothic" panose="020B0600070205080204" pitchFamily="34" charset="-128"/>
                <a:cs typeface="Arial" panose="020B0604020202020204" pitchFamily="34" charset="0"/>
              </a:rPr>
              <a:t>      Constipation avec grosses selles dures sèches</a:t>
            </a:r>
          </a:p>
        </p:txBody>
      </p:sp>
      <p:sp>
        <p:nvSpPr>
          <p:cNvPr id="619527" name="Rectangle 11"/>
          <p:cNvSpPr>
            <a:spLocks noChangeArrowheads="1"/>
          </p:cNvSpPr>
          <p:nvPr/>
        </p:nvSpPr>
        <p:spPr bwMode="auto">
          <a:xfrm>
            <a:off x="2397125" y="1063625"/>
            <a:ext cx="3978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cs typeface="Arial" panose="020B0604020202020204" pitchFamily="34" charset="0"/>
                <a:sym typeface="Wingdings" panose="05000000000000000000" pitchFamily="2" charset="2"/>
              </a:rPr>
              <a:t></a:t>
            </a:r>
            <a:r>
              <a:rPr lang="fr-FR" altLang="fr-FR" sz="2000" b="1">
                <a:solidFill>
                  <a:srgbClr val="95C41D"/>
                </a:solidFill>
                <a:ea typeface="MS PGothic" panose="020B0600070205080204" pitchFamily="34" charset="-128"/>
                <a:cs typeface="Arial" panose="020B0604020202020204" pitchFamily="34" charset="0"/>
              </a:rPr>
              <a:t> Sécheresse des muqueuses</a:t>
            </a:r>
          </a:p>
        </p:txBody>
      </p:sp>
      <p:sp>
        <p:nvSpPr>
          <p:cNvPr id="619528" name="ZoneTexte 12"/>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45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745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745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745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74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746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746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7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8" grpId="0" uiExpand="1" build="p" animBg="1"/>
      <p:bldP spid="147459" grpId="0" animBg="1"/>
      <p:bldP spid="147460" grpId="0" animBg="1"/>
      <p:bldP spid="147461" grpId="0" animBg="1"/>
      <p:bldP spid="147462" grpId="0"/>
      <p:bldP spid="14746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016500" y="1990725"/>
            <a:ext cx="63373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auto" hangingPunct="0">
              <a:spcBef>
                <a:spcPts val="0"/>
              </a:spcBef>
              <a:spcAft>
                <a:spcPts val="0"/>
              </a:spcAft>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auto" hangingPunct="0">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Réactiver la méthodologie de conseil</a:t>
            </a:r>
          </a:p>
          <a:p>
            <a:pPr eaLnBrk="0" fontAlgn="auto" hangingPunct="0">
              <a:lnSpc>
                <a:spcPct val="110000"/>
              </a:lnSpc>
              <a:spcBef>
                <a:spcPts val="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Construire un outil d’aide à la prescription</a:t>
            </a:r>
            <a:r>
              <a:rPr lang="fr-FR" altLang="fr-FR" sz="2000" b="1" dirty="0">
                <a:solidFill>
                  <a:srgbClr val="000099"/>
                </a:solidFill>
                <a:latin typeface="Arial"/>
                <a:ea typeface="ＭＳ Ｐゴシック" panose="020B0600070205080204" pitchFamily="34" charset="-128"/>
              </a:rPr>
              <a:t> </a:t>
            </a:r>
          </a:p>
        </p:txBody>
      </p:sp>
      <p:sp>
        <p:nvSpPr>
          <p:cNvPr id="309250" name="Rectangle 15"/>
          <p:cNvSpPr>
            <a:spLocks noChangeArrowheads="1"/>
          </p:cNvSpPr>
          <p:nvPr/>
        </p:nvSpPr>
        <p:spPr bwMode="auto">
          <a:xfrm>
            <a:off x="3144838" y="3430588"/>
            <a:ext cx="88074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b="1" u="sng">
                <a:solidFill>
                  <a:srgbClr val="000099"/>
                </a:solidFill>
                <a:ea typeface="MS PGothic" panose="020B0600070205080204" pitchFamily="34" charset="-128"/>
                <a:cs typeface="Arial" panose="020B0604020202020204" pitchFamily="34" charset="0"/>
              </a:rPr>
              <a:t>Règles du jeu :</a:t>
            </a:r>
          </a:p>
          <a:p>
            <a:pPr eaLnBrk="0" hangingPunct="0">
              <a:spcBef>
                <a:spcPct val="50000"/>
              </a:spcBef>
              <a:buClr>
                <a:srgbClr val="000099"/>
              </a:buClr>
              <a:buFontTx/>
              <a:buBlip>
                <a:blip r:embed="rId3"/>
              </a:buBlip>
            </a:pPr>
            <a:r>
              <a:rPr lang="fr-FR" altLang="fr-FR">
                <a:solidFill>
                  <a:srgbClr val="000099"/>
                </a:solidFill>
                <a:ea typeface="MS PGothic" panose="020B0600070205080204" pitchFamily="34" charset="-128"/>
                <a:cs typeface="Arial" panose="020B0604020202020204" pitchFamily="34" charset="0"/>
              </a:rPr>
              <a:t>A la </a:t>
            </a:r>
            <a:r>
              <a:rPr lang="fr-FR" altLang="fr-FR" b="1">
                <a:solidFill>
                  <a:srgbClr val="000099"/>
                </a:solidFill>
                <a:ea typeface="MS PGothic" panose="020B0600070205080204" pitchFamily="34" charset="-128"/>
                <a:cs typeface="Arial" panose="020B0604020202020204" pitchFamily="34" charset="0"/>
              </a:rPr>
              <a:t>cantonade : répondre à la question</a:t>
            </a:r>
          </a:p>
          <a:p>
            <a:pPr eaLnBrk="0" hangingPunct="0">
              <a:lnSpc>
                <a:spcPct val="110000"/>
              </a:lnSpc>
              <a:spcBef>
                <a:spcPct val="10000"/>
              </a:spcBef>
              <a:buClr>
                <a:srgbClr val="000099"/>
              </a:buClr>
            </a:pPr>
            <a:r>
              <a:rPr lang="fr-FR" altLang="fr-FR" b="1" i="1">
                <a:solidFill>
                  <a:srgbClr val="000099"/>
                </a:solidFill>
                <a:ea typeface="MS PGothic" panose="020B0600070205080204" pitchFamily="34" charset="-128"/>
                <a:cs typeface="Arial" panose="020B0604020202020204" pitchFamily="34" charset="0"/>
              </a:rPr>
              <a:t>	Quelle méthode ou quel outil utilisez-vous pour construire votre conseil ?</a:t>
            </a:r>
          </a:p>
          <a:p>
            <a:pPr eaLnBrk="0" hangingPunct="0">
              <a:spcBef>
                <a:spcPct val="30000"/>
              </a:spcBef>
              <a:buClr>
                <a:srgbClr val="000099"/>
              </a:buClr>
              <a:buFontTx/>
              <a:buBlip>
                <a:blip r:embed="rId3"/>
              </a:buBlip>
            </a:pPr>
            <a:r>
              <a:rPr lang="fr-FR" altLang="fr-FR" b="1">
                <a:solidFill>
                  <a:srgbClr val="000099"/>
                </a:solidFill>
                <a:ea typeface="MS PGothic" panose="020B0600070205080204" pitchFamily="34" charset="-128"/>
                <a:cs typeface="Arial" panose="020B0604020202020204" pitchFamily="34" charset="0"/>
              </a:rPr>
              <a:t>Individuellement </a:t>
            </a:r>
            <a:r>
              <a:rPr lang="fr-FR" altLang="fr-FR">
                <a:solidFill>
                  <a:srgbClr val="000099"/>
                </a:solidFill>
                <a:ea typeface="MS PGothic" panose="020B0600070205080204" pitchFamily="34" charset="-128"/>
                <a:cs typeface="Arial" panose="020B0604020202020204" pitchFamily="34" charset="0"/>
              </a:rPr>
              <a:t>:</a:t>
            </a:r>
          </a:p>
          <a:p>
            <a:pPr eaLnBrk="0" hangingPunct="0">
              <a:spcBef>
                <a:spcPct val="30000"/>
              </a:spcBef>
              <a:buClr>
                <a:srgbClr val="000099"/>
              </a:buClr>
            </a:pPr>
            <a:r>
              <a:rPr lang="fr-FR" altLang="fr-FR">
                <a:solidFill>
                  <a:srgbClr val="000099"/>
                </a:solidFill>
                <a:ea typeface="MS PGothic" panose="020B0600070205080204" pitchFamily="34" charset="-128"/>
                <a:cs typeface="Arial" panose="020B0604020202020204" pitchFamily="34" charset="0"/>
              </a:rPr>
              <a:t>Construire le schéma :</a:t>
            </a:r>
          </a:p>
          <a:p>
            <a:pPr eaLnBrk="0" hangingPunct="0">
              <a:spcBef>
                <a:spcPct val="30000"/>
              </a:spcBef>
              <a:buClr>
                <a:srgbClr val="000099"/>
              </a:buClr>
              <a:buFontTx/>
              <a:buChar char="-"/>
            </a:pPr>
            <a:r>
              <a:rPr lang="fr-FR" altLang="fr-FR">
                <a:solidFill>
                  <a:srgbClr val="000099"/>
                </a:solidFill>
                <a:ea typeface="MS PGothic" panose="020B0600070205080204" pitchFamily="34" charset="-128"/>
                <a:cs typeface="Arial" panose="020B0604020202020204" pitchFamily="34" charset="0"/>
              </a:rPr>
              <a:t>En indiquant le type d’informations à noter dans chaque cadran</a:t>
            </a:r>
          </a:p>
          <a:p>
            <a:pPr eaLnBrk="0" hangingPunct="0">
              <a:spcBef>
                <a:spcPct val="30000"/>
              </a:spcBef>
              <a:buClr>
                <a:srgbClr val="000099"/>
              </a:buClr>
              <a:buFontTx/>
              <a:buChar char="-"/>
            </a:pPr>
            <a:r>
              <a:rPr lang="fr-FR" altLang="fr-FR">
                <a:solidFill>
                  <a:srgbClr val="000099"/>
                </a:solidFill>
                <a:ea typeface="MS PGothic" panose="020B0600070205080204" pitchFamily="34" charset="-128"/>
                <a:cs typeface="Arial" panose="020B0604020202020204" pitchFamily="34" charset="0"/>
              </a:rPr>
              <a:t>En associant LA question à poser</a:t>
            </a:r>
          </a:p>
        </p:txBody>
      </p:sp>
      <p:sp>
        <p:nvSpPr>
          <p:cNvPr id="309251"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09252"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rPr>
              <a:t>10’</a:t>
            </a:r>
          </a:p>
        </p:txBody>
      </p:sp>
      <p:sp>
        <p:nvSpPr>
          <p:cNvPr id="309253"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ea typeface="Tahoma" panose="020B0604030504040204" pitchFamily="34" charset="0"/>
                <a:cs typeface="Arial" panose="020B0604020202020204" pitchFamily="34" charset="0"/>
              </a:rPr>
              <a:t>2.2. Méthodologie de conseil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621570"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rPr>
              <a:t>10’</a:t>
            </a:r>
          </a:p>
        </p:txBody>
      </p:sp>
      <p:sp>
        <p:nvSpPr>
          <p:cNvPr id="621571" name="ZoneTexte 8"/>
          <p:cNvSpPr txBox="1">
            <a:spLocks noChangeArrowheads="1"/>
          </p:cNvSpPr>
          <p:nvPr/>
        </p:nvSpPr>
        <p:spPr bwMode="auto">
          <a:xfrm>
            <a:off x="2397125" y="314325"/>
            <a:ext cx="8431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3200" b="1">
                <a:solidFill>
                  <a:srgbClr val="FFFFFF"/>
                </a:solidFill>
              </a:rPr>
              <a:t>Arbres décisionnels</a:t>
            </a:r>
          </a:p>
        </p:txBody>
      </p:sp>
      <p:sp>
        <p:nvSpPr>
          <p:cNvPr id="621572" name="Rectangle 2"/>
          <p:cNvSpPr>
            <a:spLocks noChangeArrowheads="1"/>
          </p:cNvSpPr>
          <p:nvPr/>
        </p:nvSpPr>
        <p:spPr bwMode="auto">
          <a:xfrm>
            <a:off x="6096000" y="1736725"/>
            <a:ext cx="52974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20000"/>
              </a:spcBef>
              <a:buFont typeface="Wingdings" panose="05000000000000000000" pitchFamily="2" charset="2"/>
              <a:buChar char="Ø"/>
            </a:pPr>
            <a:r>
              <a:rPr lang="fr-FR" altLang="fr-FR" sz="2000">
                <a:solidFill>
                  <a:srgbClr val="000099"/>
                </a:solidFill>
                <a:cs typeface="Arial" panose="020B0604020202020204" pitchFamily="34" charset="0"/>
              </a:rPr>
              <a:t>Construire un schéma de synthèse</a:t>
            </a:r>
          </a:p>
          <a:p>
            <a:pPr>
              <a:spcBef>
                <a:spcPct val="20000"/>
              </a:spcBef>
              <a:buFont typeface="Wingdings" panose="05000000000000000000" pitchFamily="2" charset="2"/>
              <a:buChar char="Ø"/>
            </a:pPr>
            <a:r>
              <a:rPr lang="fr-FR" altLang="fr-FR" sz="2000">
                <a:solidFill>
                  <a:srgbClr val="000099"/>
                </a:solidFill>
                <a:cs typeface="Arial" panose="020B0604020202020204" pitchFamily="34" charset="0"/>
              </a:rPr>
              <a:t>Disposer d’un outil aide-mémoire</a:t>
            </a:r>
            <a:endParaRPr lang="fr-FR" altLang="fr-FR" sz="3200">
              <a:solidFill>
                <a:srgbClr val="000099"/>
              </a:solidFill>
              <a:cs typeface="Arial" panose="020B0604020202020204" pitchFamily="34" charset="0"/>
            </a:endParaRPr>
          </a:p>
        </p:txBody>
      </p:sp>
      <p:sp>
        <p:nvSpPr>
          <p:cNvPr id="621573" name="Rectangle 4"/>
          <p:cNvSpPr>
            <a:spLocks noChangeArrowheads="1"/>
          </p:cNvSpPr>
          <p:nvPr/>
        </p:nvSpPr>
        <p:spPr bwMode="auto">
          <a:xfrm>
            <a:off x="3856038" y="3794125"/>
            <a:ext cx="7820025"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dirty="0">
                <a:solidFill>
                  <a:srgbClr val="000099"/>
                </a:solidFill>
                <a:cs typeface="Arial" panose="020B0604020202020204" pitchFamily="34" charset="0"/>
              </a:rPr>
              <a:t>Règles du jeu :</a:t>
            </a:r>
          </a:p>
          <a:p>
            <a:pPr>
              <a:spcBef>
                <a:spcPct val="20000"/>
              </a:spcBef>
              <a:buFontTx/>
              <a:buBlip>
                <a:blip r:embed="rId3"/>
              </a:buBlip>
            </a:pPr>
            <a:r>
              <a:rPr lang="fr-FR" altLang="fr-FR" b="1" dirty="0">
                <a:solidFill>
                  <a:srgbClr val="000099"/>
                </a:solidFill>
                <a:cs typeface="Arial" panose="020B0604020202020204" pitchFamily="34" charset="0"/>
              </a:rPr>
              <a:t>Individuellement</a:t>
            </a:r>
          </a:p>
          <a:p>
            <a:pPr>
              <a:spcBef>
                <a:spcPct val="20000"/>
              </a:spcBef>
              <a:buFontTx/>
              <a:buBlip>
                <a:blip r:embed="rId3"/>
              </a:buBlip>
            </a:pPr>
            <a:r>
              <a:rPr lang="fr-FR" altLang="fr-FR" dirty="0">
                <a:solidFill>
                  <a:srgbClr val="000099"/>
                </a:solidFill>
                <a:cs typeface="Arial" panose="020B0604020202020204" pitchFamily="34" charset="0"/>
              </a:rPr>
              <a:t>Utiliser la structure proposée</a:t>
            </a:r>
          </a:p>
          <a:p>
            <a:pPr>
              <a:spcBef>
                <a:spcPct val="20000"/>
              </a:spcBef>
              <a:buFontTx/>
              <a:buBlip>
                <a:blip r:embed="rId3"/>
              </a:buBlip>
            </a:pPr>
            <a:r>
              <a:rPr lang="fr-FR" altLang="fr-FR" dirty="0">
                <a:solidFill>
                  <a:srgbClr val="000099"/>
                </a:solidFill>
                <a:cs typeface="Arial" panose="020B0604020202020204" pitchFamily="34" charset="0"/>
              </a:rPr>
              <a:t>Construire les arbres décisionnels « Acné juvénile », « Lucite estivale » et « Cicatrisation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ZoneTexte 8"/>
          <p:cNvSpPr txBox="1">
            <a:spLocks noChangeArrowheads="1"/>
          </p:cNvSpPr>
          <p:nvPr/>
        </p:nvSpPr>
        <p:spPr bwMode="auto">
          <a:xfrm>
            <a:off x="2397125" y="314325"/>
            <a:ext cx="8431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3200" b="1">
                <a:solidFill>
                  <a:srgbClr val="FFFFFF"/>
                </a:solidFill>
              </a:rPr>
              <a:t>Acné juvénile</a:t>
            </a:r>
          </a:p>
        </p:txBody>
      </p:sp>
      <p:pic>
        <p:nvPicPr>
          <p:cNvPr id="623618" name="Image 3"/>
          <p:cNvPicPr>
            <a:picLocks noChangeAspect="1"/>
          </p:cNvPicPr>
          <p:nvPr/>
        </p:nvPicPr>
        <p:blipFill>
          <a:blip r:embed="rId3">
            <a:extLst>
              <a:ext uri="{28A0092B-C50C-407E-A947-70E740481C1C}">
                <a14:useLocalDpi xmlns:a14="http://schemas.microsoft.com/office/drawing/2010/main"/>
              </a:ext>
            </a:extLst>
          </a:blip>
          <a:srcRect l="3259" r="-514"/>
          <a:stretch>
            <a:fillRect/>
          </a:stretch>
        </p:blipFill>
        <p:spPr bwMode="auto">
          <a:xfrm>
            <a:off x="1738313" y="962025"/>
            <a:ext cx="9017000"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a:spLocks noChangeArrowheads="1"/>
          </p:cNvSpPr>
          <p:nvPr/>
        </p:nvSpPr>
        <p:spPr bwMode="auto">
          <a:xfrm>
            <a:off x="4875213" y="1798638"/>
            <a:ext cx="2511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SULFUR IODATUM 15 CH</a:t>
            </a:r>
          </a:p>
        </p:txBody>
      </p:sp>
      <p:sp>
        <p:nvSpPr>
          <p:cNvPr id="6" name="ZoneTexte 5"/>
          <p:cNvSpPr txBox="1">
            <a:spLocks noChangeArrowheads="1"/>
          </p:cNvSpPr>
          <p:nvPr/>
        </p:nvSpPr>
        <p:spPr bwMode="auto">
          <a:xfrm>
            <a:off x="1666875" y="4289425"/>
            <a:ext cx="19383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peau grasse</a:t>
            </a:r>
          </a:p>
        </p:txBody>
      </p:sp>
      <p:sp>
        <p:nvSpPr>
          <p:cNvPr id="7" name="ZoneTexte 6"/>
          <p:cNvSpPr txBox="1">
            <a:spLocks noChangeArrowheads="1"/>
          </p:cNvSpPr>
          <p:nvPr/>
        </p:nvSpPr>
        <p:spPr bwMode="auto">
          <a:xfrm>
            <a:off x="2722563" y="4289425"/>
            <a:ext cx="2511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comédons</a:t>
            </a:r>
          </a:p>
        </p:txBody>
      </p:sp>
      <p:sp>
        <p:nvSpPr>
          <p:cNvPr id="8" name="ZoneTexte 7"/>
          <p:cNvSpPr txBox="1">
            <a:spLocks noChangeArrowheads="1"/>
          </p:cNvSpPr>
          <p:nvPr/>
        </p:nvSpPr>
        <p:spPr bwMode="auto">
          <a:xfrm>
            <a:off x="2025650" y="4651375"/>
            <a:ext cx="2511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SELENIUM METALLICUM 9 CH</a:t>
            </a:r>
          </a:p>
        </p:txBody>
      </p:sp>
      <p:sp>
        <p:nvSpPr>
          <p:cNvPr id="9" name="ZoneTexte 8"/>
          <p:cNvSpPr txBox="1">
            <a:spLocks noChangeArrowheads="1"/>
          </p:cNvSpPr>
          <p:nvPr/>
        </p:nvSpPr>
        <p:spPr bwMode="auto">
          <a:xfrm>
            <a:off x="4903788" y="4183063"/>
            <a:ext cx="1936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indurée</a:t>
            </a:r>
          </a:p>
        </p:txBody>
      </p:sp>
      <p:sp>
        <p:nvSpPr>
          <p:cNvPr id="10" name="ZoneTexte 9"/>
          <p:cNvSpPr txBox="1">
            <a:spLocks noChangeArrowheads="1"/>
          </p:cNvSpPr>
          <p:nvPr/>
        </p:nvSpPr>
        <p:spPr bwMode="auto">
          <a:xfrm>
            <a:off x="5891213" y="4183063"/>
            <a:ext cx="1938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pustuleuse</a:t>
            </a:r>
          </a:p>
        </p:txBody>
      </p:sp>
      <p:sp>
        <p:nvSpPr>
          <p:cNvPr id="11" name="ZoneTexte 10"/>
          <p:cNvSpPr txBox="1">
            <a:spLocks noChangeArrowheads="1"/>
          </p:cNvSpPr>
          <p:nvPr/>
        </p:nvSpPr>
        <p:spPr bwMode="auto">
          <a:xfrm>
            <a:off x="4937125" y="4662488"/>
            <a:ext cx="2511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KALIUM BROMATUM 9 CH</a:t>
            </a:r>
          </a:p>
        </p:txBody>
      </p:sp>
      <p:sp>
        <p:nvSpPr>
          <p:cNvPr id="12" name="ZoneTexte 11"/>
          <p:cNvSpPr txBox="1">
            <a:spLocks noChangeArrowheads="1"/>
          </p:cNvSpPr>
          <p:nvPr/>
        </p:nvSpPr>
        <p:spPr bwMode="auto">
          <a:xfrm>
            <a:off x="8651875" y="4187825"/>
            <a:ext cx="1936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avant</a:t>
            </a:r>
          </a:p>
        </p:txBody>
      </p:sp>
      <p:sp>
        <p:nvSpPr>
          <p:cNvPr id="13" name="ZoneTexte 12"/>
          <p:cNvSpPr txBox="1">
            <a:spLocks noChangeArrowheads="1"/>
          </p:cNvSpPr>
          <p:nvPr/>
        </p:nvSpPr>
        <p:spPr bwMode="auto">
          <a:xfrm>
            <a:off x="7783513" y="4424363"/>
            <a:ext cx="19367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ou pendant les règles</a:t>
            </a:r>
          </a:p>
        </p:txBody>
      </p:sp>
      <p:sp>
        <p:nvSpPr>
          <p:cNvPr id="14" name="ZoneTexte 13"/>
          <p:cNvSpPr txBox="1">
            <a:spLocks noChangeArrowheads="1"/>
          </p:cNvSpPr>
          <p:nvPr/>
        </p:nvSpPr>
        <p:spPr bwMode="auto">
          <a:xfrm>
            <a:off x="7902575" y="4662488"/>
            <a:ext cx="2511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EUGENIA JAMBOSA 9 CH</a:t>
            </a:r>
          </a:p>
        </p:txBody>
      </p:sp>
      <p:sp>
        <p:nvSpPr>
          <p:cNvPr id="15" name="ZoneTexte 14"/>
          <p:cNvSpPr txBox="1">
            <a:spLocks noChangeArrowheads="1"/>
          </p:cNvSpPr>
          <p:nvPr/>
        </p:nvSpPr>
        <p:spPr bwMode="auto">
          <a:xfrm>
            <a:off x="5543550" y="5657850"/>
            <a:ext cx="1936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sévère</a:t>
            </a:r>
          </a:p>
        </p:txBody>
      </p:sp>
      <p:sp>
        <p:nvSpPr>
          <p:cNvPr id="16" name="ZoneTexte 15"/>
          <p:cNvSpPr txBox="1">
            <a:spLocks noChangeArrowheads="1"/>
          </p:cNvSpPr>
          <p:nvPr/>
        </p:nvSpPr>
        <p:spPr bwMode="auto">
          <a:xfrm>
            <a:off x="5046663" y="5884863"/>
            <a:ext cx="19383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DHA-S 30 CH</a:t>
            </a:r>
          </a:p>
        </p:txBody>
      </p:sp>
      <p:sp>
        <p:nvSpPr>
          <p:cNvPr id="17" name="Pentagone 16"/>
          <p:cNvSpPr/>
          <p:nvPr/>
        </p:nvSpPr>
        <p:spPr>
          <a:xfrm rot="5400000">
            <a:off x="10257631" y="284957"/>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p>
        </p:txBody>
      </p:sp>
      <p:sp>
        <p:nvSpPr>
          <p:cNvPr id="18" name="ZoneTexte 16"/>
          <p:cNvSpPr txBox="1">
            <a:spLocks noChangeArrowheads="1"/>
          </p:cNvSpPr>
          <p:nvPr/>
        </p:nvSpPr>
        <p:spPr bwMode="auto">
          <a:xfrm>
            <a:off x="10299700" y="830263"/>
            <a:ext cx="17287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19" name="Imag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18813" y="255588"/>
            <a:ext cx="6508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par>
                                <p:cTn id="54" presetID="22" presetClass="entr" presetSubtype="1"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up)">
                                      <p:cBhvr>
                                        <p:cTn id="56" dur="500"/>
                                        <p:tgtEl>
                                          <p:spTgt spid="19"/>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up)">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animBg="1"/>
      <p:bldP spid="18"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ZoneTexte 8"/>
          <p:cNvSpPr txBox="1">
            <a:spLocks noChangeArrowheads="1"/>
          </p:cNvSpPr>
          <p:nvPr/>
        </p:nvSpPr>
        <p:spPr bwMode="auto">
          <a:xfrm>
            <a:off x="2397125" y="314325"/>
            <a:ext cx="8431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3200" b="1">
                <a:solidFill>
                  <a:srgbClr val="FFFFFF"/>
                </a:solidFill>
              </a:rPr>
              <a:t>Lucite estivale</a:t>
            </a:r>
          </a:p>
        </p:txBody>
      </p:sp>
      <p:pic>
        <p:nvPicPr>
          <p:cNvPr id="625666" name="Image 3"/>
          <p:cNvPicPr>
            <a:picLocks noChangeAspect="1"/>
          </p:cNvPicPr>
          <p:nvPr/>
        </p:nvPicPr>
        <p:blipFill>
          <a:blip r:embed="rId3">
            <a:extLst>
              <a:ext uri="{28A0092B-C50C-407E-A947-70E740481C1C}">
                <a14:useLocalDpi xmlns:a14="http://schemas.microsoft.com/office/drawing/2010/main"/>
              </a:ext>
            </a:extLst>
          </a:blip>
          <a:srcRect l="963" t="2380"/>
          <a:stretch>
            <a:fillRect/>
          </a:stretch>
        </p:blipFill>
        <p:spPr bwMode="auto">
          <a:xfrm>
            <a:off x="1714500" y="1084263"/>
            <a:ext cx="9136063"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a:spLocks noChangeArrowheads="1"/>
          </p:cNvSpPr>
          <p:nvPr/>
        </p:nvSpPr>
        <p:spPr bwMode="auto">
          <a:xfrm>
            <a:off x="4906963" y="1776413"/>
            <a:ext cx="2813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HYPERICUM PERFORATUM 15 CH</a:t>
            </a:r>
          </a:p>
        </p:txBody>
      </p:sp>
      <p:sp>
        <p:nvSpPr>
          <p:cNvPr id="7" name="ZoneTexte 6"/>
          <p:cNvSpPr txBox="1">
            <a:spLocks noChangeArrowheads="1"/>
          </p:cNvSpPr>
          <p:nvPr/>
        </p:nvSpPr>
        <p:spPr bwMode="auto">
          <a:xfrm>
            <a:off x="1812925" y="5005388"/>
            <a:ext cx="1168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Œdème </a:t>
            </a:r>
          </a:p>
        </p:txBody>
      </p:sp>
      <p:sp>
        <p:nvSpPr>
          <p:cNvPr id="8" name="ZoneTexte 7"/>
          <p:cNvSpPr txBox="1">
            <a:spLocks noChangeArrowheads="1"/>
          </p:cNvSpPr>
          <p:nvPr/>
        </p:nvSpPr>
        <p:spPr bwMode="auto">
          <a:xfrm>
            <a:off x="3167063" y="5008563"/>
            <a:ext cx="1168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prurit </a:t>
            </a:r>
          </a:p>
        </p:txBody>
      </p:sp>
      <p:sp>
        <p:nvSpPr>
          <p:cNvPr id="9" name="ZoneTexte 8"/>
          <p:cNvSpPr txBox="1">
            <a:spLocks noChangeArrowheads="1"/>
          </p:cNvSpPr>
          <p:nvPr/>
        </p:nvSpPr>
        <p:spPr bwMode="auto">
          <a:xfrm>
            <a:off x="1682750" y="5527675"/>
            <a:ext cx="2811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APIS MELLIFICA 15 CH</a:t>
            </a:r>
          </a:p>
        </p:txBody>
      </p:sp>
      <p:sp>
        <p:nvSpPr>
          <p:cNvPr id="10" name="ZoneTexte 9"/>
          <p:cNvSpPr txBox="1">
            <a:spLocks noChangeArrowheads="1"/>
          </p:cNvSpPr>
          <p:nvPr/>
        </p:nvSpPr>
        <p:spPr bwMode="auto">
          <a:xfrm>
            <a:off x="5522913" y="4994275"/>
            <a:ext cx="21669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papulo-vésiculeuse </a:t>
            </a:r>
          </a:p>
        </p:txBody>
      </p:sp>
      <p:sp>
        <p:nvSpPr>
          <p:cNvPr id="11" name="ZoneTexte 10"/>
          <p:cNvSpPr txBox="1">
            <a:spLocks noChangeArrowheads="1"/>
          </p:cNvSpPr>
          <p:nvPr/>
        </p:nvSpPr>
        <p:spPr bwMode="auto">
          <a:xfrm>
            <a:off x="5522913" y="5180013"/>
            <a:ext cx="11668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prurit </a:t>
            </a:r>
          </a:p>
        </p:txBody>
      </p:sp>
      <p:sp>
        <p:nvSpPr>
          <p:cNvPr id="12" name="ZoneTexte 11"/>
          <p:cNvSpPr txBox="1">
            <a:spLocks noChangeArrowheads="1"/>
          </p:cNvSpPr>
          <p:nvPr/>
        </p:nvSpPr>
        <p:spPr bwMode="auto">
          <a:xfrm>
            <a:off x="4924425" y="5514975"/>
            <a:ext cx="2813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MURIATICUM ACIDUM 9 CH</a:t>
            </a:r>
          </a:p>
        </p:txBody>
      </p:sp>
      <p:sp>
        <p:nvSpPr>
          <p:cNvPr id="13" name="ZoneTexte 12"/>
          <p:cNvSpPr txBox="1">
            <a:spLocks noChangeArrowheads="1"/>
          </p:cNvSpPr>
          <p:nvPr/>
        </p:nvSpPr>
        <p:spPr bwMode="auto">
          <a:xfrm>
            <a:off x="8188325" y="5514975"/>
            <a:ext cx="2811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POUMON HISTAMINE 15  CH</a:t>
            </a:r>
          </a:p>
        </p:txBody>
      </p:sp>
      <p:sp>
        <p:nvSpPr>
          <p:cNvPr id="14" name="ZoneTexte 13"/>
          <p:cNvSpPr txBox="1">
            <a:spLocks noChangeArrowheads="1"/>
          </p:cNvSpPr>
          <p:nvPr/>
        </p:nvSpPr>
        <p:spPr bwMode="auto">
          <a:xfrm>
            <a:off x="9004300" y="5005388"/>
            <a:ext cx="21669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mécanisme </a:t>
            </a:r>
          </a:p>
        </p:txBody>
      </p:sp>
      <p:sp>
        <p:nvSpPr>
          <p:cNvPr id="15" name="ZoneTexte 14"/>
          <p:cNvSpPr txBox="1">
            <a:spLocks noChangeArrowheads="1"/>
          </p:cNvSpPr>
          <p:nvPr/>
        </p:nvSpPr>
        <p:spPr bwMode="auto">
          <a:xfrm>
            <a:off x="8351838" y="5189538"/>
            <a:ext cx="21685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de la réaction allergique</a:t>
            </a:r>
          </a:p>
        </p:txBody>
      </p:sp>
      <p:sp>
        <p:nvSpPr>
          <p:cNvPr id="16" name="Pentagone 15"/>
          <p:cNvSpPr/>
          <p:nvPr/>
        </p:nvSpPr>
        <p:spPr>
          <a:xfrm rot="5400000">
            <a:off x="10257631" y="284957"/>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p>
        </p:txBody>
      </p:sp>
      <p:sp>
        <p:nvSpPr>
          <p:cNvPr id="17" name="ZoneTexte 16"/>
          <p:cNvSpPr txBox="1">
            <a:spLocks noChangeArrowheads="1"/>
          </p:cNvSpPr>
          <p:nvPr/>
        </p:nvSpPr>
        <p:spPr bwMode="auto">
          <a:xfrm>
            <a:off x="10299700" y="830263"/>
            <a:ext cx="17287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18" name="Imag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18813" y="255588"/>
            <a:ext cx="6508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up)">
                                      <p:cBhvr>
                                        <p:cTn id="47" dur="500"/>
                                        <p:tgtEl>
                                          <p:spTgt spid="17"/>
                                        </p:tgtEl>
                                      </p:cBhvr>
                                    </p:animEffect>
                                  </p:childTnLst>
                                </p:cTn>
                              </p:par>
                              <p:par>
                                <p:cTn id="48" presetID="22" presetClass="entr" presetSubtype="1"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up)">
                                      <p:cBhvr>
                                        <p:cTn id="50" dur="500"/>
                                        <p:tgtEl>
                                          <p:spTgt spid="18"/>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up)">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animBg="1"/>
      <p:bldP spid="17"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ZoneTexte 8"/>
          <p:cNvSpPr txBox="1">
            <a:spLocks noChangeArrowheads="1"/>
          </p:cNvSpPr>
          <p:nvPr/>
        </p:nvSpPr>
        <p:spPr bwMode="auto">
          <a:xfrm>
            <a:off x="2397125" y="314325"/>
            <a:ext cx="8431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3200" b="1">
                <a:solidFill>
                  <a:srgbClr val="FFFFFF"/>
                </a:solidFill>
              </a:rPr>
              <a:t>Cicatrisation</a:t>
            </a:r>
          </a:p>
        </p:txBody>
      </p:sp>
      <p:pic>
        <p:nvPicPr>
          <p:cNvPr id="627714" name="Imag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31875" y="1276350"/>
            <a:ext cx="10207625"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1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a:spLocks noChangeArrowheads="1"/>
          </p:cNvSpPr>
          <p:nvPr/>
        </p:nvSpPr>
        <p:spPr bwMode="auto">
          <a:xfrm>
            <a:off x="1185863" y="3722688"/>
            <a:ext cx="28114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tranchant</a:t>
            </a:r>
          </a:p>
        </p:txBody>
      </p:sp>
      <p:sp>
        <p:nvSpPr>
          <p:cNvPr id="7" name="ZoneTexte 6"/>
          <p:cNvSpPr txBox="1">
            <a:spLocks noChangeArrowheads="1"/>
          </p:cNvSpPr>
          <p:nvPr/>
        </p:nvSpPr>
        <p:spPr bwMode="auto">
          <a:xfrm>
            <a:off x="838200" y="4035425"/>
            <a:ext cx="2813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STAPHYSAGRIA 9 CH</a:t>
            </a:r>
          </a:p>
        </p:txBody>
      </p:sp>
      <p:sp>
        <p:nvSpPr>
          <p:cNvPr id="8" name="ZoneTexte 7"/>
          <p:cNvSpPr txBox="1">
            <a:spLocks noChangeArrowheads="1"/>
          </p:cNvSpPr>
          <p:nvPr/>
        </p:nvSpPr>
        <p:spPr bwMode="auto">
          <a:xfrm>
            <a:off x="3630613" y="3616325"/>
            <a:ext cx="2813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acné, varicelle, zona</a:t>
            </a:r>
          </a:p>
        </p:txBody>
      </p:sp>
      <p:sp>
        <p:nvSpPr>
          <p:cNvPr id="9" name="ZoneTexte 8"/>
          <p:cNvSpPr txBox="1">
            <a:spLocks noChangeArrowheads="1"/>
          </p:cNvSpPr>
          <p:nvPr/>
        </p:nvSpPr>
        <p:spPr bwMode="auto">
          <a:xfrm>
            <a:off x="3975100" y="3860800"/>
            <a:ext cx="179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ANTIMONIUM TARTARICUM 9 CH</a:t>
            </a:r>
          </a:p>
        </p:txBody>
      </p:sp>
      <p:sp>
        <p:nvSpPr>
          <p:cNvPr id="10" name="ZoneTexte 9"/>
          <p:cNvSpPr txBox="1">
            <a:spLocks noChangeArrowheads="1"/>
          </p:cNvSpPr>
          <p:nvPr/>
        </p:nvSpPr>
        <p:spPr bwMode="auto">
          <a:xfrm>
            <a:off x="5875338" y="3435350"/>
            <a:ext cx="2813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rétractation</a:t>
            </a:r>
          </a:p>
        </p:txBody>
      </p:sp>
      <p:sp>
        <p:nvSpPr>
          <p:cNvPr id="11" name="ZoneTexte 10"/>
          <p:cNvSpPr txBox="1">
            <a:spLocks noChangeArrowheads="1"/>
          </p:cNvSpPr>
          <p:nvPr/>
        </p:nvSpPr>
        <p:spPr bwMode="auto">
          <a:xfrm>
            <a:off x="5826125" y="3843338"/>
            <a:ext cx="2813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écorchure</a:t>
            </a:r>
          </a:p>
        </p:txBody>
      </p:sp>
      <p:sp>
        <p:nvSpPr>
          <p:cNvPr id="12" name="ZoneTexte 11"/>
          <p:cNvSpPr txBox="1">
            <a:spLocks noChangeArrowheads="1"/>
          </p:cNvSpPr>
          <p:nvPr/>
        </p:nvSpPr>
        <p:spPr bwMode="auto">
          <a:xfrm>
            <a:off x="6064250" y="4048125"/>
            <a:ext cx="28114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CAUSTICUM 15 CH</a:t>
            </a:r>
          </a:p>
        </p:txBody>
      </p:sp>
      <p:sp>
        <p:nvSpPr>
          <p:cNvPr id="13" name="ZoneTexte 12"/>
          <p:cNvSpPr txBox="1">
            <a:spLocks noChangeArrowheads="1"/>
          </p:cNvSpPr>
          <p:nvPr/>
        </p:nvSpPr>
        <p:spPr bwMode="auto">
          <a:xfrm>
            <a:off x="8464550" y="3530600"/>
            <a:ext cx="28130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Chéloïde</a:t>
            </a:r>
          </a:p>
        </p:txBody>
      </p:sp>
      <p:sp>
        <p:nvSpPr>
          <p:cNvPr id="14" name="ZoneTexte 13"/>
          <p:cNvSpPr txBox="1">
            <a:spLocks noChangeArrowheads="1"/>
          </p:cNvSpPr>
          <p:nvPr/>
        </p:nvSpPr>
        <p:spPr bwMode="auto">
          <a:xfrm>
            <a:off x="2292350" y="4849813"/>
            <a:ext cx="2813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piquant</a:t>
            </a:r>
          </a:p>
        </p:txBody>
      </p:sp>
      <p:sp>
        <p:nvSpPr>
          <p:cNvPr id="15" name="ZoneTexte 14"/>
          <p:cNvSpPr txBox="1">
            <a:spLocks noChangeArrowheads="1"/>
          </p:cNvSpPr>
          <p:nvPr/>
        </p:nvSpPr>
        <p:spPr bwMode="auto">
          <a:xfrm>
            <a:off x="2073275" y="5170488"/>
            <a:ext cx="2811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LEDUM PALUSTRE 9 CH</a:t>
            </a:r>
          </a:p>
        </p:txBody>
      </p:sp>
      <p:sp>
        <p:nvSpPr>
          <p:cNvPr id="16" name="ZoneTexte 15"/>
          <p:cNvSpPr txBox="1">
            <a:spLocks noChangeArrowheads="1"/>
          </p:cNvSpPr>
          <p:nvPr/>
        </p:nvSpPr>
        <p:spPr bwMode="auto">
          <a:xfrm>
            <a:off x="7232650" y="4721225"/>
            <a:ext cx="2813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Hypertrophique, </a:t>
            </a:r>
          </a:p>
          <a:p>
            <a:pPr algn="ctr"/>
            <a:r>
              <a:rPr lang="fr-FR" altLang="fr-FR" sz="1200" b="1">
                <a:solidFill>
                  <a:srgbClr val="000099"/>
                </a:solidFill>
              </a:rPr>
              <a:t>prurigineuse</a:t>
            </a:r>
          </a:p>
        </p:txBody>
      </p:sp>
      <p:sp>
        <p:nvSpPr>
          <p:cNvPr id="17" name="Pentagone 16"/>
          <p:cNvSpPr/>
          <p:nvPr/>
        </p:nvSpPr>
        <p:spPr>
          <a:xfrm rot="5400000">
            <a:off x="8419306" y="356394"/>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p>
        </p:txBody>
      </p:sp>
      <p:sp>
        <p:nvSpPr>
          <p:cNvPr id="18" name="ZoneTexte 16"/>
          <p:cNvSpPr txBox="1">
            <a:spLocks noChangeArrowheads="1"/>
          </p:cNvSpPr>
          <p:nvPr/>
        </p:nvSpPr>
        <p:spPr bwMode="auto">
          <a:xfrm>
            <a:off x="8461375" y="901700"/>
            <a:ext cx="17287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19" name="Imag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80488" y="32702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up)">
                                      <p:cBhvr>
                                        <p:cTn id="55" dur="500"/>
                                        <p:tgtEl>
                                          <p:spTgt spid="18"/>
                                        </p:tgtEl>
                                      </p:cBhvr>
                                    </p:animEffect>
                                  </p:childTnLst>
                                </p:cTn>
                              </p:par>
                              <p:par>
                                <p:cTn id="56" presetID="22" presetClass="entr" presetSubtype="1"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up)">
                                      <p:cBhvr>
                                        <p:cTn id="58" dur="500"/>
                                        <p:tgtEl>
                                          <p:spTgt spid="19"/>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animBg="1"/>
      <p:bldP spid="18"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6"/>
          <p:cNvSpPr>
            <a:spLocks noChangeArrowheads="1"/>
          </p:cNvSpPr>
          <p:nvPr/>
        </p:nvSpPr>
        <p:spPr bwMode="auto">
          <a:xfrm>
            <a:off x="6375400" y="1995488"/>
            <a:ext cx="493871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20000"/>
              </a:spcBef>
              <a:buFont typeface="Wingdings" panose="05000000000000000000" pitchFamily="2" charset="2"/>
              <a:buChar char=""/>
            </a:pPr>
            <a:r>
              <a:rPr lang="fr-FR" altLang="fr-FR" sz="2000">
                <a:solidFill>
                  <a:srgbClr val="000099"/>
                </a:solidFill>
                <a:cs typeface="Arial" panose="020B0604020202020204" pitchFamily="34" charset="0"/>
              </a:rPr>
              <a:t>Restituer les principaux médicaments abordés sur les 2 jours</a:t>
            </a:r>
          </a:p>
        </p:txBody>
      </p:sp>
      <p:sp>
        <p:nvSpPr>
          <p:cNvPr id="629762" name="Rectangle 8"/>
          <p:cNvSpPr>
            <a:spLocks noChangeArrowheads="1"/>
          </p:cNvSpPr>
          <p:nvPr/>
        </p:nvSpPr>
        <p:spPr bwMode="auto">
          <a:xfrm>
            <a:off x="3386138" y="3563938"/>
            <a:ext cx="7262812"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a:solidFill>
                  <a:srgbClr val="000099"/>
                </a:solidFill>
                <a:cs typeface="Arial" panose="020B0604020202020204" pitchFamily="34" charset="0"/>
              </a:rPr>
              <a:t>Règles du jeu :</a:t>
            </a:r>
          </a:p>
          <a:p>
            <a:pPr>
              <a:spcBef>
                <a:spcPct val="20000"/>
              </a:spcBef>
              <a:buFontTx/>
              <a:buBlip>
                <a:blip r:embed="rId3"/>
              </a:buBlip>
            </a:pPr>
            <a:r>
              <a:rPr lang="fr-FR" altLang="fr-FR" b="1">
                <a:solidFill>
                  <a:srgbClr val="000099"/>
                </a:solidFill>
                <a:cs typeface="Arial" panose="020B0604020202020204" pitchFamily="34" charset="0"/>
              </a:rPr>
              <a:t>Individuellement </a:t>
            </a:r>
          </a:p>
          <a:p>
            <a:pPr>
              <a:spcBef>
                <a:spcPct val="20000"/>
              </a:spcBef>
              <a:buFontTx/>
              <a:buBlip>
                <a:blip r:embed="rId3"/>
              </a:buBlip>
            </a:pPr>
            <a:r>
              <a:rPr lang="fr-FR" altLang="fr-FR">
                <a:solidFill>
                  <a:srgbClr val="000099"/>
                </a:solidFill>
                <a:cs typeface="Arial" panose="020B0604020202020204" pitchFamily="34" charset="0"/>
              </a:rPr>
              <a:t>Numéroter aléatoirement de 1 à 16 les cases de sa grille </a:t>
            </a:r>
          </a:p>
          <a:p>
            <a:pPr>
              <a:spcBef>
                <a:spcPct val="20000"/>
              </a:spcBef>
              <a:buFontTx/>
              <a:buBlip>
                <a:blip r:embed="rId3"/>
              </a:buBlip>
            </a:pPr>
            <a:r>
              <a:rPr lang="fr-FR" altLang="fr-FR">
                <a:solidFill>
                  <a:srgbClr val="000099"/>
                </a:solidFill>
                <a:cs typeface="Arial" panose="020B0604020202020204" pitchFamily="34" charset="0"/>
              </a:rPr>
              <a:t>Pour chaque question : écrire la réponse dans la case correspondante </a:t>
            </a:r>
            <a:r>
              <a:rPr lang="fr-FR" altLang="fr-FR" i="1">
                <a:solidFill>
                  <a:srgbClr val="000099"/>
                </a:solidFill>
                <a:cs typeface="Arial" panose="020B0604020202020204" pitchFamily="34" charset="0"/>
              </a:rPr>
              <a:t>(question 1 : dans la case 1)</a:t>
            </a:r>
          </a:p>
          <a:p>
            <a:pPr lvl="1">
              <a:spcBef>
                <a:spcPct val="20000"/>
              </a:spcBef>
              <a:buFontTx/>
              <a:buChar char="–"/>
            </a:pPr>
            <a:r>
              <a:rPr lang="fr-FR" altLang="fr-FR">
                <a:solidFill>
                  <a:srgbClr val="000099"/>
                </a:solidFill>
                <a:cs typeface="Arial" panose="020B0604020202020204" pitchFamily="34" charset="0"/>
              </a:rPr>
              <a:t>Si bonne réponse : entourer la réponse</a:t>
            </a:r>
          </a:p>
          <a:p>
            <a:pPr lvl="1">
              <a:spcBef>
                <a:spcPct val="20000"/>
              </a:spcBef>
              <a:buFontTx/>
              <a:buChar char="–"/>
            </a:pPr>
            <a:r>
              <a:rPr lang="fr-FR" altLang="fr-FR">
                <a:solidFill>
                  <a:srgbClr val="000099"/>
                </a:solidFill>
                <a:cs typeface="Arial" panose="020B0604020202020204" pitchFamily="34" charset="0"/>
              </a:rPr>
              <a:t>Si mauvaise réponse : mettre une croix</a:t>
            </a:r>
          </a:p>
          <a:p>
            <a:pPr>
              <a:spcBef>
                <a:spcPct val="20000"/>
              </a:spcBef>
              <a:buFontTx/>
              <a:buBlip>
                <a:blip r:embed="rId3"/>
              </a:buBlip>
            </a:pPr>
            <a:r>
              <a:rPr lang="fr-FR" altLang="fr-FR">
                <a:solidFill>
                  <a:srgbClr val="000099"/>
                </a:solidFill>
                <a:cs typeface="Arial" panose="020B0604020202020204" pitchFamily="34" charset="0"/>
              </a:rPr>
              <a:t>Dès que 4 réponses justes alignées  =  BINGO</a:t>
            </a:r>
          </a:p>
        </p:txBody>
      </p:sp>
      <p:sp>
        <p:nvSpPr>
          <p:cNvPr id="629763"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629764" name="ZoneTexte 12"/>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a:solidFill>
                  <a:srgbClr val="FFFFFF"/>
                </a:solidFill>
                <a:latin typeface="Arial Black" panose="020B0A04020102020204" pitchFamily="34" charset="0"/>
                <a:cs typeface="Arial" panose="020B0604020202020204" pitchFamily="34" charset="0"/>
              </a:rPr>
              <a:t>20’</a:t>
            </a:r>
          </a:p>
        </p:txBody>
      </p:sp>
      <p:sp>
        <p:nvSpPr>
          <p:cNvPr id="629765"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Jeu du Bingo</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4664915"/>
              </p:ext>
            </p:extLst>
          </p:nvPr>
        </p:nvGraphicFramePr>
        <p:xfrm>
          <a:off x="1941689" y="699910"/>
          <a:ext cx="7721599" cy="4583292"/>
        </p:xfrm>
        <a:graphic>
          <a:graphicData uri="http://schemas.openxmlformats.org/drawingml/2006/table">
            <a:tbl>
              <a:tblPr firstRow="1" firstCol="1" bandRow="1"/>
              <a:tblGrid>
                <a:gridCol w="1930211">
                  <a:extLst>
                    <a:ext uri="{9D8B030D-6E8A-4147-A177-3AD203B41FA5}">
                      <a16:colId xmlns:a16="http://schemas.microsoft.com/office/drawing/2014/main" val="20000"/>
                    </a:ext>
                  </a:extLst>
                </a:gridCol>
                <a:gridCol w="1930211">
                  <a:extLst>
                    <a:ext uri="{9D8B030D-6E8A-4147-A177-3AD203B41FA5}">
                      <a16:colId xmlns:a16="http://schemas.microsoft.com/office/drawing/2014/main" val="20001"/>
                    </a:ext>
                  </a:extLst>
                </a:gridCol>
                <a:gridCol w="1930211">
                  <a:extLst>
                    <a:ext uri="{9D8B030D-6E8A-4147-A177-3AD203B41FA5}">
                      <a16:colId xmlns:a16="http://schemas.microsoft.com/office/drawing/2014/main" val="20002"/>
                    </a:ext>
                  </a:extLst>
                </a:gridCol>
                <a:gridCol w="1930966">
                  <a:extLst>
                    <a:ext uri="{9D8B030D-6E8A-4147-A177-3AD203B41FA5}">
                      <a16:colId xmlns:a16="http://schemas.microsoft.com/office/drawing/2014/main" val="20003"/>
                    </a:ext>
                  </a:extLst>
                </a:gridCol>
              </a:tblGrid>
              <a:tr h="1145823">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45823">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45823">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45823">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1690060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19"/>
          <p:cNvSpPr>
            <a:spLocks noChangeArrowheads="1"/>
          </p:cNvSpPr>
          <p:nvPr/>
        </p:nvSpPr>
        <p:spPr bwMode="auto">
          <a:xfrm>
            <a:off x="6240463" y="1444625"/>
            <a:ext cx="504031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20000"/>
              </a:spcBef>
              <a:buFont typeface="Arial" panose="020B0604020202020204" pitchFamily="34" charset="0"/>
              <a:buNone/>
            </a:pPr>
            <a:r>
              <a:rPr lang="fr-FR" altLang="fr-FR" sz="2000" b="1" u="sng">
                <a:solidFill>
                  <a:srgbClr val="000099"/>
                </a:solidFill>
                <a:ea typeface="MS PGothic" panose="020B0600070205080204" pitchFamily="34" charset="-128"/>
                <a:cs typeface="Arial" panose="020B0604020202020204" pitchFamily="34" charset="0"/>
              </a:rPr>
              <a:t>Objectif :</a:t>
            </a:r>
          </a:p>
          <a:p>
            <a:pPr eaLnBrk="0" hangingPunct="0">
              <a:spcBef>
                <a:spcPct val="50000"/>
              </a:spcBef>
              <a:buFont typeface="Wingdings" panose="05000000000000000000" pitchFamily="2" charset="2"/>
              <a:buChar char=""/>
            </a:pPr>
            <a:r>
              <a:rPr lang="fr-FR" altLang="fr-FR" sz="2000">
                <a:solidFill>
                  <a:srgbClr val="000099"/>
                </a:solidFill>
                <a:ea typeface="MS PGothic" panose="020B0600070205080204" pitchFamily="34" charset="-128"/>
                <a:cs typeface="Arial" panose="020B0604020202020204" pitchFamily="34" charset="0"/>
              </a:rPr>
              <a:t>S’entrainer et mettre en application pour pratiquer dès demain</a:t>
            </a:r>
          </a:p>
        </p:txBody>
      </p:sp>
      <p:sp>
        <p:nvSpPr>
          <p:cNvPr id="631810"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631811" name="ZoneTexte 7"/>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Synthèse cas de comptoir</a:t>
            </a:r>
          </a:p>
        </p:txBody>
      </p:sp>
      <p:sp>
        <p:nvSpPr>
          <p:cNvPr id="631812" name="ZoneTexte 9"/>
          <p:cNvSpPr txBox="1">
            <a:spLocks noChangeArrowheads="1"/>
          </p:cNvSpPr>
          <p:nvPr/>
        </p:nvSpPr>
        <p:spPr bwMode="auto">
          <a:xfrm rot="-39669">
            <a:off x="1430338" y="3043238"/>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30’</a:t>
            </a:r>
          </a:p>
        </p:txBody>
      </p:sp>
      <p:sp>
        <p:nvSpPr>
          <p:cNvPr id="7" name="Rectangle 15">
            <a:extLst>
              <a:ext uri="{FF2B5EF4-FFF2-40B4-BE49-F238E27FC236}">
                <a16:creationId xmlns:a16="http://schemas.microsoft.com/office/drawing/2014/main" id="{C1C03F6F-F14C-458A-976C-73DB755DC65A}"/>
              </a:ext>
            </a:extLst>
          </p:cNvPr>
          <p:cNvSpPr>
            <a:spLocks noChangeArrowheads="1"/>
          </p:cNvSpPr>
          <p:nvPr/>
        </p:nvSpPr>
        <p:spPr bwMode="auto">
          <a:xfrm>
            <a:off x="3133724" y="2686050"/>
            <a:ext cx="8909339" cy="40132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20000"/>
              </a:spcBef>
              <a:buFont typeface="Wingdings" panose="05000000000000000000" pitchFamily="2" charset="2"/>
              <a:buNone/>
              <a:defRPr/>
            </a:pPr>
            <a:r>
              <a:rPr lang="fr-FR" altLang="fr-FR" b="1" u="sng" dirty="0">
                <a:solidFill>
                  <a:srgbClr val="000099"/>
                </a:solidFill>
                <a:ea typeface="ＭＳ Ｐゴシック" panose="020B0600070205080204" pitchFamily="34" charset="-128"/>
              </a:rPr>
              <a:t>Règles du jeu :</a:t>
            </a:r>
          </a:p>
          <a:p>
            <a:pPr eaLnBrk="0" hangingPunct="0">
              <a:spcBef>
                <a:spcPct val="50000"/>
              </a:spcBef>
              <a:buFontTx/>
              <a:buBlip>
                <a:blip r:embed="rId3"/>
              </a:buBlip>
              <a:defRPr/>
            </a:pPr>
            <a:r>
              <a:rPr lang="fr-FR" altLang="fr-FR" b="1" dirty="0">
                <a:solidFill>
                  <a:srgbClr val="000099"/>
                </a:solidFill>
                <a:ea typeface="ＭＳ Ｐゴシック" panose="020B0600070205080204" pitchFamily="34" charset="-128"/>
              </a:rPr>
              <a:t>Pratiquer en groupe de 3</a:t>
            </a:r>
            <a:r>
              <a:rPr lang="fr-FR" altLang="fr-FR" dirty="0">
                <a:solidFill>
                  <a:srgbClr val="000099"/>
                </a:solidFill>
                <a:ea typeface="ＭＳ Ｐゴシック" panose="020B0600070205080204" pitchFamily="34" charset="-128"/>
              </a:rPr>
              <a:t> : 1 patient, 1 pharmacien/préparateur et 1 observateur</a:t>
            </a:r>
          </a:p>
          <a:p>
            <a:pPr eaLnBrk="0" hangingPunct="0">
              <a:spcBef>
                <a:spcPct val="50000"/>
              </a:spcBef>
              <a:buFontTx/>
              <a:buBlip>
                <a:blip r:embed="rId3"/>
              </a:buBlip>
              <a:defRPr/>
            </a:pPr>
            <a:r>
              <a:rPr lang="fr-FR" altLang="fr-FR" b="1" dirty="0">
                <a:solidFill>
                  <a:srgbClr val="000099"/>
                </a:solidFill>
                <a:ea typeface="ＭＳ Ｐゴシック" panose="020B0600070205080204" pitchFamily="34" charset="-128"/>
              </a:rPr>
              <a:t>3 cas différents pour pratiquer </a:t>
            </a:r>
            <a:r>
              <a:rPr lang="fr-FR" altLang="fr-FR" dirty="0">
                <a:solidFill>
                  <a:srgbClr val="000099"/>
                </a:solidFill>
                <a:ea typeface="ＭＳ Ｐゴシック" panose="020B0600070205080204" pitchFamily="34" charset="-128"/>
              </a:rPr>
              <a:t>chacun des rôles</a:t>
            </a:r>
          </a:p>
          <a:p>
            <a:pPr eaLnBrk="0" hangingPunct="0">
              <a:spcBef>
                <a:spcPct val="50000"/>
              </a:spcBef>
              <a:buFontTx/>
              <a:buBlip>
                <a:blip r:embed="rId3"/>
              </a:buBlip>
              <a:defRPr/>
            </a:pPr>
            <a:r>
              <a:rPr lang="fr-FR" altLang="fr-FR" b="1" dirty="0">
                <a:solidFill>
                  <a:srgbClr val="000099"/>
                </a:solidFill>
                <a:ea typeface="ＭＳ Ｐゴシック" panose="020B0600070205080204" pitchFamily="34" charset="-128"/>
              </a:rPr>
              <a:t>S’appuyer sur</a:t>
            </a:r>
            <a:r>
              <a:rPr lang="fr-FR" altLang="fr-FR" dirty="0">
                <a:solidFill>
                  <a:srgbClr val="000099"/>
                </a:solidFill>
                <a:ea typeface="ＭＳ Ｐゴシック" panose="020B0600070205080204" pitchFamily="34" charset="-128"/>
              </a:rPr>
              <a:t> </a:t>
            </a:r>
            <a:r>
              <a:rPr lang="fr-FR" altLang="fr-FR" b="1" dirty="0">
                <a:solidFill>
                  <a:srgbClr val="000099"/>
                </a:solidFill>
                <a:latin typeface="+mj-lt"/>
                <a:ea typeface="ＭＳ Ｐゴシック" panose="020B0600070205080204" pitchFamily="34" charset="-128"/>
              </a:rPr>
              <a:t>la méthodologie de conseil</a:t>
            </a:r>
            <a:endParaRPr lang="fr-FR" altLang="fr-FR" b="1" dirty="0">
              <a:solidFill>
                <a:srgbClr val="000099"/>
              </a:solidFill>
              <a:ea typeface="ＭＳ Ｐゴシック" panose="020B0600070205080204" pitchFamily="34" charset="-128"/>
            </a:endParaRPr>
          </a:p>
          <a:p>
            <a:pPr marL="628650" lvl="1" eaLnBrk="0" hangingPunct="0">
              <a:lnSpc>
                <a:spcPct val="110000"/>
              </a:lnSpc>
              <a:spcBef>
                <a:spcPct val="20000"/>
              </a:spcBef>
              <a:buSzPct val="75000"/>
              <a:buFont typeface="Tahoma" panose="020B0604030504040204" pitchFamily="34" charset="0"/>
              <a:buChar char="-"/>
              <a:defRPr/>
            </a:pPr>
            <a:r>
              <a:rPr lang="fr-FR" altLang="fr-FR" dirty="0">
                <a:solidFill>
                  <a:srgbClr val="000099"/>
                </a:solidFill>
                <a:ea typeface="ＭＳ Ｐゴシック" panose="020B0600070205080204" pitchFamily="34" charset="-128"/>
              </a:rPr>
              <a:t>SEUL le patient lit la Carte « Patient » et ne répond qu’aux questions que le pharmacien lui pose</a:t>
            </a:r>
          </a:p>
          <a:p>
            <a:pPr marL="628650" lvl="1" eaLnBrk="0" hangingPunct="0">
              <a:lnSpc>
                <a:spcPct val="110000"/>
              </a:lnSpc>
              <a:spcBef>
                <a:spcPct val="20000"/>
              </a:spcBef>
              <a:buSzPct val="75000"/>
              <a:buFont typeface="Tahoma" panose="020B0604030504040204" pitchFamily="34" charset="0"/>
              <a:buChar char="-"/>
              <a:defRPr/>
            </a:pPr>
            <a:r>
              <a:rPr lang="fr-FR" altLang="fr-FR" dirty="0">
                <a:solidFill>
                  <a:srgbClr val="000099"/>
                </a:solidFill>
                <a:ea typeface="ＭＳ Ｐゴシック" panose="020B0600070205080204" pitchFamily="34" charset="-128"/>
              </a:rPr>
              <a:t>Le pharmacien construit son conseil</a:t>
            </a:r>
          </a:p>
          <a:p>
            <a:pPr marL="628650" lvl="1" eaLnBrk="0" hangingPunct="0">
              <a:lnSpc>
                <a:spcPct val="110000"/>
              </a:lnSpc>
              <a:spcBef>
                <a:spcPct val="20000"/>
              </a:spcBef>
              <a:buSzPct val="75000"/>
              <a:buFont typeface="Tahoma" panose="020B0604030504040204" pitchFamily="34" charset="0"/>
              <a:buChar char="-"/>
              <a:defRPr/>
            </a:pPr>
            <a:r>
              <a:rPr lang="fr-FR" altLang="fr-FR" dirty="0">
                <a:solidFill>
                  <a:srgbClr val="000099"/>
                </a:solidFill>
                <a:ea typeface="ＭＳ Ｐゴシック" panose="020B0600070205080204" pitchFamily="34" charset="-128"/>
              </a:rPr>
              <a:t>L’observateur s’appuie sur la grille « Observateur » pour faire le </a:t>
            </a:r>
            <a:r>
              <a:rPr lang="fr-FR" altLang="fr-FR" dirty="0" err="1">
                <a:solidFill>
                  <a:srgbClr val="000099"/>
                </a:solidFill>
                <a:ea typeface="ＭＳ Ｐゴシック" panose="020B0600070205080204" pitchFamily="34" charset="-128"/>
              </a:rPr>
              <a:t>débrief</a:t>
            </a:r>
            <a:r>
              <a:rPr lang="fr-FR" altLang="fr-FR" dirty="0">
                <a:solidFill>
                  <a:srgbClr val="000099"/>
                </a:solidFill>
                <a:ea typeface="ＭＳ Ｐゴシック" panose="020B0600070205080204" pitchFamily="34" charset="-128"/>
              </a:rPr>
              <a:t> du pharmacien</a:t>
            </a:r>
          </a:p>
          <a:p>
            <a:pPr marL="452438" lvl="1" eaLnBrk="0" hangingPunct="0">
              <a:lnSpc>
                <a:spcPct val="110000"/>
              </a:lnSpc>
              <a:spcBef>
                <a:spcPct val="20000"/>
              </a:spcBef>
              <a:buFontTx/>
              <a:buBlip>
                <a:blip r:embed="rId3"/>
              </a:buBlip>
              <a:defRPr/>
            </a:pPr>
            <a:r>
              <a:rPr lang="fr-FR" altLang="fr-FR" b="1" dirty="0">
                <a:solidFill>
                  <a:srgbClr val="000099"/>
                </a:solidFill>
                <a:ea typeface="ＭＳ Ｐゴシック" panose="020B0600070205080204" pitchFamily="34" charset="-128"/>
              </a:rPr>
              <a:t>Pour chaque cas  : </a:t>
            </a:r>
            <a:r>
              <a:rPr lang="fr-FR" altLang="fr-FR" dirty="0">
                <a:solidFill>
                  <a:srgbClr val="000099"/>
                </a:solidFill>
                <a:ea typeface="ＭＳ Ｐゴシック" panose="020B0600070205080204" pitchFamily="34" charset="-128"/>
              </a:rPr>
              <a:t>4 min de jeu + 5 min </a:t>
            </a:r>
            <a:r>
              <a:rPr lang="fr-FR" altLang="fr-FR" dirty="0" err="1">
                <a:solidFill>
                  <a:srgbClr val="000099"/>
                </a:solidFill>
                <a:ea typeface="ＭＳ Ｐゴシック" panose="020B0600070205080204" pitchFamily="34" charset="-128"/>
              </a:rPr>
              <a:t>débrief</a:t>
            </a:r>
            <a:r>
              <a:rPr lang="fr-FR" altLang="fr-FR" dirty="0">
                <a:solidFill>
                  <a:srgbClr val="000099"/>
                </a:solidFill>
                <a:ea typeface="ＭＳ Ｐゴシック" panose="020B0600070205080204" pitchFamily="34" charset="-128"/>
              </a:rPr>
              <a:t> (méthode et conseil)</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patient</a:t>
            </a:r>
          </a:p>
        </p:txBody>
      </p:sp>
      <p:sp>
        <p:nvSpPr>
          <p:cNvPr id="9"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Pour celui qui joue </a:t>
            </a:r>
            <a:r>
              <a:rPr lang="fr-FR" b="1" dirty="0">
                <a:solidFill>
                  <a:srgbClr val="000090"/>
                </a:solidFill>
                <a:ea typeface="ＭＳ Ｐゴシック" charset="-128"/>
                <a:cs typeface="Arial" panose="020B0604020202020204" pitchFamily="34" charset="0"/>
              </a:rPr>
              <a:t>le patient</a:t>
            </a:r>
          </a:p>
          <a:p>
            <a:pPr marL="342900" indent="-342900" eaLnBrk="0" hangingPunct="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p. 167 à 169</a:t>
            </a:r>
          </a:p>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1 Fiche cas de comptoir par personne</a:t>
            </a:r>
          </a:p>
          <a:p>
            <a:pPr marL="342900" indent="-342900" eaLnBrk="0" hangingPunct="0">
              <a:spcBef>
                <a:spcPct val="20000"/>
              </a:spcBef>
              <a:buClr>
                <a:srgbClr val="000099"/>
              </a:buClr>
              <a:defRPr/>
            </a:pPr>
            <a:endParaRPr lang="fr-FR" sz="800" dirty="0">
              <a:solidFill>
                <a:srgbClr val="000090"/>
              </a:solidFill>
              <a:ea typeface="ＭＳ Ｐゴシック" charset="-128"/>
              <a:cs typeface="Arial" panose="020B0604020202020204" pitchFamily="34" charset="0"/>
            </a:endParaRPr>
          </a:p>
        </p:txBody>
      </p:sp>
      <p:pic>
        <p:nvPicPr>
          <p:cNvPr id="3" name="Image 2"/>
          <p:cNvPicPr>
            <a:picLocks noChangeAspect="1"/>
          </p:cNvPicPr>
          <p:nvPr/>
        </p:nvPicPr>
        <p:blipFill>
          <a:blip r:embed="rId4"/>
          <a:stretch>
            <a:fillRect/>
          </a:stretch>
        </p:blipFill>
        <p:spPr>
          <a:xfrm>
            <a:off x="5692569" y="1464492"/>
            <a:ext cx="3590925" cy="5124450"/>
          </a:xfrm>
          <a:prstGeom prst="rect">
            <a:avLst/>
          </a:prstGeom>
          <a:ln>
            <a:solidFill>
              <a:schemeClr val="bg1">
                <a:lumMod val="65000"/>
              </a:schemeClr>
            </a:solidFill>
          </a:ln>
        </p:spPr>
      </p:pic>
    </p:spTree>
    <p:extLst>
      <p:ext uri="{BB962C8B-B14F-4D97-AF65-F5344CB8AC3E}">
        <p14:creationId xmlns:p14="http://schemas.microsoft.com/office/powerpoint/2010/main" val="184244850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pharmacien / préparateur</a:t>
            </a:r>
          </a:p>
        </p:txBody>
      </p:sp>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Pour celui qui joue </a:t>
            </a:r>
            <a:r>
              <a:rPr lang="fr-FR" b="1" dirty="0">
                <a:solidFill>
                  <a:srgbClr val="000090"/>
                </a:solidFill>
                <a:ea typeface="ＭＳ Ｐゴシック" charset="-128"/>
                <a:cs typeface="Arial" panose="020B0604020202020204" pitchFamily="34" charset="0"/>
              </a:rPr>
              <a:t>le pharmacien/préparateur</a:t>
            </a:r>
          </a:p>
          <a:p>
            <a:pPr marL="342900" indent="-342900" eaLnBrk="0" hangingPunct="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p. 115 à 117</a:t>
            </a:r>
          </a:p>
        </p:txBody>
      </p:sp>
      <p:pic>
        <p:nvPicPr>
          <p:cNvPr id="4" name="Image 3"/>
          <p:cNvPicPr>
            <a:picLocks noChangeAspect="1"/>
          </p:cNvPicPr>
          <p:nvPr/>
        </p:nvPicPr>
        <p:blipFill>
          <a:blip r:embed="rId4"/>
          <a:stretch>
            <a:fillRect/>
          </a:stretch>
        </p:blipFill>
        <p:spPr>
          <a:xfrm>
            <a:off x="5750814" y="1654366"/>
            <a:ext cx="3600450" cy="5133975"/>
          </a:xfrm>
          <a:prstGeom prst="rect">
            <a:avLst/>
          </a:prstGeom>
          <a:ln>
            <a:solidFill>
              <a:schemeClr val="bg1">
                <a:lumMod val="65000"/>
              </a:schemeClr>
            </a:solidFill>
          </a:ln>
        </p:spPr>
      </p:pic>
    </p:spTree>
    <p:extLst>
      <p:ext uri="{BB962C8B-B14F-4D97-AF65-F5344CB8AC3E}">
        <p14:creationId xmlns:p14="http://schemas.microsoft.com/office/powerpoint/2010/main" val="45281903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observateur</a:t>
            </a:r>
          </a:p>
        </p:txBody>
      </p:sp>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Pour celui qui joue </a:t>
            </a:r>
            <a:r>
              <a:rPr lang="fr-FR" b="1" dirty="0">
                <a:solidFill>
                  <a:srgbClr val="000090"/>
                </a:solidFill>
                <a:ea typeface="ＭＳ Ｐゴシック" charset="-128"/>
                <a:cs typeface="Arial" panose="020B0604020202020204" pitchFamily="34" charset="0"/>
              </a:rPr>
              <a:t>l’observateur</a:t>
            </a:r>
          </a:p>
          <a:p>
            <a:pPr marL="342900" indent="-342900" eaLnBrk="0" hangingPunct="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p. 114</a:t>
            </a:r>
          </a:p>
        </p:txBody>
      </p:sp>
      <p:pic>
        <p:nvPicPr>
          <p:cNvPr id="3" name="Image 2"/>
          <p:cNvPicPr>
            <a:picLocks noChangeAspect="1"/>
          </p:cNvPicPr>
          <p:nvPr/>
        </p:nvPicPr>
        <p:blipFill>
          <a:blip r:embed="rId4"/>
          <a:stretch>
            <a:fillRect/>
          </a:stretch>
        </p:blipFill>
        <p:spPr>
          <a:xfrm>
            <a:off x="5287433" y="1464492"/>
            <a:ext cx="3581400" cy="5124450"/>
          </a:xfrm>
          <a:prstGeom prst="rect">
            <a:avLst/>
          </a:prstGeom>
          <a:ln>
            <a:solidFill>
              <a:schemeClr val="bg1">
                <a:lumMod val="65000"/>
              </a:schemeClr>
            </a:solidFill>
          </a:ln>
        </p:spPr>
      </p:pic>
    </p:spTree>
    <p:extLst>
      <p:ext uri="{BB962C8B-B14F-4D97-AF65-F5344CB8AC3E}">
        <p14:creationId xmlns:p14="http://schemas.microsoft.com/office/powerpoint/2010/main" val="875321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838200" y="1553592"/>
            <a:ext cx="10515600" cy="496881"/>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Pour le </a:t>
            </a:r>
            <a:r>
              <a:rPr lang="fr-FR" sz="2000" b="1" dirty="0">
                <a:solidFill>
                  <a:srgbClr val="000099"/>
                </a:solidFill>
              </a:rPr>
              <a:t>confort de tous</a:t>
            </a:r>
          </a:p>
          <a:p>
            <a:pPr marL="1028700" lvl="3" indent="0" fontAlgn="auto">
              <a:spcAft>
                <a:spcPts val="0"/>
              </a:spcAft>
              <a:buFont typeface="Arial" panose="020B0604020202020204" pitchFamily="34" charset="0"/>
              <a:buNone/>
            </a:pPr>
            <a:endParaRPr lang="fr-FR" b="1" dirty="0">
              <a:solidFill>
                <a:srgbClr val="000099"/>
              </a:solidFill>
            </a:endParaRPr>
          </a:p>
        </p:txBody>
      </p:sp>
      <p:sp>
        <p:nvSpPr>
          <p:cNvPr id="2" name="Titre 1"/>
          <p:cNvSpPr>
            <a:spLocks noGrp="1"/>
          </p:cNvSpPr>
          <p:nvPr>
            <p:ph type="title"/>
          </p:nvPr>
        </p:nvSpPr>
        <p:spPr/>
        <p:txBody>
          <a:bodyPr/>
          <a:lstStyle/>
          <a:p>
            <a:r>
              <a:rPr lang="fr-FR" dirty="0"/>
              <a:t>Quelques consignes</a:t>
            </a:r>
          </a:p>
        </p:txBody>
      </p:sp>
      <p:pic>
        <p:nvPicPr>
          <p:cNvPr id="8" name="Image 7"/>
          <p:cNvPicPr>
            <a:picLocks noChangeAspect="1"/>
          </p:cNvPicPr>
          <p:nvPr/>
        </p:nvPicPr>
        <p:blipFill rotWithShape="1">
          <a:blip r:embed="rId4"/>
          <a:srcRect l="12028" t="12783" r="7713"/>
          <a:stretch/>
        </p:blipFill>
        <p:spPr>
          <a:xfrm>
            <a:off x="1777575" y="2026663"/>
            <a:ext cx="712678" cy="693795"/>
          </a:xfrm>
          <a:prstGeom prst="rect">
            <a:avLst/>
          </a:prstGeom>
        </p:spPr>
      </p:pic>
      <p:pic>
        <p:nvPicPr>
          <p:cNvPr id="9" name="Espace réservé du contenu 8"/>
          <p:cNvPicPr>
            <a:picLocks noGrp="1" noChangeAspect="1"/>
          </p:cNvPicPr>
          <p:nvPr>
            <p:ph idx="1"/>
          </p:nvPr>
        </p:nvPicPr>
        <p:blipFill rotWithShape="1">
          <a:blip r:embed="rId5"/>
          <a:srcRect t="7783" r="3907"/>
          <a:stretch/>
        </p:blipFill>
        <p:spPr>
          <a:xfrm>
            <a:off x="1761650" y="2899191"/>
            <a:ext cx="722916" cy="699452"/>
          </a:xfrm>
          <a:prstGeom prst="rect">
            <a:avLst/>
          </a:prstGeom>
        </p:spPr>
      </p:pic>
      <p:pic>
        <p:nvPicPr>
          <p:cNvPr id="10" name="Image 9"/>
          <p:cNvPicPr>
            <a:picLocks noChangeAspect="1"/>
          </p:cNvPicPr>
          <p:nvPr/>
        </p:nvPicPr>
        <p:blipFill rotWithShape="1">
          <a:blip r:embed="rId6"/>
          <a:srcRect l="4023" t="11848" r="6278"/>
          <a:stretch/>
        </p:blipFill>
        <p:spPr>
          <a:xfrm>
            <a:off x="1787064" y="5579279"/>
            <a:ext cx="693699" cy="699452"/>
          </a:xfrm>
          <a:prstGeom prst="rect">
            <a:avLst/>
          </a:prstGeom>
        </p:spPr>
      </p:pic>
      <p:sp>
        <p:nvSpPr>
          <p:cNvPr id="14" name="ZoneTexte 13"/>
          <p:cNvSpPr txBox="1"/>
          <p:nvPr/>
        </p:nvSpPr>
        <p:spPr>
          <a:xfrm>
            <a:off x="2706895" y="2151666"/>
            <a:ext cx="7249904" cy="646331"/>
          </a:xfrm>
          <a:prstGeom prst="rect">
            <a:avLst/>
          </a:prstGeom>
          <a:noFill/>
        </p:spPr>
        <p:txBody>
          <a:bodyPr wrap="square" rtlCol="0">
            <a:spAutoFit/>
          </a:bodyPr>
          <a:lstStyle/>
          <a:p>
            <a:pPr eaLnBrk="0" hangingPunct="0"/>
            <a:r>
              <a:rPr lang="fr-FR" dirty="0">
                <a:solidFill>
                  <a:srgbClr val="000099"/>
                </a:solidFill>
                <a:cs typeface="Arial" panose="020B0604020202020204" pitchFamily="34" charset="0"/>
              </a:rPr>
              <a:t>Allumer son micro, </a:t>
            </a:r>
            <a:r>
              <a:rPr lang="fr-FR" u="sng" dirty="0">
                <a:solidFill>
                  <a:srgbClr val="000099"/>
                </a:solidFill>
                <a:cs typeface="Arial" panose="020B0604020202020204" pitchFamily="34" charset="0"/>
              </a:rPr>
              <a:t>uniquement</a:t>
            </a:r>
            <a:r>
              <a:rPr lang="fr-FR" dirty="0">
                <a:solidFill>
                  <a:srgbClr val="000099"/>
                </a:solidFill>
                <a:cs typeface="Arial" panose="020B0604020202020204" pitchFamily="34" charset="0"/>
              </a:rPr>
              <a:t> lors des temps d’échange</a:t>
            </a:r>
          </a:p>
          <a:p>
            <a:pPr eaLnBrk="0" hangingPunct="0"/>
            <a:endParaRPr lang="fr-FR" dirty="0">
              <a:solidFill>
                <a:prstClr val="black"/>
              </a:solidFill>
              <a:cs typeface="Arial" panose="020B0604020202020204" pitchFamily="34" charset="0"/>
            </a:endParaRPr>
          </a:p>
        </p:txBody>
      </p:sp>
      <p:sp>
        <p:nvSpPr>
          <p:cNvPr id="15" name="ZoneTexte 14"/>
          <p:cNvSpPr txBox="1"/>
          <p:nvPr/>
        </p:nvSpPr>
        <p:spPr>
          <a:xfrm>
            <a:off x="2706895" y="2995614"/>
            <a:ext cx="2567069" cy="369332"/>
          </a:xfrm>
          <a:prstGeom prst="rect">
            <a:avLst/>
          </a:prstGeom>
          <a:noFill/>
        </p:spPr>
        <p:txBody>
          <a:bodyPr wrap="square" rtlCol="0">
            <a:spAutoFit/>
          </a:bodyPr>
          <a:lstStyle/>
          <a:p>
            <a:pPr eaLnBrk="0" hangingPunct="0"/>
            <a:r>
              <a:rPr lang="fr-FR" dirty="0">
                <a:solidFill>
                  <a:srgbClr val="000099"/>
                </a:solidFill>
                <a:cs typeface="Arial" panose="020B0604020202020204" pitchFamily="34" charset="0"/>
              </a:rPr>
              <a:t>Activer sa caméra</a:t>
            </a:r>
            <a:endParaRPr lang="fr-FR" dirty="0">
              <a:solidFill>
                <a:prstClr val="black"/>
              </a:solidFill>
              <a:cs typeface="Arial" panose="020B0604020202020204" pitchFamily="34" charset="0"/>
            </a:endParaRPr>
          </a:p>
        </p:txBody>
      </p:sp>
      <p:sp>
        <p:nvSpPr>
          <p:cNvPr id="17" name="Espace réservé du contenu 2"/>
          <p:cNvSpPr txBox="1">
            <a:spLocks/>
          </p:cNvSpPr>
          <p:nvPr/>
        </p:nvSpPr>
        <p:spPr>
          <a:xfrm>
            <a:off x="838200" y="5054101"/>
            <a:ext cx="10515600"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b="1" dirty="0">
                <a:solidFill>
                  <a:srgbClr val="000099"/>
                </a:solidFill>
              </a:rPr>
              <a:t>S’identifier clairement </a:t>
            </a:r>
            <a:r>
              <a:rPr lang="fr-FR" dirty="0">
                <a:solidFill>
                  <a:srgbClr val="000099"/>
                </a:solidFill>
              </a:rPr>
              <a:t>: prénom + nom </a:t>
            </a:r>
          </a:p>
        </p:txBody>
      </p:sp>
      <p:sp>
        <p:nvSpPr>
          <p:cNvPr id="18" name="ZoneTexte 17"/>
          <p:cNvSpPr txBox="1"/>
          <p:nvPr/>
        </p:nvSpPr>
        <p:spPr>
          <a:xfrm>
            <a:off x="2706895" y="3932413"/>
            <a:ext cx="2567069" cy="369332"/>
          </a:xfrm>
          <a:prstGeom prst="rect">
            <a:avLst/>
          </a:prstGeom>
          <a:noFill/>
        </p:spPr>
        <p:txBody>
          <a:bodyPr wrap="square" rtlCol="0">
            <a:spAutoFit/>
          </a:bodyPr>
          <a:lstStyle/>
          <a:p>
            <a:pPr eaLnBrk="0" hangingPunct="0"/>
            <a:r>
              <a:rPr lang="fr-FR" dirty="0">
                <a:solidFill>
                  <a:srgbClr val="000099"/>
                </a:solidFill>
                <a:cs typeface="Arial" panose="020B0604020202020204" pitchFamily="34" charset="0"/>
              </a:rPr>
              <a:t>Utiliser le « chat »</a:t>
            </a:r>
            <a:endParaRPr lang="fr-FR" dirty="0">
              <a:solidFill>
                <a:prstClr val="black"/>
              </a:solidFill>
              <a:cs typeface="Arial" panose="020B0604020202020204" pitchFamily="34" charset="0"/>
            </a:endParaRPr>
          </a:p>
        </p:txBody>
      </p:sp>
      <p:sp>
        <p:nvSpPr>
          <p:cNvPr id="19" name="ZoneTexte 18"/>
          <p:cNvSpPr txBox="1"/>
          <p:nvPr/>
        </p:nvSpPr>
        <p:spPr>
          <a:xfrm>
            <a:off x="2755065" y="5786226"/>
            <a:ext cx="3433299" cy="369332"/>
          </a:xfrm>
          <a:prstGeom prst="rect">
            <a:avLst/>
          </a:prstGeom>
          <a:noFill/>
        </p:spPr>
        <p:txBody>
          <a:bodyPr wrap="square" rtlCol="0">
            <a:spAutoFit/>
          </a:bodyPr>
          <a:lstStyle/>
          <a:p>
            <a:pPr eaLnBrk="0" hangingPunct="0"/>
            <a:r>
              <a:rPr lang="fr-FR" dirty="0">
                <a:solidFill>
                  <a:srgbClr val="000099"/>
                </a:solidFill>
                <a:cs typeface="Arial" panose="020B0604020202020204" pitchFamily="34" charset="0"/>
              </a:rPr>
              <a:t>Se renommer, si besoin</a:t>
            </a:r>
            <a:endParaRPr lang="fr-FR" dirty="0">
              <a:solidFill>
                <a:prstClr val="black"/>
              </a:solidFill>
              <a:cs typeface="Arial" panose="020B0604020202020204" pitchFamily="34" charset="0"/>
            </a:endParaRPr>
          </a:p>
        </p:txBody>
      </p:sp>
      <p:grpSp>
        <p:nvGrpSpPr>
          <p:cNvPr id="6" name="Groupe 5"/>
          <p:cNvGrpSpPr/>
          <p:nvPr/>
        </p:nvGrpSpPr>
        <p:grpSpPr>
          <a:xfrm>
            <a:off x="1434325" y="3571273"/>
            <a:ext cx="1587401" cy="1179532"/>
            <a:chOff x="1496843" y="3571273"/>
            <a:chExt cx="1587401" cy="1179532"/>
          </a:xfrm>
        </p:grpSpPr>
        <p:pic>
          <p:nvPicPr>
            <p:cNvPr id="3" name="Image 2"/>
            <p:cNvPicPr>
              <a:picLocks noChangeAspect="1"/>
            </p:cNvPicPr>
            <p:nvPr/>
          </p:nvPicPr>
          <p:blipFill>
            <a:blip r:embed="rId7"/>
            <a:stretch>
              <a:fillRect/>
            </a:stretch>
          </p:blipFill>
          <p:spPr>
            <a:xfrm>
              <a:off x="1496843" y="3571273"/>
              <a:ext cx="1210052" cy="980559"/>
            </a:xfrm>
            <a:prstGeom prst="rect">
              <a:avLst/>
            </a:prstGeom>
            <a:scene3d>
              <a:camera prst="orthographicFront">
                <a:rot lat="0" lon="0" rev="0"/>
              </a:camera>
              <a:lightRig rig="threePt" dir="t"/>
            </a:scene3d>
          </p:spPr>
        </p:pic>
        <p:sp>
          <p:nvSpPr>
            <p:cNvPr id="4" name="ZoneTexte 3"/>
            <p:cNvSpPr txBox="1"/>
            <p:nvPr/>
          </p:nvSpPr>
          <p:spPr>
            <a:xfrm>
              <a:off x="1653010" y="4412251"/>
              <a:ext cx="1431234" cy="338554"/>
            </a:xfrm>
            <a:prstGeom prst="rect">
              <a:avLst/>
            </a:prstGeom>
            <a:noFill/>
          </p:spPr>
          <p:txBody>
            <a:bodyPr wrap="square" rtlCol="0">
              <a:spAutoFit/>
            </a:bodyPr>
            <a:lstStyle/>
            <a:p>
              <a:pPr eaLnBrk="0" hangingPunct="0"/>
              <a:r>
                <a:rPr lang="fr-FR" sz="1600" dirty="0">
                  <a:solidFill>
                    <a:prstClr val="black"/>
                  </a:solidFill>
                  <a:cs typeface="Arial" panose="020B0604020202020204" pitchFamily="34" charset="0"/>
                </a:rPr>
                <a:t>Converser</a:t>
              </a:r>
            </a:p>
          </p:txBody>
        </p:sp>
      </p:grpSp>
    </p:spTree>
    <p:extLst>
      <p:ext uri="{BB962C8B-B14F-4D97-AF65-F5344CB8AC3E}">
        <p14:creationId xmlns:p14="http://schemas.microsoft.com/office/powerpoint/2010/main" val="244611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4"/>
          <p:cNvSpPr>
            <a:spLocks noChangeArrowheads="1"/>
          </p:cNvSpPr>
          <p:nvPr/>
        </p:nvSpPr>
        <p:spPr bwMode="auto">
          <a:xfrm>
            <a:off x="7146925" y="1592263"/>
            <a:ext cx="19383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0" hangingPunct="0">
              <a:lnSpc>
                <a:spcPct val="110000"/>
              </a:lnSpc>
            </a:pPr>
            <a:endParaRPr lang="fr-FR" altLang="fr-FR" sz="1700">
              <a:solidFill>
                <a:srgbClr val="009900"/>
              </a:solidFill>
              <a:ea typeface="ＭＳ Ｐゴシック" panose="020B0600070205080204" pitchFamily="34" charset="-128"/>
              <a:cs typeface="Arial" panose="020B0604020202020204" pitchFamily="34" charset="0"/>
            </a:endParaRPr>
          </a:p>
        </p:txBody>
      </p:sp>
      <p:grpSp>
        <p:nvGrpSpPr>
          <p:cNvPr id="194597" name="Groupe 9"/>
          <p:cNvGrpSpPr>
            <a:grpSpLocks/>
          </p:cNvGrpSpPr>
          <p:nvPr/>
        </p:nvGrpSpPr>
        <p:grpSpPr bwMode="auto">
          <a:xfrm>
            <a:off x="3979863" y="1978025"/>
            <a:ext cx="3941762" cy="2820988"/>
            <a:chOff x="2748195" y="2224318"/>
            <a:chExt cx="3411540" cy="2670656"/>
          </a:xfrm>
        </p:grpSpPr>
        <p:sp>
          <p:nvSpPr>
            <p:cNvPr id="194599"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nvGrpSpPr>
            <p:cNvPr id="194600" name="Groupe 3"/>
            <p:cNvGrpSpPr>
              <a:grpSpLocks/>
            </p:cNvGrpSpPr>
            <p:nvPr/>
          </p:nvGrpSpPr>
          <p:grpSpPr bwMode="auto">
            <a:xfrm>
              <a:off x="2748195" y="2224318"/>
              <a:ext cx="3411344" cy="2670656"/>
              <a:chOff x="2748195" y="2224318"/>
              <a:chExt cx="3411344" cy="2670656"/>
            </a:xfrm>
          </p:grpSpPr>
          <p:sp>
            <p:nvSpPr>
              <p:cNvPr id="194601"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nvGrpSpPr>
              <p:cNvPr id="194602" name="Group 5"/>
              <p:cNvGrpSpPr>
                <a:grpSpLocks/>
              </p:cNvGrpSpPr>
              <p:nvPr/>
            </p:nvGrpSpPr>
            <p:grpSpPr bwMode="auto">
              <a:xfrm>
                <a:off x="2748195" y="2224318"/>
                <a:ext cx="3411344" cy="2670656"/>
                <a:chOff x="1746" y="1246"/>
                <a:chExt cx="2366" cy="1867"/>
              </a:xfrm>
            </p:grpSpPr>
            <p:sp>
              <p:nvSpPr>
                <p:cNvPr id="194603"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grpSp>
              <p:nvGrpSpPr>
                <p:cNvPr id="194604" name="Group 7"/>
                <p:cNvGrpSpPr>
                  <a:grpSpLocks/>
                </p:cNvGrpSpPr>
                <p:nvPr/>
              </p:nvGrpSpPr>
              <p:grpSpPr bwMode="auto">
                <a:xfrm>
                  <a:off x="1828" y="1246"/>
                  <a:ext cx="2036" cy="1845"/>
                  <a:chOff x="1828" y="1246"/>
                  <a:chExt cx="2036" cy="1845"/>
                </a:xfrm>
              </p:grpSpPr>
              <p:sp>
                <p:nvSpPr>
                  <p:cNvPr id="194605" name="Text Box 8"/>
                  <p:cNvSpPr txBox="1">
                    <a:spLocks noChangeArrowheads="1"/>
                  </p:cNvSpPr>
                  <p:nvPr/>
                </p:nvSpPr>
                <p:spPr bwMode="auto">
                  <a:xfrm>
                    <a:off x="1828" y="1623"/>
                    <a:ext cx="104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400" b="1" dirty="0">
                      <a:solidFill>
                        <a:srgbClr val="000000"/>
                      </a:solidFill>
                      <a:ea typeface="ＭＳ Ｐゴシック" panose="020B0600070205080204" pitchFamily="34" charset="-128"/>
                    </a:endParaRPr>
                  </a:p>
                </p:txBody>
              </p:sp>
              <p:sp>
                <p:nvSpPr>
                  <p:cNvPr id="194606"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rPr>
                      <a:t>I</a:t>
                    </a:r>
                  </a:p>
                </p:txBody>
              </p:sp>
              <p:sp>
                <p:nvSpPr>
                  <p:cNvPr id="194607"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rPr>
                      <a:t>II</a:t>
                    </a:r>
                  </a:p>
                </p:txBody>
              </p:sp>
              <p:sp>
                <p:nvSpPr>
                  <p:cNvPr id="194608"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rPr>
                      <a:t>III</a:t>
                    </a:r>
                  </a:p>
                </p:txBody>
              </p:sp>
              <p:sp>
                <p:nvSpPr>
                  <p:cNvPr id="194609"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rPr>
                      <a:t>IV</a:t>
                    </a:r>
                  </a:p>
                </p:txBody>
              </p:sp>
              <p:sp>
                <p:nvSpPr>
                  <p:cNvPr id="194612" name="Text Box 15"/>
                  <p:cNvSpPr txBox="1">
                    <a:spLocks noChangeArrowheads="1"/>
                  </p:cNvSpPr>
                  <p:nvPr/>
                </p:nvSpPr>
                <p:spPr bwMode="auto">
                  <a:xfrm>
                    <a:off x="3047" y="1612"/>
                    <a:ext cx="8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400" b="1" dirty="0">
                      <a:solidFill>
                        <a:srgbClr val="000000"/>
                      </a:solidFill>
                      <a:ea typeface="ＭＳ Ｐゴシック" panose="020B0600070205080204" pitchFamily="34" charset="-128"/>
                    </a:endParaRPr>
                  </a:p>
                </p:txBody>
              </p:sp>
            </p:grpSp>
          </p:grpSp>
        </p:grpSp>
      </p:grpSp>
      <p:grpSp>
        <p:nvGrpSpPr>
          <p:cNvPr id="82" name="Groupe 81"/>
          <p:cNvGrpSpPr>
            <a:grpSpLocks/>
          </p:cNvGrpSpPr>
          <p:nvPr/>
        </p:nvGrpSpPr>
        <p:grpSpPr bwMode="auto">
          <a:xfrm>
            <a:off x="1735138" y="1557338"/>
            <a:ext cx="7915275" cy="1888477"/>
            <a:chOff x="485337" y="1889606"/>
            <a:chExt cx="7915349" cy="1889262"/>
          </a:xfrm>
        </p:grpSpPr>
        <p:sp>
          <p:nvSpPr>
            <p:cNvPr id="194582" name="Rectangle 22"/>
            <p:cNvSpPr>
              <a:spLocks noChangeArrowheads="1"/>
            </p:cNvSpPr>
            <p:nvPr/>
          </p:nvSpPr>
          <p:spPr bwMode="auto">
            <a:xfrm>
              <a:off x="485337" y="3069255"/>
              <a:ext cx="19923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endParaRPr lang="fr-FR" altLang="fr-FR" sz="1200" b="1" dirty="0">
                <a:solidFill>
                  <a:srgbClr val="4040B3"/>
                </a:solidFill>
                <a:ea typeface="ＭＳ Ｐゴシック" panose="020B0600070205080204" pitchFamily="34" charset="-128"/>
              </a:endParaRPr>
            </a:p>
          </p:txBody>
        </p:sp>
        <p:sp>
          <p:nvSpPr>
            <p:cNvPr id="194583" name="Rectangle 22"/>
            <p:cNvSpPr>
              <a:spLocks noChangeArrowheads="1"/>
            </p:cNvSpPr>
            <p:nvPr/>
          </p:nvSpPr>
          <p:spPr bwMode="auto">
            <a:xfrm>
              <a:off x="6065473" y="1889606"/>
              <a:ext cx="233521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endParaRPr lang="fr-FR" altLang="fr-FR" sz="1200" b="1" dirty="0">
                <a:solidFill>
                  <a:srgbClr val="4040B3"/>
                </a:solidFill>
                <a:ea typeface="ＭＳ Ｐゴシック" panose="020B0600070205080204" pitchFamily="34" charset="-128"/>
              </a:endParaRPr>
            </a:p>
          </p:txBody>
        </p:sp>
        <p:sp>
          <p:nvSpPr>
            <p:cNvPr id="194584" name="Text Box 51"/>
            <p:cNvSpPr txBox="1">
              <a:spLocks noChangeArrowheads="1"/>
            </p:cNvSpPr>
            <p:nvPr/>
          </p:nvSpPr>
          <p:spPr bwMode="auto">
            <a:xfrm>
              <a:off x="4309072" y="2056996"/>
              <a:ext cx="1333501" cy="27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endParaRPr lang="fr-FR" altLang="fr-FR" sz="1200" b="1" dirty="0">
                <a:solidFill>
                  <a:srgbClr val="3333CC"/>
                </a:solidFill>
                <a:ea typeface="ＭＳ Ｐゴシック" panose="020B0600070205080204" pitchFamily="34" charset="-128"/>
              </a:endParaRPr>
            </a:p>
          </p:txBody>
        </p:sp>
      </p:grpSp>
      <p:grpSp>
        <p:nvGrpSpPr>
          <p:cNvPr id="89" name="Groupe 88"/>
          <p:cNvGrpSpPr>
            <a:grpSpLocks/>
          </p:cNvGrpSpPr>
          <p:nvPr/>
        </p:nvGrpSpPr>
        <p:grpSpPr bwMode="auto">
          <a:xfrm>
            <a:off x="3967163" y="1006475"/>
            <a:ext cx="4722812" cy="987425"/>
            <a:chOff x="2695359" y="1710167"/>
            <a:chExt cx="4722263" cy="988208"/>
          </a:xfrm>
        </p:grpSpPr>
        <p:grpSp>
          <p:nvGrpSpPr>
            <p:cNvPr id="194572" name="Group 36"/>
            <p:cNvGrpSpPr>
              <a:grpSpLocks/>
            </p:cNvGrpSpPr>
            <p:nvPr/>
          </p:nvGrpSpPr>
          <p:grpSpPr bwMode="auto">
            <a:xfrm>
              <a:off x="2695359" y="1888738"/>
              <a:ext cx="3941932" cy="809637"/>
              <a:chOff x="1693" y="852"/>
              <a:chExt cx="2734" cy="566"/>
            </a:xfrm>
          </p:grpSpPr>
          <p:grpSp>
            <p:nvGrpSpPr>
              <p:cNvPr id="194574" name="Group 37"/>
              <p:cNvGrpSpPr>
                <a:grpSpLocks/>
              </p:cNvGrpSpPr>
              <p:nvPr/>
            </p:nvGrpSpPr>
            <p:grpSpPr bwMode="auto">
              <a:xfrm>
                <a:off x="1693" y="852"/>
                <a:ext cx="2734" cy="566"/>
                <a:chOff x="1700" y="967"/>
                <a:chExt cx="2343" cy="537"/>
              </a:xfrm>
            </p:grpSpPr>
            <p:grpSp>
              <p:nvGrpSpPr>
                <p:cNvPr id="194576" name="Group 38"/>
                <p:cNvGrpSpPr>
                  <a:grpSpLocks/>
                </p:cNvGrpSpPr>
                <p:nvPr/>
              </p:nvGrpSpPr>
              <p:grpSpPr bwMode="auto">
                <a:xfrm>
                  <a:off x="1707" y="967"/>
                  <a:ext cx="2336" cy="537"/>
                  <a:chOff x="1707" y="1058"/>
                  <a:chExt cx="2336" cy="537"/>
                </a:xfrm>
              </p:grpSpPr>
              <p:sp>
                <p:nvSpPr>
                  <p:cNvPr id="194578"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94579"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94577"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94575" name="Text Box 42"/>
              <p:cNvSpPr txBox="1">
                <a:spLocks noChangeArrowheads="1"/>
              </p:cNvSpPr>
              <p:nvPr/>
            </p:nvSpPr>
            <p:spPr bwMode="auto">
              <a:xfrm>
                <a:off x="2778" y="987"/>
                <a:ext cx="81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400" b="1" dirty="0">
                  <a:solidFill>
                    <a:srgbClr val="000000"/>
                  </a:solidFill>
                  <a:ea typeface="ＭＳ Ｐゴシック" panose="020B0600070205080204" pitchFamily="34" charset="-128"/>
                </a:endParaRPr>
              </a:p>
            </p:txBody>
          </p:sp>
        </p:grpSp>
        <p:sp>
          <p:nvSpPr>
            <p:cNvPr id="194573"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dirty="0">
                  <a:solidFill>
                    <a:srgbClr val="000000"/>
                  </a:solidFill>
                  <a:ea typeface="MS Mincho" panose="02020609040205080304" pitchFamily="49" charset="-128"/>
                </a:rPr>
                <a:t>?</a:t>
              </a:r>
            </a:p>
            <a:p>
              <a:endParaRPr lang="fr-FR" altLang="fr-FR" sz="1600" dirty="0">
                <a:solidFill>
                  <a:srgbClr val="000000"/>
                </a:solidFill>
                <a:ea typeface="MS Mincho" panose="02020609040205080304" pitchFamily="49" charset="-128"/>
              </a:endParaRPr>
            </a:p>
          </p:txBody>
        </p:sp>
      </p:grpSp>
      <p:grpSp>
        <p:nvGrpSpPr>
          <p:cNvPr id="98" name="Groupe 97"/>
          <p:cNvGrpSpPr>
            <a:grpSpLocks/>
          </p:cNvGrpSpPr>
          <p:nvPr/>
        </p:nvGrpSpPr>
        <p:grpSpPr bwMode="auto">
          <a:xfrm>
            <a:off x="1558925" y="2146300"/>
            <a:ext cx="8721725" cy="2733675"/>
            <a:chOff x="134938" y="2506317"/>
            <a:chExt cx="8721725" cy="2734587"/>
          </a:xfrm>
        </p:grpSpPr>
        <p:sp>
          <p:nvSpPr>
            <p:cNvPr id="194568"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dirty="0">
                  <a:solidFill>
                    <a:srgbClr val="000000"/>
                  </a:solidFill>
                  <a:ea typeface="MS Mincho" panose="02020609040205080304" pitchFamily="49" charset="-128"/>
                </a:rPr>
                <a:t> ?</a:t>
              </a:r>
            </a:p>
            <a:p>
              <a:pPr lvl="1" algn="ctr"/>
              <a:endParaRPr lang="fr-FR" altLang="ja-JP" sz="1200" i="1" dirty="0">
                <a:solidFill>
                  <a:srgbClr val="000000"/>
                </a:solidFill>
                <a:ea typeface="MS Mincho" panose="02020609040205080304" pitchFamily="49" charset="-128"/>
              </a:endParaRPr>
            </a:p>
            <a:p>
              <a:endParaRPr lang="fr-FR" altLang="fr-FR" sz="1600" dirty="0">
                <a:solidFill>
                  <a:srgbClr val="000000"/>
                </a:solidFill>
                <a:ea typeface="MS Mincho" panose="02020609040205080304" pitchFamily="49" charset="-128"/>
              </a:endParaRPr>
            </a:p>
          </p:txBody>
        </p:sp>
        <p:sp>
          <p:nvSpPr>
            <p:cNvPr id="194569"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dirty="0">
                  <a:solidFill>
                    <a:srgbClr val="000000"/>
                  </a:solidFill>
                  <a:ea typeface="MS Mincho" panose="02020609040205080304" pitchFamily="49" charset="-128"/>
                </a:rPr>
                <a:t>?</a:t>
              </a:r>
            </a:p>
            <a:p>
              <a:pPr lvl="1" algn="ctr"/>
              <a:endParaRPr lang="fr-FR" altLang="ja-JP" sz="1200" i="1" dirty="0">
                <a:solidFill>
                  <a:srgbClr val="000000"/>
                </a:solidFill>
                <a:ea typeface="MS Mincho" panose="02020609040205080304" pitchFamily="49" charset="-128"/>
              </a:endParaRPr>
            </a:p>
            <a:p>
              <a:endParaRPr lang="fr-FR" altLang="fr-FR" sz="1600" dirty="0">
                <a:solidFill>
                  <a:srgbClr val="000000"/>
                </a:solidFill>
                <a:ea typeface="MS Mincho" panose="02020609040205080304" pitchFamily="49" charset="-128"/>
              </a:endParaRPr>
            </a:p>
          </p:txBody>
        </p:sp>
        <p:sp>
          <p:nvSpPr>
            <p:cNvPr id="194570"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dirty="0">
                  <a:solidFill>
                    <a:srgbClr val="000000"/>
                  </a:solidFill>
                  <a:ea typeface="MS Mincho" panose="02020609040205080304" pitchFamily="49" charset="-128"/>
                </a:rPr>
                <a:t> ?</a:t>
              </a:r>
            </a:p>
            <a:p>
              <a:pPr lvl="1" algn="ctr"/>
              <a:endParaRPr lang="fr-FR" altLang="ja-JP" sz="1200" i="1" dirty="0">
                <a:solidFill>
                  <a:srgbClr val="000000"/>
                </a:solidFill>
                <a:ea typeface="MS Mincho" panose="02020609040205080304" pitchFamily="49" charset="-128"/>
              </a:endParaRPr>
            </a:p>
            <a:p>
              <a:endParaRPr lang="fr-FR" altLang="fr-FR" sz="1600" dirty="0">
                <a:solidFill>
                  <a:srgbClr val="000000"/>
                </a:solidFill>
                <a:ea typeface="MS Mincho" panose="02020609040205080304" pitchFamily="49" charset="-128"/>
              </a:endParaRPr>
            </a:p>
          </p:txBody>
        </p:sp>
        <p:sp>
          <p:nvSpPr>
            <p:cNvPr id="194571"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ja-JP" sz="1200" i="1" dirty="0">
                  <a:solidFill>
                    <a:srgbClr val="000000"/>
                  </a:solidFill>
                  <a:ea typeface="ＭＳ Ｐゴシック" panose="020B0600070205080204" pitchFamily="34" charset="-128"/>
                </a:rPr>
                <a:t>?</a:t>
              </a:r>
            </a:p>
          </p:txBody>
        </p:sp>
      </p:grpSp>
      <p:sp>
        <p:nvSpPr>
          <p:cNvPr id="37" name="Text Box 15"/>
          <p:cNvSpPr txBox="1">
            <a:spLocks noChangeArrowheads="1"/>
          </p:cNvSpPr>
          <p:nvPr/>
        </p:nvSpPr>
        <p:spPr bwMode="auto">
          <a:xfrm>
            <a:off x="6311420" y="2606743"/>
            <a:ext cx="1361046"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400" b="1" dirty="0">
              <a:solidFill>
                <a:srgbClr val="000000"/>
              </a:solidFill>
              <a:ea typeface="ＭＳ Ｐゴシック" panose="020B0600070205080204" pitchFamily="34" charset="-128"/>
            </a:endParaRPr>
          </a:p>
        </p:txBody>
      </p:sp>
      <p:sp>
        <p:nvSpPr>
          <p:cNvPr id="38" name="Text Box 15"/>
          <p:cNvSpPr txBox="1">
            <a:spLocks noChangeArrowheads="1"/>
          </p:cNvSpPr>
          <p:nvPr/>
        </p:nvSpPr>
        <p:spPr bwMode="auto">
          <a:xfrm>
            <a:off x="4163061" y="2530866"/>
            <a:ext cx="1361046"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400" b="1" dirty="0">
              <a:solidFill>
                <a:srgbClr val="000000"/>
              </a:solidFill>
              <a:ea typeface="ＭＳ Ｐゴシック" panose="020B0600070205080204" pitchFamily="34" charset="-128"/>
            </a:endParaRPr>
          </a:p>
        </p:txBody>
      </p:sp>
      <p:sp>
        <p:nvSpPr>
          <p:cNvPr id="39" name="Text Box 15"/>
          <p:cNvSpPr txBox="1">
            <a:spLocks noChangeArrowheads="1"/>
          </p:cNvSpPr>
          <p:nvPr/>
        </p:nvSpPr>
        <p:spPr bwMode="auto">
          <a:xfrm>
            <a:off x="4163061" y="3856347"/>
            <a:ext cx="1361046"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400" b="1" dirty="0">
              <a:solidFill>
                <a:srgbClr val="000000"/>
              </a:solidFill>
              <a:ea typeface="ＭＳ Ｐゴシック" panose="020B0600070205080204" pitchFamily="34" charset="-128"/>
            </a:endParaRPr>
          </a:p>
        </p:txBody>
      </p:sp>
      <p:sp>
        <p:nvSpPr>
          <p:cNvPr id="40" name="Text Box 15"/>
          <p:cNvSpPr txBox="1">
            <a:spLocks noChangeArrowheads="1"/>
          </p:cNvSpPr>
          <p:nvPr/>
        </p:nvSpPr>
        <p:spPr bwMode="auto">
          <a:xfrm>
            <a:off x="6145958" y="3882940"/>
            <a:ext cx="1361046"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400" b="1" dirty="0">
              <a:solidFill>
                <a:srgbClr val="000000"/>
              </a:solidFill>
              <a:ea typeface="ＭＳ Ｐゴシック" panose="020B0600070205080204" pitchFamily="34" charset="-128"/>
            </a:endParaRPr>
          </a:p>
        </p:txBody>
      </p:sp>
      <p:sp>
        <p:nvSpPr>
          <p:cNvPr id="41"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ea typeface="Tahoma" panose="020B0604030504040204" pitchFamily="34" charset="0"/>
                <a:cs typeface="Arial" panose="020B0604020202020204" pitchFamily="34" charset="0"/>
              </a:rPr>
              <a:t>2.2. Méthodologie de conseil</a:t>
            </a:r>
          </a:p>
        </p:txBody>
      </p:sp>
    </p:spTree>
    <p:extLst>
      <p:ext uri="{BB962C8B-B14F-4D97-AF65-F5344CB8AC3E}">
        <p14:creationId xmlns:p14="http://schemas.microsoft.com/office/powerpoint/2010/main" val="632302569"/>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5"/>
            <a:ext cx="4444713" cy="4846711"/>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n°6</a:t>
            </a:r>
          </a:p>
        </p:txBody>
      </p:sp>
      <p:grpSp>
        <p:nvGrpSpPr>
          <p:cNvPr id="39" name="Groupe 38"/>
          <p:cNvGrpSpPr/>
          <p:nvPr/>
        </p:nvGrpSpPr>
        <p:grpSpPr>
          <a:xfrm>
            <a:off x="55813" y="950444"/>
            <a:ext cx="7321600" cy="5656425"/>
            <a:chOff x="55813" y="950444"/>
            <a:chExt cx="732160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631041" y="1207576"/>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19" name="Text Box 16"/>
            <p:cNvSpPr txBox="1">
              <a:spLocks noChangeArrowheads="1"/>
            </p:cNvSpPr>
            <p:nvPr/>
          </p:nvSpPr>
          <p:spPr bwMode="auto">
            <a:xfrm>
              <a:off x="55813" y="2223266"/>
              <a:ext cx="377855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Comme cela se présente-t-il ?</a:t>
              </a:r>
            </a:p>
            <a:p>
              <a:pPr algn="ctr"/>
              <a:r>
                <a:rPr lang="fr-FR" altLang="fr-FR" sz="1200" dirty="0">
                  <a:solidFill>
                    <a:srgbClr val="000000"/>
                  </a:solidFill>
                  <a:ea typeface="ＭＳ Ｐゴシック" panose="020B0600070205080204" pitchFamily="34" charset="-128"/>
                </a:rPr>
                <a:t>(Que lui arrive-t-il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 ressent-elle ? </a:t>
              </a:r>
              <a:endParaRPr lang="fr-FR" sz="1200" dirty="0"/>
            </a:p>
          </p:txBody>
        </p:sp>
        <p:sp>
          <p:nvSpPr>
            <p:cNvPr id="21" name="Text Box 16"/>
            <p:cNvSpPr txBox="1">
              <a:spLocks noChangeArrowheads="1"/>
            </p:cNvSpPr>
            <p:nvPr/>
          </p:nvSpPr>
          <p:spPr bwMode="auto">
            <a:xfrm>
              <a:off x="3895431" y="446371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Qu’est-ce qui </a:t>
              </a:r>
              <a:r>
                <a:rPr lang="fr-FR" b="1" dirty="0" err="1"/>
                <a:t>luifait</a:t>
              </a:r>
              <a:r>
                <a:rPr lang="fr-FR" b="1" dirty="0"/>
                <a:t> du bien ou du moins bien ?</a:t>
              </a:r>
              <a:endParaRPr lang="fr-FR" dirty="0"/>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Avez-vous d’autres signes</a:t>
              </a:r>
              <a:endParaRPr lang="fr-FR" dirty="0"/>
            </a:p>
            <a:p>
              <a:pPr algn="ctr"/>
              <a:r>
                <a:rPr lang="fr-FR" b="1" dirty="0"/>
                <a:t>à ajouter ?</a:t>
              </a:r>
              <a:endParaRPr lang="fr-FR" dirty="0"/>
            </a:p>
          </p:txBody>
        </p:sp>
      </p:grpSp>
      <p:sp>
        <p:nvSpPr>
          <p:cNvPr id="23" name="Text Box 11"/>
          <p:cNvSpPr txBox="1">
            <a:spLocks noChangeArrowheads="1"/>
          </p:cNvSpPr>
          <p:nvPr/>
        </p:nvSpPr>
        <p:spPr bwMode="auto">
          <a:xfrm>
            <a:off x="3810640" y="5408744"/>
            <a:ext cx="34632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C’est toujours pire juste avant les règles.</a:t>
            </a: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20733" y="2625527"/>
            <a:ext cx="357920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Lorsque les boutons deviennent gros, elle sent l’inflammation ; elle dit même que ça lui fait mal.</a:t>
            </a:r>
          </a:p>
        </p:txBody>
      </p:sp>
      <p:sp>
        <p:nvSpPr>
          <p:cNvPr id="29" name="Text Box 11"/>
          <p:cNvSpPr txBox="1">
            <a:spLocks noChangeArrowheads="1"/>
          </p:cNvSpPr>
          <p:nvPr/>
        </p:nvSpPr>
        <p:spPr bwMode="auto">
          <a:xfrm>
            <a:off x="194349" y="2911764"/>
            <a:ext cx="353352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Elle a des boutons uniquement sur le visage. </a:t>
            </a:r>
            <a:endParaRPr lang="fr-FR" dirty="0">
              <a:solidFill>
                <a:srgbClr val="000099"/>
              </a:solidFill>
            </a:endParaRPr>
          </a:p>
        </p:txBody>
      </p: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t>Qu'est-ce qui améliore ?</a:t>
            </a:r>
          </a:p>
          <a:p>
            <a:r>
              <a:rPr lang="fr-FR" sz="1200" dirty="0"/>
              <a:t>Qu'est-ce qui 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spcAft>
                <a:spcPts val="0"/>
              </a:spcAft>
              <a:tabLst>
                <a:tab pos="1650365" algn="l"/>
              </a:tabLst>
            </a:pPr>
            <a:r>
              <a:rPr lang="fr-FR" altLang="fr-FR" i="1" dirty="0">
                <a:solidFill>
                  <a:srgbClr val="000099"/>
                </a:solidFill>
              </a:rPr>
              <a:t>« </a:t>
            </a:r>
            <a:r>
              <a:rPr lang="fr-FR" i="1" dirty="0">
                <a:solidFill>
                  <a:srgbClr val="000099"/>
                </a:solidFill>
                <a:ea typeface="Times New Roman" panose="02020603050405020304" pitchFamily="18" charset="0"/>
              </a:rPr>
              <a:t>Bonjour, que pouvez-vous faire pour ma fille qui a de l’acné. </a:t>
            </a:r>
            <a:r>
              <a:rPr lang="fr-FR" altLang="fr-FR" i="1" dirty="0">
                <a:solidFill>
                  <a:srgbClr val="000099"/>
                </a:solidFill>
              </a:rPr>
              <a:t>»</a:t>
            </a:r>
          </a:p>
        </p:txBody>
      </p:sp>
      <p:sp>
        <p:nvSpPr>
          <p:cNvPr id="32" name="Text Box 11"/>
          <p:cNvSpPr txBox="1">
            <a:spLocks noChangeArrowheads="1"/>
          </p:cNvSpPr>
          <p:nvPr/>
        </p:nvSpPr>
        <p:spPr bwMode="auto">
          <a:xfrm>
            <a:off x="1953690" y="1765012"/>
            <a:ext cx="42985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Ça ne fait qu’empirer depuis sa puberté.</a:t>
            </a:r>
            <a:endParaRPr lang="fr-FR" dirty="0">
              <a:solidFill>
                <a:srgbClr val="000099"/>
              </a:solidFill>
            </a:endParaRPr>
          </a:p>
        </p:txBody>
      </p:sp>
      <p:sp>
        <p:nvSpPr>
          <p:cNvPr id="30" name="Text Box 11"/>
          <p:cNvSpPr txBox="1">
            <a:spLocks noChangeArrowheads="1"/>
          </p:cNvSpPr>
          <p:nvPr/>
        </p:nvSpPr>
        <p:spPr bwMode="auto">
          <a:xfrm>
            <a:off x="139631" y="5198547"/>
            <a:ext cx="346323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Non, mais ça la gêne beaucoup… </a:t>
            </a:r>
          </a:p>
          <a:p>
            <a:r>
              <a:rPr lang="fr-FR" i="1" dirty="0">
                <a:solidFill>
                  <a:srgbClr val="000099"/>
                </a:solidFill>
              </a:rPr>
              <a:t>Déjà qu’elle n’est pas du tout sûre d’elle.</a:t>
            </a:r>
          </a:p>
        </p:txBody>
      </p:sp>
    </p:spTree>
    <p:extLst>
      <p:ext uri="{BB962C8B-B14F-4D97-AF65-F5344CB8AC3E}">
        <p14:creationId xmlns:p14="http://schemas.microsoft.com/office/powerpoint/2010/main" val="169776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9" grpId="0"/>
      <p:bldP spid="32" grpId="0"/>
      <p:bldP spid="30"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5"/>
            <a:ext cx="4444713" cy="4846711"/>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n°7</a:t>
            </a:r>
          </a:p>
        </p:txBody>
      </p:sp>
      <p:grpSp>
        <p:nvGrpSpPr>
          <p:cNvPr id="39" name="Groupe 38"/>
          <p:cNvGrpSpPr/>
          <p:nvPr/>
        </p:nvGrpSpPr>
        <p:grpSpPr>
          <a:xfrm>
            <a:off x="55813" y="950444"/>
            <a:ext cx="7321600" cy="5656425"/>
            <a:chOff x="55813" y="950444"/>
            <a:chExt cx="732160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631041" y="1207576"/>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19" name="Text Box 16"/>
            <p:cNvSpPr txBox="1">
              <a:spLocks noChangeArrowheads="1"/>
            </p:cNvSpPr>
            <p:nvPr/>
          </p:nvSpPr>
          <p:spPr bwMode="auto">
            <a:xfrm>
              <a:off x="55813" y="2223266"/>
              <a:ext cx="377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Que vous arrive-t-il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 ressentez-vous ? </a:t>
              </a:r>
              <a:endParaRPr lang="fr-FR" sz="1200" dirty="0"/>
            </a:p>
          </p:txBody>
        </p:sp>
        <p:sp>
          <p:nvSpPr>
            <p:cNvPr id="21" name="Text Box 16"/>
            <p:cNvSpPr txBox="1">
              <a:spLocks noChangeArrowheads="1"/>
            </p:cNvSpPr>
            <p:nvPr/>
          </p:nvSpPr>
          <p:spPr bwMode="auto">
            <a:xfrm>
              <a:off x="3895431" y="446371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Qu’est-ce qui vous fait du bien ou du moins bien ?</a:t>
              </a:r>
              <a:endParaRPr lang="fr-FR" dirty="0"/>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Avez-vous d’autres signes</a:t>
              </a:r>
              <a:endParaRPr lang="fr-FR" dirty="0"/>
            </a:p>
            <a:p>
              <a:pPr algn="ctr"/>
              <a:r>
                <a:rPr lang="fr-FR" b="1" dirty="0"/>
                <a:t>à ajouter ?</a:t>
              </a:r>
              <a:endParaRPr lang="fr-FR" dirty="0"/>
            </a:p>
          </p:txBody>
        </p:sp>
      </p:grpSp>
      <p:sp>
        <p:nvSpPr>
          <p:cNvPr id="23" name="Text Box 11"/>
          <p:cNvSpPr txBox="1">
            <a:spLocks noChangeArrowheads="1"/>
          </p:cNvSpPr>
          <p:nvPr/>
        </p:nvSpPr>
        <p:spPr bwMode="auto">
          <a:xfrm>
            <a:off x="3810640" y="5408744"/>
            <a:ext cx="34632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Je n’ose pas mettre quoi que ce soit dessus car le moindre contact m’est intolérable.</a:t>
            </a: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20733" y="2636912"/>
            <a:ext cx="332455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Ça me brûle horriblement et ça me démange. </a:t>
            </a:r>
          </a:p>
          <a:p>
            <a:r>
              <a:rPr lang="fr-FR" i="1" dirty="0">
                <a:solidFill>
                  <a:srgbClr val="000099"/>
                </a:solidFill>
              </a:rPr>
              <a:t>C’est même douloureux.</a:t>
            </a:r>
          </a:p>
        </p:txBody>
      </p:sp>
      <p:sp>
        <p:nvSpPr>
          <p:cNvPr id="29" name="Text Box 11"/>
          <p:cNvSpPr txBox="1">
            <a:spLocks noChangeArrowheads="1"/>
          </p:cNvSpPr>
          <p:nvPr/>
        </p:nvSpPr>
        <p:spPr bwMode="auto">
          <a:xfrm>
            <a:off x="194349" y="2911764"/>
            <a:ext cx="353352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Ça suinte, ça fait des croûtes et c’est très rouge.</a:t>
            </a:r>
          </a:p>
          <a:p>
            <a:r>
              <a:rPr lang="fr-FR" i="1" dirty="0">
                <a:solidFill>
                  <a:srgbClr val="000099"/>
                </a:solidFill>
              </a:rPr>
              <a:t>On m’a dit de ne rien mettre dessus.</a:t>
            </a:r>
          </a:p>
        </p:txBody>
      </p:sp>
      <p:cxnSp>
        <p:nvCxnSpPr>
          <p:cNvPr id="31" name="Connecteur droit 30"/>
          <p:cNvCxnSpPr/>
          <p:nvPr/>
        </p:nvCxnSpPr>
        <p:spPr>
          <a:xfrm>
            <a:off x="458721" y="5855996"/>
            <a:ext cx="2459797" cy="42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t>Qu'est-ce qui vous améliore ?</a:t>
            </a:r>
          </a:p>
          <a:p>
            <a:r>
              <a:rPr lang="fr-FR" sz="1200" dirty="0"/>
              <a:t>Qu'est-ce qui vous aggrave ?</a:t>
            </a:r>
          </a:p>
        </p:txBody>
      </p:sp>
      <p:sp>
        <p:nvSpPr>
          <p:cNvPr id="36" name="AutoShape 9"/>
          <p:cNvSpPr>
            <a:spLocks noChangeArrowheads="1"/>
          </p:cNvSpPr>
          <p:nvPr/>
        </p:nvSpPr>
        <p:spPr bwMode="auto">
          <a:xfrm>
            <a:off x="6252268" y="344266"/>
            <a:ext cx="3602932"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spcAft>
                <a:spcPts val="0"/>
              </a:spcAft>
              <a:tabLst>
                <a:tab pos="1650365" algn="l"/>
              </a:tabLst>
            </a:pPr>
            <a:r>
              <a:rPr lang="fr-FR" altLang="fr-FR" i="1" dirty="0">
                <a:solidFill>
                  <a:srgbClr val="000099"/>
                </a:solidFill>
              </a:rPr>
              <a:t>« </a:t>
            </a:r>
            <a:r>
              <a:rPr lang="fr-FR" i="1" dirty="0">
                <a:solidFill>
                  <a:srgbClr val="000099"/>
                </a:solidFill>
                <a:ea typeface="Times New Roman" panose="02020603050405020304" pitchFamily="18" charset="0"/>
              </a:rPr>
              <a:t>Bonjour, j’ai encore 2 séances de radiothérapie qu’on m’oblige à faire.</a:t>
            </a:r>
            <a:r>
              <a:rPr lang="fr-FR" altLang="fr-FR" i="1" dirty="0">
                <a:solidFill>
                  <a:srgbClr val="000099"/>
                </a:solidFill>
              </a:rPr>
              <a:t>»</a:t>
            </a:r>
          </a:p>
        </p:txBody>
      </p:sp>
      <p:sp>
        <p:nvSpPr>
          <p:cNvPr id="32" name="Text Box 11"/>
          <p:cNvSpPr txBox="1">
            <a:spLocks noChangeArrowheads="1"/>
          </p:cNvSpPr>
          <p:nvPr/>
        </p:nvSpPr>
        <p:spPr bwMode="auto">
          <a:xfrm>
            <a:off x="823509" y="1786699"/>
            <a:ext cx="632177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Ça a débuté depuis ma 25ème séance de radiothérapie.</a:t>
            </a:r>
            <a:endParaRPr lang="fr-FR" dirty="0">
              <a:solidFill>
                <a:srgbClr val="000099"/>
              </a:solidFill>
            </a:endParaRPr>
          </a:p>
        </p:txBody>
      </p:sp>
      <p:pic>
        <p:nvPicPr>
          <p:cNvPr id="2" name="Image 1"/>
          <p:cNvPicPr>
            <a:picLocks noChangeAspect="1"/>
          </p:cNvPicPr>
          <p:nvPr/>
        </p:nvPicPr>
        <p:blipFill>
          <a:blip r:embed="rId3"/>
          <a:stretch>
            <a:fillRect/>
          </a:stretch>
        </p:blipFill>
        <p:spPr>
          <a:xfrm>
            <a:off x="9706044" y="137121"/>
            <a:ext cx="2438095" cy="2009524"/>
          </a:xfrm>
          <a:prstGeom prst="rect">
            <a:avLst/>
          </a:prstGeom>
        </p:spPr>
      </p:pic>
    </p:spTree>
    <p:extLst>
      <p:ext uri="{BB962C8B-B14F-4D97-AF65-F5344CB8AC3E}">
        <p14:creationId xmlns:p14="http://schemas.microsoft.com/office/powerpoint/2010/main" val="243993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9" grpId="0"/>
      <p:bldP spid="32"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687631" y="2288048"/>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n°8</a:t>
            </a:r>
          </a:p>
        </p:txBody>
      </p:sp>
      <p:grpSp>
        <p:nvGrpSpPr>
          <p:cNvPr id="39" name="Groupe 38"/>
          <p:cNvGrpSpPr/>
          <p:nvPr/>
        </p:nvGrpSpPr>
        <p:grpSpPr>
          <a:xfrm>
            <a:off x="55813" y="950444"/>
            <a:ext cx="7321600" cy="5656425"/>
            <a:chOff x="55813" y="950444"/>
            <a:chExt cx="732160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631041" y="1207576"/>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19" name="Text Box 16"/>
            <p:cNvSpPr txBox="1">
              <a:spLocks noChangeArrowheads="1"/>
            </p:cNvSpPr>
            <p:nvPr/>
          </p:nvSpPr>
          <p:spPr bwMode="auto">
            <a:xfrm>
              <a:off x="55813" y="2223266"/>
              <a:ext cx="377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Que vous arrive-t-il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 ressentez-vous ? </a:t>
              </a:r>
              <a:endParaRPr lang="fr-FR" sz="1200" dirty="0"/>
            </a:p>
          </p:txBody>
        </p:sp>
        <p:sp>
          <p:nvSpPr>
            <p:cNvPr id="21" name="Text Box 16"/>
            <p:cNvSpPr txBox="1">
              <a:spLocks noChangeArrowheads="1"/>
            </p:cNvSpPr>
            <p:nvPr/>
          </p:nvSpPr>
          <p:spPr bwMode="auto">
            <a:xfrm>
              <a:off x="3895431" y="446371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Qu’est-ce qui vous fait du bien ou du moins bien ?</a:t>
              </a:r>
              <a:endParaRPr lang="fr-FR" dirty="0"/>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Avez-vous d’autres signes</a:t>
              </a:r>
              <a:endParaRPr lang="fr-FR" dirty="0"/>
            </a:p>
            <a:p>
              <a:pPr algn="ctr"/>
              <a:r>
                <a:rPr lang="fr-FR" b="1" dirty="0"/>
                <a:t>à ajouter ?</a:t>
              </a:r>
              <a:endParaRPr lang="fr-FR" dirty="0"/>
            </a:p>
          </p:txBody>
        </p:sp>
      </p:grpSp>
      <p:sp>
        <p:nvSpPr>
          <p:cNvPr id="23" name="Text Box 11"/>
          <p:cNvSpPr txBox="1">
            <a:spLocks noChangeArrowheads="1"/>
          </p:cNvSpPr>
          <p:nvPr/>
        </p:nvSpPr>
        <p:spPr bwMode="auto">
          <a:xfrm>
            <a:off x="3810640" y="5408744"/>
            <a:ext cx="34632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C’est mieux quand je me découvre ou que je mets du froid dessus.</a:t>
            </a: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78208" y="2828325"/>
            <a:ext cx="33245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Ça démange et c’est chaud..</a:t>
            </a:r>
          </a:p>
        </p:txBody>
      </p:sp>
      <p:sp>
        <p:nvSpPr>
          <p:cNvPr id="29" name="Text Box 11"/>
          <p:cNvSpPr txBox="1">
            <a:spLocks noChangeArrowheads="1"/>
          </p:cNvSpPr>
          <p:nvPr/>
        </p:nvSpPr>
        <p:spPr bwMode="auto">
          <a:xfrm>
            <a:off x="249583" y="2720473"/>
            <a:ext cx="353352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Ça fait comme des boursouflures roses.</a:t>
            </a:r>
          </a:p>
        </p:txBody>
      </p:sp>
      <p:cxnSp>
        <p:nvCxnSpPr>
          <p:cNvPr id="31" name="Connecteur droit 30"/>
          <p:cNvCxnSpPr/>
          <p:nvPr/>
        </p:nvCxnSpPr>
        <p:spPr>
          <a:xfrm>
            <a:off x="458721" y="5855996"/>
            <a:ext cx="2459797" cy="42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t>Qu'est-ce qui vous améliore ?</a:t>
            </a:r>
          </a:p>
          <a:p>
            <a:r>
              <a:rPr lang="fr-FR" sz="1200" dirty="0"/>
              <a:t>Qu'est-ce qui vous aggrave ?</a:t>
            </a:r>
          </a:p>
        </p:txBody>
      </p:sp>
      <p:sp>
        <p:nvSpPr>
          <p:cNvPr id="36" name="AutoShape 9"/>
          <p:cNvSpPr>
            <a:spLocks noChangeArrowheads="1"/>
          </p:cNvSpPr>
          <p:nvPr/>
        </p:nvSpPr>
        <p:spPr bwMode="auto">
          <a:xfrm>
            <a:off x="6252268" y="344266"/>
            <a:ext cx="3602932"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spcAft>
                <a:spcPts val="0"/>
              </a:spcAft>
              <a:tabLst>
                <a:tab pos="1650365" algn="l"/>
              </a:tabLst>
            </a:pPr>
            <a:r>
              <a:rPr lang="fr-FR" altLang="fr-FR" i="1" dirty="0">
                <a:solidFill>
                  <a:srgbClr val="000099"/>
                </a:solidFill>
              </a:rPr>
              <a:t>« </a:t>
            </a:r>
            <a:r>
              <a:rPr lang="fr-FR" i="1" dirty="0">
                <a:solidFill>
                  <a:srgbClr val="000099"/>
                </a:solidFill>
                <a:ea typeface="Times New Roman" panose="02020603050405020304" pitchFamily="18" charset="0"/>
              </a:rPr>
              <a:t>Regardez, j’ai des taches partout !</a:t>
            </a:r>
            <a:r>
              <a:rPr lang="fr-FR" altLang="fr-FR" i="1" dirty="0">
                <a:solidFill>
                  <a:srgbClr val="000099"/>
                </a:solidFill>
              </a:rPr>
              <a:t>»</a:t>
            </a:r>
          </a:p>
        </p:txBody>
      </p:sp>
      <p:sp>
        <p:nvSpPr>
          <p:cNvPr id="32" name="Text Box 11"/>
          <p:cNvSpPr txBox="1">
            <a:spLocks noChangeArrowheads="1"/>
          </p:cNvSpPr>
          <p:nvPr/>
        </p:nvSpPr>
        <p:spPr bwMode="auto">
          <a:xfrm>
            <a:off x="1271021" y="1797739"/>
            <a:ext cx="632177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Depuis hier. Ça me le fait quand j’ai trop chaud.</a:t>
            </a:r>
            <a:endParaRPr lang="fr-FR" dirty="0">
              <a:solidFill>
                <a:srgbClr val="000099"/>
              </a:solidFill>
            </a:endParaRPr>
          </a:p>
        </p:txBody>
      </p:sp>
      <p:pic>
        <p:nvPicPr>
          <p:cNvPr id="3" name="Image 2"/>
          <p:cNvPicPr>
            <a:picLocks noChangeAspect="1"/>
          </p:cNvPicPr>
          <p:nvPr/>
        </p:nvPicPr>
        <p:blipFill>
          <a:blip r:embed="rId3"/>
          <a:stretch>
            <a:fillRect/>
          </a:stretch>
        </p:blipFill>
        <p:spPr>
          <a:xfrm>
            <a:off x="9505243" y="63331"/>
            <a:ext cx="2532267" cy="2569100"/>
          </a:xfrm>
          <a:prstGeom prst="rect">
            <a:avLst/>
          </a:prstGeom>
        </p:spPr>
      </p:pic>
    </p:spTree>
    <p:extLst>
      <p:ext uri="{BB962C8B-B14F-4D97-AF65-F5344CB8AC3E}">
        <p14:creationId xmlns:p14="http://schemas.microsoft.com/office/powerpoint/2010/main" val="358983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9" grpId="0"/>
      <p:bldP spid="32"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232400" y="2133600"/>
            <a:ext cx="6480175"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 :</a:t>
            </a:r>
            <a:endParaRPr lang="fr-FR" altLang="fr-FR" sz="2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Evaluer l’évolution de vos pratiques professionnelles</a:t>
            </a:r>
          </a:p>
        </p:txBody>
      </p:sp>
      <p:sp>
        <p:nvSpPr>
          <p:cNvPr id="2237455" name="Rectangle 15"/>
          <p:cNvSpPr>
            <a:spLocks noChangeArrowheads="1"/>
          </p:cNvSpPr>
          <p:nvPr/>
        </p:nvSpPr>
        <p:spPr bwMode="auto">
          <a:xfrm>
            <a:off x="4151313" y="3902075"/>
            <a:ext cx="6048375" cy="2160588"/>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Arial"/>
                <a:ea typeface="ＭＳ Ｐゴシック" panose="020B0600070205080204" pitchFamily="34" charset="-128"/>
              </a:rPr>
              <a:t>Règles du jeu :</a:t>
            </a:r>
          </a:p>
          <a:p>
            <a:pPr eaLnBrk="0" hangingPunct="0">
              <a:buClr>
                <a:srgbClr val="ABD5FF"/>
              </a:buClr>
              <a:buFontTx/>
              <a:buChar char="o"/>
              <a:defRPr/>
            </a:pPr>
            <a:endPar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Individuellement</a:t>
            </a:r>
          </a:p>
          <a:p>
            <a:pPr eaLnBrk="0" hangingPunct="0">
              <a:spcBef>
                <a:spcPct val="3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Répondre au questionnaire</a:t>
            </a:r>
          </a:p>
        </p:txBody>
      </p:sp>
      <p:sp>
        <p:nvSpPr>
          <p:cNvPr id="633859" name="ZoneTexte 8"/>
          <p:cNvSpPr txBox="1">
            <a:spLocks noChangeArrowheads="1"/>
          </p:cNvSpPr>
          <p:nvPr/>
        </p:nvSpPr>
        <p:spPr bwMode="auto">
          <a:xfrm rot="-39669">
            <a:off x="14890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20’</a:t>
            </a:r>
          </a:p>
        </p:txBody>
      </p:sp>
      <p:sp>
        <p:nvSpPr>
          <p:cNvPr id="633860"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633861" name="ZoneTexte 10"/>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Évaluation des pratiques professionnelles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2"/>
          <p:cNvSpPr>
            <a:spLocks noChangeArrowheads="1"/>
          </p:cNvSpPr>
          <p:nvPr/>
        </p:nvSpPr>
        <p:spPr bwMode="auto">
          <a:xfrm>
            <a:off x="6024563" y="1905000"/>
            <a:ext cx="4926012"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50000"/>
              </a:spcBef>
              <a:buFont typeface="Wingdings" panose="05000000000000000000" pitchFamily="2" charset="2"/>
              <a:buChar char=""/>
            </a:pPr>
            <a:r>
              <a:rPr lang="fr-FR" altLang="fr-FR" sz="2000">
                <a:solidFill>
                  <a:srgbClr val="000099"/>
                </a:solidFill>
                <a:cs typeface="Arial" panose="020B0604020202020204" pitchFamily="34" charset="0"/>
              </a:rPr>
              <a:t>Evaluer les connaissances</a:t>
            </a:r>
          </a:p>
        </p:txBody>
      </p:sp>
      <p:sp>
        <p:nvSpPr>
          <p:cNvPr id="635906" name="Text Box 8"/>
          <p:cNvSpPr txBox="1">
            <a:spLocks noChangeArrowheads="1"/>
          </p:cNvSpPr>
          <p:nvPr/>
        </p:nvSpPr>
        <p:spPr bwMode="auto">
          <a:xfrm>
            <a:off x="6097588" y="325438"/>
            <a:ext cx="4391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pPr>
            <a:endParaRPr lang="fr-FR" altLang="fr-FR" b="1">
              <a:solidFill>
                <a:srgbClr val="000099"/>
              </a:solidFill>
              <a:ea typeface="MS PGothic" panose="020B0600070205080204" pitchFamily="34" charset="-128"/>
              <a:cs typeface="Arial" panose="020B0604020202020204" pitchFamily="34" charset="0"/>
            </a:endParaRPr>
          </a:p>
        </p:txBody>
      </p:sp>
      <p:sp>
        <p:nvSpPr>
          <p:cNvPr id="2237455" name="Rectangle 15"/>
          <p:cNvSpPr>
            <a:spLocks noChangeArrowheads="1"/>
          </p:cNvSpPr>
          <p:nvPr/>
        </p:nvSpPr>
        <p:spPr bwMode="auto">
          <a:xfrm>
            <a:off x="3863975" y="3716338"/>
            <a:ext cx="6048375" cy="216058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Arial"/>
                <a:ea typeface="ＭＳ Ｐゴシック" panose="020B0600070205080204" pitchFamily="34" charset="-128"/>
              </a:rPr>
              <a:t>Règles du jeu :</a:t>
            </a:r>
          </a:p>
          <a:p>
            <a:pPr eaLnBrk="0" hangingPunct="0">
              <a:buClr>
                <a:srgbClr val="ABD5FF"/>
              </a:buClr>
              <a:buFontTx/>
              <a:buChar char="o"/>
              <a:defRPr/>
            </a:pPr>
            <a:endPar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Individuellement</a:t>
            </a:r>
            <a:endParaRPr lang="fr-FR" altLang="fr-FR" b="1" dirty="0">
              <a:solidFill>
                <a:srgbClr val="000099"/>
              </a:solidFill>
              <a:latin typeface="Arial"/>
            </a:endParaRPr>
          </a:p>
          <a:p>
            <a:pPr eaLnBrk="0" hangingPunct="0">
              <a:buClr>
                <a:srgbClr val="000099"/>
              </a:buClr>
              <a:buFontTx/>
              <a:buChar char="•"/>
              <a:defRPr/>
            </a:pPr>
            <a:endParaRPr lang="fr-FR" altLang="fr-FR" b="1" dirty="0">
              <a:solidFill>
                <a:srgbClr val="000099"/>
              </a:solidFill>
              <a:latin typeface="Arial"/>
              <a:ea typeface="ＭＳ Ｐゴシック" panose="020B0600070205080204" pitchFamily="34" charset="-128"/>
            </a:endParaRPr>
          </a:p>
          <a:p>
            <a:pPr eaLnBrk="0" hangingPunct="0">
              <a:spcBef>
                <a:spcPct val="3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Répondre à l’</a:t>
            </a:r>
            <a:r>
              <a:rPr lang="fr-FR" altLang="fr-FR" dirty="0" err="1">
                <a:solidFill>
                  <a:srgbClr val="000099"/>
                </a:solidFill>
                <a:latin typeface="Arial"/>
                <a:ea typeface="ＭＳ Ｐゴシック" panose="020B0600070205080204" pitchFamily="34" charset="-128"/>
              </a:rPr>
              <a:t>homéoquizz</a:t>
            </a:r>
            <a:endParaRPr lang="fr-FR" altLang="fr-FR" dirty="0">
              <a:solidFill>
                <a:srgbClr val="000099"/>
              </a:solidFill>
              <a:latin typeface="Arial"/>
              <a:ea typeface="ＭＳ Ｐゴシック" panose="020B0600070205080204" pitchFamily="34" charset="-128"/>
            </a:endParaRPr>
          </a:p>
        </p:txBody>
      </p:sp>
      <p:sp>
        <p:nvSpPr>
          <p:cNvPr id="635908"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Homéoquizz</a:t>
            </a:r>
          </a:p>
        </p:txBody>
      </p:sp>
      <p:sp>
        <p:nvSpPr>
          <p:cNvPr id="635909" name="ZoneTexte 9"/>
          <p:cNvSpPr txBox="1">
            <a:spLocks noChangeArrowheads="1"/>
          </p:cNvSpPr>
          <p:nvPr/>
        </p:nvSpPr>
        <p:spPr bwMode="auto">
          <a:xfrm rot="-39669">
            <a:off x="14890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5’</a:t>
            </a:r>
          </a:p>
        </p:txBody>
      </p:sp>
      <p:sp>
        <p:nvSpPr>
          <p:cNvPr id="635910"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Text Box 2"/>
          <p:cNvSpPr txBox="1">
            <a:spLocks noChangeArrowheads="1"/>
          </p:cNvSpPr>
          <p:nvPr/>
        </p:nvSpPr>
        <p:spPr bwMode="auto">
          <a:xfrm>
            <a:off x="3586163" y="4697413"/>
            <a:ext cx="52339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altLang="fr-FR" sz="2800" b="0"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Qu’allez-vous expérimenter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altLang="fr-FR" sz="2800" b="0"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Quoi ? et comment ?</a:t>
            </a:r>
          </a:p>
        </p:txBody>
      </p:sp>
      <p:sp>
        <p:nvSpPr>
          <p:cNvPr id="637954"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a:t>
            </a:r>
          </a:p>
        </p:txBody>
      </p:sp>
      <p:pic>
        <p:nvPicPr>
          <p:cNvPr id="637955" name="Picture 4" descr="10694977-3d-petite-personne-qui-arrose-germer-image-3d-isole-sur-fond-blan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28325" y="1006475"/>
            <a:ext cx="1341438"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92613" y="1946275"/>
            <a:ext cx="2471737"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ZoneTexte 3"/>
          <p:cNvSpPr txBox="1">
            <a:spLocks noChangeArrowheads="1"/>
          </p:cNvSpPr>
          <p:nvPr/>
        </p:nvSpPr>
        <p:spPr bwMode="auto">
          <a:xfrm>
            <a:off x="3314700" y="1181100"/>
            <a:ext cx="7997825" cy="646331"/>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6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Expertise Dermatologie</a:t>
            </a:r>
          </a:p>
        </p:txBody>
      </p:sp>
      <p:sp>
        <p:nvSpPr>
          <p:cNvPr id="5" name="Rectangle 4"/>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6724"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L’homéopathie au comptoir</a:t>
            </a:r>
          </a:p>
        </p:txBody>
      </p:sp>
      <p:pic>
        <p:nvPicPr>
          <p:cNvPr id="286725" name="Imag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472569" y="2145030"/>
            <a:ext cx="9682086"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70000"/>
              </a:spcBef>
              <a:spcAft>
                <a:spcPct val="0"/>
              </a:spcAft>
              <a:buClr>
                <a:srgbClr val="62C400"/>
              </a:buClr>
              <a:buSzTx/>
              <a:buFontTx/>
              <a:buNone/>
              <a:tabLst/>
              <a:defRPr/>
            </a:pP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Face aux pathologies dermatologiques </a:t>
            </a: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les plus couramment rencontrées à l’officine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t>
            </a:r>
          </a:p>
          <a:p>
            <a:pPr marL="441325" marR="0" lvl="0" indent="-441325" algn="l" defTabSz="914400" rtl="0" eaLnBrk="1" fontAlgn="base" latinLnBrk="0" hangingPunct="1">
              <a:lnSpc>
                <a:spcPct val="100000"/>
              </a:lnSpc>
              <a:spcBef>
                <a:spcPts val="12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Appliquer la méthodologie de conseil CDFH </a:t>
            </a:r>
          </a:p>
          <a:p>
            <a:pPr marL="441325" marR="0" lvl="0" indent="-441325" algn="l" defTabSz="914400" rtl="0" eaLnBrk="1" fontAlgn="base" latinLnBrk="0" hangingPunct="1">
              <a:lnSpc>
                <a:spcPct val="100000"/>
              </a:lnSpc>
              <a:spcBef>
                <a:spcPts val="12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Choisir les médicaments homéopathiques adaptés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aux lésions observées et symptômes aigus décrits, en appliquant les principes de prescription</a:t>
            </a:r>
          </a:p>
          <a:p>
            <a:pPr marL="441325" marR="0" lvl="0" indent="-441325" algn="l" defTabSz="914400" rtl="0" eaLnBrk="1" fontAlgn="base" latinLnBrk="0" hangingPunct="1">
              <a:lnSpc>
                <a:spcPct val="100000"/>
              </a:lnSpc>
              <a:spcBef>
                <a:spcPts val="12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Expliciter le conseil</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personnalisé apporté : valorisation, posologie, conseils associés et suivi</a:t>
            </a:r>
          </a:p>
          <a:p>
            <a:pPr marL="441325" marR="0" lvl="0" indent="-441325" algn="l" defTabSz="914400" rtl="0" eaLnBrk="1" fontAlgn="base" latinLnBrk="0" hangingPunct="1">
              <a:lnSpc>
                <a:spcPct val="100000"/>
              </a:lnSpc>
              <a:spcBef>
                <a:spcPts val="12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Commenter les prescriptions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de médicaments homéopathiques en dermatologie : distinction traitement aigu et de terrain, valorisation et accompagnement</a:t>
            </a:r>
          </a:p>
        </p:txBody>
      </p:sp>
    </p:spTree>
    <p:extLst>
      <p:ext uri="{BB962C8B-B14F-4D97-AF65-F5344CB8AC3E}">
        <p14:creationId xmlns:p14="http://schemas.microsoft.com/office/powerpoint/2010/main" val="214961647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ZoneTexte 4">
            <a:extLst>
              <a:ext uri="{FF2B5EF4-FFF2-40B4-BE49-F238E27FC236}">
                <a16:creationId xmlns:a16="http://schemas.microsoft.com/office/drawing/2014/main" id="{EA984F99-E9D8-4D7C-8045-382B3845760D}"/>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a:t>
            </a:r>
          </a:p>
        </p:txBody>
      </p:sp>
    </p:spTree>
    <p:extLst>
      <p:ext uri="{BB962C8B-B14F-4D97-AF65-F5344CB8AC3E}">
        <p14:creationId xmlns:p14="http://schemas.microsoft.com/office/powerpoint/2010/main" val="410982415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AD130E3-F511-48A1-9B00-BC4770EF168F}"/>
              </a:ext>
            </a:extLst>
          </p:cNvPr>
          <p:cNvPicPr>
            <a:picLocks noChangeAspect="1"/>
          </p:cNvPicPr>
          <p:nvPr/>
        </p:nvPicPr>
        <p:blipFill>
          <a:blip r:embed="rId3"/>
          <a:stretch>
            <a:fillRect/>
          </a:stretch>
        </p:blipFill>
        <p:spPr>
          <a:xfrm>
            <a:off x="2354301" y="2458445"/>
            <a:ext cx="1728717" cy="2444537"/>
          </a:xfrm>
          <a:prstGeom prst="rect">
            <a:avLst/>
          </a:prstGeom>
          <a:ln>
            <a:solidFill>
              <a:schemeClr val="bg1">
                <a:lumMod val="65000"/>
              </a:schemeClr>
            </a:solidFill>
          </a:ln>
        </p:spPr>
      </p:pic>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a:t>
            </a:r>
          </a:p>
        </p:txBody>
      </p:sp>
      <p:pic>
        <p:nvPicPr>
          <p:cNvPr id="3" name="Image 2">
            <a:extLst>
              <a:ext uri="{FF2B5EF4-FFF2-40B4-BE49-F238E27FC236}">
                <a16:creationId xmlns:a16="http://schemas.microsoft.com/office/drawing/2014/main" id="{788957E4-947B-41AB-99C0-48B669415E6C}"/>
              </a:ext>
            </a:extLst>
          </p:cNvPr>
          <p:cNvPicPr>
            <a:picLocks noChangeAspect="1"/>
          </p:cNvPicPr>
          <p:nvPr/>
        </p:nvPicPr>
        <p:blipFill>
          <a:blip r:embed="rId4"/>
          <a:stretch>
            <a:fillRect/>
          </a:stretch>
        </p:blipFill>
        <p:spPr>
          <a:xfrm rot="20862380">
            <a:off x="737244" y="2576796"/>
            <a:ext cx="1727718" cy="2444537"/>
          </a:xfrm>
          <a:prstGeom prst="rect">
            <a:avLst/>
          </a:prstGeom>
          <a:ln>
            <a:solidFill>
              <a:schemeClr val="bg1">
                <a:lumMod val="65000"/>
              </a:schemeClr>
            </a:solidFill>
          </a:ln>
        </p:spPr>
      </p:pic>
      <p:sp>
        <p:nvSpPr>
          <p:cNvPr id="23" name="ZoneTexte 20">
            <a:extLst>
              <a:ext uri="{FF2B5EF4-FFF2-40B4-BE49-F238E27FC236}">
                <a16:creationId xmlns:a16="http://schemas.microsoft.com/office/drawing/2014/main" id="{F0015F6A-C882-4BDB-AFD0-490FB4FEE951}"/>
              </a:ext>
            </a:extLst>
          </p:cNvPr>
          <p:cNvSpPr txBox="1">
            <a:spLocks noChangeArrowheads="1"/>
          </p:cNvSpPr>
          <p:nvPr/>
        </p:nvSpPr>
        <p:spPr bwMode="auto">
          <a:xfrm>
            <a:off x="3024528" y="1553868"/>
            <a:ext cx="5544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94C122"/>
                </a:solidFill>
                <a:effectLst/>
                <a:uLnTx/>
                <a:uFillTx/>
                <a:latin typeface="Arial" panose="020B0604020202020204" pitchFamily="34" charset="0"/>
                <a:ea typeface="+mn-ea"/>
                <a:cs typeface="+mn-cs"/>
              </a:rPr>
              <a:t>PRATIQUER ET PROGRESSER</a:t>
            </a:r>
            <a:endParaRPr kumimoji="0" lang="fr-FR" altLang="fr-FR" sz="2400" b="0" i="0" u="none" strike="noStrike" kern="1200" cap="none" spc="0" normalizeH="0" baseline="0" noProof="0" dirty="0">
              <a:ln>
                <a:noFill/>
              </a:ln>
              <a:solidFill>
                <a:srgbClr val="94C122"/>
              </a:solidFill>
              <a:effectLst/>
              <a:uLnTx/>
              <a:uFillTx/>
              <a:latin typeface="Arial" panose="020B0604020202020204" pitchFamily="34" charset="0"/>
              <a:ea typeface="+mn-ea"/>
              <a:cs typeface="Arial" panose="020B0604020202020204" pitchFamily="34" charset="0"/>
            </a:endParaRPr>
          </a:p>
        </p:txBody>
      </p:sp>
      <p:sp>
        <p:nvSpPr>
          <p:cNvPr id="24" name="ZoneTexte 23">
            <a:extLst>
              <a:ext uri="{FF2B5EF4-FFF2-40B4-BE49-F238E27FC236}">
                <a16:creationId xmlns:a16="http://schemas.microsoft.com/office/drawing/2014/main" id="{DE36B834-7F7E-441D-8D9F-7046C015BD27}"/>
              </a:ext>
            </a:extLst>
          </p:cNvPr>
          <p:cNvSpPr txBox="1"/>
          <p:nvPr/>
        </p:nvSpPr>
        <p:spPr>
          <a:xfrm>
            <a:off x="0" y="5706100"/>
            <a:ext cx="5015716"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95C41D"/>
                </a:solidFill>
                <a:effectLst/>
                <a:uLnTx/>
                <a:uFillTx/>
                <a:latin typeface="Arial"/>
                <a:ea typeface="+mn-ea"/>
                <a:cs typeface="Arial" panose="020B0604020202020204" pitchFamily="34" charset="0"/>
              </a:rPr>
              <a:t>Des rappels, de la nouveauté, des outils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95C41D"/>
                </a:solidFill>
                <a:effectLst/>
                <a:uLnTx/>
                <a:uFillTx/>
                <a:latin typeface="Arial"/>
                <a:ea typeface="+mn-ea"/>
                <a:cs typeface="Arial" panose="020B0604020202020204" pitchFamily="34" charset="0"/>
              </a:rPr>
              <a:t>sur un thème de saison ou d’actualité…</a:t>
            </a:r>
          </a:p>
        </p:txBody>
      </p:sp>
      <p:pic>
        <p:nvPicPr>
          <p:cNvPr id="7" name="Image 6">
            <a:extLst>
              <a:ext uri="{FF2B5EF4-FFF2-40B4-BE49-F238E27FC236}">
                <a16:creationId xmlns:a16="http://schemas.microsoft.com/office/drawing/2014/main" id="{021FA6B2-EDA5-4120-89CE-4BEDEEBBB0C6}"/>
              </a:ext>
            </a:extLst>
          </p:cNvPr>
          <p:cNvPicPr>
            <a:picLocks noChangeAspect="1"/>
          </p:cNvPicPr>
          <p:nvPr/>
        </p:nvPicPr>
        <p:blipFill>
          <a:blip r:embed="rId5"/>
          <a:stretch>
            <a:fillRect/>
          </a:stretch>
        </p:blipFill>
        <p:spPr>
          <a:xfrm>
            <a:off x="6774122" y="2141759"/>
            <a:ext cx="3909531" cy="866596"/>
          </a:xfrm>
          <a:prstGeom prst="rect">
            <a:avLst/>
          </a:prstGeom>
        </p:spPr>
      </p:pic>
      <p:sp>
        <p:nvSpPr>
          <p:cNvPr id="28" name="ZoneTexte 27">
            <a:extLst>
              <a:ext uri="{FF2B5EF4-FFF2-40B4-BE49-F238E27FC236}">
                <a16:creationId xmlns:a16="http://schemas.microsoft.com/office/drawing/2014/main" id="{26357AA8-A2A9-49F2-8BC1-F518E43DB11A}"/>
              </a:ext>
            </a:extLst>
          </p:cNvPr>
          <p:cNvSpPr txBox="1"/>
          <p:nvPr/>
        </p:nvSpPr>
        <p:spPr>
          <a:xfrm>
            <a:off x="7218673" y="5697252"/>
            <a:ext cx="3032188"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95C41D"/>
                </a:solidFill>
                <a:effectLst/>
                <a:uLnTx/>
                <a:uFillTx/>
                <a:latin typeface="Arial"/>
                <a:ea typeface="+mn-ea"/>
                <a:cs typeface="+mn-cs"/>
              </a:rPr>
              <a:t>Outil d'aide au conseil, et de formation continue </a:t>
            </a:r>
          </a:p>
        </p:txBody>
      </p:sp>
      <p:sp>
        <p:nvSpPr>
          <p:cNvPr id="30" name="ZoneTexte 29">
            <a:extLst>
              <a:ext uri="{FF2B5EF4-FFF2-40B4-BE49-F238E27FC236}">
                <a16:creationId xmlns:a16="http://schemas.microsoft.com/office/drawing/2014/main" id="{5D17F4AB-BAC6-42E7-BF1A-B01195EE6E59}"/>
              </a:ext>
            </a:extLst>
          </p:cNvPr>
          <p:cNvSpPr txBox="1"/>
          <p:nvPr/>
        </p:nvSpPr>
        <p:spPr>
          <a:xfrm>
            <a:off x="7456425" y="2796027"/>
            <a:ext cx="3032188"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600" b="1" i="0" u="sng" strike="noStrike" kern="1200" cap="none" spc="0" normalizeH="0" baseline="0" noProof="0" dirty="0">
                <a:ln>
                  <a:noFill/>
                </a:ln>
                <a:solidFill>
                  <a:srgbClr val="000099"/>
                </a:solidFill>
                <a:effectLst/>
                <a:uLnTx/>
                <a:uFillTx/>
                <a:latin typeface="Arial" panose="020B0604020202020204" pitchFamily="34" charset="0"/>
                <a:ea typeface="Calibri" panose="020F0502020204030204" pitchFamily="34" charset="0"/>
                <a:cs typeface="+mn-cs"/>
                <a:hlinkClick r:id="rId6">
                  <a:extLst>
                    <a:ext uri="{A12FA001-AC4F-418D-AE19-62706E023703}">
                      <ahyp:hlinkClr xmlns:ahyp="http://schemas.microsoft.com/office/drawing/2018/hyperlinkcolor" val="tx"/>
                    </a:ext>
                  </a:extLst>
                </a:hlinkClick>
              </a:rPr>
              <a:t>www.homeoandcare.com</a:t>
            </a:r>
            <a:endPar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1" name="Image 10">
            <a:extLst>
              <a:ext uri="{FF2B5EF4-FFF2-40B4-BE49-F238E27FC236}">
                <a16:creationId xmlns:a16="http://schemas.microsoft.com/office/drawing/2014/main" id="{1833A8E3-D924-448E-80FF-4B8CA4452488}"/>
              </a:ext>
            </a:extLst>
          </p:cNvPr>
          <p:cNvPicPr>
            <a:picLocks noChangeAspect="1"/>
          </p:cNvPicPr>
          <p:nvPr/>
        </p:nvPicPr>
        <p:blipFill rotWithShape="1">
          <a:blip r:embed="rId7"/>
          <a:srcRect l="18214" t="25462" r="18766" b="3097"/>
          <a:stretch/>
        </p:blipFill>
        <p:spPr>
          <a:xfrm>
            <a:off x="6359550" y="3134581"/>
            <a:ext cx="5146632" cy="2562671"/>
          </a:xfrm>
          <a:prstGeom prst="rect">
            <a:avLst/>
          </a:prstGeom>
        </p:spPr>
      </p:pic>
    </p:spTree>
    <p:extLst>
      <p:ext uri="{BB962C8B-B14F-4D97-AF65-F5344CB8AC3E}">
        <p14:creationId xmlns:p14="http://schemas.microsoft.com/office/powerpoint/2010/main" val="405667375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2"/>
          <p:cNvSpPr>
            <a:spLocks noChangeArrowheads="1"/>
          </p:cNvSpPr>
          <p:nvPr/>
        </p:nvSpPr>
        <p:spPr bwMode="auto">
          <a:xfrm>
            <a:off x="2366963" y="1003300"/>
            <a:ext cx="61737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600" b="1" i="0" u="none" strike="noStrike" kern="1200" cap="none" spc="0" normalizeH="0" baseline="0" noProof="0">
                <a:ln>
                  <a:noFill/>
                </a:ln>
                <a:solidFill>
                  <a:srgbClr val="0454A1"/>
                </a:solidFill>
                <a:effectLst/>
                <a:uLnTx/>
                <a:uFillTx/>
                <a:latin typeface="Arial" panose="020B0604020202020204" pitchFamily="34" charset="0"/>
                <a:ea typeface="+mn-ea"/>
                <a:cs typeface="Arial" panose="020B0604020202020204" pitchFamily="34" charset="0"/>
              </a:rPr>
              <a:t>Les Dossiers de l’Expert - </a:t>
            </a:r>
            <a:r>
              <a:rPr kumimoji="0" lang="fr-FR" altLang="fr-FR" sz="1600" b="0" i="0" u="none" strike="noStrike" kern="1200" cap="none" spc="0" normalizeH="0" baseline="0" noProof="0">
                <a:ln>
                  <a:noFill/>
                </a:ln>
                <a:solidFill>
                  <a:srgbClr val="0454A1"/>
                </a:solidFill>
                <a:effectLst/>
                <a:uLnTx/>
                <a:uFillTx/>
                <a:latin typeface="Arial" panose="020B0604020202020204" pitchFamily="34" charset="0"/>
                <a:ea typeface="+mn-ea"/>
                <a:cs typeface="+mn-cs"/>
              </a:rPr>
              <a:t>Editions : le Moniteur des pharmacies</a:t>
            </a:r>
            <a:endParaRPr kumimoji="0" lang="fr-FR" altLang="fr-FR" sz="1600" b="1" i="0" u="none" strike="noStrike" kern="1200" cap="none" spc="0" normalizeH="0" baseline="0" noProof="0">
              <a:ln>
                <a:noFill/>
              </a:ln>
              <a:solidFill>
                <a:srgbClr val="0454A1"/>
              </a:solidFill>
              <a:effectLst/>
              <a:uLnTx/>
              <a:uFillTx/>
              <a:latin typeface="Arial" panose="020B0604020202020204" pitchFamily="34" charset="0"/>
              <a:ea typeface="+mn-ea"/>
              <a:cs typeface="Arial" panose="020B0604020202020204" pitchFamily="34" charset="0"/>
            </a:endParaRPr>
          </a:p>
        </p:txBody>
      </p:sp>
      <p:sp>
        <p:nvSpPr>
          <p:cNvPr id="2" name="Ellipse 1"/>
          <p:cNvSpPr/>
          <p:nvPr/>
        </p:nvSpPr>
        <p:spPr>
          <a:xfrm>
            <a:off x="603250" y="1341055"/>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Image 2" descr="BAN_DEOfficineORL_MoniteurdesPharmacies.jpg"/>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2960" y="1474469"/>
            <a:ext cx="1188720" cy="139991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0" name="Ellipse 29"/>
          <p:cNvSpPr/>
          <p:nvPr/>
        </p:nvSpPr>
        <p:spPr>
          <a:xfrm>
            <a:off x="603250" y="3165915"/>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Ellipse 31"/>
          <p:cNvSpPr/>
          <p:nvPr/>
        </p:nvSpPr>
        <p:spPr>
          <a:xfrm>
            <a:off x="577793" y="4969755"/>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Ellipse 33"/>
          <p:cNvSpPr/>
          <p:nvPr/>
        </p:nvSpPr>
        <p:spPr>
          <a:xfrm>
            <a:off x="6140450" y="1362075"/>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Ellipse 35"/>
          <p:cNvSpPr/>
          <p:nvPr/>
        </p:nvSpPr>
        <p:spPr>
          <a:xfrm>
            <a:off x="6140450" y="3228975"/>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Ellipse 37"/>
          <p:cNvSpPr/>
          <p:nvPr/>
        </p:nvSpPr>
        <p:spPr>
          <a:xfrm>
            <a:off x="6140450" y="5095875"/>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644105" name="Text Box 28"/>
          <p:cNvSpPr txBox="1">
            <a:spLocks noChangeArrowheads="1"/>
          </p:cNvSpPr>
          <p:nvPr/>
        </p:nvSpPr>
        <p:spPr bwMode="auto">
          <a:xfrm>
            <a:off x="2366963" y="1665125"/>
            <a:ext cx="3505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rPr>
              <a:t>ORL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5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Auteurs : Michèle BOIRON, François ROUX et Frédéric VOIRIN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Parution 2012</a:t>
            </a:r>
          </a:p>
        </p:txBody>
      </p:sp>
      <p:sp>
        <p:nvSpPr>
          <p:cNvPr id="644106" name="Text Box 28"/>
          <p:cNvSpPr txBox="1">
            <a:spLocks noChangeArrowheads="1"/>
          </p:cNvSpPr>
          <p:nvPr/>
        </p:nvSpPr>
        <p:spPr bwMode="auto">
          <a:xfrm>
            <a:off x="2366963" y="3407435"/>
            <a:ext cx="3505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rPr>
              <a:t>Pédiatrie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5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Auteurs : Michèle BOIRON, François ROUX et Pierre POPOWSKI</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Parution 2015 </a:t>
            </a:r>
          </a:p>
        </p:txBody>
      </p:sp>
      <p:sp>
        <p:nvSpPr>
          <p:cNvPr id="644107" name="Text Box 28"/>
          <p:cNvSpPr txBox="1">
            <a:spLocks noChangeArrowheads="1"/>
          </p:cNvSpPr>
          <p:nvPr/>
        </p:nvSpPr>
        <p:spPr bwMode="auto">
          <a:xfrm>
            <a:off x="2366963" y="5207115"/>
            <a:ext cx="3505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rPr>
              <a:t>Troubles Anxieux</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5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Auteurs : Michèle BOIRON, François ROUX et Gérard FALALA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Parution 2012</a:t>
            </a:r>
          </a:p>
        </p:txBody>
      </p:sp>
      <p:sp>
        <p:nvSpPr>
          <p:cNvPr id="644108" name="Text Box 28"/>
          <p:cNvSpPr txBox="1">
            <a:spLocks noChangeArrowheads="1"/>
          </p:cNvSpPr>
          <p:nvPr/>
        </p:nvSpPr>
        <p:spPr bwMode="auto">
          <a:xfrm>
            <a:off x="7954963" y="1568450"/>
            <a:ext cx="35052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a:ln>
                  <a:noFill/>
                </a:ln>
                <a:solidFill>
                  <a:srgbClr val="0454A1"/>
                </a:solidFill>
                <a:effectLst/>
                <a:uLnTx/>
                <a:uFillTx/>
                <a:latin typeface="Arial" panose="020B0604020202020204" pitchFamily="34" charset="0"/>
                <a:ea typeface="+mn-ea"/>
                <a:cs typeface="Arial" panose="020B0604020202020204" pitchFamily="34" charset="0"/>
              </a:rPr>
              <a:t>Accompagnement en oncologie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500" b="1" i="0" u="none" strike="noStrike" kern="1200" cap="none" spc="0" normalizeH="0" baseline="0" noProof="0">
              <a:ln>
                <a:noFill/>
              </a:ln>
              <a:solidFill>
                <a:srgbClr val="0454A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Auteurs : Michèle BOIRON, François ROUX et Jean-Philippe WAGNER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Parution 2014</a:t>
            </a:r>
          </a:p>
        </p:txBody>
      </p:sp>
      <p:sp>
        <p:nvSpPr>
          <p:cNvPr id="644109" name="Text Box 28"/>
          <p:cNvSpPr txBox="1">
            <a:spLocks noChangeArrowheads="1"/>
          </p:cNvSpPr>
          <p:nvPr/>
        </p:nvSpPr>
        <p:spPr bwMode="auto">
          <a:xfrm>
            <a:off x="7954963" y="3502025"/>
            <a:ext cx="3505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a:ln>
                  <a:noFill/>
                </a:ln>
                <a:solidFill>
                  <a:srgbClr val="0454A1"/>
                </a:solidFill>
                <a:effectLst/>
                <a:uLnTx/>
                <a:uFillTx/>
                <a:latin typeface="Arial" panose="020B0604020202020204" pitchFamily="34" charset="0"/>
                <a:ea typeface="+mn-ea"/>
                <a:cs typeface="Arial" panose="020B0604020202020204" pitchFamily="34" charset="0"/>
              </a:rPr>
              <a:t>Gynécologie et obstétrique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500" b="1" i="0" u="none" strike="noStrike" kern="1200" cap="none" spc="0" normalizeH="0" baseline="0" noProof="0">
              <a:ln>
                <a:noFill/>
              </a:ln>
              <a:solidFill>
                <a:srgbClr val="0454A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Auteurs : Michèle BOIRON, François ROUX et Christelle CHARVET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Parution 2013</a:t>
            </a:r>
          </a:p>
        </p:txBody>
      </p:sp>
      <p:sp>
        <p:nvSpPr>
          <p:cNvPr id="644110" name="Text Box 28"/>
          <p:cNvSpPr txBox="1">
            <a:spLocks noChangeArrowheads="1"/>
          </p:cNvSpPr>
          <p:nvPr/>
        </p:nvSpPr>
        <p:spPr bwMode="auto">
          <a:xfrm>
            <a:off x="7954963" y="5237163"/>
            <a:ext cx="3505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a:ln>
                  <a:noFill/>
                </a:ln>
                <a:solidFill>
                  <a:srgbClr val="0454A1"/>
                </a:solidFill>
                <a:effectLst/>
                <a:uLnTx/>
                <a:uFillTx/>
                <a:latin typeface="Arial" panose="020B0604020202020204" pitchFamily="34" charset="0"/>
                <a:ea typeface="+mn-ea"/>
                <a:cs typeface="Arial" panose="020B0604020202020204" pitchFamily="34" charset="0"/>
              </a:rPr>
              <a:t>Traumatologie générale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a:ln>
                  <a:noFill/>
                </a:ln>
                <a:solidFill>
                  <a:srgbClr val="0454A1"/>
                </a:solidFill>
                <a:effectLst/>
                <a:uLnTx/>
                <a:uFillTx/>
                <a:latin typeface="Arial" panose="020B0604020202020204" pitchFamily="34" charset="0"/>
                <a:ea typeface="+mn-ea"/>
                <a:cs typeface="Arial" panose="020B0604020202020204" pitchFamily="34" charset="0"/>
              </a:rPr>
              <a:t>et sportive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500" b="1" i="0" u="none" strike="noStrike" kern="1200" cap="none" spc="0" normalizeH="0" baseline="0" noProof="0">
              <a:ln>
                <a:noFill/>
              </a:ln>
              <a:solidFill>
                <a:srgbClr val="0454A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Auteurs : Michèle BOIRON, François ROUX et Franck CHOFFRUT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Parution Octobre 2017</a:t>
            </a:r>
          </a:p>
        </p:txBody>
      </p:sp>
      <p:pic>
        <p:nvPicPr>
          <p:cNvPr id="46" name="Image 2" descr="BAN_DEOfficineORL_MoniteurdesPharmacies.jpg"/>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2960" y="5189538"/>
            <a:ext cx="1188720" cy="13027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7" name="Image 4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410" y="3386715"/>
            <a:ext cx="1017270" cy="128386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8" name="Image 4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57950" y="3407435"/>
            <a:ext cx="1062990" cy="13840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9" name="Image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57950" y="1572264"/>
            <a:ext cx="1062990" cy="13592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0" name="Image 4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57950" y="5334172"/>
            <a:ext cx="1062990" cy="12484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ZoneTexte 4">
            <a:extLst>
              <a:ext uri="{FF2B5EF4-FFF2-40B4-BE49-F238E27FC236}">
                <a16:creationId xmlns:a16="http://schemas.microsoft.com/office/drawing/2014/main" id="{1ECE61F1-C4DB-4195-8552-A63E778FA924}"/>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pour aller plus loin…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1297" name="Groupe 6"/>
          <p:cNvGrpSpPr>
            <a:grpSpLocks/>
          </p:cNvGrpSpPr>
          <p:nvPr/>
        </p:nvGrpSpPr>
        <p:grpSpPr bwMode="auto">
          <a:xfrm>
            <a:off x="3967163" y="1825625"/>
            <a:ext cx="7239000" cy="3808413"/>
            <a:chOff x="3967163" y="1825816"/>
            <a:chExt cx="7238661" cy="3808073"/>
          </a:xfrm>
        </p:grpSpPr>
        <p:grpSp>
          <p:nvGrpSpPr>
            <p:cNvPr id="311333" name="Groupe 5"/>
            <p:cNvGrpSpPr>
              <a:grpSpLocks/>
            </p:cNvGrpSpPr>
            <p:nvPr/>
          </p:nvGrpSpPr>
          <p:grpSpPr bwMode="auto">
            <a:xfrm>
              <a:off x="3967163" y="1978025"/>
              <a:ext cx="3954462" cy="2820988"/>
              <a:chOff x="3967163" y="1978025"/>
              <a:chExt cx="3954462" cy="2820988"/>
            </a:xfrm>
          </p:grpSpPr>
          <p:sp>
            <p:nvSpPr>
              <p:cNvPr id="3" name="Rectangle 2"/>
              <p:cNvSpPr/>
              <p:nvPr/>
            </p:nvSpPr>
            <p:spPr>
              <a:xfrm>
                <a:off x="3992562" y="3446509"/>
                <a:ext cx="2014443" cy="1350841"/>
              </a:xfrm>
              <a:prstGeom prst="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nvGrpSpPr>
              <p:cNvPr id="311336" name="Groupe 4"/>
              <p:cNvGrpSpPr>
                <a:grpSpLocks/>
              </p:cNvGrpSpPr>
              <p:nvPr/>
            </p:nvGrpSpPr>
            <p:grpSpPr bwMode="auto">
              <a:xfrm>
                <a:off x="3967163" y="1978025"/>
                <a:ext cx="3954462" cy="2820988"/>
                <a:chOff x="3967163" y="1978025"/>
                <a:chExt cx="3954462" cy="2820988"/>
              </a:xfrm>
            </p:grpSpPr>
            <p:sp>
              <p:nvSpPr>
                <p:cNvPr id="2" name="Rectangle 1"/>
                <p:cNvSpPr/>
                <p:nvPr/>
              </p:nvSpPr>
              <p:spPr>
                <a:xfrm>
                  <a:off x="5994305" y="1994076"/>
                  <a:ext cx="1914435" cy="2803275"/>
                </a:xfrm>
                <a:prstGeom prst="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nvGrpSpPr>
                <p:cNvPr id="311338" name="Groupe 52"/>
                <p:cNvGrpSpPr>
                  <a:grpSpLocks/>
                </p:cNvGrpSpPr>
                <p:nvPr/>
              </p:nvGrpSpPr>
              <p:grpSpPr bwMode="auto">
                <a:xfrm>
                  <a:off x="3967163" y="1978025"/>
                  <a:ext cx="3954462" cy="2820988"/>
                  <a:chOff x="2543050" y="1977368"/>
                  <a:chExt cx="3954457" cy="2822328"/>
                </a:xfrm>
              </p:grpSpPr>
              <p:grpSp>
                <p:nvGrpSpPr>
                  <p:cNvPr id="311339" name="Groupe 9"/>
                  <p:cNvGrpSpPr>
                    <a:grpSpLocks/>
                  </p:cNvGrpSpPr>
                  <p:nvPr/>
                </p:nvGrpSpPr>
                <p:grpSpPr bwMode="auto">
                  <a:xfrm>
                    <a:off x="2555750" y="1977368"/>
                    <a:ext cx="3941757" cy="2822328"/>
                    <a:chOff x="2748195" y="2224318"/>
                    <a:chExt cx="3411540" cy="2670656"/>
                  </a:xfrm>
                </p:grpSpPr>
                <p:sp>
                  <p:nvSpPr>
                    <p:cNvPr id="311341"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311342" name="Groupe 3"/>
                    <p:cNvGrpSpPr>
                      <a:grpSpLocks/>
                    </p:cNvGrpSpPr>
                    <p:nvPr/>
                  </p:nvGrpSpPr>
                  <p:grpSpPr bwMode="auto">
                    <a:xfrm>
                      <a:off x="2748195" y="2224318"/>
                      <a:ext cx="3411344" cy="2670656"/>
                      <a:chOff x="2748195" y="2224318"/>
                      <a:chExt cx="3411344" cy="2670656"/>
                    </a:xfrm>
                  </p:grpSpPr>
                  <p:sp>
                    <p:nvSpPr>
                      <p:cNvPr id="311343"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311344" name="Group 5"/>
                      <p:cNvGrpSpPr>
                        <a:grpSpLocks/>
                      </p:cNvGrpSpPr>
                      <p:nvPr/>
                    </p:nvGrpSpPr>
                    <p:grpSpPr bwMode="auto">
                      <a:xfrm>
                        <a:off x="2748195" y="2224318"/>
                        <a:ext cx="3411344" cy="2670656"/>
                        <a:chOff x="1746" y="1246"/>
                        <a:chExt cx="2366" cy="1867"/>
                      </a:xfrm>
                    </p:grpSpPr>
                    <p:sp>
                      <p:nvSpPr>
                        <p:cNvPr id="311345"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MS PGothic" panose="020B0600070205080204" pitchFamily="34" charset="-128"/>
                          </a:endParaRPr>
                        </a:p>
                      </p:txBody>
                    </p:sp>
                    <p:grpSp>
                      <p:nvGrpSpPr>
                        <p:cNvPr id="311346" name="Group 7"/>
                        <p:cNvGrpSpPr>
                          <a:grpSpLocks/>
                        </p:cNvGrpSpPr>
                        <p:nvPr/>
                      </p:nvGrpSpPr>
                      <p:grpSpPr bwMode="auto">
                        <a:xfrm>
                          <a:off x="1758" y="1246"/>
                          <a:ext cx="2174" cy="1845"/>
                          <a:chOff x="1758" y="1246"/>
                          <a:chExt cx="2174" cy="1845"/>
                        </a:xfrm>
                      </p:grpSpPr>
                      <p:sp>
                        <p:nvSpPr>
                          <p:cNvPr id="311347" name="Text Box 8"/>
                          <p:cNvSpPr txBox="1">
                            <a:spLocks noChangeArrowheads="1"/>
                          </p:cNvSpPr>
                          <p:nvPr/>
                        </p:nvSpPr>
                        <p:spPr bwMode="auto">
                          <a:xfrm>
                            <a:off x="1758" y="1699"/>
                            <a:ext cx="1044"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MS PGothic" panose="020B0600070205080204" pitchFamily="34" charset="-128"/>
                              </a:rPr>
                              <a:t>Aspect</a:t>
                            </a:r>
                          </a:p>
                          <a:p>
                            <a:r>
                              <a:rPr lang="fr-FR" altLang="fr-FR" sz="1400" b="1">
                                <a:solidFill>
                                  <a:srgbClr val="000000"/>
                                </a:solidFill>
                                <a:ea typeface="MS PGothic" panose="020B0600070205080204" pitchFamily="34" charset="-128"/>
                              </a:rPr>
                              <a:t>Stade</a:t>
                            </a:r>
                          </a:p>
                          <a:p>
                            <a:r>
                              <a:rPr lang="fr-FR" altLang="fr-FR" sz="1400" b="1">
                                <a:solidFill>
                                  <a:srgbClr val="000000"/>
                                </a:solidFill>
                                <a:ea typeface="MS PGothic" panose="020B0600070205080204" pitchFamily="34" charset="-128"/>
                              </a:rPr>
                              <a:t>Localisation</a:t>
                            </a:r>
                          </a:p>
                        </p:txBody>
                      </p:sp>
                      <p:sp>
                        <p:nvSpPr>
                          <p:cNvPr id="311348"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MS PGothic" panose="020B0600070205080204" pitchFamily="34" charset="-128"/>
                              </a:rPr>
                              <a:t>I</a:t>
                            </a:r>
                          </a:p>
                        </p:txBody>
                      </p:sp>
                      <p:sp>
                        <p:nvSpPr>
                          <p:cNvPr id="311349"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chemeClr val="bg1"/>
                                </a:solidFill>
                                <a:ea typeface="MS PGothic" panose="020B0600070205080204" pitchFamily="34" charset="-128"/>
                              </a:rPr>
                              <a:t>II</a:t>
                            </a:r>
                          </a:p>
                        </p:txBody>
                      </p:sp>
                      <p:sp>
                        <p:nvSpPr>
                          <p:cNvPr id="311350"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chemeClr val="bg1"/>
                                </a:solidFill>
                                <a:ea typeface="MS PGothic" panose="020B0600070205080204" pitchFamily="34" charset="-128"/>
                              </a:rPr>
                              <a:t>III</a:t>
                            </a:r>
                          </a:p>
                        </p:txBody>
                      </p:sp>
                      <p:sp>
                        <p:nvSpPr>
                          <p:cNvPr id="311351"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chemeClr val="bg1"/>
                                </a:solidFill>
                                <a:ea typeface="MS PGothic" panose="020B0600070205080204" pitchFamily="34" charset="-128"/>
                              </a:rPr>
                              <a:t>IV</a:t>
                            </a:r>
                          </a:p>
                        </p:txBody>
                      </p:sp>
                      <p:sp>
                        <p:nvSpPr>
                          <p:cNvPr id="311352" name="Text Box 13"/>
                          <p:cNvSpPr txBox="1">
                            <a:spLocks noChangeArrowheads="1"/>
                          </p:cNvSpPr>
                          <p:nvPr/>
                        </p:nvSpPr>
                        <p:spPr bwMode="auto">
                          <a:xfrm>
                            <a:off x="1791" y="2432"/>
                            <a:ext cx="10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chemeClr val="bg1"/>
                                </a:solidFill>
                                <a:ea typeface="MS PGothic" panose="020B0600070205080204" pitchFamily="34" charset="-128"/>
                              </a:rPr>
                              <a:t>Signes concomitants</a:t>
                            </a:r>
                          </a:p>
                        </p:txBody>
                      </p:sp>
                      <p:sp>
                        <p:nvSpPr>
                          <p:cNvPr id="311353" name="Text Box 14"/>
                          <p:cNvSpPr txBox="1">
                            <a:spLocks noChangeArrowheads="1"/>
                          </p:cNvSpPr>
                          <p:nvPr/>
                        </p:nvSpPr>
                        <p:spPr bwMode="auto">
                          <a:xfrm>
                            <a:off x="3025" y="2511"/>
                            <a:ext cx="90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chemeClr val="bg1"/>
                                </a:solidFill>
                                <a:ea typeface="MS PGothic" panose="020B0600070205080204" pitchFamily="34" charset="-128"/>
                              </a:rPr>
                              <a:t>Modalités</a:t>
                            </a:r>
                          </a:p>
                        </p:txBody>
                      </p:sp>
                      <p:sp>
                        <p:nvSpPr>
                          <p:cNvPr id="311354" name="Text Box 15"/>
                          <p:cNvSpPr txBox="1">
                            <a:spLocks noChangeArrowheads="1"/>
                          </p:cNvSpPr>
                          <p:nvPr/>
                        </p:nvSpPr>
                        <p:spPr bwMode="auto">
                          <a:xfrm>
                            <a:off x="3016" y="1706"/>
                            <a:ext cx="8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chemeClr val="bg1"/>
                                </a:solidFill>
                                <a:ea typeface="MS PGothic" panose="020B0600070205080204" pitchFamily="34" charset="-128"/>
                              </a:rPr>
                              <a:t>Sensations</a:t>
                            </a:r>
                          </a:p>
                        </p:txBody>
                      </p:sp>
                    </p:grpSp>
                  </p:grpSp>
                </p:grpSp>
              </p:grpSp>
              <p:sp>
                <p:nvSpPr>
                  <p:cNvPr id="196646" name="ZoneTexte 52"/>
                  <p:cNvSpPr txBox="1">
                    <a:spLocks noChangeArrowheads="1"/>
                  </p:cNvSpPr>
                  <p:nvPr/>
                </p:nvSpPr>
                <p:spPr bwMode="auto">
                  <a:xfrm>
                    <a:off x="2543050" y="2215762"/>
                    <a:ext cx="2039839" cy="446260"/>
                  </a:xfrm>
                  <a:prstGeom prst="rect">
                    <a:avLst/>
                  </a:prstGeom>
                  <a:noFill/>
                  <a:ln w="19050">
                    <a:solidFill>
                      <a:srgbClr val="FF66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fr-FR" altLang="fr-FR" sz="1100" b="1" dirty="0">
                        <a:solidFill>
                          <a:srgbClr val="000000"/>
                        </a:solidFill>
                      </a:rPr>
                      <a:t>Similitude </a:t>
                    </a:r>
                    <a:r>
                      <a:rPr lang="fr-FR" altLang="fr-FR" sz="1100" b="1" dirty="0" err="1">
                        <a:solidFill>
                          <a:srgbClr val="000000"/>
                        </a:solidFill>
                      </a:rPr>
                      <a:t>anatomo</a:t>
                    </a:r>
                    <a:r>
                      <a:rPr lang="fr-FR" altLang="fr-FR" sz="1100" b="1">
                        <a:solidFill>
                          <a:srgbClr val="000000"/>
                        </a:solidFill>
                      </a:rPr>
                      <a:t>-physio- pathologique </a:t>
                    </a:r>
                    <a:r>
                      <a:rPr lang="fr-FR" altLang="fr-FR" sz="1100" b="1" dirty="0">
                        <a:solidFill>
                          <a:srgbClr val="000000"/>
                        </a:solidFill>
                      </a:rPr>
                      <a:t>=</a:t>
                    </a:r>
                    <a:r>
                      <a:rPr lang="fr-FR" altLang="fr-FR" sz="1200" b="1" dirty="0">
                        <a:solidFill>
                          <a:srgbClr val="000000"/>
                        </a:solidFill>
                      </a:rPr>
                      <a:t> </a:t>
                    </a:r>
                    <a:r>
                      <a:rPr lang="fr-FR" altLang="fr-FR" sz="1050" b="1" dirty="0">
                        <a:solidFill>
                          <a:srgbClr val="000099"/>
                        </a:solidFill>
                      </a:rPr>
                      <a:t>15-30CH</a:t>
                    </a:r>
                  </a:p>
                </p:txBody>
              </p:sp>
            </p:grpSp>
          </p:grpSp>
        </p:grpSp>
        <p:sp>
          <p:nvSpPr>
            <p:cNvPr id="56" name="ZoneTexte 55"/>
            <p:cNvSpPr txBox="1"/>
            <p:nvPr/>
          </p:nvSpPr>
          <p:spPr>
            <a:xfrm>
              <a:off x="10589903" y="1825816"/>
              <a:ext cx="615921" cy="3808073"/>
            </a:xfrm>
            <a:prstGeom prst="rect">
              <a:avLst/>
            </a:prstGeom>
            <a:solidFill>
              <a:srgbClr val="95C41D"/>
            </a:solidFill>
            <a:ln>
              <a:noFill/>
            </a:ln>
          </p:spPr>
          <p:txBody>
            <a:bodyPr vert="vert">
              <a:spAutoFit/>
            </a:bodyPr>
            <a:lstStyle/>
            <a:p>
              <a:pPr algn="ctr" fontAlgn="auto">
                <a:spcBef>
                  <a:spcPts val="0"/>
                </a:spcBef>
                <a:spcAft>
                  <a:spcPts val="0"/>
                </a:spcAft>
                <a:defRPr/>
              </a:pPr>
              <a:r>
                <a:rPr lang="fr-FR" sz="2800" b="1" dirty="0">
                  <a:solidFill>
                    <a:schemeClr val="bg1"/>
                  </a:solidFill>
                  <a:latin typeface="+mn-lt"/>
                </a:rPr>
                <a:t>R</a:t>
              </a:r>
              <a:r>
                <a:rPr lang="fr-FR" dirty="0">
                  <a:solidFill>
                    <a:schemeClr val="bg1"/>
                  </a:solidFill>
                  <a:latin typeface="+mn-lt"/>
                </a:rPr>
                <a:t>éaction</a:t>
              </a:r>
              <a:r>
                <a:rPr lang="fr-FR" b="1" dirty="0">
                  <a:solidFill>
                    <a:schemeClr val="bg1"/>
                  </a:solidFill>
                  <a:latin typeface="+mn-lt"/>
                </a:rPr>
                <a:t> </a:t>
              </a:r>
              <a:r>
                <a:rPr lang="fr-FR" sz="2800" b="1" dirty="0">
                  <a:solidFill>
                    <a:schemeClr val="bg1"/>
                  </a:solidFill>
                  <a:latin typeface="+mn-lt"/>
                </a:rPr>
                <a:t>I</a:t>
              </a:r>
              <a:r>
                <a:rPr lang="fr-FR" dirty="0">
                  <a:solidFill>
                    <a:schemeClr val="bg1"/>
                  </a:solidFill>
                  <a:latin typeface="+mn-lt"/>
                </a:rPr>
                <a:t>ndividuelle</a:t>
              </a:r>
              <a:r>
                <a:rPr lang="fr-FR" b="1" dirty="0">
                  <a:solidFill>
                    <a:schemeClr val="bg1"/>
                  </a:solidFill>
                  <a:latin typeface="+mn-lt"/>
                </a:rPr>
                <a:t> </a:t>
              </a:r>
              <a:r>
                <a:rPr lang="fr-FR" dirty="0">
                  <a:solidFill>
                    <a:schemeClr val="bg1"/>
                  </a:solidFill>
                  <a:latin typeface="+mn-lt"/>
                </a:rPr>
                <a:t>du </a:t>
              </a:r>
              <a:r>
                <a:rPr lang="fr-FR" sz="2800" b="1" dirty="0">
                  <a:solidFill>
                    <a:schemeClr val="bg1"/>
                  </a:solidFill>
                  <a:latin typeface="+mn-lt"/>
                </a:rPr>
                <a:t>M</a:t>
              </a:r>
              <a:r>
                <a:rPr lang="fr-FR" dirty="0">
                  <a:solidFill>
                    <a:schemeClr val="bg1"/>
                  </a:solidFill>
                  <a:latin typeface="+mn-lt"/>
                </a:rPr>
                <a:t>alade</a:t>
              </a:r>
            </a:p>
          </p:txBody>
        </p:sp>
      </p:grpSp>
      <p:sp>
        <p:nvSpPr>
          <p:cNvPr id="311298" name="Rectangle 14"/>
          <p:cNvSpPr>
            <a:spLocks noChangeArrowheads="1"/>
          </p:cNvSpPr>
          <p:nvPr/>
        </p:nvSpPr>
        <p:spPr bwMode="auto">
          <a:xfrm>
            <a:off x="7146925" y="1592263"/>
            <a:ext cx="19383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0" hangingPunct="0">
              <a:lnSpc>
                <a:spcPct val="110000"/>
              </a:lnSpc>
            </a:pPr>
            <a:endParaRPr lang="fr-FR" altLang="fr-FR" sz="1700">
              <a:solidFill>
                <a:srgbClr val="009900"/>
              </a:solidFill>
              <a:ea typeface="MS PGothic" panose="020B0600070205080204" pitchFamily="34" charset="-128"/>
              <a:cs typeface="Arial" panose="020B0604020202020204" pitchFamily="34" charset="0"/>
            </a:endParaRPr>
          </a:p>
        </p:txBody>
      </p:sp>
      <p:grpSp>
        <p:nvGrpSpPr>
          <p:cNvPr id="70" name="Groupe 69"/>
          <p:cNvGrpSpPr>
            <a:grpSpLocks/>
          </p:cNvGrpSpPr>
          <p:nvPr/>
        </p:nvGrpSpPr>
        <p:grpSpPr bwMode="auto">
          <a:xfrm>
            <a:off x="2128838" y="4787900"/>
            <a:ext cx="8359775" cy="1630363"/>
            <a:chOff x="686962" y="5150607"/>
            <a:chExt cx="8359774" cy="1630177"/>
          </a:xfrm>
        </p:grpSpPr>
        <p:grpSp>
          <p:nvGrpSpPr>
            <p:cNvPr id="311322" name="Group 23"/>
            <p:cNvGrpSpPr>
              <a:grpSpLocks/>
            </p:cNvGrpSpPr>
            <p:nvPr/>
          </p:nvGrpSpPr>
          <p:grpSpPr bwMode="auto">
            <a:xfrm>
              <a:off x="2537329" y="5150607"/>
              <a:ext cx="3942222" cy="1166340"/>
              <a:chOff x="1509" y="3123"/>
              <a:chExt cx="2455" cy="486"/>
            </a:xfrm>
          </p:grpSpPr>
          <p:sp>
            <p:nvSpPr>
              <p:cNvPr id="311331" name="Rectangle 24"/>
              <p:cNvSpPr>
                <a:spLocks noChangeArrowheads="1"/>
              </p:cNvSpPr>
              <p:nvPr/>
            </p:nvSpPr>
            <p:spPr bwMode="auto">
              <a:xfrm>
                <a:off x="1509" y="3127"/>
                <a:ext cx="2455" cy="482"/>
              </a:xfrm>
              <a:prstGeom prst="rect">
                <a:avLst/>
              </a:prstGeom>
              <a:solidFill>
                <a:srgbClr val="FF9933"/>
              </a:solidFill>
              <a:ln w="19050">
                <a:solidFill>
                  <a:srgbClr val="00008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MS PGothic" panose="020B0600070205080204" pitchFamily="34" charset="-128"/>
                </a:endParaRPr>
              </a:p>
            </p:txBody>
          </p:sp>
          <p:sp>
            <p:nvSpPr>
              <p:cNvPr id="311332" name="Line 25"/>
              <p:cNvSpPr>
                <a:spLocks noChangeShapeType="1"/>
              </p:cNvSpPr>
              <p:nvPr/>
            </p:nvSpPr>
            <p:spPr bwMode="auto">
              <a:xfrm>
                <a:off x="2766" y="3123"/>
                <a:ext cx="6" cy="486"/>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311323" name="AutoShape 26"/>
            <p:cNvSpPr>
              <a:spLocks noChangeArrowheads="1"/>
            </p:cNvSpPr>
            <p:nvPr/>
          </p:nvSpPr>
          <p:spPr bwMode="auto">
            <a:xfrm>
              <a:off x="686962" y="5873928"/>
              <a:ext cx="2173288" cy="670366"/>
            </a:xfrm>
            <a:prstGeom prst="cloudCallout">
              <a:avLst>
                <a:gd name="adj1" fmla="val 53972"/>
                <a:gd name="adj2" fmla="val -81556"/>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Puis-je définir le Type sensible ?</a:t>
              </a:r>
            </a:p>
            <a:p>
              <a:pPr lvl="1" algn="ctr"/>
              <a:endParaRPr lang="fr-FR" altLang="ja-JP" sz="1200" i="1">
                <a:solidFill>
                  <a:srgbClr val="000000"/>
                </a:solidFill>
                <a:ea typeface="MS Mincho" panose="02020609040205080304" pitchFamily="49" charset="-128"/>
              </a:endParaRPr>
            </a:p>
            <a:p>
              <a:endParaRPr lang="fr-FR" altLang="fr-FR" sz="1600">
                <a:solidFill>
                  <a:srgbClr val="000000"/>
                </a:solidFill>
                <a:ea typeface="MS Mincho" panose="02020609040205080304" pitchFamily="49" charset="-128"/>
              </a:endParaRPr>
            </a:p>
          </p:txBody>
        </p:sp>
        <p:sp>
          <p:nvSpPr>
            <p:cNvPr id="311324" name="AutoShape 27"/>
            <p:cNvSpPr>
              <a:spLocks noChangeArrowheads="1"/>
            </p:cNvSpPr>
            <p:nvPr/>
          </p:nvSpPr>
          <p:spPr bwMode="auto">
            <a:xfrm>
              <a:off x="6012658" y="5972747"/>
              <a:ext cx="3034078" cy="465187"/>
            </a:xfrm>
            <a:prstGeom prst="wedgeRoundRectCallout">
              <a:avLst>
                <a:gd name="adj1" fmla="val -54185"/>
                <a:gd name="adj2" fmla="val -100958"/>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Quelles maladies faites-vous </a:t>
              </a:r>
            </a:p>
            <a:p>
              <a:pPr algn="ctr"/>
              <a:r>
                <a:rPr lang="fr-FR" altLang="ja-JP" sz="1200" i="1">
                  <a:solidFill>
                    <a:srgbClr val="000000"/>
                  </a:solidFill>
                  <a:ea typeface="MS Mincho" panose="02020609040205080304" pitchFamily="49" charset="-128"/>
                </a:rPr>
                <a:t>(ou avez-vous fait) et à quel rythme ?</a:t>
              </a:r>
            </a:p>
            <a:p>
              <a:pPr lvl="1" algn="ctr"/>
              <a:endParaRPr lang="fr-FR" altLang="ja-JP" sz="1200" i="1">
                <a:solidFill>
                  <a:srgbClr val="000000"/>
                </a:solidFill>
                <a:ea typeface="MS Mincho" panose="02020609040205080304" pitchFamily="49" charset="-128"/>
              </a:endParaRPr>
            </a:p>
            <a:p>
              <a:endParaRPr lang="fr-FR" altLang="fr-FR" sz="1600">
                <a:solidFill>
                  <a:srgbClr val="000000"/>
                </a:solidFill>
                <a:ea typeface="MS Mincho" panose="02020609040205080304" pitchFamily="49" charset="-128"/>
              </a:endParaRPr>
            </a:p>
          </p:txBody>
        </p:sp>
        <p:sp>
          <p:nvSpPr>
            <p:cNvPr id="311325" name="Text Box 28"/>
            <p:cNvSpPr txBox="1">
              <a:spLocks noChangeArrowheads="1"/>
            </p:cNvSpPr>
            <p:nvPr/>
          </p:nvSpPr>
          <p:spPr bwMode="auto">
            <a:xfrm>
              <a:off x="2826239" y="5351909"/>
              <a:ext cx="1728787" cy="30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FFFFFF"/>
                  </a:solidFill>
                  <a:ea typeface="MS PGothic" panose="020B0600070205080204" pitchFamily="34" charset="-128"/>
                </a:rPr>
                <a:t>Type sensible</a:t>
              </a:r>
            </a:p>
          </p:txBody>
        </p:sp>
        <p:sp>
          <p:nvSpPr>
            <p:cNvPr id="311326" name="Text Box 29"/>
            <p:cNvSpPr txBox="1">
              <a:spLocks noChangeArrowheads="1"/>
            </p:cNvSpPr>
            <p:nvPr/>
          </p:nvSpPr>
          <p:spPr bwMode="auto">
            <a:xfrm>
              <a:off x="4599795" y="5364312"/>
              <a:ext cx="1728787"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FFFFFF"/>
                  </a:solidFill>
                  <a:ea typeface="MS PGothic" panose="020B0600070205080204" pitchFamily="34" charset="-128"/>
                </a:rPr>
                <a:t>Mode Réactionnel Chronique</a:t>
              </a:r>
            </a:p>
          </p:txBody>
        </p:sp>
        <p:sp>
          <p:nvSpPr>
            <p:cNvPr id="76" name="Text Box 30"/>
            <p:cNvSpPr txBox="1">
              <a:spLocks noChangeArrowheads="1"/>
            </p:cNvSpPr>
            <p:nvPr/>
          </p:nvSpPr>
          <p:spPr bwMode="auto">
            <a:xfrm>
              <a:off x="3049162" y="5928393"/>
              <a:ext cx="1333500"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dirty="0">
                  <a:solidFill>
                    <a:srgbClr val="3333CC"/>
                  </a:solidFill>
                  <a:effectLst>
                    <a:outerShdw blurRad="38100" dist="38100" dir="2700000" algn="tl">
                      <a:srgbClr val="C0C0C0"/>
                    </a:outerShdw>
                  </a:effectLst>
                  <a:latin typeface="+mn-lt"/>
                </a:rPr>
                <a:t>15 – 30 CH</a:t>
              </a:r>
            </a:p>
          </p:txBody>
        </p:sp>
        <p:sp>
          <p:nvSpPr>
            <p:cNvPr id="77" name="Text Box 31"/>
            <p:cNvSpPr txBox="1">
              <a:spLocks noChangeArrowheads="1"/>
            </p:cNvSpPr>
            <p:nvPr/>
          </p:nvSpPr>
          <p:spPr bwMode="auto">
            <a:xfrm>
              <a:off x="4658887" y="5928393"/>
              <a:ext cx="1333500"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a:solidFill>
                    <a:srgbClr val="3333CC"/>
                  </a:solidFill>
                  <a:effectLst>
                    <a:outerShdw blurRad="38100" dist="38100" dir="2700000" algn="tl">
                      <a:srgbClr val="C0C0C0"/>
                    </a:outerShdw>
                  </a:effectLst>
                  <a:latin typeface="+mn-lt"/>
                </a:rPr>
                <a:t>15 – 30 CH</a:t>
              </a:r>
            </a:p>
          </p:txBody>
        </p:sp>
        <p:sp>
          <p:nvSpPr>
            <p:cNvPr id="311329" name="Rectangle 22"/>
            <p:cNvSpPr>
              <a:spLocks noChangeArrowheads="1"/>
            </p:cNvSpPr>
            <p:nvPr/>
          </p:nvSpPr>
          <p:spPr bwMode="auto">
            <a:xfrm>
              <a:off x="1979613"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4040B3"/>
                  </a:solidFill>
                  <a:ea typeface="MS PGothic" panose="020B0600070205080204" pitchFamily="34" charset="-128"/>
                </a:rPr>
                <a:t>5 gr/j à 1 dose/semaine</a:t>
              </a:r>
            </a:p>
          </p:txBody>
        </p:sp>
        <p:sp>
          <p:nvSpPr>
            <p:cNvPr id="311330" name="Rectangle 22"/>
            <p:cNvSpPr>
              <a:spLocks noChangeArrowheads="1"/>
            </p:cNvSpPr>
            <p:nvPr/>
          </p:nvSpPr>
          <p:spPr bwMode="auto">
            <a:xfrm>
              <a:off x="4211638"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4040B3"/>
                  </a:solidFill>
                  <a:ea typeface="MS PGothic" panose="020B0600070205080204" pitchFamily="34" charset="-128"/>
                </a:rPr>
                <a:t>1 dose/semaine</a:t>
              </a:r>
            </a:p>
          </p:txBody>
        </p:sp>
      </p:grpSp>
      <p:grpSp>
        <p:nvGrpSpPr>
          <p:cNvPr id="82" name="Groupe 81"/>
          <p:cNvGrpSpPr>
            <a:grpSpLocks/>
          </p:cNvGrpSpPr>
          <p:nvPr/>
        </p:nvGrpSpPr>
        <p:grpSpPr bwMode="auto">
          <a:xfrm>
            <a:off x="1735138" y="1557338"/>
            <a:ext cx="7915275" cy="2179637"/>
            <a:chOff x="485337" y="1889606"/>
            <a:chExt cx="7915349" cy="2180543"/>
          </a:xfrm>
        </p:grpSpPr>
        <p:sp>
          <p:nvSpPr>
            <p:cNvPr id="83" name="Rectangle 22"/>
            <p:cNvSpPr>
              <a:spLocks noChangeArrowheads="1"/>
            </p:cNvSpPr>
            <p:nvPr/>
          </p:nvSpPr>
          <p:spPr bwMode="auto">
            <a:xfrm>
              <a:off x="3942944" y="3511117"/>
              <a:ext cx="506417" cy="193756"/>
            </a:xfrm>
            <a:prstGeom prst="rect">
              <a:avLst/>
            </a:prstGeom>
            <a:noFill/>
            <a:ln w="9525">
              <a:noFill/>
              <a:miter lim="800000"/>
              <a:headEnd/>
              <a:tailEnd/>
            </a:ln>
          </p:spPr>
          <p:txBody>
            <a:bodyPr wrap="none" anchor="ctr"/>
            <a:lstStyle/>
            <a:p>
              <a:pPr algn="ctr" defTabSz="457189" fontAlgn="auto">
                <a:spcBef>
                  <a:spcPts val="0"/>
                </a:spcBef>
                <a:spcAft>
                  <a:spcPts val="0"/>
                </a:spcAft>
                <a:defRPr/>
              </a:pPr>
              <a:r>
                <a:rPr lang="fr-FR" sz="1200" b="1" dirty="0">
                  <a:solidFill>
                    <a:srgbClr val="3333CC"/>
                  </a:solidFill>
                  <a:effectLst>
                    <a:outerShdw blurRad="38100" dist="38100" dir="2700000" algn="tl">
                      <a:srgbClr val="C0C0C0"/>
                    </a:outerShdw>
                  </a:effectLst>
                  <a:latin typeface="+mn-lt"/>
                  <a:ea typeface="ＭＳ Ｐゴシック" charset="-128"/>
                </a:rPr>
                <a:t>5 CH</a:t>
              </a:r>
            </a:p>
          </p:txBody>
        </p:sp>
        <p:sp>
          <p:nvSpPr>
            <p:cNvPr id="84" name="Rectangle 22"/>
            <p:cNvSpPr>
              <a:spLocks noChangeArrowheads="1"/>
            </p:cNvSpPr>
            <p:nvPr/>
          </p:nvSpPr>
          <p:spPr bwMode="auto">
            <a:xfrm>
              <a:off x="3896906" y="3831925"/>
              <a:ext cx="504830" cy="195344"/>
            </a:xfrm>
            <a:prstGeom prst="rect">
              <a:avLst/>
            </a:prstGeom>
            <a:noFill/>
            <a:ln w="9525">
              <a:noFill/>
              <a:miter lim="800000"/>
              <a:headEnd/>
              <a:tailEnd/>
            </a:ln>
          </p:spPr>
          <p:txBody>
            <a:bodyPr wrap="none" anchor="ctr"/>
            <a:lstStyle/>
            <a:p>
              <a:pPr algn="ctr" defTabSz="457189" fontAlgn="auto">
                <a:spcBef>
                  <a:spcPts val="0"/>
                </a:spcBef>
                <a:spcAft>
                  <a:spcPts val="0"/>
                </a:spcAft>
                <a:defRPr/>
              </a:pPr>
              <a:r>
                <a:rPr lang="fr-FR" sz="1200" b="1" dirty="0">
                  <a:solidFill>
                    <a:srgbClr val="3333CC"/>
                  </a:solidFill>
                  <a:effectLst>
                    <a:outerShdw blurRad="38100" dist="38100" dir="2700000" algn="tl">
                      <a:srgbClr val="C0C0C0"/>
                    </a:outerShdw>
                  </a:effectLst>
                  <a:latin typeface="+mn-lt"/>
                  <a:ea typeface="ＭＳ Ｐゴシック" charset="-128"/>
                </a:rPr>
                <a:t>30 CH</a:t>
              </a:r>
            </a:p>
          </p:txBody>
        </p:sp>
        <p:sp>
          <p:nvSpPr>
            <p:cNvPr id="311318" name="Rectangle 22"/>
            <p:cNvSpPr>
              <a:spLocks noChangeArrowheads="1"/>
            </p:cNvSpPr>
            <p:nvPr/>
          </p:nvSpPr>
          <p:spPr bwMode="auto">
            <a:xfrm>
              <a:off x="485337" y="3069255"/>
              <a:ext cx="19923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4040B3"/>
                  </a:solidFill>
                  <a:ea typeface="MS PGothic" panose="020B0600070205080204" pitchFamily="34" charset="-128"/>
                </a:rPr>
                <a:t>5 gr à répéter</a:t>
              </a:r>
              <a:r>
                <a:rPr lang="en-US" altLang="fr-FR" sz="1200" b="1">
                  <a:solidFill>
                    <a:srgbClr val="4040B3"/>
                  </a:solidFill>
                  <a:ea typeface="MS PGothic" panose="020B0600070205080204" pitchFamily="34" charset="-128"/>
                  <a:sym typeface="Symbol" panose="05050102010706020507" pitchFamily="18" charset="2"/>
                </a:rPr>
                <a:t> - ESA</a:t>
              </a:r>
              <a:r>
                <a:rPr lang="fr-FR" altLang="fr-FR" sz="1200" b="1">
                  <a:solidFill>
                    <a:srgbClr val="4040B3"/>
                  </a:solidFill>
                  <a:ea typeface="MS PGothic" panose="020B0600070205080204" pitchFamily="34" charset="-128"/>
                </a:rPr>
                <a:t> </a:t>
              </a:r>
            </a:p>
          </p:txBody>
        </p:sp>
        <p:sp>
          <p:nvSpPr>
            <p:cNvPr id="311319" name="Rectangle 22"/>
            <p:cNvSpPr>
              <a:spLocks noChangeArrowheads="1"/>
            </p:cNvSpPr>
            <p:nvPr/>
          </p:nvSpPr>
          <p:spPr bwMode="auto">
            <a:xfrm>
              <a:off x="6065473" y="1889606"/>
              <a:ext cx="233521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4040B3"/>
                  </a:solidFill>
                  <a:ea typeface="MS PGothic" panose="020B0600070205080204" pitchFamily="34" charset="-128"/>
                </a:rPr>
                <a:t>5 gr/j à 1 dose/semaine</a:t>
              </a:r>
            </a:p>
          </p:txBody>
        </p:sp>
        <p:sp>
          <p:nvSpPr>
            <p:cNvPr id="311320" name="Text Box 51"/>
            <p:cNvSpPr txBox="1">
              <a:spLocks noChangeArrowheads="1"/>
            </p:cNvSpPr>
            <p:nvPr/>
          </p:nvSpPr>
          <p:spPr bwMode="auto">
            <a:xfrm>
              <a:off x="4309072" y="2056996"/>
              <a:ext cx="1333501" cy="27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sz="1200" b="1">
                  <a:solidFill>
                    <a:srgbClr val="3333CC"/>
                  </a:solidFill>
                  <a:ea typeface="MS PGothic" panose="020B0600070205080204" pitchFamily="34" charset="-128"/>
                </a:rPr>
                <a:t>15 – 30 CH</a:t>
              </a:r>
            </a:p>
          </p:txBody>
        </p:sp>
        <p:sp>
          <p:nvSpPr>
            <p:cNvPr id="311321" name="AutoShape 41"/>
            <p:cNvSpPr>
              <a:spLocks noChangeArrowheads="1"/>
            </p:cNvSpPr>
            <p:nvPr/>
          </p:nvSpPr>
          <p:spPr bwMode="auto">
            <a:xfrm rot="7861389">
              <a:off x="4455776" y="3480529"/>
              <a:ext cx="606114" cy="573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cs typeface="Arial" panose="020B0604020202020204" pitchFamily="34" charset="0"/>
              </a:endParaRPr>
            </a:p>
          </p:txBody>
        </p:sp>
      </p:grpSp>
      <p:grpSp>
        <p:nvGrpSpPr>
          <p:cNvPr id="89" name="Groupe 88"/>
          <p:cNvGrpSpPr>
            <a:grpSpLocks/>
          </p:cNvGrpSpPr>
          <p:nvPr/>
        </p:nvGrpSpPr>
        <p:grpSpPr bwMode="auto">
          <a:xfrm>
            <a:off x="3967163" y="1006475"/>
            <a:ext cx="4722812" cy="987425"/>
            <a:chOff x="2695359" y="1710167"/>
            <a:chExt cx="4722263" cy="988208"/>
          </a:xfrm>
        </p:grpSpPr>
        <p:grpSp>
          <p:nvGrpSpPr>
            <p:cNvPr id="311308" name="Group 36"/>
            <p:cNvGrpSpPr>
              <a:grpSpLocks/>
            </p:cNvGrpSpPr>
            <p:nvPr/>
          </p:nvGrpSpPr>
          <p:grpSpPr bwMode="auto">
            <a:xfrm>
              <a:off x="2695359" y="1888738"/>
              <a:ext cx="3941932" cy="809637"/>
              <a:chOff x="1693" y="852"/>
              <a:chExt cx="2734" cy="566"/>
            </a:xfrm>
          </p:grpSpPr>
          <p:grpSp>
            <p:nvGrpSpPr>
              <p:cNvPr id="311310" name="Group 37"/>
              <p:cNvGrpSpPr>
                <a:grpSpLocks/>
              </p:cNvGrpSpPr>
              <p:nvPr/>
            </p:nvGrpSpPr>
            <p:grpSpPr bwMode="auto">
              <a:xfrm>
                <a:off x="1693" y="852"/>
                <a:ext cx="2734" cy="566"/>
                <a:chOff x="1700" y="967"/>
                <a:chExt cx="2343" cy="537"/>
              </a:xfrm>
            </p:grpSpPr>
            <p:grpSp>
              <p:nvGrpSpPr>
                <p:cNvPr id="311312" name="Group 38"/>
                <p:cNvGrpSpPr>
                  <a:grpSpLocks/>
                </p:cNvGrpSpPr>
                <p:nvPr/>
              </p:nvGrpSpPr>
              <p:grpSpPr bwMode="auto">
                <a:xfrm>
                  <a:off x="1707" y="967"/>
                  <a:ext cx="2336" cy="537"/>
                  <a:chOff x="1707" y="1058"/>
                  <a:chExt cx="2336" cy="537"/>
                </a:xfrm>
              </p:grpSpPr>
              <p:sp>
                <p:nvSpPr>
                  <p:cNvPr id="311314"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1315"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311313"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311311" name="Text Box 42"/>
              <p:cNvSpPr txBox="1">
                <a:spLocks noChangeArrowheads="1"/>
              </p:cNvSpPr>
              <p:nvPr/>
            </p:nvSpPr>
            <p:spPr bwMode="auto">
              <a:xfrm>
                <a:off x="2778" y="987"/>
                <a:ext cx="81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MS PGothic" panose="020B0600070205080204" pitchFamily="34" charset="-128"/>
                  </a:rPr>
                  <a:t>Etiologie</a:t>
                </a:r>
              </a:p>
            </p:txBody>
          </p:sp>
        </p:grpSp>
        <p:sp>
          <p:nvSpPr>
            <p:cNvPr id="311309"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Depuis quand ? </a:t>
              </a:r>
            </a:p>
            <a:p>
              <a:pPr algn="ctr"/>
              <a:r>
                <a:rPr lang="fr-FR" altLang="ja-JP" sz="1200" i="1">
                  <a:solidFill>
                    <a:srgbClr val="000000"/>
                  </a:solidFill>
                  <a:ea typeface="MS Mincho" panose="02020609040205080304" pitchFamily="49" charset="-128"/>
                </a:rPr>
                <a:t>A la suite de quoi ?</a:t>
              </a:r>
            </a:p>
            <a:p>
              <a:endParaRPr lang="fr-FR" altLang="fr-FR" sz="1600">
                <a:solidFill>
                  <a:srgbClr val="000000"/>
                </a:solidFill>
                <a:ea typeface="MS Mincho" panose="02020609040205080304" pitchFamily="49" charset="-128"/>
              </a:endParaRPr>
            </a:p>
          </p:txBody>
        </p:sp>
      </p:grpSp>
      <p:grpSp>
        <p:nvGrpSpPr>
          <p:cNvPr id="98" name="Groupe 97"/>
          <p:cNvGrpSpPr>
            <a:grpSpLocks/>
          </p:cNvGrpSpPr>
          <p:nvPr/>
        </p:nvGrpSpPr>
        <p:grpSpPr bwMode="auto">
          <a:xfrm>
            <a:off x="1558925" y="2146300"/>
            <a:ext cx="8721725" cy="2733675"/>
            <a:chOff x="134938" y="2506317"/>
            <a:chExt cx="8721725" cy="2734587"/>
          </a:xfrm>
        </p:grpSpPr>
        <p:sp>
          <p:nvSpPr>
            <p:cNvPr id="311304"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Que ressentez-vous ?</a:t>
              </a:r>
            </a:p>
            <a:p>
              <a:pPr lvl="1" algn="ctr"/>
              <a:endParaRPr lang="fr-FR" altLang="ja-JP" sz="1200" i="1">
                <a:solidFill>
                  <a:srgbClr val="000000"/>
                </a:solidFill>
                <a:ea typeface="MS Mincho" panose="02020609040205080304" pitchFamily="49" charset="-128"/>
              </a:endParaRPr>
            </a:p>
            <a:p>
              <a:endParaRPr lang="fr-FR" altLang="fr-FR" sz="1600">
                <a:solidFill>
                  <a:srgbClr val="000000"/>
                </a:solidFill>
                <a:ea typeface="MS Mincho" panose="02020609040205080304" pitchFamily="49" charset="-128"/>
              </a:endParaRPr>
            </a:p>
          </p:txBody>
        </p:sp>
        <p:sp>
          <p:nvSpPr>
            <p:cNvPr id="311305"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Que vous arrive-t-il ?</a:t>
              </a:r>
            </a:p>
            <a:p>
              <a:pPr lvl="1" algn="ctr"/>
              <a:endParaRPr lang="fr-FR" altLang="ja-JP" sz="1200" i="1">
                <a:solidFill>
                  <a:srgbClr val="000000"/>
                </a:solidFill>
                <a:ea typeface="MS Mincho" panose="02020609040205080304" pitchFamily="49" charset="-128"/>
              </a:endParaRPr>
            </a:p>
            <a:p>
              <a:endParaRPr lang="fr-FR" altLang="fr-FR" sz="1600">
                <a:solidFill>
                  <a:srgbClr val="000000"/>
                </a:solidFill>
                <a:ea typeface="MS Mincho" panose="02020609040205080304" pitchFamily="49" charset="-128"/>
              </a:endParaRPr>
            </a:p>
          </p:txBody>
        </p:sp>
        <p:sp>
          <p:nvSpPr>
            <p:cNvPr id="311306"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Avez-vous d’autres signes</a:t>
              </a:r>
            </a:p>
            <a:p>
              <a:pPr algn="ctr"/>
              <a:r>
                <a:rPr lang="fr-FR" altLang="ja-JP" sz="1200" i="1">
                  <a:solidFill>
                    <a:srgbClr val="000000"/>
                  </a:solidFill>
                  <a:ea typeface="MS Mincho" panose="02020609040205080304" pitchFamily="49" charset="-128"/>
                </a:rPr>
                <a:t>à ajouter ?</a:t>
              </a:r>
            </a:p>
            <a:p>
              <a:pPr lvl="1" algn="ctr"/>
              <a:endParaRPr lang="fr-FR" altLang="ja-JP" sz="1200" i="1">
                <a:solidFill>
                  <a:srgbClr val="000000"/>
                </a:solidFill>
                <a:ea typeface="MS Mincho" panose="02020609040205080304" pitchFamily="49" charset="-128"/>
              </a:endParaRPr>
            </a:p>
            <a:p>
              <a:endParaRPr lang="fr-FR" altLang="fr-FR" sz="1600">
                <a:solidFill>
                  <a:srgbClr val="000000"/>
                </a:solidFill>
                <a:ea typeface="MS Mincho" panose="02020609040205080304" pitchFamily="49" charset="-128"/>
              </a:endParaRPr>
            </a:p>
          </p:txBody>
        </p:sp>
        <p:sp>
          <p:nvSpPr>
            <p:cNvPr id="311307"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ja-JP" sz="1200" i="1">
                  <a:solidFill>
                    <a:srgbClr val="000000"/>
                  </a:solidFill>
                  <a:ea typeface="MS PGothic" panose="020B0600070205080204" pitchFamily="34" charset="-128"/>
                </a:rPr>
                <a:t>Qu'est-ce qui vous améliore ?</a:t>
              </a:r>
            </a:p>
            <a:p>
              <a:r>
                <a:rPr lang="fr-FR" altLang="ja-JP" sz="1200" i="1">
                  <a:solidFill>
                    <a:srgbClr val="000000"/>
                  </a:solidFill>
                  <a:ea typeface="MS PGothic" panose="020B0600070205080204" pitchFamily="34" charset="-128"/>
                </a:rPr>
                <a:t>Qu'est-ce qui vous aggrave ?</a:t>
              </a:r>
              <a:endParaRPr lang="fr-FR" altLang="ja-JP" sz="1200" i="1">
                <a:solidFill>
                  <a:srgbClr val="000000"/>
                </a:solidFill>
                <a:ea typeface="MS Mincho" panose="02020609040205080304" pitchFamily="49" charset="-128"/>
              </a:endParaRPr>
            </a:p>
            <a:p>
              <a:endParaRPr lang="fr-FR" altLang="fr-FR" sz="1200">
                <a:solidFill>
                  <a:srgbClr val="000000"/>
                </a:solidFill>
                <a:ea typeface="MS PGothic" panose="020B0600070205080204" pitchFamily="34" charset="-128"/>
              </a:endParaRPr>
            </a:p>
          </p:txBody>
        </p:sp>
      </p:grpSp>
      <p:sp>
        <p:nvSpPr>
          <p:cNvPr id="60"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ea typeface="Tahoma" panose="020B0604030504040204" pitchFamily="34" charset="0"/>
                <a:cs typeface="Arial" panose="020B0604020202020204" pitchFamily="34" charset="0"/>
              </a:rPr>
              <a:t>2.2. Méthodologie de conseil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8062437" y="3644658"/>
            <a:ext cx="3706181" cy="775485"/>
            <a:chOff x="8062437" y="3970045"/>
            <a:chExt cx="3706181" cy="775485"/>
          </a:xfrm>
        </p:grpSpPr>
        <p:sp>
          <p:nvSpPr>
            <p:cNvPr id="4" name="Rectangle à coins arrondis 3"/>
            <p:cNvSpPr/>
            <p:nvPr/>
          </p:nvSpPr>
          <p:spPr>
            <a:xfrm>
              <a:off x="8062437" y="3970045"/>
              <a:ext cx="3706181" cy="660400"/>
            </a:xfrm>
            <a:prstGeom prst="roundRect">
              <a:avLst/>
            </a:prstGeom>
            <a:solidFill>
              <a:srgbClr val="94C122"/>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000" b="0" i="0" u="none" strike="noStrike" kern="1200" cap="none" spc="0" normalizeH="0" baseline="0" noProof="0" dirty="0">
                  <a:ln>
                    <a:noFill/>
                  </a:ln>
                  <a:solidFill>
                    <a:srgbClr val="FFFFFF"/>
                  </a:solidFill>
                  <a:effectLst/>
                  <a:uLnTx/>
                  <a:uFillTx/>
                  <a:latin typeface="Arial"/>
                  <a:ea typeface="+mn-ea"/>
                  <a:cs typeface="+mn-cs"/>
                </a:rPr>
                <a:t>https://www.cdfh.fr</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2376" y="4429288"/>
              <a:ext cx="316242" cy="316242"/>
            </a:xfrm>
            <a:prstGeom prst="rect">
              <a:avLst/>
            </a:prstGeom>
          </p:spPr>
        </p:pic>
      </p:grpSp>
      <p:sp>
        <p:nvSpPr>
          <p:cNvPr id="6" name="ZoneTexte 5"/>
          <p:cNvSpPr txBox="1"/>
          <p:nvPr/>
        </p:nvSpPr>
        <p:spPr>
          <a:xfrm>
            <a:off x="8165439" y="3284984"/>
            <a:ext cx="3500176"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94C122"/>
                </a:solidFill>
                <a:effectLst/>
                <a:uLnTx/>
                <a:uFillTx/>
                <a:latin typeface="Arial"/>
                <a:ea typeface="+mn-ea"/>
                <a:cs typeface="Arial" panose="020B0604020202020204" pitchFamily="34" charset="0"/>
              </a:rPr>
              <a:t>Inscriptions sur</a:t>
            </a:r>
          </a:p>
        </p:txBody>
      </p:sp>
      <p:sp>
        <p:nvSpPr>
          <p:cNvPr id="7" name="ZoneTexte 6"/>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Et demain…</a:t>
            </a:r>
          </a:p>
        </p:txBody>
      </p:sp>
      <p:sp>
        <p:nvSpPr>
          <p:cNvPr id="14" name="ZoneTexte 27">
            <a:extLst>
              <a:ext uri="{FF2B5EF4-FFF2-40B4-BE49-F238E27FC236}">
                <a16:creationId xmlns:a16="http://schemas.microsoft.com/office/drawing/2014/main" id="{4BD005A8-5702-422B-A3DD-9DD4DD5DB1DF}"/>
              </a:ext>
            </a:extLst>
          </p:cNvPr>
          <p:cNvSpPr txBox="1">
            <a:spLocks noChangeArrowheads="1"/>
          </p:cNvSpPr>
          <p:nvPr/>
        </p:nvSpPr>
        <p:spPr bwMode="auto">
          <a:xfrm>
            <a:off x="2029278" y="1103468"/>
            <a:ext cx="5057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94C122"/>
                </a:solidFill>
                <a:effectLst/>
                <a:uLnTx/>
                <a:uFillTx/>
                <a:latin typeface="Trebuchet MS" panose="020B0603020202020204" pitchFamily="34" charset="0"/>
                <a:ea typeface="+mn-ea"/>
                <a:cs typeface="+mn-cs"/>
              </a:rPr>
              <a:t>POURSUIVEZ VOTRE PARCOURS</a:t>
            </a:r>
          </a:p>
        </p:txBody>
      </p:sp>
      <p:pic>
        <p:nvPicPr>
          <p:cNvPr id="11" name="Image 10">
            <a:extLst>
              <a:ext uri="{FF2B5EF4-FFF2-40B4-BE49-F238E27FC236}">
                <a16:creationId xmlns:a16="http://schemas.microsoft.com/office/drawing/2014/main" id="{99852AAF-545E-49F7-BAA0-9DDEE24692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75" y="1902444"/>
            <a:ext cx="8284474" cy="3852088"/>
          </a:xfrm>
          <a:prstGeom prst="rect">
            <a:avLst/>
          </a:prstGeom>
        </p:spPr>
      </p:pic>
    </p:spTree>
    <p:extLst>
      <p:ext uri="{BB962C8B-B14F-4D97-AF65-F5344CB8AC3E}">
        <p14:creationId xmlns:p14="http://schemas.microsoft.com/office/powerpoint/2010/main" val="229165265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a:t>
            </a:r>
          </a:p>
        </p:txBody>
      </p:sp>
      <p:sp>
        <p:nvSpPr>
          <p:cNvPr id="640008" name="ZoneTexte 33"/>
          <p:cNvSpPr txBox="1">
            <a:spLocks noChangeArrowheads="1"/>
          </p:cNvSpPr>
          <p:nvPr/>
        </p:nvSpPr>
        <p:spPr bwMode="auto">
          <a:xfrm>
            <a:off x="1768553" y="1957387"/>
            <a:ext cx="1714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94C122"/>
                </a:solidFill>
                <a:effectLst/>
                <a:uLnTx/>
                <a:uFillTx/>
                <a:latin typeface="Arial" panose="020B0604020202020204" pitchFamily="34" charset="0"/>
                <a:ea typeface="+mn-ea"/>
                <a:cs typeface="Arial" panose="020B0604020202020204" pitchFamily="34" charset="0"/>
              </a:rPr>
              <a:t>EVALUER</a:t>
            </a:r>
          </a:p>
        </p:txBody>
      </p:sp>
      <p:sp>
        <p:nvSpPr>
          <p:cNvPr id="35" name="ZoneTexte 34"/>
          <p:cNvSpPr txBox="1"/>
          <p:nvPr/>
        </p:nvSpPr>
        <p:spPr>
          <a:xfrm>
            <a:off x="-89479" y="5494160"/>
            <a:ext cx="5430392" cy="92333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99"/>
                </a:solidFill>
                <a:effectLst/>
                <a:uLnTx/>
                <a:uFillTx/>
                <a:latin typeface="Arial"/>
                <a:ea typeface="+mn-ea"/>
                <a:cs typeface="+mn-cs"/>
              </a:rPr>
              <a:t>Faites-nous part de vos retours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99"/>
                </a:solidFill>
                <a:effectLst/>
                <a:uLnTx/>
                <a:uFillTx/>
                <a:latin typeface="Arial"/>
                <a:ea typeface="+mn-ea"/>
                <a:cs typeface="+mn-cs"/>
              </a:rPr>
              <a:t>sur la formation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99"/>
                </a:solidFill>
                <a:effectLst/>
                <a:uLnTx/>
                <a:uFillTx/>
                <a:latin typeface="Arial"/>
                <a:ea typeface="+mn-ea"/>
                <a:cs typeface="+mn-cs"/>
              </a:rPr>
              <a:t>et sur votre expérience avec le CDFH </a:t>
            </a:r>
          </a:p>
        </p:txBody>
      </p:sp>
      <p:sp>
        <p:nvSpPr>
          <p:cNvPr id="640011" name="ZoneTexte 40"/>
          <p:cNvSpPr txBox="1">
            <a:spLocks noChangeArrowheads="1"/>
          </p:cNvSpPr>
          <p:nvPr/>
        </p:nvSpPr>
        <p:spPr bwMode="auto">
          <a:xfrm>
            <a:off x="7033132" y="2406680"/>
            <a:ext cx="33411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0" i="1" u="none" strike="noStrike" kern="1200" cap="none" spc="0" normalizeH="0" baseline="0" noProof="0" dirty="0">
                <a:ln>
                  <a:noFill/>
                </a:ln>
                <a:solidFill>
                  <a:srgbClr val="000099"/>
                </a:solidFill>
                <a:effectLst/>
                <a:uLnTx/>
                <a:uFillTx/>
                <a:latin typeface="Arial" panose="020B0604020202020204" pitchFamily="34" charset="0"/>
                <a:ea typeface="+mn-ea"/>
                <a:cs typeface="+mn-cs"/>
              </a:rPr>
              <a:t>Vous avez aimé, dites-le….</a:t>
            </a:r>
          </a:p>
        </p:txBody>
      </p:sp>
      <p:sp>
        <p:nvSpPr>
          <p:cNvPr id="640012" name="ZoneTexte 20"/>
          <p:cNvSpPr txBox="1">
            <a:spLocks noChangeArrowheads="1"/>
          </p:cNvSpPr>
          <p:nvPr/>
        </p:nvSpPr>
        <p:spPr bwMode="auto">
          <a:xfrm>
            <a:off x="7033132" y="1957388"/>
            <a:ext cx="2638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94C122"/>
                </a:solidFill>
                <a:effectLst/>
                <a:uLnTx/>
                <a:uFillTx/>
                <a:latin typeface="Arial" panose="020B0604020202020204" pitchFamily="34" charset="0"/>
                <a:ea typeface="+mn-ea"/>
                <a:cs typeface="Arial" panose="020B0604020202020204" pitchFamily="34" charset="0"/>
              </a:rPr>
              <a:t>PARTAGER</a:t>
            </a:r>
          </a:p>
        </p:txBody>
      </p:sp>
      <p:sp>
        <p:nvSpPr>
          <p:cNvPr id="640013" name="Rectangle 4"/>
          <p:cNvSpPr>
            <a:spLocks noChangeArrowheads="1"/>
          </p:cNvSpPr>
          <p:nvPr/>
        </p:nvSpPr>
        <p:spPr bwMode="auto">
          <a:xfrm>
            <a:off x="5841379" y="5494160"/>
            <a:ext cx="57246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99"/>
                </a:solidFill>
                <a:effectLst/>
                <a:uLnTx/>
                <a:uFillTx/>
                <a:latin typeface="Arial"/>
                <a:ea typeface="+mn-ea"/>
                <a:cs typeface="+mn-cs"/>
              </a:rPr>
              <a:t>Déposez un avis sur le site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99"/>
                </a:solidFill>
                <a:effectLst/>
                <a:uLnTx/>
                <a:uFillTx/>
                <a:latin typeface="Arial"/>
                <a:ea typeface="+mn-ea"/>
                <a:cs typeface="+mn-cs"/>
              </a:rPr>
              <a:t>www.cdfh.fr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99"/>
                </a:solidFill>
                <a:effectLst/>
                <a:uLnTx/>
                <a:uFillTx/>
                <a:latin typeface="Arial"/>
                <a:ea typeface="+mn-ea"/>
                <a:cs typeface="+mn-cs"/>
              </a:rPr>
              <a:t>ET parlez-en autour de vous…</a:t>
            </a:r>
          </a:p>
        </p:txBody>
      </p:sp>
      <p:pic>
        <p:nvPicPr>
          <p:cNvPr id="640014" name="Image 27"/>
          <p:cNvPicPr>
            <a:picLocks noChangeAspect="1"/>
          </p:cNvPicPr>
          <p:nvPr/>
        </p:nvPicPr>
        <p:blipFill>
          <a:blip r:embed="rId3">
            <a:extLst>
              <a:ext uri="{28A0092B-C50C-407E-A947-70E740481C1C}">
                <a14:useLocalDpi xmlns:a14="http://schemas.microsoft.com/office/drawing/2010/main"/>
              </a:ext>
            </a:extLst>
          </a:blip>
          <a:srcRect l="6116" t="18141" r="8508" b="15340"/>
          <a:stretch>
            <a:fillRect/>
          </a:stretch>
        </p:blipFill>
        <p:spPr bwMode="auto">
          <a:xfrm>
            <a:off x="6519122" y="2898590"/>
            <a:ext cx="3982688" cy="24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texte&#10;&#10;Description générée automatiquement">
            <a:extLst>
              <a:ext uri="{FF2B5EF4-FFF2-40B4-BE49-F238E27FC236}">
                <a16:creationId xmlns:a16="http://schemas.microsoft.com/office/drawing/2014/main" id="{A60DC77E-58E1-42E2-ABA7-167D944451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7488" y="2582928"/>
            <a:ext cx="2194152" cy="2789619"/>
          </a:xfrm>
          <a:prstGeom prst="rect">
            <a:avLst/>
          </a:prstGeom>
        </p:spPr>
      </p:pic>
    </p:spTree>
    <p:extLst>
      <p:ext uri="{BB962C8B-B14F-4D97-AF65-F5344CB8AC3E}">
        <p14:creationId xmlns:p14="http://schemas.microsoft.com/office/powerpoint/2010/main" val="343032737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Espace réservé du contenu 4" descr="Une image contenant texte&#10;&#10;Description générée automatiquement">
            <a:extLst>
              <a:ext uri="{FF2B5EF4-FFF2-40B4-BE49-F238E27FC236}">
                <a16:creationId xmlns:a16="http://schemas.microsoft.com/office/drawing/2014/main" id="{5B6D0B46-8769-4DDB-9627-6ACB0D45E01C}"/>
              </a:ext>
            </a:extLst>
          </p:cNvPr>
          <p:cNvPicPr>
            <a:picLocks noChangeAspect="1"/>
          </p:cNvPicPr>
          <p:nvPr/>
        </p:nvPicPr>
        <p:blipFill rotWithShape="1">
          <a:blip r:embed="rId3"/>
          <a:srcRect t="424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741585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087"/>
          <p:cNvSpPr txBox="1">
            <a:spLocks noChangeArrowheads="1"/>
          </p:cNvSpPr>
          <p:nvPr/>
        </p:nvSpPr>
        <p:spPr bwMode="auto">
          <a:xfrm>
            <a:off x="349250" y="5230813"/>
            <a:ext cx="67960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endParaRPr lang="fr-FR" altLang="fr-FR" sz="1600">
              <a:solidFill>
                <a:srgbClr val="000090"/>
              </a:solidFill>
              <a:cs typeface="Arial" panose="020B0604020202020204" pitchFamily="34" charset="0"/>
              <a:sym typeface="Arial" panose="020B0604020202020204" pitchFamily="34" charset="0"/>
            </a:endParaRPr>
          </a:p>
          <a:p>
            <a:pPr>
              <a:lnSpc>
                <a:spcPct val="110000"/>
              </a:lnSpc>
              <a:spcBef>
                <a:spcPct val="20000"/>
              </a:spcBef>
              <a:buClr>
                <a:srgbClr val="33CC33"/>
              </a:buClr>
              <a:buFontTx/>
              <a:buBlip>
                <a:blip r:embed="rId3"/>
              </a:buBlip>
            </a:pPr>
            <a:r>
              <a:rPr lang="fr-FR" altLang="fr-FR" sz="1600" b="1">
                <a:solidFill>
                  <a:srgbClr val="000090"/>
                </a:solidFill>
                <a:cs typeface="Arial" panose="020B0604020202020204" pitchFamily="34" charset="0"/>
                <a:sym typeface="Arial" panose="020B0604020202020204" pitchFamily="34" charset="0"/>
              </a:rPr>
              <a:t>Suite d’émotions refoulées </a:t>
            </a:r>
            <a:r>
              <a:rPr lang="fr-FR" altLang="fr-FR" sz="1600">
                <a:solidFill>
                  <a:srgbClr val="000090"/>
                </a:solidFill>
                <a:cs typeface="Arial" panose="020B0604020202020204" pitchFamily="34" charset="0"/>
                <a:sym typeface="Arial" panose="020B0604020202020204" pitchFamily="34" charset="0"/>
              </a:rPr>
              <a:t>contenues, contrariétés</a:t>
            </a:r>
          </a:p>
        </p:txBody>
      </p:sp>
      <p:sp>
        <p:nvSpPr>
          <p:cNvPr id="7" name="Shape 1088"/>
          <p:cNvSpPr>
            <a:spLocks noChangeArrowheads="1"/>
          </p:cNvSpPr>
          <p:nvPr/>
        </p:nvSpPr>
        <p:spPr bwMode="auto">
          <a:xfrm>
            <a:off x="7527925" y="2949575"/>
            <a:ext cx="3587750" cy="715963"/>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sym typeface="Arial" panose="020B0604020202020204" pitchFamily="34" charset="0"/>
              </a:rPr>
              <a:t>Chamomilla vulgaris 15 CH</a:t>
            </a:r>
            <a:endParaRPr lang="fr-FR" altLang="fr-FR" b="1">
              <a:solidFill>
                <a:srgbClr val="000099"/>
              </a:solidFill>
            </a:endParaRPr>
          </a:p>
          <a:p>
            <a:pPr algn="r"/>
            <a:r>
              <a:rPr lang="fr-FR" altLang="fr-FR" sz="1600">
                <a:solidFill>
                  <a:srgbClr val="000099"/>
                </a:solidFill>
                <a:cs typeface="Arial" panose="020B0604020202020204" pitchFamily="34" charset="0"/>
                <a:sym typeface="Arial" panose="020B0604020202020204" pitchFamily="34" charset="0"/>
              </a:rPr>
              <a:t>5 granules par jour</a:t>
            </a:r>
            <a:endParaRPr lang="fr-FR" altLang="fr-FR" sz="1600">
              <a:solidFill>
                <a:srgbClr val="000099"/>
              </a:solidFill>
              <a:cs typeface="Arial" panose="020B0604020202020204" pitchFamily="34" charset="0"/>
            </a:endParaRPr>
          </a:p>
        </p:txBody>
      </p:sp>
      <p:sp>
        <p:nvSpPr>
          <p:cNvPr id="8" name="Shape 1089"/>
          <p:cNvSpPr/>
          <p:nvPr/>
        </p:nvSpPr>
        <p:spPr>
          <a:xfrm>
            <a:off x="7615238" y="4108450"/>
            <a:ext cx="3500437" cy="681038"/>
          </a:xfrm>
          <a:prstGeom prst="roundRect">
            <a:avLst>
              <a:gd name="adj" fmla="val 16667"/>
            </a:avLst>
          </a:prstGeom>
          <a:noFill/>
          <a:ln w="12700">
            <a:solidFill>
              <a:srgbClr val="92D050"/>
            </a:solidFill>
            <a:miter lim="800000"/>
            <a:headEnd/>
            <a:tailEnd/>
          </a:ln>
        </p:spPr>
        <p:txBody>
          <a:bodyPr>
            <a:spAutoFit/>
          </a:bodyPr>
          <a:lstStyle/>
          <a:p>
            <a:pPr algn="r" fontAlgn="auto">
              <a:spcBef>
                <a:spcPts val="0"/>
              </a:spcBef>
              <a:spcAft>
                <a:spcPts val="0"/>
              </a:spcAft>
              <a:defRPr/>
            </a:pPr>
            <a:r>
              <a:rPr lang="fr-FR" b="1" dirty="0" err="1">
                <a:solidFill>
                  <a:srgbClr val="000099"/>
                </a:solidFill>
                <a:latin typeface="+mj-lt"/>
                <a:ea typeface="ＭＳ Ｐゴシック" panose="020B0600070205080204" pitchFamily="34" charset="-128"/>
                <a:cs typeface="Arial" panose="020B0604020202020204" pitchFamily="34" charset="0"/>
                <a:sym typeface="Arial"/>
              </a:rPr>
              <a:t>Hypericum</a:t>
            </a:r>
            <a:r>
              <a:rPr lang="fr-FR" b="1" dirty="0">
                <a:solidFill>
                  <a:srgbClr val="000099"/>
                </a:solidFill>
                <a:latin typeface="+mj-lt"/>
                <a:ea typeface="ＭＳ Ｐゴシック" panose="020B0600070205080204" pitchFamily="34" charset="-128"/>
                <a:cs typeface="Arial" panose="020B0604020202020204" pitchFamily="34" charset="0"/>
                <a:sym typeface="Arial"/>
              </a:rPr>
              <a:t> </a:t>
            </a:r>
            <a:r>
              <a:rPr lang="fr-FR" b="1" dirty="0" err="1">
                <a:solidFill>
                  <a:srgbClr val="000099"/>
                </a:solidFill>
                <a:latin typeface="+mj-lt"/>
                <a:ea typeface="ＭＳ Ｐゴシック" panose="020B0600070205080204" pitchFamily="34" charset="-128"/>
                <a:cs typeface="Arial" panose="020B0604020202020204" pitchFamily="34" charset="0"/>
                <a:sym typeface="Arial"/>
              </a:rPr>
              <a:t>perforatum</a:t>
            </a:r>
            <a:r>
              <a:rPr lang="fr-FR" b="1" dirty="0">
                <a:solidFill>
                  <a:srgbClr val="000099"/>
                </a:solidFill>
                <a:latin typeface="+mj-lt"/>
                <a:ea typeface="ＭＳ Ｐゴシック" panose="020B0600070205080204" pitchFamily="34" charset="-128"/>
                <a:cs typeface="Arial" panose="020B0604020202020204" pitchFamily="34" charset="0"/>
                <a:sym typeface="Arial"/>
              </a:rPr>
              <a:t> 15 CH</a:t>
            </a:r>
            <a:endParaRPr b="1" dirty="0">
              <a:solidFill>
                <a:srgbClr val="000099"/>
              </a:solidFill>
              <a:latin typeface="+mj-lt"/>
              <a:ea typeface="ＭＳ Ｐゴシック" panose="020B0600070205080204" pitchFamily="34" charset="-128"/>
              <a:cs typeface="Arial" panose="020B0604020202020204" pitchFamily="34" charset="0"/>
            </a:endParaRPr>
          </a:p>
          <a:p>
            <a:pPr algn="r" fontAlgn="auto">
              <a:spcBef>
                <a:spcPts val="0"/>
              </a:spcBef>
              <a:spcAft>
                <a:spcPts val="0"/>
              </a:spcAft>
              <a:defRPr/>
            </a:pPr>
            <a:r>
              <a:rPr lang="fr-FR" sz="1600" dirty="0">
                <a:solidFill>
                  <a:srgbClr val="000099"/>
                </a:solidFill>
                <a:latin typeface="+mj-lt"/>
                <a:ea typeface="ＭＳ Ｐゴシック" panose="020B0600070205080204" pitchFamily="34" charset="-128"/>
                <a:cs typeface="Arial" panose="020B0604020202020204" pitchFamily="34" charset="0"/>
                <a:sym typeface="Arial"/>
              </a:rPr>
              <a:t>5 granules par jour</a:t>
            </a:r>
            <a:endParaRPr lang="fr-FR" sz="1600" dirty="0">
              <a:solidFill>
                <a:srgbClr val="000099"/>
              </a:solidFill>
              <a:latin typeface="+mj-lt"/>
              <a:ea typeface="ＭＳ Ｐゴシック" panose="020B0600070205080204" pitchFamily="34" charset="-128"/>
              <a:cs typeface="Arial" panose="020B0604020202020204" pitchFamily="34" charset="0"/>
            </a:endParaRPr>
          </a:p>
        </p:txBody>
      </p:sp>
      <p:sp>
        <p:nvSpPr>
          <p:cNvPr id="11" name="Shape 1090"/>
          <p:cNvSpPr>
            <a:spLocks noChangeArrowheads="1"/>
          </p:cNvSpPr>
          <p:nvPr/>
        </p:nvSpPr>
        <p:spPr bwMode="auto">
          <a:xfrm>
            <a:off x="8234363" y="1620838"/>
            <a:ext cx="2881312" cy="733425"/>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sym typeface="Arial" panose="020B0604020202020204" pitchFamily="34" charset="0"/>
              </a:rPr>
              <a:t>Vaccinotoxinum 15 CH</a:t>
            </a:r>
            <a:endParaRPr lang="fr-FR" altLang="fr-FR" b="1">
              <a:solidFill>
                <a:srgbClr val="000099"/>
              </a:solidFill>
              <a:cs typeface="Arial" panose="020B0604020202020204" pitchFamily="34" charset="0"/>
            </a:endParaRPr>
          </a:p>
          <a:p>
            <a:pPr algn="r"/>
            <a:r>
              <a:rPr lang="fr-FR" altLang="fr-FR" sz="1600">
                <a:solidFill>
                  <a:srgbClr val="000099"/>
                </a:solidFill>
                <a:cs typeface="Arial" panose="020B0604020202020204" pitchFamily="34" charset="0"/>
                <a:sym typeface="Arial" panose="020B0604020202020204" pitchFamily="34" charset="0"/>
              </a:rPr>
              <a:t>5 granules par jour</a:t>
            </a:r>
            <a:endParaRPr lang="fr-FR" altLang="fr-FR" sz="1600">
              <a:solidFill>
                <a:srgbClr val="000099"/>
              </a:solidFill>
              <a:cs typeface="Arial" panose="020B0604020202020204" pitchFamily="34" charset="0"/>
            </a:endParaRPr>
          </a:p>
        </p:txBody>
      </p:sp>
      <p:sp>
        <p:nvSpPr>
          <p:cNvPr id="9" name="Shape 1089"/>
          <p:cNvSpPr/>
          <p:nvPr/>
        </p:nvSpPr>
        <p:spPr>
          <a:xfrm>
            <a:off x="8464550" y="5399088"/>
            <a:ext cx="2651125" cy="681037"/>
          </a:xfrm>
          <a:prstGeom prst="roundRect">
            <a:avLst>
              <a:gd name="adj" fmla="val 16667"/>
            </a:avLst>
          </a:prstGeom>
          <a:noFill/>
          <a:ln w="12700">
            <a:solidFill>
              <a:srgbClr val="92D050"/>
            </a:solidFill>
            <a:miter lim="800000"/>
            <a:headEnd/>
            <a:tailEnd/>
          </a:ln>
        </p:spPr>
        <p:txBody>
          <a:bodyPr>
            <a:spAutoFit/>
          </a:bodyPr>
          <a:lstStyle/>
          <a:p>
            <a:pPr algn="r" fontAlgn="auto">
              <a:spcBef>
                <a:spcPts val="0"/>
              </a:spcBef>
              <a:spcAft>
                <a:spcPts val="0"/>
              </a:spcAft>
              <a:defRPr/>
            </a:pPr>
            <a:r>
              <a:rPr lang="fr-FR" b="1" dirty="0" err="1">
                <a:solidFill>
                  <a:srgbClr val="000099"/>
                </a:solidFill>
                <a:latin typeface="+mj-lt"/>
                <a:ea typeface="ＭＳ Ｐゴシック" panose="020B0600070205080204" pitchFamily="34" charset="-128"/>
                <a:cs typeface="Arial" panose="020B0604020202020204" pitchFamily="34" charset="0"/>
                <a:sym typeface="Arial"/>
              </a:rPr>
              <a:t>Staphysagria</a:t>
            </a:r>
            <a:r>
              <a:rPr lang="fr-FR" b="1" dirty="0">
                <a:solidFill>
                  <a:srgbClr val="000099"/>
                </a:solidFill>
                <a:latin typeface="+mj-lt"/>
                <a:ea typeface="ＭＳ Ｐゴシック" panose="020B0600070205080204" pitchFamily="34" charset="-128"/>
                <a:cs typeface="Arial" panose="020B0604020202020204" pitchFamily="34" charset="0"/>
                <a:sym typeface="Arial"/>
              </a:rPr>
              <a:t> 15 CH</a:t>
            </a:r>
            <a:endParaRPr b="1" dirty="0">
              <a:solidFill>
                <a:srgbClr val="000099"/>
              </a:solidFill>
              <a:latin typeface="+mj-lt"/>
              <a:ea typeface="ＭＳ Ｐゴシック" panose="020B0600070205080204" pitchFamily="34" charset="-128"/>
              <a:cs typeface="Arial" panose="020B0604020202020204" pitchFamily="34" charset="0"/>
            </a:endParaRPr>
          </a:p>
          <a:p>
            <a:pPr algn="r" fontAlgn="auto">
              <a:spcBef>
                <a:spcPts val="0"/>
              </a:spcBef>
              <a:spcAft>
                <a:spcPts val="0"/>
              </a:spcAft>
              <a:defRPr/>
            </a:pPr>
            <a:r>
              <a:rPr lang="fr-FR" sz="1600" dirty="0">
                <a:solidFill>
                  <a:srgbClr val="000099"/>
                </a:solidFill>
                <a:latin typeface="+mj-lt"/>
                <a:ea typeface="ＭＳ Ｐゴシック" panose="020B0600070205080204" pitchFamily="34" charset="-128"/>
                <a:cs typeface="Arial" panose="020B0604020202020204" pitchFamily="34" charset="0"/>
                <a:sym typeface="Arial"/>
              </a:rPr>
              <a:t>5 granules par jour</a:t>
            </a:r>
            <a:endParaRPr lang="fr-FR" sz="1600" dirty="0">
              <a:solidFill>
                <a:srgbClr val="000099"/>
              </a:solidFill>
              <a:latin typeface="+mj-lt"/>
              <a:ea typeface="ＭＳ Ｐゴシック" panose="020B0600070205080204" pitchFamily="34" charset="-128"/>
              <a:cs typeface="Arial" panose="020B0604020202020204" pitchFamily="34" charset="0"/>
            </a:endParaRPr>
          </a:p>
        </p:txBody>
      </p:sp>
      <p:sp>
        <p:nvSpPr>
          <p:cNvPr id="2" name="Rectangle 1"/>
          <p:cNvSpPr>
            <a:spLocks noChangeArrowheads="1"/>
          </p:cNvSpPr>
          <p:nvPr/>
        </p:nvSpPr>
        <p:spPr bwMode="auto">
          <a:xfrm>
            <a:off x="349250" y="1758950"/>
            <a:ext cx="60960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a:solidFill>
                  <a:srgbClr val="000090"/>
                </a:solidFill>
                <a:cs typeface="Arial" panose="020B0604020202020204" pitchFamily="34" charset="0"/>
                <a:sym typeface="Arial" panose="020B0604020202020204" pitchFamily="34" charset="0"/>
              </a:rPr>
              <a:t>Contexte d’infection par des herpes virus ou des poxvirus</a:t>
            </a:r>
          </a:p>
        </p:txBody>
      </p:sp>
      <p:sp>
        <p:nvSpPr>
          <p:cNvPr id="3" name="Rectangle 2"/>
          <p:cNvSpPr/>
          <p:nvPr/>
        </p:nvSpPr>
        <p:spPr>
          <a:xfrm>
            <a:off x="349250" y="2978150"/>
            <a:ext cx="6096000" cy="682625"/>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defRPr/>
            </a:pPr>
            <a:r>
              <a:rPr lang="fr-FR" altLang="fr-FR" sz="1600" dirty="0">
                <a:solidFill>
                  <a:srgbClr val="000090"/>
                </a:solidFill>
                <a:latin typeface="Arial" charset="0"/>
                <a:cs typeface="Arial" charset="0"/>
              </a:rPr>
              <a:t> Contexte de poussées dentaires :</a:t>
            </a:r>
          </a:p>
          <a:p>
            <a:pPr>
              <a:lnSpc>
                <a:spcPct val="110000"/>
              </a:lnSpc>
              <a:spcBef>
                <a:spcPct val="20000"/>
              </a:spcBef>
              <a:buClr>
                <a:srgbClr val="33CC33"/>
              </a:buClr>
              <a:tabLst>
                <a:tab pos="200025" algn="l"/>
              </a:tabLst>
              <a:defRPr/>
            </a:pPr>
            <a:r>
              <a:rPr lang="fr-FR" sz="1600" dirty="0">
                <a:solidFill>
                  <a:srgbClr val="000090"/>
                </a:solidFill>
                <a:latin typeface="Arial" charset="0"/>
                <a:cs typeface="Arial" charset="0"/>
                <a:sym typeface="Arial"/>
              </a:rPr>
              <a:t>      Érythème fessier (si douleur intense et diarrhée associées)</a:t>
            </a:r>
            <a:endParaRPr lang="fr-FR" sz="1600" dirty="0">
              <a:solidFill>
                <a:srgbClr val="000090"/>
              </a:solidFill>
              <a:latin typeface="Arial" charset="0"/>
              <a:cs typeface="Arial" charset="0"/>
            </a:endParaRPr>
          </a:p>
        </p:txBody>
      </p:sp>
      <p:sp>
        <p:nvSpPr>
          <p:cNvPr id="4" name="Rectangle 3"/>
          <p:cNvSpPr/>
          <p:nvPr/>
        </p:nvSpPr>
        <p:spPr>
          <a:xfrm>
            <a:off x="349250" y="3832225"/>
            <a:ext cx="6096000" cy="1003300"/>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defRPr/>
            </a:pPr>
            <a:endParaRPr lang="fr-FR" sz="1600" dirty="0">
              <a:solidFill>
                <a:srgbClr val="000090"/>
              </a:solidFill>
              <a:latin typeface="Arial" charset="0"/>
              <a:cs typeface="Arial" charset="0"/>
              <a:sym typeface="Arial"/>
            </a:endParaRPr>
          </a:p>
          <a:p>
            <a:pPr marL="285750" indent="-285750">
              <a:lnSpc>
                <a:spcPct val="110000"/>
              </a:lnSpc>
              <a:spcBef>
                <a:spcPct val="20000"/>
              </a:spcBef>
              <a:buClr>
                <a:srgbClr val="33CC33"/>
              </a:buClr>
              <a:buFontTx/>
              <a:buBlip>
                <a:blip r:embed="rId3"/>
              </a:buBlip>
              <a:tabLst>
                <a:tab pos="200025" algn="l"/>
              </a:tabLst>
              <a:defRPr/>
            </a:pPr>
            <a:r>
              <a:rPr lang="fr-FR" sz="1600" b="1" dirty="0">
                <a:solidFill>
                  <a:srgbClr val="000090"/>
                </a:solidFill>
                <a:latin typeface="Arial" charset="0"/>
                <a:cs typeface="Arial" charset="0"/>
                <a:sym typeface="Arial"/>
              </a:rPr>
              <a:t>Suite de photosensibilisation </a:t>
            </a:r>
          </a:p>
          <a:p>
            <a:pPr>
              <a:lnSpc>
                <a:spcPct val="110000"/>
              </a:lnSpc>
              <a:spcBef>
                <a:spcPct val="20000"/>
              </a:spcBef>
              <a:buClr>
                <a:srgbClr val="33CC33"/>
              </a:buClr>
              <a:tabLst>
                <a:tab pos="200025" algn="l"/>
              </a:tabLst>
              <a:defRPr/>
            </a:pPr>
            <a:r>
              <a:rPr lang="fr-FR" sz="1600" b="1" dirty="0">
                <a:solidFill>
                  <a:srgbClr val="000090"/>
                </a:solidFill>
                <a:latin typeface="Arial" charset="0"/>
                <a:cs typeface="Arial" charset="0"/>
                <a:sym typeface="Arial"/>
              </a:rPr>
              <a:t>     Suite de traumatismes des nerfs </a:t>
            </a:r>
            <a:r>
              <a:rPr lang="fr-FR" sz="1600" dirty="0">
                <a:solidFill>
                  <a:srgbClr val="000090"/>
                </a:solidFill>
                <a:latin typeface="Arial" charset="0"/>
                <a:cs typeface="Arial" charset="0"/>
                <a:sym typeface="Arial"/>
              </a:rPr>
              <a:t>(zona)</a:t>
            </a:r>
          </a:p>
        </p:txBody>
      </p:sp>
      <p:sp>
        <p:nvSpPr>
          <p:cNvPr id="313354" name="Text Box 8"/>
          <p:cNvSpPr txBox="1">
            <a:spLocks noChangeArrowheads="1"/>
          </p:cNvSpPr>
          <p:nvPr/>
        </p:nvSpPr>
        <p:spPr bwMode="auto">
          <a:xfrm>
            <a:off x="2386013" y="1060450"/>
            <a:ext cx="6399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Exemples de médicaments d’étiologie</a:t>
            </a:r>
          </a:p>
        </p:txBody>
      </p:sp>
      <p:sp>
        <p:nvSpPr>
          <p:cNvPr id="12"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ea typeface="Tahoma" panose="020B0604030504040204" pitchFamily="34" charset="0"/>
                <a:cs typeface="Arial" panose="020B0604020202020204" pitchFamily="34" charset="0"/>
              </a:rPr>
              <a:t>2.2. Méthodologie de conseil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9" grpId="0" animBg="1"/>
      <p:bldP spid="2"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016500" y="1990725"/>
            <a:ext cx="63373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auto" hangingPunct="0">
              <a:spcBef>
                <a:spcPts val="0"/>
              </a:spcBef>
              <a:spcAft>
                <a:spcPts val="0"/>
              </a:spcAft>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auto" hangingPunct="0">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Décrire et reconnaitre les lésions dermatologiques élémentaires</a:t>
            </a:r>
            <a:endParaRPr lang="fr-FR" altLang="fr-FR" sz="2000" b="1" dirty="0">
              <a:solidFill>
                <a:srgbClr val="000099"/>
              </a:solidFill>
              <a:latin typeface="Arial"/>
              <a:ea typeface="ＭＳ Ｐゴシック" panose="020B0600070205080204" pitchFamily="34" charset="-128"/>
            </a:endParaRPr>
          </a:p>
        </p:txBody>
      </p:sp>
      <p:sp>
        <p:nvSpPr>
          <p:cNvPr id="2237455" name="Rectangle 15"/>
          <p:cNvSpPr>
            <a:spLocks noChangeArrowheads="1"/>
          </p:cNvSpPr>
          <p:nvPr/>
        </p:nvSpPr>
        <p:spPr bwMode="auto">
          <a:xfrm>
            <a:off x="3144838" y="3430588"/>
            <a:ext cx="8807450" cy="316865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auto" hangingPunct="0">
              <a:spcBef>
                <a:spcPts val="0"/>
              </a:spcBef>
              <a:spcAft>
                <a:spcPts val="0"/>
              </a:spcAft>
              <a:buClr>
                <a:srgbClr val="ABD5FF"/>
              </a:buClr>
              <a:defRPr/>
            </a:pPr>
            <a:r>
              <a:rPr lang="fr-FR" altLang="fr-FR" b="1" u="sng" dirty="0">
                <a:solidFill>
                  <a:srgbClr val="000099"/>
                </a:solidFill>
                <a:latin typeface="Arial"/>
                <a:ea typeface="ＭＳ Ｐゴシック" panose="020B0600070205080204" pitchFamily="34" charset="-128"/>
              </a:rPr>
              <a:t>Règles du jeu :</a:t>
            </a:r>
          </a:p>
          <a:p>
            <a:pPr eaLnBrk="0" fontAlgn="auto" hangingPunct="0">
              <a:spcBef>
                <a:spcPct val="50000"/>
              </a:spcBef>
              <a:spcAft>
                <a:spcPts val="0"/>
              </a:spcAft>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A tour de rôle</a:t>
            </a:r>
            <a:endParaRPr lang="fr-FR" altLang="fr-FR" b="1" i="1" dirty="0">
              <a:solidFill>
                <a:srgbClr val="000099"/>
              </a:solidFill>
              <a:latin typeface="Arial"/>
              <a:ea typeface="ＭＳ Ｐゴシック" panose="020B0600070205080204" pitchFamily="34" charset="-128"/>
            </a:endParaRPr>
          </a:p>
          <a:p>
            <a:pPr eaLnBrk="0" fontAlgn="auto" hangingPunct="0">
              <a:spcBef>
                <a:spcPct val="30000"/>
              </a:spcBef>
              <a:spcAft>
                <a:spcPts val="0"/>
              </a:spcAft>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Associer </a:t>
            </a:r>
            <a:r>
              <a:rPr lang="fr-FR" altLang="fr-FR" dirty="0">
                <a:solidFill>
                  <a:srgbClr val="000099"/>
                </a:solidFill>
              </a:rPr>
              <a:t>à </a:t>
            </a:r>
            <a:r>
              <a:rPr lang="fr-FR" altLang="fr-FR" dirty="0">
                <a:solidFill>
                  <a:srgbClr val="000099"/>
                </a:solidFill>
                <a:latin typeface="Arial"/>
                <a:ea typeface="ＭＳ Ｐゴシック" panose="020B0600070205080204" pitchFamily="34" charset="-128"/>
              </a:rPr>
              <a:t>chaque photo la </a:t>
            </a:r>
            <a:r>
              <a:rPr lang="fr-FR" altLang="fr-FR" b="1" dirty="0">
                <a:solidFill>
                  <a:srgbClr val="000099"/>
                </a:solidFill>
                <a:latin typeface="Arial"/>
                <a:ea typeface="ＭＳ Ｐゴシック" panose="020B0600070205080204" pitchFamily="34" charset="-128"/>
              </a:rPr>
              <a:t>description correspondante</a:t>
            </a:r>
          </a:p>
          <a:p>
            <a:pPr marL="0" indent="0" eaLnBrk="0" fontAlgn="auto" hangingPunct="0">
              <a:spcBef>
                <a:spcPct val="30000"/>
              </a:spcBef>
              <a:spcAft>
                <a:spcPts val="0"/>
              </a:spcAft>
              <a:buClr>
                <a:srgbClr val="000099"/>
              </a:buClr>
              <a:defRPr/>
            </a:pPr>
            <a:endParaRPr lang="fr-FR" altLang="fr-FR" b="1" dirty="0">
              <a:solidFill>
                <a:srgbClr val="000099"/>
              </a:solidFill>
              <a:latin typeface="Arial"/>
              <a:ea typeface="ＭＳ Ｐゴシック" panose="020B0600070205080204" pitchFamily="34" charset="-128"/>
            </a:endParaRPr>
          </a:p>
          <a:p>
            <a:pPr marL="0" indent="0" fontAlgn="auto">
              <a:spcBef>
                <a:spcPct val="50000"/>
              </a:spcBef>
              <a:spcAft>
                <a:spcPts val="0"/>
              </a:spcAft>
              <a:defRPr/>
            </a:pPr>
            <a:endParaRPr lang="fr-FR" altLang="fr-FR" dirty="0">
              <a:solidFill>
                <a:srgbClr val="FF0000"/>
              </a:solidFill>
              <a:latin typeface="Arial"/>
              <a:ea typeface="ＭＳ Ｐゴシック" panose="020B0600070205080204" pitchFamily="34" charset="-128"/>
            </a:endParaRPr>
          </a:p>
        </p:txBody>
      </p:sp>
      <p:sp>
        <p:nvSpPr>
          <p:cNvPr id="315395"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ea typeface="Tahoma" panose="020B0604030504040204" pitchFamily="34" charset="0"/>
                <a:cs typeface="Arial" panose="020B0604020202020204" pitchFamily="34" charset="0"/>
              </a:rPr>
              <a:t>2.3. Observation </a:t>
            </a:r>
          </a:p>
        </p:txBody>
      </p:sp>
      <p:sp>
        <p:nvSpPr>
          <p:cNvPr id="315396"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15397"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chemeClr val="bg1"/>
                </a:solidFill>
                <a:latin typeface="Arial Black" panose="020B0A04020102020204" pitchFamily="34" charset="0"/>
              </a:rPr>
              <a:t>10’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p:cNvSpPr/>
          <p:nvPr/>
        </p:nvSpPr>
        <p:spPr>
          <a:xfrm>
            <a:off x="3382963" y="5387975"/>
            <a:ext cx="373062" cy="292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ndParaRPr>
          </a:p>
        </p:txBody>
      </p:sp>
      <p:sp>
        <p:nvSpPr>
          <p:cNvPr id="7" name="Ellipse 6"/>
          <p:cNvSpPr/>
          <p:nvPr/>
        </p:nvSpPr>
        <p:spPr>
          <a:xfrm>
            <a:off x="3151188" y="4324350"/>
            <a:ext cx="373062" cy="292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17443"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latin typeface="Calibri" panose="020F0502020204030204" pitchFamily="34" charset="0"/>
                <a:ea typeface="Tahoma" panose="020B0604030504040204" pitchFamily="34" charset="0"/>
                <a:cs typeface="Arial" panose="020B0604020202020204" pitchFamily="34" charset="0"/>
              </a:rPr>
              <a:t>2.3. Observation </a:t>
            </a:r>
          </a:p>
        </p:txBody>
      </p:sp>
      <p:pic>
        <p:nvPicPr>
          <p:cNvPr id="6" name="Picture 8" descr="RHUS TOX 05 VESICULES"/>
          <p:cNvPicPr>
            <a:picLocks noChangeAspect="1" noChangeArrowheads="1"/>
          </p:cNvPicPr>
          <p:nvPr/>
        </p:nvPicPr>
        <p:blipFill>
          <a:blip r:embed="rId3" cstate="screen">
            <a:extLst>
              <a:ext uri="{28A0092B-C50C-407E-A947-70E740481C1C}">
                <a14:useLocalDpi xmlns:a14="http://schemas.microsoft.com/office/drawing/2010/main"/>
              </a:ext>
            </a:extLst>
          </a:blip>
          <a:srcRect r="17589" b="13342"/>
          <a:stretch>
            <a:fillRect/>
          </a:stretch>
        </p:blipFill>
        <p:spPr bwMode="auto">
          <a:xfrm>
            <a:off x="401638" y="320675"/>
            <a:ext cx="2198687" cy="1376363"/>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NITRIC ACID 08 VERRUES"/>
          <p:cNvPicPr>
            <a:picLocks noChangeAspect="1" noChangeArrowheads="1"/>
          </p:cNvPicPr>
          <p:nvPr/>
        </p:nvPicPr>
        <p:blipFill>
          <a:blip r:embed="rId4" cstate="screen">
            <a:extLst>
              <a:ext uri="{28A0092B-C50C-407E-A947-70E740481C1C}">
                <a14:useLocalDpi xmlns:a14="http://schemas.microsoft.com/office/drawing/2010/main"/>
              </a:ext>
            </a:extLst>
          </a:blip>
          <a:srcRect l="15662" t="8415" r="40169" b="36725"/>
          <a:stretch>
            <a:fillRect/>
          </a:stretch>
        </p:blipFill>
        <p:spPr bwMode="auto">
          <a:xfrm>
            <a:off x="6230229" y="338138"/>
            <a:ext cx="1974850" cy="1841500"/>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7" descr="DULCAMARA  01 Verrue molle"/>
          <p:cNvPicPr>
            <a:picLocks noChangeAspect="1" noChangeArrowheads="1"/>
          </p:cNvPicPr>
          <p:nvPr/>
        </p:nvPicPr>
        <p:blipFill>
          <a:blip r:embed="rId5" cstate="screen">
            <a:extLst>
              <a:ext uri="{28A0092B-C50C-407E-A947-70E740481C1C}">
                <a14:useLocalDpi xmlns:a14="http://schemas.microsoft.com/office/drawing/2010/main"/>
              </a:ext>
            </a:extLst>
          </a:blip>
          <a:srcRect l="4462" t="20065" r="4924" b="11623"/>
          <a:stretch>
            <a:fillRect/>
          </a:stretch>
        </p:blipFill>
        <p:spPr bwMode="auto">
          <a:xfrm>
            <a:off x="401638" y="1852613"/>
            <a:ext cx="2198687" cy="1244600"/>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6" descr="ANTIMONIUM CRUDUM 05 Verrue 05"/>
          <p:cNvPicPr>
            <a:picLocks noChangeAspect="1" noChangeArrowheads="1"/>
          </p:cNvPicPr>
          <p:nvPr/>
        </p:nvPicPr>
        <p:blipFill>
          <a:blip r:embed="rId6" cstate="screen">
            <a:extLst>
              <a:ext uri="{28A0092B-C50C-407E-A947-70E740481C1C}">
                <a14:useLocalDpi xmlns:a14="http://schemas.microsoft.com/office/drawing/2010/main"/>
              </a:ext>
            </a:extLst>
          </a:blip>
          <a:srcRect l="10545" t="14056"/>
          <a:stretch>
            <a:fillRect/>
          </a:stretch>
        </p:blipFill>
        <p:spPr bwMode="auto">
          <a:xfrm>
            <a:off x="401638" y="3213100"/>
            <a:ext cx="2198687" cy="1584325"/>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descr="NITRIC ACID  01 Fissures"/>
          <p:cNvPicPr>
            <a:picLocks noChangeAspect="1" noChangeArrowheads="1"/>
          </p:cNvPicPr>
          <p:nvPr/>
        </p:nvPicPr>
        <p:blipFill>
          <a:blip r:embed="rId7" cstate="screen">
            <a:extLst>
              <a:ext uri="{28A0092B-C50C-407E-A947-70E740481C1C}">
                <a14:useLocalDpi xmlns:a14="http://schemas.microsoft.com/office/drawing/2010/main"/>
              </a:ext>
            </a:extLst>
          </a:blip>
          <a:srcRect t="551" r="6750" b="24593"/>
          <a:stretch>
            <a:fillRect/>
          </a:stretch>
        </p:blipFill>
        <p:spPr bwMode="auto">
          <a:xfrm>
            <a:off x="6230229" y="2459038"/>
            <a:ext cx="1998662" cy="2132012"/>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5" descr="PETROLEUM 01"/>
          <p:cNvPicPr>
            <a:picLocks noChangeAspect="1" noChangeArrowheads="1"/>
          </p:cNvPicPr>
          <p:nvPr/>
        </p:nvPicPr>
        <p:blipFill>
          <a:blip r:embed="rId8" cstate="screen">
            <a:extLst>
              <a:ext uri="{28A0092B-C50C-407E-A947-70E740481C1C}">
                <a14:useLocalDpi xmlns:a14="http://schemas.microsoft.com/office/drawing/2010/main"/>
              </a:ext>
            </a:extLst>
          </a:blip>
          <a:srcRect t="25835" b="18845"/>
          <a:stretch>
            <a:fillRect/>
          </a:stretch>
        </p:blipFill>
        <p:spPr bwMode="auto">
          <a:xfrm>
            <a:off x="401638" y="4941888"/>
            <a:ext cx="2198687" cy="1622425"/>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21" name="Image 20"/>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63838" y="625475"/>
            <a:ext cx="48577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2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63838" y="2147888"/>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22"/>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62250" y="3656013"/>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63838" y="5478463"/>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p:cNvPicPr>
            <a:picLocks noChangeAspect="1" noChangeArrowheads="1"/>
          </p:cNvPicPr>
          <p:nvPr/>
        </p:nvPicPr>
        <p:blipFill>
          <a:blip r:embed="rId10">
            <a:extLst>
              <a:ext uri="{28A0092B-C50C-407E-A947-70E740481C1C}">
                <a14:useLocalDpi xmlns:a14="http://schemas.microsoft.com/office/drawing/2010/main"/>
              </a:ext>
            </a:extLst>
          </a:blip>
          <a:srcRect l="3149" r="13338"/>
          <a:stretch>
            <a:fillRect/>
          </a:stretch>
        </p:blipFill>
        <p:spPr bwMode="auto">
          <a:xfrm>
            <a:off x="6242929" y="4835525"/>
            <a:ext cx="1962150" cy="1728788"/>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27" name="Image 26"/>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374941" y="973138"/>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27"/>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374941" y="3281363"/>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 2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374941" y="5392738"/>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 29"/>
          <p:cNvPicPr>
            <a:picLocks noChangeAspect="1"/>
          </p:cNvPicPr>
          <p:nvPr/>
        </p:nvPicPr>
        <p:blipFill>
          <a:blip r:embed="rId11"/>
          <a:stretch>
            <a:fillRect/>
          </a:stretch>
        </p:blipFill>
        <p:spPr>
          <a:xfrm>
            <a:off x="9637583" y="1100153"/>
            <a:ext cx="2469094" cy="676715"/>
          </a:xfrm>
          <a:prstGeom prst="rect">
            <a:avLst/>
          </a:prstGeom>
          <a:solidFill>
            <a:schemeClr val="bg1"/>
          </a:solidFill>
        </p:spPr>
      </p:pic>
      <p:pic>
        <p:nvPicPr>
          <p:cNvPr id="31" name="Image 30"/>
          <p:cNvPicPr>
            <a:picLocks noChangeAspect="1"/>
          </p:cNvPicPr>
          <p:nvPr/>
        </p:nvPicPr>
        <p:blipFill>
          <a:blip r:embed="rId12"/>
          <a:stretch>
            <a:fillRect/>
          </a:stretch>
        </p:blipFill>
        <p:spPr>
          <a:xfrm>
            <a:off x="9603898" y="4823634"/>
            <a:ext cx="2493480" cy="676715"/>
          </a:xfrm>
          <a:prstGeom prst="rect">
            <a:avLst/>
          </a:prstGeom>
          <a:solidFill>
            <a:schemeClr val="bg1"/>
          </a:solidFill>
        </p:spPr>
      </p:pic>
      <p:pic>
        <p:nvPicPr>
          <p:cNvPr id="32" name="Image 31"/>
          <p:cNvPicPr>
            <a:picLocks noChangeAspect="1"/>
          </p:cNvPicPr>
          <p:nvPr/>
        </p:nvPicPr>
        <p:blipFill>
          <a:blip r:embed="rId13"/>
          <a:stretch>
            <a:fillRect/>
          </a:stretch>
        </p:blipFill>
        <p:spPr>
          <a:xfrm>
            <a:off x="9234164" y="3827028"/>
            <a:ext cx="2914141" cy="920576"/>
          </a:xfrm>
          <a:prstGeom prst="rect">
            <a:avLst/>
          </a:prstGeom>
          <a:solidFill>
            <a:schemeClr val="bg1"/>
          </a:solidFill>
        </p:spPr>
      </p:pic>
      <p:pic>
        <p:nvPicPr>
          <p:cNvPr id="33" name="Image 32"/>
          <p:cNvPicPr>
            <a:picLocks noChangeAspect="1"/>
          </p:cNvPicPr>
          <p:nvPr/>
        </p:nvPicPr>
        <p:blipFill>
          <a:blip r:embed="rId14"/>
          <a:stretch>
            <a:fillRect/>
          </a:stretch>
        </p:blipFill>
        <p:spPr>
          <a:xfrm>
            <a:off x="8994245" y="1816981"/>
            <a:ext cx="3103133" cy="920576"/>
          </a:xfrm>
          <a:prstGeom prst="rect">
            <a:avLst/>
          </a:prstGeom>
          <a:solidFill>
            <a:schemeClr val="bg1"/>
          </a:solidFill>
        </p:spPr>
      </p:pic>
      <p:pic>
        <p:nvPicPr>
          <p:cNvPr id="34" name="Image 33"/>
          <p:cNvPicPr>
            <a:picLocks noChangeAspect="1"/>
          </p:cNvPicPr>
          <p:nvPr/>
        </p:nvPicPr>
        <p:blipFill>
          <a:blip r:embed="rId15"/>
          <a:stretch>
            <a:fillRect/>
          </a:stretch>
        </p:blipFill>
        <p:spPr>
          <a:xfrm>
            <a:off x="9802189" y="84312"/>
            <a:ext cx="2304488" cy="920576"/>
          </a:xfrm>
          <a:prstGeom prst="rect">
            <a:avLst/>
          </a:prstGeom>
          <a:solidFill>
            <a:schemeClr val="bg1"/>
          </a:solidFill>
        </p:spPr>
      </p:pic>
      <p:pic>
        <p:nvPicPr>
          <p:cNvPr id="35" name="Image 34"/>
          <p:cNvPicPr>
            <a:picLocks noChangeAspect="1"/>
          </p:cNvPicPr>
          <p:nvPr/>
        </p:nvPicPr>
        <p:blipFill>
          <a:blip r:embed="rId16"/>
          <a:stretch>
            <a:fillRect/>
          </a:stretch>
        </p:blipFill>
        <p:spPr>
          <a:xfrm>
            <a:off x="9282937" y="2829250"/>
            <a:ext cx="2865368" cy="920576"/>
          </a:xfrm>
          <a:prstGeom prst="rect">
            <a:avLst/>
          </a:prstGeom>
          <a:solidFill>
            <a:schemeClr val="bg1"/>
          </a:solidFill>
        </p:spPr>
      </p:pic>
      <p:pic>
        <p:nvPicPr>
          <p:cNvPr id="36" name="Image 35"/>
          <p:cNvPicPr>
            <a:picLocks noChangeAspect="1"/>
          </p:cNvPicPr>
          <p:nvPr/>
        </p:nvPicPr>
        <p:blipFill>
          <a:blip r:embed="rId17"/>
          <a:stretch>
            <a:fillRect/>
          </a:stretch>
        </p:blipFill>
        <p:spPr>
          <a:xfrm>
            <a:off x="10378157" y="5629380"/>
            <a:ext cx="1719221" cy="432854"/>
          </a:xfrm>
          <a:prstGeom prst="rect">
            <a:avLst/>
          </a:prstGeom>
          <a:solidFill>
            <a:schemeClr val="bg1"/>
          </a:solid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elladonna 2"/>
          <p:cNvPicPr>
            <a:picLocks noChangeAspect="1" noChangeArrowheads="1"/>
          </p:cNvPicPr>
          <p:nvPr/>
        </p:nvPicPr>
        <p:blipFill>
          <a:blip r:embed="rId3" cstate="screen">
            <a:extLst>
              <a:ext uri="{28A0092B-C50C-407E-A947-70E740481C1C}">
                <a14:useLocalDpi xmlns:a14="http://schemas.microsoft.com/office/drawing/2010/main"/>
              </a:ext>
            </a:extLst>
          </a:blip>
          <a:srcRect t="19714" r="1872"/>
          <a:stretch>
            <a:fillRect/>
          </a:stretch>
        </p:blipFill>
        <p:spPr bwMode="auto">
          <a:xfrm>
            <a:off x="461963" y="220663"/>
            <a:ext cx="2028825" cy="1443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descr="MEZEREUM 02"/>
          <p:cNvPicPr>
            <a:picLocks noChangeAspect="1" noChangeArrowheads="1"/>
          </p:cNvPicPr>
          <p:nvPr/>
        </p:nvPicPr>
        <p:blipFill>
          <a:blip r:embed="rId4" cstate="screen">
            <a:extLst>
              <a:ext uri="{28A0092B-C50C-407E-A947-70E740481C1C}">
                <a14:useLocalDpi xmlns:a14="http://schemas.microsoft.com/office/drawing/2010/main"/>
              </a:ext>
            </a:extLst>
          </a:blip>
          <a:srcRect l="3090" r="15326" b="6441"/>
          <a:stretch>
            <a:fillRect/>
          </a:stretch>
        </p:blipFill>
        <p:spPr bwMode="auto">
          <a:xfrm>
            <a:off x="461963" y="1812925"/>
            <a:ext cx="2039937" cy="1257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8" descr="CANTHARIS 04"/>
          <p:cNvPicPr>
            <a:picLocks noChangeAspect="1" noChangeArrowheads="1"/>
          </p:cNvPicPr>
          <p:nvPr/>
        </p:nvPicPr>
        <p:blipFill>
          <a:blip r:embed="rId5" cstate="screen">
            <a:extLst>
              <a:ext uri="{28A0092B-C50C-407E-A947-70E740481C1C}">
                <a14:useLocalDpi xmlns:a14="http://schemas.microsoft.com/office/drawing/2010/main"/>
              </a:ext>
            </a:extLst>
          </a:blip>
          <a:srcRect t="17194" b="17735"/>
          <a:stretch>
            <a:fillRect/>
          </a:stretch>
        </p:blipFill>
        <p:spPr bwMode="auto">
          <a:xfrm>
            <a:off x="439738" y="3149300"/>
            <a:ext cx="2066925" cy="1793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9" descr="GRAPHITES 12 SUINTANT"/>
          <p:cNvPicPr>
            <a:picLocks noChangeAspect="1" noChangeArrowheads="1"/>
          </p:cNvPicPr>
          <p:nvPr/>
        </p:nvPicPr>
        <p:blipFill>
          <a:blip r:embed="rId6" cstate="screen">
            <a:extLst>
              <a:ext uri="{28A0092B-C50C-407E-A947-70E740481C1C}">
                <a14:useLocalDpi xmlns:a14="http://schemas.microsoft.com/office/drawing/2010/main"/>
              </a:ext>
            </a:extLst>
          </a:blip>
          <a:srcRect l="6921" t="21510" r="20464" b="2"/>
          <a:stretch>
            <a:fillRect/>
          </a:stretch>
        </p:blipFill>
        <p:spPr bwMode="auto">
          <a:xfrm>
            <a:off x="428625" y="5024038"/>
            <a:ext cx="2062163" cy="1657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0"/>
          <p:cNvPicPr>
            <a:picLocks noChangeAspect="1" noChangeArrowheads="1"/>
          </p:cNvPicPr>
          <p:nvPr/>
        </p:nvPicPr>
        <p:blipFill>
          <a:blip r:embed="rId7">
            <a:extLst>
              <a:ext uri="{28A0092B-C50C-407E-A947-70E740481C1C}">
                <a14:useLocalDpi xmlns:a14="http://schemas.microsoft.com/office/drawing/2010/main"/>
              </a:ext>
            </a:extLst>
          </a:blip>
          <a:srcRect t="7301"/>
          <a:stretch>
            <a:fillRect/>
          </a:stretch>
        </p:blipFill>
        <p:spPr bwMode="auto">
          <a:xfrm>
            <a:off x="6239048" y="220663"/>
            <a:ext cx="1943100" cy="164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1" descr="CAUSTICUM 01 Verrues visage"/>
          <p:cNvPicPr>
            <a:picLocks noChangeAspect="1" noChangeArrowheads="1"/>
          </p:cNvPicPr>
          <p:nvPr/>
        </p:nvPicPr>
        <p:blipFill>
          <a:blip r:embed="rId8" cstate="screen">
            <a:extLst>
              <a:ext uri="{28A0092B-C50C-407E-A947-70E740481C1C}">
                <a14:useLocalDpi xmlns:a14="http://schemas.microsoft.com/office/drawing/2010/main"/>
              </a:ext>
            </a:extLst>
          </a:blip>
          <a:srcRect l="2415" t="6448" r="19518" b="11589"/>
          <a:stretch>
            <a:fillRect/>
          </a:stretch>
        </p:blipFill>
        <p:spPr bwMode="auto">
          <a:xfrm>
            <a:off x="6239048" y="1974850"/>
            <a:ext cx="1995487" cy="1562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2"/>
          <p:cNvPicPr>
            <a:picLocks noChangeAspect="1" noChangeArrowheads="1"/>
          </p:cNvPicPr>
          <p:nvPr/>
        </p:nvPicPr>
        <p:blipFill>
          <a:blip r:embed="rId9">
            <a:extLst>
              <a:ext uri="{28A0092B-C50C-407E-A947-70E740481C1C}">
                <a14:useLocalDpi xmlns:a14="http://schemas.microsoft.com/office/drawing/2010/main"/>
              </a:ext>
            </a:extLst>
          </a:blip>
          <a:srcRect t="5594" b="7915"/>
          <a:stretch>
            <a:fillRect/>
          </a:stretch>
        </p:blipFill>
        <p:spPr bwMode="auto">
          <a:xfrm>
            <a:off x="6239048" y="3630613"/>
            <a:ext cx="1995487" cy="1457325"/>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4"/>
          <p:cNvPicPr>
            <a:picLocks noChangeAspect="1" noChangeArrowheads="1"/>
          </p:cNvPicPr>
          <p:nvPr/>
        </p:nvPicPr>
        <p:blipFill>
          <a:blip r:embed="rId10">
            <a:extLst>
              <a:ext uri="{28A0092B-C50C-407E-A947-70E740481C1C}">
                <a14:useLocalDpi xmlns:a14="http://schemas.microsoft.com/office/drawing/2010/main"/>
              </a:ext>
            </a:extLst>
          </a:blip>
          <a:srcRect l="1215" t="281" r="2156" b="6602"/>
          <a:stretch>
            <a:fillRect/>
          </a:stretch>
        </p:blipFill>
        <p:spPr bwMode="auto">
          <a:xfrm>
            <a:off x="6239048" y="5260975"/>
            <a:ext cx="2014537" cy="1458913"/>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15" name="Image 14"/>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701925" y="698500"/>
            <a:ext cx="48577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5"/>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701925" y="2120900"/>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6"/>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701925" y="3711575"/>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701925" y="5619750"/>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21"/>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402810" y="693738"/>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22"/>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402810" y="2363788"/>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3"/>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402810" y="3995738"/>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24"/>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402810" y="5592763"/>
            <a:ext cx="48577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 26"/>
          <p:cNvPicPr>
            <a:picLocks noChangeAspect="1"/>
          </p:cNvPicPr>
          <p:nvPr/>
        </p:nvPicPr>
        <p:blipFill>
          <a:blip r:embed="rId12"/>
          <a:stretch>
            <a:fillRect/>
          </a:stretch>
        </p:blipFill>
        <p:spPr>
          <a:xfrm>
            <a:off x="8567234" y="5118651"/>
            <a:ext cx="3523793" cy="920576"/>
          </a:xfrm>
          <a:prstGeom prst="rect">
            <a:avLst/>
          </a:prstGeom>
        </p:spPr>
      </p:pic>
      <p:pic>
        <p:nvPicPr>
          <p:cNvPr id="28" name="Image 27"/>
          <p:cNvPicPr>
            <a:picLocks noChangeAspect="1"/>
          </p:cNvPicPr>
          <p:nvPr/>
        </p:nvPicPr>
        <p:blipFill>
          <a:blip r:embed="rId13"/>
          <a:stretch>
            <a:fillRect/>
          </a:stretch>
        </p:blipFill>
        <p:spPr>
          <a:xfrm>
            <a:off x="9230545" y="2694538"/>
            <a:ext cx="2847079" cy="1164437"/>
          </a:xfrm>
          <a:prstGeom prst="rect">
            <a:avLst/>
          </a:prstGeom>
        </p:spPr>
      </p:pic>
      <p:pic>
        <p:nvPicPr>
          <p:cNvPr id="29" name="Image 28"/>
          <p:cNvPicPr>
            <a:picLocks noChangeAspect="1"/>
          </p:cNvPicPr>
          <p:nvPr/>
        </p:nvPicPr>
        <p:blipFill>
          <a:blip r:embed="rId14"/>
          <a:stretch>
            <a:fillRect/>
          </a:stretch>
        </p:blipFill>
        <p:spPr>
          <a:xfrm>
            <a:off x="8931711" y="4408888"/>
            <a:ext cx="3194581" cy="676715"/>
          </a:xfrm>
          <a:prstGeom prst="rect">
            <a:avLst/>
          </a:prstGeom>
        </p:spPr>
      </p:pic>
      <p:pic>
        <p:nvPicPr>
          <p:cNvPr id="30" name="Image 29"/>
          <p:cNvPicPr>
            <a:picLocks noChangeAspect="1"/>
          </p:cNvPicPr>
          <p:nvPr/>
        </p:nvPicPr>
        <p:blipFill>
          <a:blip r:embed="rId15"/>
          <a:stretch>
            <a:fillRect/>
          </a:stretch>
        </p:blipFill>
        <p:spPr>
          <a:xfrm>
            <a:off x="8091706" y="837976"/>
            <a:ext cx="3609145" cy="920576"/>
          </a:xfrm>
          <a:prstGeom prst="rect">
            <a:avLst/>
          </a:prstGeom>
        </p:spPr>
      </p:pic>
      <p:pic>
        <p:nvPicPr>
          <p:cNvPr id="31" name="Image 30"/>
          <p:cNvPicPr>
            <a:picLocks noChangeAspect="1"/>
          </p:cNvPicPr>
          <p:nvPr/>
        </p:nvPicPr>
        <p:blipFill>
          <a:blip r:embed="rId16"/>
          <a:stretch>
            <a:fillRect/>
          </a:stretch>
        </p:blipFill>
        <p:spPr>
          <a:xfrm>
            <a:off x="9360088" y="1858263"/>
            <a:ext cx="2554445" cy="676715"/>
          </a:xfrm>
          <a:prstGeom prst="rect">
            <a:avLst/>
          </a:prstGeom>
        </p:spPr>
      </p:pic>
      <p:pic>
        <p:nvPicPr>
          <p:cNvPr id="32" name="Image 31"/>
          <p:cNvPicPr>
            <a:picLocks noChangeAspect="1"/>
          </p:cNvPicPr>
          <p:nvPr/>
        </p:nvPicPr>
        <p:blipFill>
          <a:blip r:embed="rId17"/>
          <a:stretch>
            <a:fillRect/>
          </a:stretch>
        </p:blipFill>
        <p:spPr>
          <a:xfrm>
            <a:off x="9536582" y="3892023"/>
            <a:ext cx="2554445" cy="432854"/>
          </a:xfrm>
          <a:prstGeom prst="rect">
            <a:avLst/>
          </a:prstGeom>
        </p:spPr>
      </p:pic>
      <p:pic>
        <p:nvPicPr>
          <p:cNvPr id="33" name="Image 32"/>
          <p:cNvPicPr>
            <a:picLocks noChangeAspect="1"/>
          </p:cNvPicPr>
          <p:nvPr/>
        </p:nvPicPr>
        <p:blipFill>
          <a:blip r:embed="rId18"/>
          <a:stretch>
            <a:fillRect/>
          </a:stretch>
        </p:blipFill>
        <p:spPr>
          <a:xfrm>
            <a:off x="9896279" y="6039098"/>
            <a:ext cx="2261812" cy="676715"/>
          </a:xfrm>
          <a:prstGeom prst="rect">
            <a:avLst/>
          </a:prstGeom>
        </p:spPr>
      </p:pic>
      <p:pic>
        <p:nvPicPr>
          <p:cNvPr id="34" name="Image 33"/>
          <p:cNvPicPr>
            <a:picLocks noChangeAspect="1"/>
          </p:cNvPicPr>
          <p:nvPr/>
        </p:nvPicPr>
        <p:blipFill>
          <a:blip r:embed="rId19"/>
          <a:stretch>
            <a:fillRect/>
          </a:stretch>
        </p:blipFill>
        <p:spPr>
          <a:xfrm>
            <a:off x="10155159" y="125965"/>
            <a:ext cx="1920406" cy="67671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Espace réservé du contenu 2"/>
          <p:cNvSpPr>
            <a:spLocks noGrp="1"/>
          </p:cNvSpPr>
          <p:nvPr>
            <p:ph idx="4294967295"/>
          </p:nvPr>
        </p:nvSpPr>
        <p:spPr bwMode="auto">
          <a:xfrm>
            <a:off x="847725" y="2314575"/>
            <a:ext cx="11190288" cy="1719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Blip>
                <a:blip r:embed="rId3"/>
              </a:buBlip>
            </a:pPr>
            <a:r>
              <a:rPr lang="fr-FR" altLang="fr-FR" sz="2000">
                <a:solidFill>
                  <a:srgbClr val="000099"/>
                </a:solidFill>
                <a:cs typeface="Arial" panose="020B0604020202020204" pitchFamily="34" charset="0"/>
              </a:rPr>
              <a:t>En dermatologie, le conseil officinal homéopathique est basé sur :</a:t>
            </a:r>
          </a:p>
          <a:p>
            <a:pPr eaLnBrk="1" hangingPunct="1">
              <a:spcBef>
                <a:spcPts val="1200"/>
              </a:spcBef>
              <a:buClr>
                <a:srgbClr val="1320C3"/>
              </a:buClr>
              <a:buFontTx/>
              <a:buNone/>
            </a:pPr>
            <a:r>
              <a:rPr lang="fr-FR" altLang="fr-FR" sz="2800" b="1">
                <a:solidFill>
                  <a:srgbClr val="000099"/>
                </a:solidFill>
              </a:rPr>
              <a:t>                      </a:t>
            </a:r>
            <a:r>
              <a:rPr lang="fr-FR" altLang="fr-FR" sz="4400" b="1">
                <a:solidFill>
                  <a:srgbClr val="000099"/>
                </a:solidFill>
              </a:rPr>
              <a:t> </a:t>
            </a:r>
            <a:r>
              <a:rPr lang="fr-FR" altLang="fr-FR" sz="2800" b="1">
                <a:solidFill>
                  <a:srgbClr val="000099"/>
                </a:solidFill>
              </a:rPr>
              <a:t> </a:t>
            </a:r>
            <a:r>
              <a:rPr lang="fr-FR" altLang="fr-FR" sz="1800">
                <a:solidFill>
                  <a:srgbClr val="000099"/>
                </a:solidFill>
              </a:rPr>
              <a:t>-</a:t>
            </a:r>
            <a:r>
              <a:rPr lang="fr-FR" altLang="fr-FR" sz="2800" b="1">
                <a:solidFill>
                  <a:srgbClr val="000099"/>
                </a:solidFill>
              </a:rPr>
              <a:t> l’observation</a:t>
            </a:r>
          </a:p>
          <a:p>
            <a:pPr eaLnBrk="1" hangingPunct="1">
              <a:spcBef>
                <a:spcPts val="1200"/>
              </a:spcBef>
              <a:buClr>
                <a:srgbClr val="1320C3"/>
              </a:buClr>
              <a:buFontTx/>
              <a:buNone/>
            </a:pPr>
            <a:r>
              <a:rPr lang="fr-FR" altLang="fr-FR" sz="1800">
                <a:solidFill>
                  <a:srgbClr val="000099"/>
                </a:solidFill>
              </a:rPr>
              <a:t>                                      - la RIM</a:t>
            </a:r>
          </a:p>
          <a:p>
            <a:pPr eaLnBrk="1" hangingPunct="1">
              <a:spcBef>
                <a:spcPts val="1200"/>
              </a:spcBef>
              <a:buClr>
                <a:srgbClr val="1320C3"/>
              </a:buClr>
              <a:buFontTx/>
              <a:buNone/>
            </a:pPr>
            <a:r>
              <a:rPr lang="fr-FR" altLang="fr-FR" sz="1800">
                <a:solidFill>
                  <a:srgbClr val="000099"/>
                </a:solidFill>
              </a:rPr>
              <a:t>                                      - l’étiologie</a:t>
            </a:r>
          </a:p>
        </p:txBody>
      </p:sp>
      <p:sp>
        <p:nvSpPr>
          <p:cNvPr id="9" name="Ellipse 8"/>
          <p:cNvSpPr/>
          <p:nvPr/>
        </p:nvSpPr>
        <p:spPr>
          <a:xfrm>
            <a:off x="3382963" y="5387975"/>
            <a:ext cx="373062" cy="292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ndParaRPr>
          </a:p>
        </p:txBody>
      </p:sp>
      <p:sp>
        <p:nvSpPr>
          <p:cNvPr id="321539"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ea typeface="Tahoma" panose="020B0604030504040204" pitchFamily="34" charset="0"/>
                <a:cs typeface="Arial" panose="020B0604020202020204" pitchFamily="34" charset="0"/>
              </a:rPr>
              <a:t>2.3. Observation </a:t>
            </a:r>
          </a:p>
        </p:txBody>
      </p:sp>
      <p:sp>
        <p:nvSpPr>
          <p:cNvPr id="321540" name="ZoneTexte 3"/>
          <p:cNvSpPr txBox="1">
            <a:spLocks noChangeArrowheads="1"/>
          </p:cNvSpPr>
          <p:nvPr/>
        </p:nvSpPr>
        <p:spPr bwMode="auto">
          <a:xfrm>
            <a:off x="1511300" y="5189538"/>
            <a:ext cx="8093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En l’absence d’amélioration ou en cas de récidive (Règles d’or du conseil)</a:t>
            </a:r>
          </a:p>
        </p:txBody>
      </p:sp>
      <p:sp>
        <p:nvSpPr>
          <p:cNvPr id="321541" name="Rectangle 2"/>
          <p:cNvSpPr>
            <a:spLocks noChangeArrowheads="1"/>
          </p:cNvSpPr>
          <p:nvPr/>
        </p:nvSpPr>
        <p:spPr bwMode="auto">
          <a:xfrm>
            <a:off x="4090988" y="5534025"/>
            <a:ext cx="3879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a:solidFill>
                  <a:srgbClr val="000099"/>
                </a:solidFill>
                <a:sym typeface="Wingdings" panose="05000000000000000000" pitchFamily="2" charset="2"/>
              </a:rPr>
              <a:t> </a:t>
            </a:r>
            <a:r>
              <a:rPr lang="fr-FR" altLang="fr-FR" sz="2400" b="1">
                <a:solidFill>
                  <a:srgbClr val="000099"/>
                </a:solidFill>
                <a:sym typeface="Wingdings" panose="05000000000000000000" pitchFamily="2" charset="2"/>
              </a:rPr>
              <a:t>consultation médicale</a:t>
            </a:r>
            <a:endParaRPr lang="fr-FR" altLang="fr-FR" sz="2400" b="1">
              <a:solidFill>
                <a:srgbClr val="000099"/>
              </a:solidFill>
            </a:endParaRPr>
          </a:p>
        </p:txBody>
      </p:sp>
      <p:pic>
        <p:nvPicPr>
          <p:cNvPr id="321542" name="Picture 2" descr="Afficher l'image d'origi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4050" y="5230813"/>
            <a:ext cx="719138"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43" name="Imag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166225" y="1751013"/>
            <a:ext cx="150177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ZoneTexte 7"/>
          <p:cNvSpPr txBox="1">
            <a:spLocks noChangeArrowheads="1"/>
          </p:cNvSpPr>
          <p:nvPr/>
        </p:nvSpPr>
        <p:spPr bwMode="auto">
          <a:xfrm>
            <a:off x="1846263" y="1782763"/>
            <a:ext cx="84264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rgbClr val="FFFFFF"/>
                </a:solidFill>
                <a:cs typeface="Arial" panose="020B0604020202020204" pitchFamily="34" charset="0"/>
              </a:rPr>
              <a:t>PARTIE 3</a:t>
            </a:r>
          </a:p>
          <a:p>
            <a:pPr algn="ctr"/>
            <a:r>
              <a:rPr lang="fr-FR" altLang="fr-FR" sz="3200" b="1">
                <a:solidFill>
                  <a:srgbClr val="FFFFFF"/>
                </a:solidFill>
                <a:cs typeface="Arial" panose="020B0604020202020204" pitchFamily="34" charset="0"/>
              </a:rPr>
              <a:t>Prise en charge officinale en dermatologie</a:t>
            </a:r>
            <a:endParaRPr lang="fr-FR" altLang="fr-FR" sz="3200">
              <a:solidFill>
                <a:schemeClr val="bg1"/>
              </a:solidFill>
              <a:cs typeface="Arial" panose="020B0604020202020204" pitchFamily="34" charset="0"/>
            </a:endParaRPr>
          </a:p>
        </p:txBody>
      </p:sp>
      <p:sp>
        <p:nvSpPr>
          <p:cNvPr id="323586" name="Text Box 2"/>
          <p:cNvSpPr txBox="1">
            <a:spLocks noChangeArrowheads="1"/>
          </p:cNvSpPr>
          <p:nvPr/>
        </p:nvSpPr>
        <p:spPr bwMode="auto">
          <a:xfrm>
            <a:off x="1439863" y="3598863"/>
            <a:ext cx="5595937"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62C400"/>
              </a:buClr>
              <a:buFontTx/>
              <a:buBlip>
                <a:blip r:embed="rId3"/>
              </a:buBlip>
            </a:pPr>
            <a:r>
              <a:rPr lang="fr-FR" altLang="fr-FR" sz="2000">
                <a:solidFill>
                  <a:srgbClr val="000099"/>
                </a:solidFill>
                <a:cs typeface="Arial" panose="020B0604020202020204" pitchFamily="34" charset="0"/>
              </a:rPr>
              <a:t>3.1. Herpès labial</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3.2. Prurit</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3.3. Eczéma</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3.4. Dermatologie pédiatrique</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3.5. Zona</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3.6. Acné</a:t>
            </a:r>
          </a:p>
          <a:p>
            <a:pPr>
              <a:spcBef>
                <a:spcPct val="50000"/>
              </a:spcBef>
              <a:buClr>
                <a:srgbClr val="62C400"/>
              </a:buClr>
              <a:buFontTx/>
              <a:buBlip>
                <a:blip r:embed="rId3"/>
              </a:buBlip>
            </a:pPr>
            <a:endParaRPr lang="fr-FR" altLang="fr-FR" sz="2000">
              <a:solidFill>
                <a:srgbClr val="000099"/>
              </a:solidFill>
              <a:cs typeface="Arial" panose="020B0604020202020204" pitchFamily="34" charset="0"/>
            </a:endParaRPr>
          </a:p>
        </p:txBody>
      </p:sp>
      <p:sp>
        <p:nvSpPr>
          <p:cNvPr id="323587" name="Text Box 2"/>
          <p:cNvSpPr txBox="1">
            <a:spLocks noChangeArrowheads="1"/>
          </p:cNvSpPr>
          <p:nvPr/>
        </p:nvSpPr>
        <p:spPr bwMode="auto">
          <a:xfrm>
            <a:off x="6594475" y="3598863"/>
            <a:ext cx="5597525"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62C400"/>
              </a:buClr>
              <a:buFontTx/>
              <a:buBlip>
                <a:blip r:embed="rId3"/>
              </a:buBlip>
            </a:pPr>
            <a:r>
              <a:rPr lang="fr-FR" altLang="fr-FR" sz="2000">
                <a:solidFill>
                  <a:srgbClr val="000099"/>
                </a:solidFill>
                <a:cs typeface="Arial" panose="020B0604020202020204" pitchFamily="34" charset="0"/>
              </a:rPr>
              <a:t>3.7. Dermatologie hivernale</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3.8. Orgelet- chalazion</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3.9. Panaris</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3.10. Dermatologie estivale</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3.11. Cicatrisation</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3.12. Onco-dermatologie</a:t>
            </a:r>
          </a:p>
          <a:p>
            <a:pPr>
              <a:spcBef>
                <a:spcPct val="50000"/>
              </a:spcBef>
              <a:buClr>
                <a:srgbClr val="62C400"/>
              </a:buClr>
              <a:buFontTx/>
              <a:buBlip>
                <a:blip r:embed="rId3"/>
              </a:buBlip>
            </a:pPr>
            <a:endParaRPr lang="fr-FR" altLang="fr-FR" sz="2000">
              <a:solidFill>
                <a:srgbClr val="000099"/>
              </a:solidFill>
              <a:cs typeface="Arial" panose="020B0604020202020204" pitchFamily="34" charset="0"/>
            </a:endParaRPr>
          </a:p>
          <a:p>
            <a:pPr>
              <a:spcBef>
                <a:spcPct val="50000"/>
              </a:spcBef>
              <a:buClr>
                <a:srgbClr val="62C400"/>
              </a:buClr>
              <a:buFontTx/>
              <a:buBlip>
                <a:blip r:embed="rId3"/>
              </a:buBlip>
            </a:pPr>
            <a:endParaRPr lang="fr-FR" altLang="fr-FR" sz="2000">
              <a:solidFill>
                <a:srgbClr val="000099"/>
              </a:solidFill>
              <a:cs typeface="Arial" panose="020B0604020202020204" pitchFamily="34" charset="0"/>
            </a:endParaRPr>
          </a:p>
        </p:txBody>
      </p:sp>
      <p:cxnSp>
        <p:nvCxnSpPr>
          <p:cNvPr id="3" name="Connecteur droit 2"/>
          <p:cNvCxnSpPr/>
          <p:nvPr/>
        </p:nvCxnSpPr>
        <p:spPr>
          <a:xfrm flipH="1">
            <a:off x="5959475" y="3598863"/>
            <a:ext cx="1588" cy="2760662"/>
          </a:xfrm>
          <a:prstGeom prst="line">
            <a:avLst/>
          </a:prstGeom>
          <a:ln w="12700">
            <a:solidFill>
              <a:srgbClr val="00009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Espace réservé du contenu 1"/>
          <p:cNvSpPr>
            <a:spLocks noGrp="1"/>
          </p:cNvSpPr>
          <p:nvPr>
            <p:ph idx="1"/>
          </p:nvPr>
        </p:nvSpPr>
        <p:spPr bwMode="auto">
          <a:xfrm>
            <a:off x="933450" y="1882775"/>
            <a:ext cx="10515600" cy="4852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Tx/>
              <a:buNone/>
            </a:pPr>
            <a:r>
              <a:rPr lang="fr-FR" altLang="fr-FR" sz="2000" b="1">
                <a:solidFill>
                  <a:srgbClr val="2D2DB9"/>
                </a:solidFill>
                <a:cs typeface="Arial" panose="020B0604020202020204" pitchFamily="34" charset="0"/>
              </a:rPr>
              <a:t>   </a:t>
            </a:r>
          </a:p>
          <a:p>
            <a:pPr marL="0" indent="0">
              <a:buFontTx/>
              <a:buBlip>
                <a:blip r:embed="rId3"/>
              </a:buBlip>
            </a:pPr>
            <a:r>
              <a:rPr lang="en-US" altLang="fr-FR" sz="2000">
                <a:solidFill>
                  <a:srgbClr val="2D2DB9"/>
                </a:solidFill>
                <a:cs typeface="Arial" panose="020B0604020202020204" pitchFamily="34" charset="0"/>
              </a:rPr>
              <a:t> Maladie virale chronique</a:t>
            </a:r>
            <a:r>
              <a:rPr lang="fr-FR" altLang="fr-FR" sz="2000">
                <a:solidFill>
                  <a:srgbClr val="2D2DB9"/>
                </a:solidFill>
                <a:cs typeface="Arial" panose="020B0604020202020204" pitchFamily="34" charset="0"/>
              </a:rPr>
              <a:t> due à HSV-1</a:t>
            </a:r>
          </a:p>
          <a:p>
            <a:pPr marL="0" indent="0">
              <a:lnSpc>
                <a:spcPct val="200000"/>
              </a:lnSpc>
              <a:buClr>
                <a:srgbClr val="33CC33"/>
              </a:buClr>
              <a:buFontTx/>
              <a:buBlip>
                <a:blip r:embed="rId3"/>
              </a:buBlip>
            </a:pPr>
            <a:r>
              <a:rPr lang="fr-FR" altLang="fr-FR" sz="2000">
                <a:solidFill>
                  <a:srgbClr val="000099"/>
                </a:solidFill>
                <a:cs typeface="Arial" panose="020B0604020202020204" pitchFamily="34" charset="0"/>
              </a:rPr>
              <a:t> 3 stades :</a:t>
            </a:r>
          </a:p>
          <a:p>
            <a:pPr marL="457200" lvl="1" indent="0">
              <a:lnSpc>
                <a:spcPct val="120000"/>
              </a:lnSpc>
              <a:buClr>
                <a:srgbClr val="33CC33"/>
              </a:buClr>
              <a:buFontTx/>
              <a:buNone/>
            </a:pPr>
            <a:r>
              <a:rPr lang="en-US" altLang="fr-FR" sz="2000">
                <a:solidFill>
                  <a:srgbClr val="2D2DB9"/>
                </a:solidFill>
                <a:cs typeface="Arial" panose="020B0604020202020204" pitchFamily="34" charset="0"/>
              </a:rPr>
              <a:t>-</a:t>
            </a:r>
            <a:r>
              <a:rPr lang="en-US" altLang="fr-FR" sz="2000" b="1">
                <a:solidFill>
                  <a:srgbClr val="2D2DB9"/>
                </a:solidFill>
                <a:cs typeface="Arial" panose="020B0604020202020204" pitchFamily="34" charset="0"/>
              </a:rPr>
              <a:t> inflammation</a:t>
            </a:r>
            <a:r>
              <a:rPr lang="en-US" altLang="fr-FR" sz="2000">
                <a:solidFill>
                  <a:srgbClr val="2D2DB9"/>
                </a:solidFill>
                <a:cs typeface="Arial" panose="020B0604020202020204" pitchFamily="34" charset="0"/>
              </a:rPr>
              <a:t> et </a:t>
            </a:r>
            <a:r>
              <a:rPr lang="en-US" altLang="fr-FR" sz="2000" b="1">
                <a:solidFill>
                  <a:srgbClr val="2D2DB9"/>
                </a:solidFill>
                <a:cs typeface="Arial" panose="020B0604020202020204" pitchFamily="34" charset="0"/>
              </a:rPr>
              <a:t>picotement</a:t>
            </a:r>
            <a:endParaRPr lang="fr-FR" altLang="fr-FR" sz="2000" b="1">
              <a:solidFill>
                <a:srgbClr val="2D2DB9"/>
              </a:solidFill>
              <a:cs typeface="Arial" panose="020B0604020202020204" pitchFamily="34" charset="0"/>
            </a:endParaRPr>
          </a:p>
          <a:p>
            <a:pPr marL="457200" lvl="1" indent="0">
              <a:lnSpc>
                <a:spcPct val="120000"/>
              </a:lnSpc>
              <a:buClr>
                <a:srgbClr val="33CC33"/>
              </a:buClr>
              <a:buFontTx/>
              <a:buNone/>
            </a:pPr>
            <a:r>
              <a:rPr lang="en-US" altLang="fr-FR" sz="2000">
                <a:solidFill>
                  <a:srgbClr val="2D2DB9"/>
                </a:solidFill>
                <a:cs typeface="Arial" panose="020B0604020202020204" pitchFamily="34" charset="0"/>
              </a:rPr>
              <a:t>- apparition d’une ou plusieurs </a:t>
            </a:r>
            <a:r>
              <a:rPr lang="en-US" altLang="fr-FR" sz="2000" b="1">
                <a:solidFill>
                  <a:srgbClr val="2D2DB9"/>
                </a:solidFill>
                <a:cs typeface="Arial" panose="020B0604020202020204" pitchFamily="34" charset="0"/>
              </a:rPr>
              <a:t>vésicules bulleuses</a:t>
            </a:r>
            <a:endParaRPr lang="fr-FR" altLang="fr-FR" sz="2000" b="1">
              <a:solidFill>
                <a:srgbClr val="2D2DB9"/>
              </a:solidFill>
              <a:cs typeface="Arial" panose="020B0604020202020204" pitchFamily="34" charset="0"/>
            </a:endParaRPr>
          </a:p>
          <a:p>
            <a:pPr marL="457200" lvl="1" indent="0">
              <a:lnSpc>
                <a:spcPct val="120000"/>
              </a:lnSpc>
              <a:buClr>
                <a:srgbClr val="33CC33"/>
              </a:buClr>
              <a:buFontTx/>
              <a:buNone/>
            </a:pPr>
            <a:r>
              <a:rPr lang="en-US" altLang="fr-FR" sz="2000">
                <a:solidFill>
                  <a:srgbClr val="2D2DB9"/>
                </a:solidFill>
                <a:cs typeface="Arial" panose="020B0604020202020204" pitchFamily="34" charset="0"/>
              </a:rPr>
              <a:t>- dessèchement de la vésicule et </a:t>
            </a:r>
            <a:r>
              <a:rPr lang="en-US" altLang="fr-FR" sz="2000" b="1">
                <a:solidFill>
                  <a:srgbClr val="2D2DB9"/>
                </a:solidFill>
                <a:cs typeface="Arial" panose="020B0604020202020204" pitchFamily="34" charset="0"/>
              </a:rPr>
              <a:t>formation d’une croute jaunâtre</a:t>
            </a:r>
          </a:p>
          <a:p>
            <a:pPr marL="457200" lvl="1" indent="0">
              <a:lnSpc>
                <a:spcPct val="120000"/>
              </a:lnSpc>
              <a:buClr>
                <a:srgbClr val="33CC33"/>
              </a:buClr>
              <a:buFontTx/>
              <a:buChar char="-"/>
            </a:pPr>
            <a:endParaRPr lang="en-US" altLang="fr-FR" sz="2000">
              <a:solidFill>
                <a:srgbClr val="2D2DB9"/>
              </a:solidFill>
              <a:latin typeface="Tahoma" panose="020B0604030504040204" pitchFamily="34" charset="0"/>
              <a:cs typeface="Arial" panose="020B0604020202020204" pitchFamily="34" charset="0"/>
            </a:endParaRPr>
          </a:p>
          <a:p>
            <a:pPr marL="0" indent="0">
              <a:lnSpc>
                <a:spcPct val="120000"/>
              </a:lnSpc>
              <a:buClr>
                <a:srgbClr val="33CC33"/>
              </a:buClr>
              <a:buFontTx/>
              <a:buBlip>
                <a:blip r:embed="rId3"/>
              </a:buBlip>
            </a:pPr>
            <a:r>
              <a:rPr lang="fr-FR" altLang="fr-FR" sz="2000">
                <a:solidFill>
                  <a:srgbClr val="000099"/>
                </a:solidFill>
                <a:latin typeface="Tahoma" panose="020B0604030504040204" pitchFamily="34" charset="0"/>
                <a:cs typeface="Arial" panose="020B0604020202020204" pitchFamily="34" charset="0"/>
              </a:rPr>
              <a:t> Réactivation du virus </a:t>
            </a:r>
            <a:r>
              <a:rPr lang="fr-FR" altLang="fr-FR" sz="2000" b="1">
                <a:solidFill>
                  <a:srgbClr val="000099"/>
                </a:solidFill>
                <a:latin typeface="Tahoma" panose="020B0604030504040204" pitchFamily="34" charset="0"/>
                <a:cs typeface="Arial" panose="020B0604020202020204" pitchFamily="34" charset="0"/>
              </a:rPr>
              <a:t>suite à</a:t>
            </a:r>
            <a:r>
              <a:rPr lang="fr-FR" altLang="fr-FR" sz="2000">
                <a:solidFill>
                  <a:srgbClr val="000099"/>
                </a:solidFill>
                <a:latin typeface="Tahoma" panose="020B0604030504040204" pitchFamily="34" charset="0"/>
                <a:cs typeface="Arial" panose="020B0604020202020204" pitchFamily="34" charset="0"/>
              </a:rPr>
              <a:t> différents stimuli (soleil, stress, règles…)</a:t>
            </a:r>
          </a:p>
          <a:p>
            <a:pPr marL="0" indent="0"/>
            <a:endParaRPr lang="en-US" altLang="fr-FR" sz="2000">
              <a:solidFill>
                <a:srgbClr val="2D2DB9"/>
              </a:solidFill>
              <a:cs typeface="Arial" panose="020B0604020202020204" pitchFamily="34" charset="0"/>
            </a:endParaRPr>
          </a:p>
          <a:p>
            <a:pPr marL="0" indent="0">
              <a:buFontTx/>
              <a:buNone/>
            </a:pPr>
            <a:endParaRPr lang="en-US" altLang="fr-FR" sz="2000">
              <a:solidFill>
                <a:srgbClr val="2D2DB9"/>
              </a:solidFill>
              <a:cs typeface="Arial" panose="020B0604020202020204" pitchFamily="34" charset="0"/>
            </a:endParaRPr>
          </a:p>
          <a:p>
            <a:pPr marL="0" indent="0">
              <a:buFontTx/>
              <a:buNone/>
            </a:pPr>
            <a:endParaRPr lang="en-US" altLang="fr-FR" sz="2000">
              <a:solidFill>
                <a:srgbClr val="2D2DB9"/>
              </a:solidFill>
              <a:cs typeface="Arial" panose="020B0604020202020204" pitchFamily="34" charset="0"/>
            </a:endParaRPr>
          </a:p>
          <a:p>
            <a:pPr marL="0" indent="0">
              <a:buFontTx/>
              <a:buNone/>
            </a:pPr>
            <a:endParaRPr lang="fr-FR" altLang="fr-FR" sz="2000" b="1">
              <a:solidFill>
                <a:srgbClr val="2D2DB9"/>
              </a:solidFill>
              <a:cs typeface="Arial" panose="020B0604020202020204" pitchFamily="34" charset="0"/>
            </a:endParaRPr>
          </a:p>
        </p:txBody>
      </p:sp>
      <p:sp>
        <p:nvSpPr>
          <p:cNvPr id="3"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dirty="0"/>
          </a:p>
        </p:txBody>
      </p:sp>
      <p:sp>
        <p:nvSpPr>
          <p:cNvPr id="325635" name="Titre 1"/>
          <p:cNvSpPr txBox="1">
            <a:spLocks/>
          </p:cNvSpPr>
          <p:nvPr/>
        </p:nvSpPr>
        <p:spPr bwMode="auto">
          <a:xfrm>
            <a:off x="2303463" y="361950"/>
            <a:ext cx="10071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3.1. Herpès labial</a:t>
            </a:r>
          </a:p>
        </p:txBody>
      </p:sp>
      <p:pic>
        <p:nvPicPr>
          <p:cNvPr id="6" name="Picture 10" descr="Afficher l'image d'origine"/>
          <p:cNvPicPr>
            <a:picLocks noChangeAspect="1" noChangeArrowheads="1"/>
          </p:cNvPicPr>
          <p:nvPr/>
        </p:nvPicPr>
        <p:blipFill>
          <a:blip r:embed="rId4"/>
          <a:srcRect/>
          <a:stretch>
            <a:fillRect/>
          </a:stretch>
        </p:blipFill>
        <p:spPr bwMode="auto">
          <a:xfrm>
            <a:off x="7338774" y="1883182"/>
            <a:ext cx="3848100" cy="1644650"/>
          </a:xfrm>
          <a:prstGeom prst="rect">
            <a:avLst/>
          </a:prstGeom>
          <a:ln>
            <a:noFill/>
          </a:ln>
          <a:effectLst>
            <a:softEdge rad="1125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62" name="Text Box 2"/>
          <p:cNvSpPr txBox="1">
            <a:spLocks noChangeArrowheads="1"/>
          </p:cNvSpPr>
          <p:nvPr/>
        </p:nvSpPr>
        <p:spPr bwMode="auto">
          <a:xfrm>
            <a:off x="474663" y="1860550"/>
            <a:ext cx="4214812" cy="830263"/>
          </a:xfrm>
          <a:prstGeom prst="rect">
            <a:avLst/>
          </a:prstGeom>
          <a:noFill/>
          <a:ln>
            <a:noFill/>
          </a:ln>
          <a:effectLst/>
        </p:spPr>
        <p:txBody>
          <a:bodyPr>
            <a:spAutoFit/>
          </a:bodyPr>
          <a:lstStyle>
            <a:lvl1pPr marL="187325" indent="-187325">
              <a:tabLst>
                <a:tab pos="187325" algn="l"/>
                <a:tab pos="5238750" algn="r"/>
              </a:tabLst>
              <a:defRPr sz="1600">
                <a:solidFill>
                  <a:schemeClr val="tx1"/>
                </a:solidFill>
                <a:latin typeface="Arial" panose="020B0604020202020204" pitchFamily="34" charset="0"/>
              </a:defRPr>
            </a:lvl1pPr>
            <a:lvl2pPr marL="742950" indent="-285750">
              <a:tabLst>
                <a:tab pos="187325" algn="l"/>
                <a:tab pos="5238750" algn="r"/>
              </a:tabLst>
              <a:defRPr sz="1600">
                <a:solidFill>
                  <a:schemeClr val="tx1"/>
                </a:solidFill>
                <a:latin typeface="Arial" panose="020B0604020202020204" pitchFamily="34" charset="0"/>
              </a:defRPr>
            </a:lvl2pPr>
            <a:lvl3pPr marL="1143000" indent="-228600">
              <a:tabLst>
                <a:tab pos="187325" algn="l"/>
                <a:tab pos="5238750" algn="r"/>
              </a:tabLst>
              <a:defRPr sz="1600">
                <a:solidFill>
                  <a:schemeClr val="tx1"/>
                </a:solidFill>
                <a:latin typeface="Arial" panose="020B0604020202020204" pitchFamily="34" charset="0"/>
              </a:defRPr>
            </a:lvl3pPr>
            <a:lvl4pPr marL="1600200" indent="-228600">
              <a:tabLst>
                <a:tab pos="187325" algn="l"/>
                <a:tab pos="5238750" algn="r"/>
              </a:tabLst>
              <a:defRPr sz="1600">
                <a:solidFill>
                  <a:schemeClr val="tx1"/>
                </a:solidFill>
                <a:latin typeface="Arial" panose="020B0604020202020204" pitchFamily="34" charset="0"/>
              </a:defRPr>
            </a:lvl4pPr>
            <a:lvl5pPr marL="2057400" indent="-228600">
              <a:tabLst>
                <a:tab pos="187325" algn="l"/>
                <a:tab pos="523875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9pPr>
          </a:lstStyle>
          <a:p>
            <a:pPr marL="285750" indent="-285750" eaLnBrk="0" hangingPunct="0">
              <a:buClr>
                <a:srgbClr val="62C400"/>
              </a:buClr>
              <a:buFontTx/>
              <a:buBlip>
                <a:blip r:embed="rId3"/>
              </a:buBlip>
              <a:defRPr/>
            </a:pPr>
            <a:r>
              <a:rPr lang="fr-FR" altLang="fr-FR" dirty="0">
                <a:solidFill>
                  <a:srgbClr val="000099"/>
                </a:solidFill>
                <a:cs typeface="Arial" panose="020B0604020202020204" pitchFamily="34" charset="0"/>
              </a:rPr>
              <a:t>Sensation de chaleur locale, </a:t>
            </a:r>
            <a:r>
              <a:rPr lang="fr-FR" altLang="fr-FR" b="1" dirty="0">
                <a:solidFill>
                  <a:srgbClr val="000099"/>
                </a:solidFill>
                <a:cs typeface="Arial" panose="020B0604020202020204" pitchFamily="34" charset="0"/>
              </a:rPr>
              <a:t>œdème</a:t>
            </a:r>
            <a:r>
              <a:rPr lang="fr-FR" altLang="fr-FR" dirty="0">
                <a:solidFill>
                  <a:srgbClr val="000099"/>
                </a:solidFill>
                <a:cs typeface="Arial" panose="020B0604020202020204" pitchFamily="34" charset="0"/>
              </a:rPr>
              <a:t> associé, </a:t>
            </a:r>
            <a:r>
              <a:rPr lang="fr-FR" altLang="fr-FR" b="1" dirty="0">
                <a:solidFill>
                  <a:srgbClr val="000099"/>
                </a:solidFill>
                <a:cs typeface="Arial" panose="020B0604020202020204" pitchFamily="34" charset="0"/>
              </a:rPr>
              <a:t>sensation de piqûre</a:t>
            </a:r>
          </a:p>
          <a:p>
            <a:pPr marL="0" indent="0" eaLnBrk="0" hangingPunct="0">
              <a:buClr>
                <a:srgbClr val="62C400"/>
              </a:buClr>
              <a:defRPr/>
            </a:pPr>
            <a:r>
              <a:rPr lang="fr-FR" altLang="fr-FR" b="1" i="1" dirty="0">
                <a:solidFill>
                  <a:srgbClr val="000099"/>
                </a:solidFill>
                <a:cs typeface="Arial" panose="020B0604020202020204" pitchFamily="34" charset="0"/>
              </a:rPr>
              <a:t>	 améliorée par le froid</a:t>
            </a:r>
            <a:endParaRPr lang="fr-FR" altLang="fr-FR" b="1" dirty="0">
              <a:solidFill>
                <a:srgbClr val="000099"/>
              </a:solidFill>
              <a:cs typeface="Arial" panose="020B0604020202020204" pitchFamily="34" charset="0"/>
            </a:endParaRPr>
          </a:p>
        </p:txBody>
      </p:sp>
      <p:sp>
        <p:nvSpPr>
          <p:cNvPr id="2088963" name="Text Box 3"/>
          <p:cNvSpPr txBox="1">
            <a:spLocks noChangeArrowheads="1"/>
          </p:cNvSpPr>
          <p:nvPr/>
        </p:nvSpPr>
        <p:spPr bwMode="auto">
          <a:xfrm>
            <a:off x="474663" y="2921000"/>
            <a:ext cx="4573587" cy="1076325"/>
          </a:xfrm>
          <a:prstGeom prst="rect">
            <a:avLst/>
          </a:prstGeom>
          <a:noFill/>
          <a:ln>
            <a:noFill/>
          </a:ln>
          <a:effectLst/>
        </p:spPr>
        <p:txBody>
          <a:bodyPr>
            <a:spAutoFit/>
          </a:bodyPr>
          <a:lstStyle>
            <a:lvl1pPr marL="187325" indent="-187325">
              <a:tabLst>
                <a:tab pos="200025" algn="l"/>
              </a:tabLst>
              <a:defRPr sz="1600">
                <a:solidFill>
                  <a:schemeClr val="tx1"/>
                </a:solidFill>
                <a:latin typeface="Arial" panose="020B0604020202020204" pitchFamily="34" charset="0"/>
              </a:defRPr>
            </a:lvl1pPr>
            <a:lvl2pPr marL="742950" indent="-285750">
              <a:tabLst>
                <a:tab pos="200025" algn="l"/>
              </a:tabLst>
              <a:defRPr sz="1600">
                <a:solidFill>
                  <a:schemeClr val="tx1"/>
                </a:solidFill>
                <a:latin typeface="Arial" panose="020B0604020202020204" pitchFamily="34" charset="0"/>
              </a:defRPr>
            </a:lvl2pPr>
            <a:lvl3pPr marL="1143000" indent="-228600">
              <a:tabLst>
                <a:tab pos="200025" algn="l"/>
              </a:tabLst>
              <a:defRPr sz="1600">
                <a:solidFill>
                  <a:schemeClr val="tx1"/>
                </a:solidFill>
                <a:latin typeface="Arial" panose="020B0604020202020204" pitchFamily="34" charset="0"/>
              </a:defRPr>
            </a:lvl3pPr>
            <a:lvl4pPr marL="1600200" indent="-228600">
              <a:tabLst>
                <a:tab pos="200025" algn="l"/>
              </a:tabLst>
              <a:defRPr sz="1600">
                <a:solidFill>
                  <a:schemeClr val="tx1"/>
                </a:solidFill>
                <a:latin typeface="Arial" panose="020B0604020202020204" pitchFamily="34" charset="0"/>
              </a:defRPr>
            </a:lvl4pPr>
            <a:lvl5pPr marL="2057400" indent="-228600">
              <a:tabLst>
                <a:tab pos="2000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9pPr>
          </a:lstStyle>
          <a:p>
            <a:pPr marL="285750" indent="-285750" eaLnBrk="0" hangingPunct="0">
              <a:buClr>
                <a:srgbClr val="62C400"/>
              </a:buClr>
              <a:buFontTx/>
              <a:buBlip>
                <a:blip r:embed="rId3"/>
              </a:buBlip>
              <a:defRPr/>
            </a:pPr>
            <a:r>
              <a:rPr lang="fr-FR" altLang="fr-FR" b="1" dirty="0">
                <a:solidFill>
                  <a:srgbClr val="000099"/>
                </a:solidFill>
                <a:cs typeface="Arial" panose="020B0604020202020204" pitchFamily="34" charset="0"/>
              </a:rPr>
              <a:t>Petites vésicules de liquide clair</a:t>
            </a:r>
            <a:r>
              <a:rPr lang="fr-FR" altLang="fr-FR" dirty="0">
                <a:solidFill>
                  <a:srgbClr val="000099"/>
                </a:solidFill>
                <a:cs typeface="Arial" panose="020B0604020202020204" pitchFamily="34" charset="0"/>
              </a:rPr>
              <a:t> et transparent groupées en amas, prurit</a:t>
            </a:r>
          </a:p>
          <a:p>
            <a:pPr marL="0" indent="0" eaLnBrk="0" hangingPunct="0">
              <a:buClr>
                <a:srgbClr val="62C400"/>
              </a:buClr>
              <a:defRPr/>
            </a:pPr>
            <a:r>
              <a:rPr lang="fr-FR" altLang="fr-FR" b="1" i="1" dirty="0">
                <a:solidFill>
                  <a:srgbClr val="000099"/>
                </a:solidFill>
                <a:cs typeface="Arial" panose="020B0604020202020204" pitchFamily="34" charset="0"/>
              </a:rPr>
              <a:t>	 soulagé par la chaleur</a:t>
            </a:r>
            <a:endParaRPr lang="fr-FR" altLang="fr-FR" b="1" dirty="0">
              <a:solidFill>
                <a:srgbClr val="000099"/>
              </a:solidFill>
              <a:cs typeface="Arial" panose="020B0604020202020204" pitchFamily="34" charset="0"/>
            </a:endParaRPr>
          </a:p>
          <a:p>
            <a:pPr marL="0" indent="0" eaLnBrk="0" hangingPunct="0">
              <a:buClr>
                <a:srgbClr val="62C400"/>
              </a:buClr>
              <a:defRPr/>
            </a:pPr>
            <a:endParaRPr lang="fr-FR" altLang="fr-FR" dirty="0">
              <a:solidFill>
                <a:srgbClr val="000099"/>
              </a:solidFill>
              <a:cs typeface="Arial" panose="020B0604020202020204" pitchFamily="34" charset="0"/>
            </a:endParaRPr>
          </a:p>
        </p:txBody>
      </p:sp>
      <p:sp>
        <p:nvSpPr>
          <p:cNvPr id="2088964" name="Text Box 4"/>
          <p:cNvSpPr txBox="1">
            <a:spLocks noChangeArrowheads="1"/>
          </p:cNvSpPr>
          <p:nvPr/>
        </p:nvSpPr>
        <p:spPr bwMode="auto">
          <a:xfrm>
            <a:off x="293688" y="5249863"/>
            <a:ext cx="548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eaLnBrk="0" hangingPunct="0"/>
            <a:r>
              <a:rPr lang="fr-FR" altLang="fr-FR" b="1" u="sng">
                <a:solidFill>
                  <a:srgbClr val="000099"/>
                </a:solidFill>
                <a:cs typeface="Arial" panose="020B0604020202020204" pitchFamily="34" charset="0"/>
              </a:rPr>
              <a:t>+ Systématiquement</a:t>
            </a:r>
            <a:endParaRPr lang="fr-FR" altLang="fr-FR" b="1">
              <a:solidFill>
                <a:srgbClr val="000099"/>
              </a:solidFill>
              <a:cs typeface="Arial" panose="020B0604020202020204" pitchFamily="34" charset="0"/>
            </a:endParaRPr>
          </a:p>
        </p:txBody>
      </p:sp>
      <p:sp>
        <p:nvSpPr>
          <p:cNvPr id="2088966" name="Text Box 6"/>
          <p:cNvSpPr txBox="1">
            <a:spLocks noChangeArrowheads="1"/>
          </p:cNvSpPr>
          <p:nvPr/>
        </p:nvSpPr>
        <p:spPr bwMode="auto">
          <a:xfrm>
            <a:off x="474663" y="5691188"/>
            <a:ext cx="55530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7325" algn="l"/>
                <a:tab pos="5295900" algn="r"/>
              </a:tabLst>
              <a:defRPr>
                <a:solidFill>
                  <a:schemeClr val="tx1"/>
                </a:solidFill>
                <a:latin typeface="Arial" panose="020B0604020202020204" pitchFamily="34" charset="0"/>
              </a:defRPr>
            </a:lvl1pPr>
            <a:lvl2pPr marL="742950" indent="-285750">
              <a:tabLst>
                <a:tab pos="187325" algn="l"/>
                <a:tab pos="5295900" algn="r"/>
              </a:tabLst>
              <a:defRPr>
                <a:solidFill>
                  <a:schemeClr val="tx1"/>
                </a:solidFill>
                <a:latin typeface="Arial" panose="020B0604020202020204" pitchFamily="34" charset="0"/>
              </a:defRPr>
            </a:lvl2pPr>
            <a:lvl3pPr marL="1143000" indent="-228600">
              <a:tabLst>
                <a:tab pos="187325" algn="l"/>
                <a:tab pos="5295900" algn="r"/>
              </a:tabLst>
              <a:defRPr>
                <a:solidFill>
                  <a:schemeClr val="tx1"/>
                </a:solidFill>
                <a:latin typeface="Arial" panose="020B0604020202020204" pitchFamily="34" charset="0"/>
              </a:defRPr>
            </a:lvl3pPr>
            <a:lvl4pPr marL="1600200" indent="-228600">
              <a:tabLst>
                <a:tab pos="187325" algn="l"/>
                <a:tab pos="5295900" algn="r"/>
              </a:tabLst>
              <a:defRPr>
                <a:solidFill>
                  <a:schemeClr val="tx1"/>
                </a:solidFill>
                <a:latin typeface="Arial" panose="020B0604020202020204" pitchFamily="34" charset="0"/>
              </a:defRPr>
            </a:lvl4pPr>
            <a:lvl5pPr marL="2057400" indent="-228600">
              <a:tabLst>
                <a:tab pos="187325" algn="l"/>
                <a:tab pos="5295900" algn="r"/>
              </a:tabLst>
              <a:defRPr>
                <a:solidFill>
                  <a:schemeClr val="tx1"/>
                </a:solidFill>
                <a:latin typeface="Arial" panose="020B0604020202020204" pitchFamily="34" charset="0"/>
              </a:defRPr>
            </a:lvl5pPr>
            <a:lvl6pPr marL="2514600" indent="-228600" fontAlgn="base">
              <a:spcBef>
                <a:spcPct val="0"/>
              </a:spcBef>
              <a:spcAft>
                <a:spcPct val="0"/>
              </a:spcAft>
              <a:tabLst>
                <a:tab pos="187325" algn="l"/>
                <a:tab pos="5295900" algn="r"/>
              </a:tabLst>
              <a:defRPr>
                <a:solidFill>
                  <a:schemeClr val="tx1"/>
                </a:solidFill>
                <a:latin typeface="Arial" panose="020B0604020202020204" pitchFamily="34" charset="0"/>
              </a:defRPr>
            </a:lvl6pPr>
            <a:lvl7pPr marL="2971800" indent="-228600" fontAlgn="base">
              <a:spcBef>
                <a:spcPct val="0"/>
              </a:spcBef>
              <a:spcAft>
                <a:spcPct val="0"/>
              </a:spcAft>
              <a:tabLst>
                <a:tab pos="187325" algn="l"/>
                <a:tab pos="5295900" algn="r"/>
              </a:tabLst>
              <a:defRPr>
                <a:solidFill>
                  <a:schemeClr val="tx1"/>
                </a:solidFill>
                <a:latin typeface="Arial" panose="020B0604020202020204" pitchFamily="34" charset="0"/>
              </a:defRPr>
            </a:lvl7pPr>
            <a:lvl8pPr marL="3429000" indent="-228600" fontAlgn="base">
              <a:spcBef>
                <a:spcPct val="0"/>
              </a:spcBef>
              <a:spcAft>
                <a:spcPct val="0"/>
              </a:spcAft>
              <a:tabLst>
                <a:tab pos="187325" algn="l"/>
                <a:tab pos="5295900" algn="r"/>
              </a:tabLst>
              <a:defRPr>
                <a:solidFill>
                  <a:schemeClr val="tx1"/>
                </a:solidFill>
                <a:latin typeface="Arial" panose="020B0604020202020204" pitchFamily="34" charset="0"/>
              </a:defRPr>
            </a:lvl8pPr>
            <a:lvl9pPr marL="3886200" indent="-228600" fontAlgn="base">
              <a:spcBef>
                <a:spcPct val="0"/>
              </a:spcBef>
              <a:spcAft>
                <a:spcPct val="0"/>
              </a:spcAft>
              <a:tabLst>
                <a:tab pos="187325" algn="l"/>
                <a:tab pos="52959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a:solidFill>
                  <a:srgbClr val="000099"/>
                </a:solidFill>
                <a:cs typeface="Arial" panose="020B0604020202020204" pitchFamily="34" charset="0"/>
              </a:rPr>
              <a:t>Biothérapique préparé à partir du vaccin antivariolique</a:t>
            </a:r>
          </a:p>
        </p:txBody>
      </p:sp>
      <p:sp>
        <p:nvSpPr>
          <p:cNvPr id="2088969" name="Rectangle 9"/>
          <p:cNvSpPr>
            <a:spLocks noChangeArrowheads="1"/>
          </p:cNvSpPr>
          <p:nvPr/>
        </p:nvSpPr>
        <p:spPr bwMode="auto">
          <a:xfrm>
            <a:off x="8632825" y="1855788"/>
            <a:ext cx="2528888" cy="407987"/>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Apis mellifica 15 CH</a:t>
            </a:r>
          </a:p>
        </p:txBody>
      </p:sp>
      <p:sp>
        <p:nvSpPr>
          <p:cNvPr id="2088971" name="Rectangle 11"/>
          <p:cNvSpPr>
            <a:spLocks noChangeArrowheads="1"/>
          </p:cNvSpPr>
          <p:nvPr/>
        </p:nvSpPr>
        <p:spPr bwMode="auto">
          <a:xfrm>
            <a:off x="7761288" y="5597525"/>
            <a:ext cx="3360737" cy="68103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Vaccinotoxinum 15 CH</a:t>
            </a:r>
          </a:p>
          <a:p>
            <a:pPr algn="r" eaLnBrk="0" hangingPunct="0"/>
            <a:r>
              <a:rPr lang="fr-FR" altLang="fr-FR" sz="1600">
                <a:solidFill>
                  <a:srgbClr val="000099"/>
                </a:solidFill>
                <a:cs typeface="Arial" panose="020B0604020202020204" pitchFamily="34" charset="0"/>
              </a:rPr>
              <a:t>1 dose dès la sensation d’éruption</a:t>
            </a:r>
          </a:p>
        </p:txBody>
      </p:sp>
      <p:sp>
        <p:nvSpPr>
          <p:cNvPr id="2088986" name="Text Box 26"/>
          <p:cNvSpPr txBox="1">
            <a:spLocks noChangeArrowheads="1"/>
          </p:cNvSpPr>
          <p:nvPr/>
        </p:nvSpPr>
        <p:spPr bwMode="auto">
          <a:xfrm>
            <a:off x="474663" y="4240213"/>
            <a:ext cx="3778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buClr>
                <a:srgbClr val="62C400"/>
              </a:buClr>
              <a:buFontTx/>
              <a:buBlip>
                <a:blip r:embed="rId3"/>
              </a:buBlip>
            </a:pPr>
            <a:r>
              <a:rPr lang="fr-FR" altLang="fr-FR" sz="1600">
                <a:solidFill>
                  <a:srgbClr val="000099"/>
                </a:solidFill>
                <a:cs typeface="Arial" panose="020B0604020202020204" pitchFamily="34" charset="0"/>
              </a:rPr>
              <a:t>Si </a:t>
            </a:r>
            <a:r>
              <a:rPr lang="fr-FR" altLang="fr-FR" sz="1600" b="1">
                <a:solidFill>
                  <a:srgbClr val="000099"/>
                </a:solidFill>
                <a:cs typeface="Arial" panose="020B0604020202020204" pitchFamily="34" charset="0"/>
              </a:rPr>
              <a:t>croûtes épaisses blanchâtres</a:t>
            </a:r>
            <a:r>
              <a:rPr lang="fr-FR" altLang="fr-FR" sz="1600">
                <a:solidFill>
                  <a:srgbClr val="000099"/>
                </a:solidFill>
                <a:cs typeface="Arial" panose="020B0604020202020204" pitchFamily="34" charset="0"/>
              </a:rPr>
              <a:t> </a:t>
            </a:r>
            <a:r>
              <a:rPr lang="fr-FR" altLang="fr-FR" sz="1600" b="1">
                <a:solidFill>
                  <a:srgbClr val="000099"/>
                </a:solidFill>
                <a:cs typeface="Arial" panose="020B0604020202020204" pitchFamily="34" charset="0"/>
              </a:rPr>
              <a:t>ou brunâtres, prurit intense</a:t>
            </a:r>
            <a:endParaRPr lang="fr-FR" altLang="fr-FR" sz="1600" b="1" u="sng">
              <a:solidFill>
                <a:srgbClr val="000099"/>
              </a:solidFill>
              <a:cs typeface="Arial" panose="020B0604020202020204" pitchFamily="34" charset="0"/>
            </a:endParaRPr>
          </a:p>
        </p:txBody>
      </p:sp>
      <p:sp>
        <p:nvSpPr>
          <p:cNvPr id="2088987" name="Text Box 27"/>
          <p:cNvSpPr>
            <a:spLocks noChangeArrowheads="1"/>
          </p:cNvSpPr>
          <p:nvPr/>
        </p:nvSpPr>
        <p:spPr bwMode="auto">
          <a:xfrm>
            <a:off x="6967538" y="4175125"/>
            <a:ext cx="4138612" cy="68103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spcBef>
                <a:spcPct val="50000"/>
              </a:spcBef>
            </a:pPr>
            <a:r>
              <a:rPr lang="fr-FR" altLang="fr-FR" b="1">
                <a:solidFill>
                  <a:srgbClr val="000099"/>
                </a:solidFill>
                <a:cs typeface="Arial" panose="020B0604020202020204" pitchFamily="34" charset="0"/>
              </a:rPr>
              <a:t>Mezereum 15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3 fois par jour jusqu’à guérison</a:t>
            </a:r>
          </a:p>
        </p:txBody>
      </p:sp>
      <p:grpSp>
        <p:nvGrpSpPr>
          <p:cNvPr id="2088995" name="Group 35"/>
          <p:cNvGrpSpPr>
            <a:grpSpLocks/>
          </p:cNvGrpSpPr>
          <p:nvPr/>
        </p:nvGrpSpPr>
        <p:grpSpPr bwMode="auto">
          <a:xfrm>
            <a:off x="6550025" y="2909888"/>
            <a:ext cx="4572000" cy="1071562"/>
            <a:chOff x="2448" y="1683"/>
            <a:chExt cx="2880" cy="675"/>
          </a:xfrm>
        </p:grpSpPr>
        <p:sp>
          <p:nvSpPr>
            <p:cNvPr id="327691" name="Rectangle 10"/>
            <p:cNvSpPr>
              <a:spLocks noChangeArrowheads="1"/>
            </p:cNvSpPr>
            <p:nvPr/>
          </p:nvSpPr>
          <p:spPr bwMode="auto">
            <a:xfrm>
              <a:off x="3383" y="1683"/>
              <a:ext cx="1945" cy="219"/>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lnSpc>
                  <a:spcPct val="80000"/>
                </a:lnSpc>
              </a:pPr>
              <a:r>
                <a:rPr lang="fr-FR" altLang="fr-FR" b="1">
                  <a:solidFill>
                    <a:srgbClr val="000099"/>
                  </a:solidFill>
                  <a:cs typeface="Arial" panose="020B0604020202020204" pitchFamily="34" charset="0"/>
                </a:rPr>
                <a:t>Rhus toxicodendron 9 CH</a:t>
              </a:r>
              <a:endParaRPr lang="fr-FR" altLang="fr-FR" sz="1400">
                <a:solidFill>
                  <a:srgbClr val="000099"/>
                </a:solidFill>
                <a:cs typeface="Arial" panose="020B0604020202020204" pitchFamily="34" charset="0"/>
              </a:endParaRPr>
            </a:p>
          </p:txBody>
        </p:sp>
        <p:sp>
          <p:nvSpPr>
            <p:cNvPr id="327692" name="Rectangle 32"/>
            <p:cNvSpPr>
              <a:spLocks noChangeArrowheads="1"/>
            </p:cNvSpPr>
            <p:nvPr/>
          </p:nvSpPr>
          <p:spPr bwMode="auto">
            <a:xfrm>
              <a:off x="2448" y="1950"/>
              <a:ext cx="2880" cy="40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sz="1600">
                  <a:solidFill>
                    <a:srgbClr val="000099"/>
                  </a:solidFill>
                  <a:cs typeface="Arial" panose="020B0604020202020204" pitchFamily="34" charset="0"/>
                </a:rPr>
                <a:t>5 granules toutes les heures en alternance</a:t>
              </a:r>
            </a:p>
            <a:p>
              <a:pPr algn="r" eaLnBrk="0" hangingPunct="0"/>
              <a:r>
                <a:rPr lang="fr-FR" altLang="fr-FR" sz="1600">
                  <a:solidFill>
                    <a:srgbClr val="000099"/>
                  </a:solidFill>
                  <a:cs typeface="Arial" panose="020B0604020202020204" pitchFamily="34" charset="0"/>
                </a:rPr>
                <a:t>dès les sensations de piqûre</a:t>
              </a:r>
            </a:p>
          </p:txBody>
        </p:sp>
      </p:grpSp>
      <p:sp>
        <p:nvSpPr>
          <p:cNvPr id="327690" name="Titre 1"/>
          <p:cNvSpPr txBox="1">
            <a:spLocks/>
          </p:cNvSpPr>
          <p:nvPr/>
        </p:nvSpPr>
        <p:spPr bwMode="auto">
          <a:xfrm>
            <a:off x="2303463" y="361950"/>
            <a:ext cx="10071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3.1. Herpès labial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889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889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8896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889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8898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8898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0889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208896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20889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62" grpId="0" autoUpdateAnimBg="0"/>
      <p:bldP spid="2088963" grpId="0" autoUpdateAnimBg="0"/>
      <p:bldP spid="2088964" grpId="0" autoUpdateAnimBg="0"/>
      <p:bldP spid="2088966" grpId="0" autoUpdateAnimBg="0"/>
      <p:bldP spid="2088969" grpId="0" animBg="1"/>
      <p:bldP spid="2088971" grpId="0" animBg="1"/>
      <p:bldP spid="2088986" grpId="0"/>
      <p:bldP spid="208898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p:txBody>
          <a:bodyPr>
            <a:normAutofit/>
          </a:bodyPr>
          <a:lstStyle/>
          <a:p>
            <a:r>
              <a:rPr lang="fr-FR" altLang="fr-FR" sz="3200" b="1" dirty="0"/>
              <a:t>Personnes en situation de handicap</a:t>
            </a:r>
          </a:p>
        </p:txBody>
      </p:sp>
      <p:sp>
        <p:nvSpPr>
          <p:cNvPr id="4" name="Text Box 2"/>
          <p:cNvSpPr txBox="1">
            <a:spLocks noChangeArrowheads="1"/>
          </p:cNvSpPr>
          <p:nvPr/>
        </p:nvSpPr>
        <p:spPr bwMode="auto">
          <a:xfrm>
            <a:off x="1679863" y="2211646"/>
            <a:ext cx="9310692" cy="300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tabLst>
                <a:tab pos="809625" algn="l"/>
              </a:tabLst>
              <a:defRPr sz="1600">
                <a:solidFill>
                  <a:schemeClr val="tx1"/>
                </a:solidFill>
                <a:latin typeface="Arial" panose="020B0604020202020204" pitchFamily="34" charset="0"/>
              </a:defRPr>
            </a:lvl1pPr>
            <a:lvl2pPr marL="809625" indent="-244475">
              <a:tabLst>
                <a:tab pos="809625" algn="l"/>
              </a:tabLst>
              <a:defRPr sz="1600">
                <a:solidFill>
                  <a:schemeClr val="tx1"/>
                </a:solidFill>
                <a:latin typeface="Arial" panose="020B0604020202020204" pitchFamily="34" charset="0"/>
              </a:defRPr>
            </a:lvl2pPr>
            <a:lvl3pPr marL="1143000" indent="-228600">
              <a:tabLst>
                <a:tab pos="809625" algn="l"/>
              </a:tabLst>
              <a:defRPr sz="1600">
                <a:solidFill>
                  <a:schemeClr val="tx1"/>
                </a:solidFill>
                <a:latin typeface="Arial" panose="020B0604020202020204" pitchFamily="34" charset="0"/>
              </a:defRPr>
            </a:lvl3pPr>
            <a:lvl4pPr marL="1600200" indent="-228600">
              <a:tabLst>
                <a:tab pos="809625" algn="l"/>
              </a:tabLst>
              <a:defRPr sz="1600">
                <a:solidFill>
                  <a:schemeClr val="tx1"/>
                </a:solidFill>
                <a:latin typeface="Arial" panose="020B0604020202020204" pitchFamily="34" charset="0"/>
              </a:defRPr>
            </a:lvl4pPr>
            <a:lvl5pPr marL="2057400" indent="-228600">
              <a:tabLst>
                <a:tab pos="8096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9pPr>
          </a:lstStyle>
          <a:p>
            <a:pPr marL="0" indent="0" eaLnBrk="0" hangingPunct="0">
              <a:lnSpc>
                <a:spcPct val="110000"/>
              </a:lnSpc>
              <a:buClr>
                <a:srgbClr val="62C400"/>
              </a:buClr>
            </a:pPr>
            <a:r>
              <a:rPr lang="fr-FR" altLang="fr-FR" sz="2000" dirty="0">
                <a:solidFill>
                  <a:srgbClr val="000099"/>
                </a:solidFill>
                <a:cs typeface="Arial" panose="020B0604020202020204" pitchFamily="34" charset="0"/>
              </a:rPr>
              <a:t>Si vous êtes concerné </a:t>
            </a:r>
            <a:r>
              <a:rPr lang="fr-FR" altLang="fr-FR" sz="2000" b="1" dirty="0">
                <a:solidFill>
                  <a:srgbClr val="000099"/>
                </a:solidFill>
                <a:cs typeface="Arial" panose="020B0604020202020204" pitchFamily="34" charset="0"/>
              </a:rPr>
              <a:t>vous pouvez contacter </a:t>
            </a:r>
            <a:r>
              <a:rPr lang="fr-FR" altLang="fr-FR" sz="2000" dirty="0">
                <a:solidFill>
                  <a:srgbClr val="000099"/>
                </a:solidFill>
                <a:cs typeface="Arial" panose="020B0604020202020204" pitchFamily="34" charset="0"/>
              </a:rPr>
              <a:t>:</a:t>
            </a:r>
          </a:p>
          <a:p>
            <a:pPr marL="342900" indent="-342900" eaLnBrk="0" hangingPunct="0">
              <a:lnSpc>
                <a:spcPct val="110000"/>
              </a:lnSpc>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hangingPunct="0">
              <a:lnSpc>
                <a:spcPct val="110000"/>
              </a:lnSpc>
              <a:buClr>
                <a:srgbClr val="62C400"/>
              </a:buClr>
              <a:buFontTx/>
              <a:buBlip>
                <a:blip r:embed="rId3"/>
              </a:buBlip>
            </a:pPr>
            <a:r>
              <a:rPr lang="fr-FR" altLang="fr-FR" sz="2000" dirty="0">
                <a:solidFill>
                  <a:srgbClr val="000099"/>
                </a:solidFill>
                <a:cs typeface="Arial" panose="020B0604020202020204" pitchFamily="34" charset="0"/>
              </a:rPr>
              <a:t>La </a:t>
            </a:r>
            <a:r>
              <a:rPr lang="fr-FR" altLang="fr-FR" sz="2000" b="1" dirty="0">
                <a:solidFill>
                  <a:srgbClr val="000099"/>
                </a:solidFill>
                <a:cs typeface="Arial" panose="020B0604020202020204" pitchFamily="34" charset="0"/>
              </a:rPr>
              <a:t>référente handicap </a:t>
            </a:r>
            <a:r>
              <a:rPr lang="fr-FR" altLang="fr-FR" sz="2000" dirty="0">
                <a:solidFill>
                  <a:srgbClr val="000099"/>
                </a:solidFill>
                <a:cs typeface="Arial" panose="020B0604020202020204" pitchFamily="34" charset="0"/>
              </a:rPr>
              <a:t>du CDFH, Christine SALVETAT par mail christine.salvetat@cdfh.fr ou par téléphone au 04.72.16.41.37</a:t>
            </a:r>
          </a:p>
          <a:p>
            <a:pPr marL="342900" indent="-342900" eaLnBrk="0" hangingPunct="0">
              <a:lnSpc>
                <a:spcPct val="110000"/>
              </a:lnSpc>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hangingPunct="0">
              <a:lnSpc>
                <a:spcPct val="110000"/>
              </a:lnSpc>
              <a:buClr>
                <a:srgbClr val="62C400"/>
              </a:buClr>
              <a:buFontTx/>
              <a:buBlip>
                <a:blip r:embed="rId3"/>
              </a:buBlip>
            </a:pPr>
            <a:r>
              <a:rPr lang="fr-FR" altLang="fr-FR" sz="2000" dirty="0">
                <a:solidFill>
                  <a:srgbClr val="000099"/>
                </a:solidFill>
                <a:cs typeface="Arial" panose="020B0604020202020204" pitchFamily="34" charset="0"/>
              </a:rPr>
              <a:t>Le </a:t>
            </a:r>
            <a:r>
              <a:rPr lang="fr-FR" altLang="fr-FR" sz="2000" b="1" dirty="0">
                <a:solidFill>
                  <a:srgbClr val="000099"/>
                </a:solidFill>
                <a:cs typeface="Arial" panose="020B0604020202020204" pitchFamily="34" charset="0"/>
              </a:rPr>
              <a:t>CDFH</a:t>
            </a:r>
            <a:r>
              <a:rPr lang="fr-FR" altLang="fr-FR" sz="2000" dirty="0">
                <a:solidFill>
                  <a:srgbClr val="000099"/>
                </a:solidFill>
                <a:cs typeface="Arial" panose="020B0604020202020204" pitchFamily="34" charset="0"/>
              </a:rPr>
              <a:t> par mail contact@cdfh.fr ou par téléphone au 04.78.45.61.94  </a:t>
            </a:r>
          </a:p>
          <a:p>
            <a:pPr marL="342900" indent="-342900" eaLnBrk="0" hangingPunct="0">
              <a:lnSpc>
                <a:spcPct val="110000"/>
              </a:lnSpc>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hangingPunct="0">
              <a:lnSpc>
                <a:spcPct val="110000"/>
              </a:lnSpc>
              <a:buClr>
                <a:srgbClr val="62C400"/>
              </a:buClr>
              <a:buFontTx/>
              <a:buBlip>
                <a:blip r:embed="rId3"/>
              </a:buBlip>
            </a:pPr>
            <a:r>
              <a:rPr lang="fr-FR" altLang="fr-FR" sz="2000" b="1" dirty="0">
                <a:solidFill>
                  <a:srgbClr val="000099"/>
                </a:solidFill>
                <a:cs typeface="Arial" panose="020B0604020202020204" pitchFamily="34" charset="0"/>
              </a:rPr>
              <a:t>Le ou les enseignants</a:t>
            </a:r>
            <a:r>
              <a:rPr lang="fr-FR" altLang="fr-FR" sz="2000" dirty="0">
                <a:solidFill>
                  <a:srgbClr val="000099"/>
                </a:solidFill>
                <a:cs typeface="Arial" panose="020B0604020202020204" pitchFamily="34" charset="0"/>
              </a:rPr>
              <a:t> lors des pauses</a:t>
            </a:r>
          </a:p>
          <a:p>
            <a:pPr marL="0" indent="0" eaLnBrk="0" hangingPunct="0">
              <a:lnSpc>
                <a:spcPct val="110000"/>
              </a:lnSpc>
              <a:buClr>
                <a:srgbClr val="62C400"/>
              </a:buClr>
            </a:pPr>
            <a:endParaRPr lang="fr-FR" altLang="fr-FR" sz="1200" dirty="0">
              <a:solidFill>
                <a:srgbClr val="000099"/>
              </a:solidFill>
              <a:cs typeface="Arial" panose="020B0604020202020204" pitchFamily="34" charset="0"/>
            </a:endParaRPr>
          </a:p>
        </p:txBody>
      </p:sp>
    </p:spTree>
    <p:extLst>
      <p:ext uri="{BB962C8B-B14F-4D97-AF65-F5344CB8AC3E}">
        <p14:creationId xmlns:p14="http://schemas.microsoft.com/office/powerpoint/2010/main" val="3412746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a:spLocks noChangeArrowheads="1"/>
          </p:cNvSpPr>
          <p:nvPr/>
        </p:nvSpPr>
        <p:spPr bwMode="auto">
          <a:xfrm>
            <a:off x="420688" y="5197475"/>
            <a:ext cx="3600450" cy="581025"/>
          </a:xfrm>
          <a:prstGeom prst="rect">
            <a:avLst/>
          </a:prstGeom>
          <a:noFill/>
          <a:ln>
            <a:noFill/>
          </a:ln>
        </p:spPr>
        <p:txBody>
          <a:bodyPr>
            <a:spAutoFit/>
          </a:bodyPr>
          <a:lstStyle>
            <a:lvl1pPr marL="174625" indent="-174625">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285750" indent="-285750">
              <a:spcAft>
                <a:spcPct val="50000"/>
              </a:spcAft>
              <a:buClr>
                <a:srgbClr val="33CC33"/>
              </a:buClr>
              <a:buFontTx/>
              <a:buBlip>
                <a:blip r:embed="rId3"/>
              </a:buBlip>
              <a:defRPr/>
            </a:pPr>
            <a:r>
              <a:rPr lang="fr-FR" altLang="fr-FR" sz="1600" dirty="0">
                <a:solidFill>
                  <a:srgbClr val="000099"/>
                </a:solidFill>
                <a:latin typeface="+mj-lt"/>
                <a:cs typeface="Arial" panose="020B0604020202020204" pitchFamily="34" charset="0"/>
              </a:rPr>
              <a:t>Si herpès déclenché par le </a:t>
            </a:r>
            <a:r>
              <a:rPr lang="fr-FR" altLang="fr-FR" sz="1600" b="1" dirty="0">
                <a:solidFill>
                  <a:srgbClr val="000099"/>
                </a:solidFill>
                <a:latin typeface="+mj-lt"/>
                <a:cs typeface="Arial" panose="020B0604020202020204" pitchFamily="34" charset="0"/>
              </a:rPr>
              <a:t>soleil</a:t>
            </a:r>
            <a:r>
              <a:rPr lang="fr-FR" altLang="fr-FR" sz="1600" dirty="0">
                <a:solidFill>
                  <a:srgbClr val="000099"/>
                </a:solidFill>
                <a:latin typeface="+mj-lt"/>
                <a:cs typeface="Arial" panose="020B0604020202020204" pitchFamily="34" charset="0"/>
              </a:rPr>
              <a:t>, la chaleur </a:t>
            </a:r>
            <a:r>
              <a:rPr lang="fr-FR" altLang="fr-FR" sz="1600" b="1" dirty="0">
                <a:solidFill>
                  <a:srgbClr val="000099"/>
                </a:solidFill>
                <a:latin typeface="+mj-lt"/>
                <a:cs typeface="Arial" panose="020B0604020202020204" pitchFamily="34" charset="0"/>
              </a:rPr>
              <a:t>et</a:t>
            </a:r>
            <a:r>
              <a:rPr lang="fr-FR" altLang="fr-FR" sz="1600" dirty="0">
                <a:solidFill>
                  <a:srgbClr val="000099"/>
                </a:solidFill>
                <a:latin typeface="+mj-lt"/>
                <a:cs typeface="Arial" panose="020B0604020202020204" pitchFamily="34" charset="0"/>
              </a:rPr>
              <a:t> la </a:t>
            </a:r>
            <a:r>
              <a:rPr lang="fr-FR" altLang="fr-FR" sz="1600" b="1" dirty="0">
                <a:solidFill>
                  <a:srgbClr val="000099"/>
                </a:solidFill>
                <a:latin typeface="+mj-lt"/>
                <a:cs typeface="Arial" panose="020B0604020202020204" pitchFamily="34" charset="0"/>
              </a:rPr>
              <a:t>fatigue</a:t>
            </a:r>
          </a:p>
        </p:txBody>
      </p:sp>
      <p:sp>
        <p:nvSpPr>
          <p:cNvPr id="20" name="Rectangle 16"/>
          <p:cNvSpPr>
            <a:spLocks noChangeArrowheads="1"/>
          </p:cNvSpPr>
          <p:nvPr/>
        </p:nvSpPr>
        <p:spPr bwMode="auto">
          <a:xfrm>
            <a:off x="300038" y="4579938"/>
            <a:ext cx="6337300" cy="338137"/>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20000"/>
              </a:spcBef>
              <a:defRPr/>
            </a:pPr>
            <a:r>
              <a:rPr lang="fr-FR" altLang="fr-FR" sz="1600" b="1" u="sng" dirty="0">
                <a:solidFill>
                  <a:srgbClr val="000099"/>
                </a:solidFill>
                <a:latin typeface="+mj-lt"/>
                <a:cs typeface="Arial" panose="020B0604020202020204" pitchFamily="34" charset="0"/>
                <a:sym typeface="Wingdings" panose="05000000000000000000" pitchFamily="2" charset="2"/>
              </a:rPr>
              <a:t>Un médicament de MRC possible</a:t>
            </a:r>
            <a:endParaRPr lang="fr-FR" altLang="fr-FR" sz="1600" b="1" u="sng" dirty="0">
              <a:solidFill>
                <a:srgbClr val="FF0000"/>
              </a:solidFill>
              <a:latin typeface="+mj-lt"/>
              <a:cs typeface="Arial" panose="020B0604020202020204" pitchFamily="34" charset="0"/>
              <a:sym typeface="Wingdings" panose="05000000000000000000" pitchFamily="2" charset="2"/>
            </a:endParaRPr>
          </a:p>
        </p:txBody>
      </p:sp>
      <p:sp>
        <p:nvSpPr>
          <p:cNvPr id="21" name="Rectangle 16"/>
          <p:cNvSpPr>
            <a:spLocks noChangeArrowheads="1"/>
          </p:cNvSpPr>
          <p:nvPr/>
        </p:nvSpPr>
        <p:spPr bwMode="auto">
          <a:xfrm>
            <a:off x="407988" y="2189163"/>
            <a:ext cx="6337300" cy="338137"/>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a:spcBef>
                <a:spcPct val="20000"/>
              </a:spcBef>
              <a:buFontTx/>
              <a:buBlip>
                <a:blip r:embed="rId3"/>
              </a:buBlip>
              <a:defRPr/>
            </a:pPr>
            <a:r>
              <a:rPr lang="fr-FR" altLang="fr-FR" sz="1600" dirty="0">
                <a:solidFill>
                  <a:srgbClr val="000099"/>
                </a:solidFill>
                <a:latin typeface="+mj-lt"/>
                <a:cs typeface="Arial" panose="020B0604020202020204" pitchFamily="34" charset="0"/>
                <a:sym typeface="Wingdings" panose="05000000000000000000" pitchFamily="2" charset="2"/>
              </a:rPr>
              <a:t>En cas de récidive</a:t>
            </a:r>
            <a:endParaRPr lang="fr-FR" altLang="fr-FR" sz="1600" dirty="0">
              <a:solidFill>
                <a:srgbClr val="FF0000"/>
              </a:solidFill>
              <a:latin typeface="+mj-lt"/>
              <a:cs typeface="Arial" panose="020B0604020202020204" pitchFamily="34" charset="0"/>
              <a:sym typeface="Wingdings" panose="05000000000000000000" pitchFamily="2" charset="2"/>
            </a:endParaRPr>
          </a:p>
        </p:txBody>
      </p:sp>
      <p:sp>
        <p:nvSpPr>
          <p:cNvPr id="22" name="Rectangle 11"/>
          <p:cNvSpPr>
            <a:spLocks noChangeArrowheads="1"/>
          </p:cNvSpPr>
          <p:nvPr/>
        </p:nvSpPr>
        <p:spPr bwMode="auto">
          <a:xfrm>
            <a:off x="7564438" y="2025650"/>
            <a:ext cx="3571875" cy="952500"/>
          </a:xfrm>
          <a:prstGeom prst="roundRect">
            <a:avLst/>
          </a:prstGeom>
          <a:noFill/>
          <a:ln w="3175">
            <a:solidFill>
              <a:srgbClr val="62C400"/>
            </a:solidFill>
            <a:miter lim="800000"/>
            <a:headEnd/>
            <a:tailEnd/>
          </a:ln>
          <a:effec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eaLnBrk="0" hangingPunct="0">
              <a:defRPr/>
            </a:pPr>
            <a:r>
              <a:rPr lang="fr-FR" altLang="fr-FR" sz="1800" b="1" dirty="0" err="1">
                <a:solidFill>
                  <a:srgbClr val="000099"/>
                </a:solidFill>
                <a:latin typeface="+mj-lt"/>
                <a:cs typeface="Arial" panose="020B0604020202020204" pitchFamily="34" charset="0"/>
              </a:rPr>
              <a:t>Vaccinotoxinum</a:t>
            </a:r>
            <a:r>
              <a:rPr lang="fr-FR" altLang="fr-FR" sz="1800" b="1" dirty="0">
                <a:solidFill>
                  <a:srgbClr val="000099"/>
                </a:solidFill>
                <a:latin typeface="+mj-lt"/>
                <a:cs typeface="Arial" panose="020B0604020202020204" pitchFamily="34" charset="0"/>
              </a:rPr>
              <a:t> 15 CH</a:t>
            </a:r>
          </a:p>
          <a:p>
            <a:pPr algn="r" eaLnBrk="0" hangingPunct="0">
              <a:defRPr/>
            </a:pPr>
            <a:r>
              <a:rPr lang="fr-FR" altLang="fr-FR" dirty="0">
                <a:solidFill>
                  <a:srgbClr val="000099"/>
                </a:solidFill>
                <a:latin typeface="+mj-lt"/>
                <a:cs typeface="Arial" panose="020B0604020202020204" pitchFamily="34" charset="0"/>
              </a:rPr>
              <a:t>1 dose par semaine pendant 2 mois </a:t>
            </a:r>
          </a:p>
          <a:p>
            <a:pPr algn="r" eaLnBrk="0" hangingPunct="0">
              <a:defRPr/>
            </a:pPr>
            <a:r>
              <a:rPr lang="fr-FR" altLang="fr-FR" dirty="0">
                <a:solidFill>
                  <a:srgbClr val="000099"/>
                </a:solidFill>
                <a:latin typeface="+mj-lt"/>
                <a:cs typeface="Arial" panose="020B0604020202020204" pitchFamily="34" charset="0"/>
              </a:rPr>
              <a:t>puis espacer à 1 dose par mois  </a:t>
            </a:r>
          </a:p>
        </p:txBody>
      </p:sp>
      <p:sp>
        <p:nvSpPr>
          <p:cNvPr id="10" name="Titre 1"/>
          <p:cNvSpPr txBox="1">
            <a:spLocks/>
          </p:cNvSpPr>
          <p:nvPr/>
        </p:nvSpPr>
        <p:spPr bwMode="auto">
          <a:xfrm>
            <a:off x="2303463" y="361950"/>
            <a:ext cx="10071100" cy="569913"/>
          </a:xfrm>
          <a:prstGeom prst="rect">
            <a:avLst/>
          </a:prstGeom>
          <a:noFill/>
          <a:ln>
            <a:noFill/>
          </a:ln>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defRPr/>
            </a:pPr>
            <a:r>
              <a:rPr lang="fr-FR" altLang="fr-FR" sz="3200" b="1" dirty="0">
                <a:solidFill>
                  <a:schemeClr val="bg1"/>
                </a:solidFill>
                <a:latin typeface="+mj-lt"/>
                <a:ea typeface="Tahoma" panose="020B0604030504040204" pitchFamily="34" charset="0"/>
                <a:cs typeface="Arial" panose="020B0604020202020204" pitchFamily="34" charset="0"/>
              </a:rPr>
              <a:t>3.1. Herpès labial</a:t>
            </a:r>
          </a:p>
        </p:txBody>
      </p:sp>
      <p:sp>
        <p:nvSpPr>
          <p:cNvPr id="11" name="Rectangle 11"/>
          <p:cNvSpPr>
            <a:spLocks noChangeArrowheads="1"/>
          </p:cNvSpPr>
          <p:nvPr/>
        </p:nvSpPr>
        <p:spPr bwMode="auto">
          <a:xfrm>
            <a:off x="8072438" y="5119688"/>
            <a:ext cx="3076575" cy="681037"/>
          </a:xfrm>
          <a:prstGeom prst="roundRect">
            <a:avLst/>
          </a:prstGeom>
          <a:noFill/>
          <a:ln w="3175">
            <a:solidFill>
              <a:srgbClr val="62C400"/>
            </a:solidFill>
            <a:miter lim="800000"/>
            <a:headEnd/>
            <a:tailEnd/>
          </a:ln>
          <a:effec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eaLnBrk="0" hangingPunct="0">
              <a:defRPr/>
            </a:pPr>
            <a:r>
              <a:rPr lang="fr-FR" altLang="fr-FR" sz="1800" b="1" dirty="0">
                <a:solidFill>
                  <a:srgbClr val="000099"/>
                </a:solidFill>
                <a:latin typeface="+mj-lt"/>
                <a:cs typeface="Arial" panose="020B0604020202020204" pitchFamily="34" charset="0"/>
              </a:rPr>
              <a:t>Natrum </a:t>
            </a:r>
            <a:r>
              <a:rPr lang="fr-FR" altLang="fr-FR" sz="1800" b="1" dirty="0" err="1">
                <a:solidFill>
                  <a:srgbClr val="000099"/>
                </a:solidFill>
                <a:latin typeface="+mj-lt"/>
                <a:cs typeface="Arial" panose="020B0604020202020204" pitchFamily="34" charset="0"/>
              </a:rPr>
              <a:t>muriaticum</a:t>
            </a:r>
            <a:r>
              <a:rPr lang="fr-FR" altLang="fr-FR" sz="1800" b="1" dirty="0">
                <a:solidFill>
                  <a:srgbClr val="000099"/>
                </a:solidFill>
                <a:latin typeface="+mj-lt"/>
                <a:cs typeface="Arial" panose="020B0604020202020204" pitchFamily="34" charset="0"/>
              </a:rPr>
              <a:t> 15 CH</a:t>
            </a:r>
          </a:p>
          <a:p>
            <a:pPr algn="r" eaLnBrk="0" hangingPunct="0">
              <a:defRPr/>
            </a:pPr>
            <a:r>
              <a:rPr lang="fr-FR" altLang="fr-FR" dirty="0">
                <a:solidFill>
                  <a:srgbClr val="000099"/>
                </a:solidFill>
                <a:latin typeface="+mj-lt"/>
                <a:cs typeface="Arial" panose="020B0604020202020204" pitchFamily="34" charset="0"/>
              </a:rPr>
              <a:t>1 dose par semaine</a:t>
            </a:r>
          </a:p>
        </p:txBody>
      </p:sp>
      <p:grpSp>
        <p:nvGrpSpPr>
          <p:cNvPr id="8" name="Group 40"/>
          <p:cNvGrpSpPr>
            <a:grpSpLocks/>
          </p:cNvGrpSpPr>
          <p:nvPr/>
        </p:nvGrpSpPr>
        <p:grpSpPr bwMode="auto">
          <a:xfrm>
            <a:off x="4989513" y="3243263"/>
            <a:ext cx="862012" cy="717550"/>
            <a:chOff x="1584" y="2688"/>
            <a:chExt cx="166" cy="144"/>
          </a:xfrm>
        </p:grpSpPr>
        <p:sp>
          <p:nvSpPr>
            <p:cNvPr id="329740"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latin typeface="Tahoma" panose="020B0604030504040204" pitchFamily="34" charset="0"/>
                <a:cs typeface="Arial" panose="020B0604020202020204" pitchFamily="34" charset="0"/>
              </a:endParaRPr>
            </a:p>
          </p:txBody>
        </p:sp>
        <p:sp>
          <p:nvSpPr>
            <p:cNvPr id="329741"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latin typeface="Tahoma" panose="020B0604030504040204" pitchFamily="34" charset="0"/>
                <a:cs typeface="Arial" panose="020B0604020202020204" pitchFamily="34" charset="0"/>
              </a:endParaRPr>
            </a:p>
          </p:txBody>
        </p:sp>
      </p:grpSp>
      <p:sp>
        <p:nvSpPr>
          <p:cNvPr id="14" name="Pentagone 13"/>
          <p:cNvSpPr/>
          <p:nvPr/>
        </p:nvSpPr>
        <p:spPr>
          <a:xfrm rot="5400000">
            <a:off x="10257631" y="284957"/>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p>
        </p:txBody>
      </p:sp>
      <p:sp>
        <p:nvSpPr>
          <p:cNvPr id="15" name="ZoneTexte 16"/>
          <p:cNvSpPr txBox="1">
            <a:spLocks noChangeArrowheads="1"/>
          </p:cNvSpPr>
          <p:nvPr/>
        </p:nvSpPr>
        <p:spPr bwMode="auto">
          <a:xfrm>
            <a:off x="10299700" y="830263"/>
            <a:ext cx="17287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16" name="Imag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18813" y="255588"/>
            <a:ext cx="6508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a:spLocks noChangeArrowheads="1"/>
          </p:cNvSpPr>
          <p:nvPr/>
        </p:nvSpPr>
        <p:spPr bwMode="auto">
          <a:xfrm>
            <a:off x="6394450" y="3376613"/>
            <a:ext cx="3308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600">
                <a:solidFill>
                  <a:srgbClr val="000099"/>
                </a:solidFill>
                <a:cs typeface="Arial" panose="020B0604020202020204" pitchFamily="34" charset="0"/>
              </a:rPr>
              <a:t>médicament </a:t>
            </a:r>
          </a:p>
          <a:p>
            <a:pPr algn="ctr"/>
            <a:r>
              <a:rPr lang="fr-FR" altLang="fr-FR" sz="1600">
                <a:solidFill>
                  <a:srgbClr val="000099"/>
                </a:solidFill>
                <a:cs typeface="Arial" panose="020B0604020202020204" pitchFamily="34" charset="0"/>
              </a:rPr>
              <a:t>de </a:t>
            </a:r>
            <a:r>
              <a:rPr lang="fr-FR" altLang="fr-FR" sz="1600" b="1">
                <a:solidFill>
                  <a:srgbClr val="000099"/>
                </a:solidFill>
                <a:cs typeface="Arial" panose="020B0604020202020204" pitchFamily="34" charset="0"/>
              </a:rPr>
              <a:t>Mode Réactionnel Chronique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par>
                                <p:cTn id="32" presetID="22" presetClass="entr" presetSubtype="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animBg="1"/>
      <p:bldP spid="11" grpId="0" animBg="1"/>
      <p:bldP spid="14" grpId="0" animBg="1"/>
      <p:bldP spid="1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Espace réservé du contenu 1"/>
          <p:cNvSpPr>
            <a:spLocks noGrp="1"/>
          </p:cNvSpPr>
          <p:nvPr>
            <p:ph idx="4294967295"/>
          </p:nvPr>
        </p:nvSpPr>
        <p:spPr bwMode="auto">
          <a:xfrm>
            <a:off x="979488" y="2395538"/>
            <a:ext cx="9856787" cy="595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Blip>
                <a:blip r:embed="rId3"/>
              </a:buBlip>
            </a:pPr>
            <a:r>
              <a:rPr lang="fr-FR" altLang="fr-FR" sz="2000" b="1">
                <a:solidFill>
                  <a:srgbClr val="000099"/>
                </a:solidFill>
                <a:cs typeface="Arial" panose="020B0604020202020204" pitchFamily="34" charset="0"/>
              </a:rPr>
              <a:t>Avec ou sans lésion </a:t>
            </a:r>
            <a:r>
              <a:rPr lang="fr-FR" altLang="fr-FR" sz="2000">
                <a:solidFill>
                  <a:srgbClr val="000099"/>
                </a:solidFill>
                <a:cs typeface="Arial" panose="020B0604020202020204" pitchFamily="34" charset="0"/>
              </a:rPr>
              <a:t>dermatologique / Localisé ou diffus </a:t>
            </a:r>
            <a:endParaRPr lang="fr-FR" altLang="fr-FR" sz="2000" b="1">
              <a:solidFill>
                <a:srgbClr val="3333CC"/>
              </a:solidFill>
            </a:endParaRPr>
          </a:p>
          <a:p>
            <a:endParaRPr lang="fr-FR" altLang="fr-FR" sz="2000">
              <a:solidFill>
                <a:srgbClr val="3333CC"/>
              </a:solidFill>
              <a:cs typeface="Arial" panose="020B0604020202020204" pitchFamily="34" charset="0"/>
            </a:endParaRPr>
          </a:p>
          <a:p>
            <a:endParaRPr lang="fr-FR" altLang="fr-FR" sz="2000">
              <a:solidFill>
                <a:srgbClr val="3333CC"/>
              </a:solidFill>
              <a:cs typeface="Arial" panose="020B0604020202020204" pitchFamily="34" charset="0"/>
            </a:endParaRPr>
          </a:p>
          <a:p>
            <a:endParaRPr lang="fr-FR" altLang="fr-FR" sz="2000">
              <a:solidFill>
                <a:srgbClr val="3333CC"/>
              </a:solidFill>
              <a:cs typeface="Arial" panose="020B0604020202020204" pitchFamily="34" charset="0"/>
            </a:endParaRPr>
          </a:p>
          <a:p>
            <a:endParaRPr lang="fr-FR" altLang="fr-FR" sz="2000">
              <a:solidFill>
                <a:srgbClr val="3333CC"/>
              </a:solidFill>
              <a:cs typeface="Arial" panose="020B0604020202020204" pitchFamily="34" charset="0"/>
            </a:endParaRPr>
          </a:p>
          <a:p>
            <a:endParaRPr lang="fr-FR" altLang="fr-FR" sz="2000">
              <a:solidFill>
                <a:srgbClr val="3333CC"/>
              </a:solidFill>
              <a:cs typeface="Arial" panose="020B0604020202020204" pitchFamily="34" charset="0"/>
            </a:endParaRPr>
          </a:p>
          <a:p>
            <a:endParaRPr lang="fr-FR" altLang="fr-FR" sz="2000">
              <a:solidFill>
                <a:srgbClr val="3333CC"/>
              </a:solidFill>
              <a:cs typeface="Arial" panose="020B0604020202020204" pitchFamily="34" charset="0"/>
            </a:endParaRPr>
          </a:p>
          <a:p>
            <a:endParaRPr lang="fr-FR" altLang="fr-FR" sz="2000">
              <a:solidFill>
                <a:srgbClr val="3333CC"/>
              </a:solidFill>
              <a:cs typeface="Arial" panose="020B0604020202020204" pitchFamily="34" charset="0"/>
            </a:endParaRPr>
          </a:p>
          <a:p>
            <a:endParaRPr lang="fr-FR" altLang="fr-FR" sz="2000"/>
          </a:p>
          <a:p>
            <a:endParaRPr lang="fr-FR" altLang="fr-FR" sz="2000"/>
          </a:p>
          <a:p>
            <a:endParaRPr lang="fr-FR" altLang="fr-FR" sz="2000"/>
          </a:p>
          <a:p>
            <a:endParaRPr lang="fr-FR" altLang="fr-FR" sz="2000"/>
          </a:p>
          <a:p>
            <a:endParaRPr lang="fr-FR" altLang="fr-FR" sz="2000"/>
          </a:p>
          <a:p>
            <a:endParaRPr lang="fr-FR" altLang="fr-FR" sz="2000"/>
          </a:p>
          <a:p>
            <a:endParaRPr lang="fr-FR" altLang="fr-FR" sz="2000"/>
          </a:p>
        </p:txBody>
      </p:sp>
      <p:sp>
        <p:nvSpPr>
          <p:cNvPr id="331778"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3.2. Prurit</a:t>
            </a:r>
          </a:p>
        </p:txBody>
      </p:sp>
      <p:sp>
        <p:nvSpPr>
          <p:cNvPr id="6" name="Espace réservé du contenu 2"/>
          <p:cNvSpPr txBox="1">
            <a:spLocks/>
          </p:cNvSpPr>
          <p:nvPr/>
        </p:nvSpPr>
        <p:spPr>
          <a:xfrm>
            <a:off x="265113" y="1682750"/>
            <a:ext cx="3811587"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p:txBody>
      </p:sp>
      <p:sp>
        <p:nvSpPr>
          <p:cNvPr id="8" name="Espace réservé du contenu 1"/>
          <p:cNvSpPr txBox="1">
            <a:spLocks/>
          </p:cNvSpPr>
          <p:nvPr/>
        </p:nvSpPr>
        <p:spPr>
          <a:xfrm>
            <a:off x="962025" y="2917825"/>
            <a:ext cx="10479088" cy="1125538"/>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61950" indent="-361950" fontAlgn="auto">
              <a:lnSpc>
                <a:spcPct val="130000"/>
              </a:lnSpc>
              <a:spcAft>
                <a:spcPts val="0"/>
              </a:spcAft>
              <a:buFont typeface="Arial" panose="020B0604020202020204" pitchFamily="34" charset="0"/>
              <a:buBlip>
                <a:blip r:embed="rId3"/>
              </a:buBlip>
              <a:defRPr/>
            </a:pPr>
            <a:r>
              <a:rPr lang="fr-FR" sz="2000" b="1" dirty="0">
                <a:solidFill>
                  <a:srgbClr val="000099"/>
                </a:solidFill>
                <a:latin typeface="+mn-lt"/>
              </a:rPr>
              <a:t>Symptôme d’appel possible </a:t>
            </a:r>
            <a:r>
              <a:rPr lang="fr-FR" sz="2000" dirty="0">
                <a:solidFill>
                  <a:srgbClr val="000099"/>
                </a:solidFill>
                <a:latin typeface="+mn-lt"/>
              </a:rPr>
              <a:t>de pathologies très variées : virales, parasitaires mais   aussi </a:t>
            </a:r>
            <a:r>
              <a:rPr lang="fr-FR" sz="2000" dirty="0" err="1">
                <a:solidFill>
                  <a:srgbClr val="000099"/>
                </a:solidFill>
                <a:latin typeface="+mn-lt"/>
              </a:rPr>
              <a:t>dysimmunitaires</a:t>
            </a:r>
            <a:r>
              <a:rPr lang="fr-FR" sz="2000" dirty="0">
                <a:solidFill>
                  <a:srgbClr val="000099"/>
                </a:solidFill>
                <a:latin typeface="+mn-lt"/>
              </a:rPr>
              <a:t>, hémopathies, insuffisance rénale chronique, hypercholestérolémie…</a:t>
            </a:r>
          </a:p>
          <a:p>
            <a:pPr marL="285750" indent="-285750" fontAlgn="auto">
              <a:spcAft>
                <a:spcPts val="0"/>
              </a:spcAft>
              <a:buFont typeface="Arial" panose="020B0604020202020204" pitchFamily="34" charset="0"/>
              <a:buChar char="•"/>
              <a:defRPr/>
            </a:pPr>
            <a:endParaRPr lang="fr-FR" sz="2000" dirty="0">
              <a:solidFill>
                <a:srgbClr val="000099"/>
              </a:solidFill>
              <a:latin typeface="+mn-lt"/>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p:txBody>
      </p:sp>
      <p:pic>
        <p:nvPicPr>
          <p:cNvPr id="9" name="Picture 2" descr="https://www.cdfh.fr/files/agate/media/formations/pages_formation/formation_homeo_cdfh_dermato.jpg"/>
          <p:cNvPicPr>
            <a:picLocks noChangeAspect="1" noChangeArrowheads="1"/>
          </p:cNvPicPr>
          <p:nvPr/>
        </p:nvPicPr>
        <p:blipFill rotWithShape="1">
          <a:blip r:embed="rId4"/>
          <a:srcRect l="25026" r="11661"/>
          <a:stretch/>
        </p:blipFill>
        <p:spPr bwMode="auto">
          <a:xfrm>
            <a:off x="8444525" y="1363355"/>
            <a:ext cx="2997200" cy="1627692"/>
          </a:xfrm>
          <a:prstGeom prst="rect">
            <a:avLst/>
          </a:prstGeom>
          <a:ln>
            <a:noFill/>
          </a:ln>
          <a:effectLst>
            <a:softEdge rad="112500"/>
          </a:effectLst>
        </p:spPr>
      </p:pic>
      <p:sp>
        <p:nvSpPr>
          <p:cNvPr id="10" name="Espace réservé du contenu 1"/>
          <p:cNvSpPr txBox="1">
            <a:spLocks/>
          </p:cNvSpPr>
          <p:nvPr/>
        </p:nvSpPr>
        <p:spPr>
          <a:xfrm>
            <a:off x="962025" y="4821238"/>
            <a:ext cx="10623550" cy="153193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fontAlgn="auto">
              <a:spcAft>
                <a:spcPts val="0"/>
              </a:spcAft>
              <a:buFont typeface="Arial" panose="020B0604020202020204" pitchFamily="34" charset="0"/>
              <a:buBlip>
                <a:blip r:embed="rId3"/>
              </a:buBlip>
              <a:defRPr/>
            </a:pPr>
            <a:r>
              <a:rPr lang="fr-FR" sz="2000" dirty="0">
                <a:solidFill>
                  <a:srgbClr val="3333CC"/>
                </a:solidFill>
              </a:rPr>
              <a:t> </a:t>
            </a:r>
            <a:r>
              <a:rPr lang="fr-FR" sz="2000" dirty="0">
                <a:solidFill>
                  <a:srgbClr val="000099"/>
                </a:solidFill>
                <a:latin typeface="+mn-lt"/>
              </a:rPr>
              <a:t>A rechercher </a:t>
            </a:r>
            <a:r>
              <a:rPr lang="fr-FR" sz="2000" b="1" dirty="0">
                <a:solidFill>
                  <a:srgbClr val="000099"/>
                </a:solidFill>
                <a:latin typeface="+mn-lt"/>
              </a:rPr>
              <a:t>systématiquement</a:t>
            </a:r>
            <a:r>
              <a:rPr lang="fr-FR" sz="2000" dirty="0">
                <a:solidFill>
                  <a:srgbClr val="000099"/>
                </a:solidFill>
                <a:latin typeface="+mn-lt"/>
              </a:rPr>
              <a:t> </a:t>
            </a:r>
          </a:p>
          <a:p>
            <a:pPr marL="801688" lvl="1" indent="271463" fontAlgn="auto">
              <a:spcAft>
                <a:spcPts val="0"/>
              </a:spcAft>
              <a:buFontTx/>
              <a:buChar char="-"/>
              <a:defRPr/>
            </a:pPr>
            <a:r>
              <a:rPr lang="fr-FR" dirty="0">
                <a:solidFill>
                  <a:srgbClr val="000099"/>
                </a:solidFill>
                <a:cs typeface="Arial" panose="020B0604020202020204" pitchFamily="34" charset="0"/>
              </a:rPr>
              <a:t>étiologie : piqures d’insectes, poux, gale..</a:t>
            </a:r>
          </a:p>
          <a:p>
            <a:pPr marL="801688" lvl="1" indent="271463" fontAlgn="auto">
              <a:spcAft>
                <a:spcPts val="0"/>
              </a:spcAft>
              <a:buFontTx/>
              <a:buChar char="-"/>
              <a:defRPr/>
            </a:pPr>
            <a:r>
              <a:rPr lang="fr-FR" dirty="0">
                <a:solidFill>
                  <a:srgbClr val="000099"/>
                </a:solidFill>
                <a:cs typeface="Arial" panose="020B0604020202020204" pitchFamily="34" charset="0"/>
              </a:rPr>
              <a:t>lésions cutanées : eczéma, dysidrose, urticaire, sillons de la gale, vésicules de varicelle</a:t>
            </a:r>
          </a:p>
          <a:p>
            <a:pPr fontAlgn="auto">
              <a:spcAft>
                <a:spcPts val="0"/>
              </a:spcAft>
              <a:defRPr/>
            </a:pPr>
            <a:endParaRPr lang="fr-FR" sz="2000" b="1" dirty="0">
              <a:solidFill>
                <a:srgbClr val="3333CC"/>
              </a:solidFil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p:txBody>
      </p:sp>
      <p:sp>
        <p:nvSpPr>
          <p:cNvPr id="11" name="Espace réservé du contenu 1"/>
          <p:cNvSpPr txBox="1">
            <a:spLocks/>
          </p:cNvSpPr>
          <p:nvPr/>
        </p:nvSpPr>
        <p:spPr>
          <a:xfrm>
            <a:off x="979488" y="5932488"/>
            <a:ext cx="9856787" cy="557212"/>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fontAlgn="auto">
              <a:spcAft>
                <a:spcPts val="0"/>
              </a:spcAft>
              <a:buFont typeface="Arial" panose="020B0604020202020204" pitchFamily="34" charset="0"/>
              <a:buBlip>
                <a:blip r:embed="rId3"/>
              </a:buBlip>
              <a:defRPr/>
            </a:pPr>
            <a:r>
              <a:rPr lang="fr-FR" sz="2000" dirty="0">
                <a:solidFill>
                  <a:srgbClr val="000099"/>
                </a:solidFill>
                <a:latin typeface="+mn-lt"/>
              </a:rPr>
              <a:t> Prurit psychogène et prurit sénile = diagnostics d’élimination</a:t>
            </a:r>
          </a:p>
          <a:p>
            <a:pPr indent="-285750" fontAlgn="auto">
              <a:spcAft>
                <a:spcPts val="0"/>
              </a:spcAft>
              <a:defRPr/>
            </a:pPr>
            <a:endParaRPr lang="fr-FR" sz="2000" dirty="0">
              <a:solidFill>
                <a:srgbClr val="000099"/>
              </a:solidFill>
              <a:latin typeface="+mn-lt"/>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p:txBody>
      </p:sp>
      <p:sp>
        <p:nvSpPr>
          <p:cNvPr id="331784" name="Rectangle 6"/>
          <p:cNvSpPr>
            <a:spLocks noChangeArrowheads="1"/>
          </p:cNvSpPr>
          <p:nvPr/>
        </p:nvSpPr>
        <p:spPr bwMode="auto">
          <a:xfrm>
            <a:off x="962025" y="4262438"/>
            <a:ext cx="9631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2000">
                <a:solidFill>
                  <a:srgbClr val="000099"/>
                </a:solidFill>
              </a:rPr>
              <a:t> Certaines périodes de la vie  : grossesse, personne âgée (prurit sénile)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490663" y="2692400"/>
            <a:ext cx="9904412" cy="1292225"/>
          </a:xfrm>
          <a:prstGeom prst="rect">
            <a:avLst/>
          </a:prstGeom>
        </p:spPr>
        <p:txBody>
          <a:bodyPr>
            <a:spAutoFit/>
          </a:bodyPr>
          <a:lstStyle/>
          <a:p>
            <a:pPr marL="457200" indent="-457200" algn="just" fontAlgn="auto">
              <a:spcBef>
                <a:spcPts val="0"/>
              </a:spcBef>
              <a:spcAft>
                <a:spcPts val="0"/>
              </a:spcAft>
              <a:buFontTx/>
              <a:buBlip>
                <a:blip r:embed="rId3"/>
              </a:buBlip>
              <a:defRPr/>
            </a:pPr>
            <a:r>
              <a:rPr lang="fr-FR" sz="2000" dirty="0">
                <a:solidFill>
                  <a:srgbClr val="000099"/>
                </a:solidFill>
                <a:latin typeface="+mn-lt"/>
                <a:cs typeface="Arial" panose="020B0604020202020204" pitchFamily="34" charset="0"/>
              </a:rPr>
              <a:t>Tout prurit sans cause déterminée</a:t>
            </a:r>
          </a:p>
          <a:p>
            <a:pPr algn="just" fontAlgn="auto">
              <a:spcBef>
                <a:spcPts val="0"/>
              </a:spcBef>
              <a:spcAft>
                <a:spcPts val="0"/>
              </a:spcAft>
              <a:defRPr/>
            </a:pPr>
            <a:endParaRPr lang="fr-FR" sz="2000" dirty="0">
              <a:solidFill>
                <a:srgbClr val="000099"/>
              </a:solidFill>
              <a:latin typeface="+mn-lt"/>
              <a:cs typeface="Arial" panose="020B0604020202020204" pitchFamily="34" charset="0"/>
            </a:endParaRPr>
          </a:p>
          <a:p>
            <a:pPr marL="457200" indent="-457200" algn="just" fontAlgn="auto">
              <a:spcBef>
                <a:spcPts val="0"/>
              </a:spcBef>
              <a:spcAft>
                <a:spcPts val="0"/>
              </a:spcAft>
              <a:buFontTx/>
              <a:buBlip>
                <a:blip r:embed="rId3"/>
              </a:buBlip>
              <a:defRPr/>
            </a:pPr>
            <a:r>
              <a:rPr lang="fr-FR" sz="2000" dirty="0">
                <a:solidFill>
                  <a:srgbClr val="000099"/>
                </a:solidFill>
                <a:latin typeface="+mn-lt"/>
                <a:cs typeface="Arial" panose="020B0604020202020204" pitchFamily="34" charset="0"/>
              </a:rPr>
              <a:t>Si risque de surinfection de lésion de grattage</a:t>
            </a:r>
          </a:p>
          <a:p>
            <a:pPr algn="just" fontAlgn="auto">
              <a:spcBef>
                <a:spcPts val="0"/>
              </a:spcBef>
              <a:spcAft>
                <a:spcPts val="0"/>
              </a:spcAft>
              <a:defRPr/>
            </a:pPr>
            <a:endParaRPr lang="fr-FR" b="1" i="1" u="sng" dirty="0">
              <a:solidFill>
                <a:srgbClr val="2D2DB9"/>
              </a:solidFill>
              <a:latin typeface="+mn-lt"/>
              <a:cs typeface="Arial"/>
            </a:endParaRPr>
          </a:p>
        </p:txBody>
      </p:sp>
      <p:sp>
        <p:nvSpPr>
          <p:cNvPr id="5" name="Espace réservé du contenu 2"/>
          <p:cNvSpPr txBox="1">
            <a:spLocks/>
          </p:cNvSpPr>
          <p:nvPr/>
        </p:nvSpPr>
        <p:spPr>
          <a:xfrm>
            <a:off x="268288" y="13747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sp>
        <p:nvSpPr>
          <p:cNvPr id="333827"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3.2. Prurit</a:t>
            </a:r>
          </a:p>
        </p:txBody>
      </p:sp>
      <p:sp>
        <p:nvSpPr>
          <p:cNvPr id="333828" name="Rectangle 2"/>
          <p:cNvSpPr>
            <a:spLocks noChangeArrowheads="1"/>
          </p:cNvSpPr>
          <p:nvPr/>
        </p:nvSpPr>
        <p:spPr bwMode="auto">
          <a:xfrm>
            <a:off x="4030663" y="5102225"/>
            <a:ext cx="3878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a:solidFill>
                  <a:srgbClr val="000099"/>
                </a:solidFill>
                <a:sym typeface="Wingdings" panose="05000000000000000000" pitchFamily="2" charset="2"/>
              </a:rPr>
              <a:t> </a:t>
            </a:r>
            <a:r>
              <a:rPr lang="fr-FR" altLang="fr-FR" sz="2400" b="1">
                <a:solidFill>
                  <a:srgbClr val="000099"/>
                </a:solidFill>
                <a:sym typeface="Wingdings" panose="05000000000000000000" pitchFamily="2" charset="2"/>
              </a:rPr>
              <a:t>consultation médicale</a:t>
            </a:r>
            <a:endParaRPr lang="fr-FR" altLang="fr-FR" sz="2400" b="1">
              <a:solidFill>
                <a:srgbClr val="000099"/>
              </a:solidFill>
            </a:endParaRPr>
          </a:p>
        </p:txBody>
      </p:sp>
      <p:pic>
        <p:nvPicPr>
          <p:cNvPr id="333829" name="Picture 2" descr="Afficher l'image d'origi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41675" y="4652963"/>
            <a:ext cx="719138"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3830" name="Imag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45313" y="2108200"/>
            <a:ext cx="10541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a:xfrm>
            <a:off x="347663" y="3444875"/>
            <a:ext cx="6640512" cy="782638"/>
          </a:xfrm>
          <a:prstGeom prst="rect">
            <a:avLst/>
          </a:prstGeom>
        </p:spPr>
        <p:txBody>
          <a:bodyPr/>
          <a:lstStyle/>
          <a:p>
            <a:pPr>
              <a:buFontTx/>
              <a:buBlip>
                <a:blip r:embed="rId3"/>
              </a:buBlip>
              <a:defRPr/>
            </a:pPr>
            <a:r>
              <a:rPr lang="fr-FR" sz="1600" dirty="0">
                <a:solidFill>
                  <a:srgbClr val="000099"/>
                </a:solidFill>
                <a:cs typeface="Arial"/>
              </a:rPr>
              <a:t>Œdème, </a:t>
            </a:r>
            <a:r>
              <a:rPr lang="fr-FR" sz="1600" b="1" dirty="0">
                <a:solidFill>
                  <a:srgbClr val="000099"/>
                </a:solidFill>
                <a:cs typeface="Arial"/>
              </a:rPr>
              <a:t>prurit</a:t>
            </a:r>
            <a:r>
              <a:rPr lang="fr-FR" sz="1600" dirty="0">
                <a:solidFill>
                  <a:srgbClr val="000099"/>
                </a:solidFill>
                <a:cs typeface="Arial"/>
              </a:rPr>
              <a:t> </a:t>
            </a:r>
            <a:r>
              <a:rPr lang="fr-FR" sz="1600" b="1" dirty="0">
                <a:solidFill>
                  <a:srgbClr val="000099"/>
                </a:solidFill>
                <a:cs typeface="Arial"/>
              </a:rPr>
              <a:t>intolérable </a:t>
            </a:r>
            <a:r>
              <a:rPr lang="fr-FR" sz="1600" b="1" i="1" dirty="0">
                <a:solidFill>
                  <a:srgbClr val="000099"/>
                </a:solidFill>
                <a:cs typeface="Arial"/>
              </a:rPr>
              <a:t>aggravé par le grattage </a:t>
            </a:r>
          </a:p>
          <a:p>
            <a:pPr marL="0" indent="0">
              <a:buFontTx/>
              <a:buNone/>
              <a:defRPr/>
            </a:pPr>
            <a:r>
              <a:rPr lang="fr-FR" sz="1600" b="1" i="1" dirty="0">
                <a:solidFill>
                  <a:srgbClr val="000099"/>
                </a:solidFill>
                <a:cs typeface="Arial"/>
              </a:rPr>
              <a:t>      Non amélioré par les applications froides</a:t>
            </a:r>
          </a:p>
          <a:p>
            <a:pPr marL="0" indent="0">
              <a:buFontTx/>
              <a:buNone/>
              <a:defRPr/>
            </a:pPr>
            <a:endParaRPr lang="fr-FR" sz="2400" dirty="0">
              <a:solidFill>
                <a:srgbClr val="3333CC"/>
              </a:solidFill>
              <a:cs typeface="Arial"/>
            </a:endParaRPr>
          </a:p>
          <a:p>
            <a:pPr marL="0" indent="0">
              <a:defRPr/>
            </a:pPr>
            <a:endParaRPr lang="fr-FR" sz="2400" b="1" u="sng" dirty="0">
              <a:solidFill>
                <a:srgbClr val="3333CC"/>
              </a:solidFill>
              <a:cs typeface="Arial"/>
            </a:endParaRPr>
          </a:p>
          <a:p>
            <a:pPr marL="0" indent="0" algn="ctr">
              <a:defRPr/>
            </a:pPr>
            <a:endParaRPr lang="fr-FR" dirty="0">
              <a:cs typeface="Arial"/>
            </a:endParaRPr>
          </a:p>
          <a:p>
            <a:pPr>
              <a:defRPr/>
            </a:pPr>
            <a:endParaRPr lang="fr-FR" dirty="0">
              <a:cs typeface="Arial"/>
            </a:endParaRPr>
          </a:p>
        </p:txBody>
      </p:sp>
      <p:sp>
        <p:nvSpPr>
          <p:cNvPr id="335874"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3.2. Prurit</a:t>
            </a:r>
          </a:p>
        </p:txBody>
      </p:sp>
      <p:sp>
        <p:nvSpPr>
          <p:cNvPr id="7" name="Rectangle 6"/>
          <p:cNvSpPr/>
          <p:nvPr/>
        </p:nvSpPr>
        <p:spPr>
          <a:xfrm>
            <a:off x="347663" y="2293938"/>
            <a:ext cx="6096000" cy="635000"/>
          </a:xfrm>
          <a:prstGeom prst="rect">
            <a:avLst/>
          </a:prstGeom>
        </p:spPr>
        <p:txBody>
          <a:bodyPr>
            <a:spAutoFit/>
          </a:bodyPr>
          <a:lstStyle/>
          <a:p>
            <a:pPr marL="342900" indent="-342900" eaLnBrk="0" hangingPunct="0">
              <a:spcBef>
                <a:spcPct val="20000"/>
              </a:spcBef>
              <a:buFontTx/>
              <a:buBlip>
                <a:blip r:embed="rId3"/>
              </a:buBlip>
              <a:defRPr/>
            </a:pPr>
            <a:r>
              <a:rPr lang="fr-FR" sz="1600" b="1" dirty="0">
                <a:solidFill>
                  <a:srgbClr val="000099"/>
                </a:solidFill>
                <a:latin typeface="+mn-lt"/>
                <a:cs typeface="Arial"/>
              </a:rPr>
              <a:t>Œdème</a:t>
            </a:r>
            <a:r>
              <a:rPr lang="fr-FR" sz="1600" dirty="0">
                <a:solidFill>
                  <a:srgbClr val="000099"/>
                </a:solidFill>
                <a:latin typeface="+mn-lt"/>
                <a:cs typeface="Arial"/>
              </a:rPr>
              <a:t> rosé, </a:t>
            </a:r>
            <a:r>
              <a:rPr lang="fr-FR" sz="1600" b="1" dirty="0">
                <a:solidFill>
                  <a:srgbClr val="000099"/>
                </a:solidFill>
                <a:latin typeface="+mn-lt"/>
                <a:cs typeface="Arial"/>
              </a:rPr>
              <a:t>douleur piquante et brulante</a:t>
            </a:r>
          </a:p>
          <a:p>
            <a:pPr eaLnBrk="0" hangingPunct="0">
              <a:spcBef>
                <a:spcPct val="20000"/>
              </a:spcBef>
              <a:defRPr/>
            </a:pPr>
            <a:r>
              <a:rPr lang="fr-FR" sz="1600" b="1" i="1" dirty="0">
                <a:solidFill>
                  <a:srgbClr val="000099"/>
                </a:solidFill>
                <a:latin typeface="+mn-lt"/>
                <a:cs typeface="Arial"/>
              </a:rPr>
              <a:t>      améliorée par les applications froides</a:t>
            </a:r>
          </a:p>
        </p:txBody>
      </p:sp>
      <p:sp>
        <p:nvSpPr>
          <p:cNvPr id="10" name="Rectangle 9"/>
          <p:cNvSpPr/>
          <p:nvPr/>
        </p:nvSpPr>
        <p:spPr>
          <a:xfrm>
            <a:off x="347663" y="4694238"/>
            <a:ext cx="6367462" cy="928687"/>
          </a:xfrm>
          <a:prstGeom prst="rect">
            <a:avLst/>
          </a:prstGeom>
        </p:spPr>
        <p:txBody>
          <a:bodyPr>
            <a:spAutoFit/>
          </a:bodyPr>
          <a:lstStyle/>
          <a:p>
            <a:pPr marL="342900" indent="-342900" eaLnBrk="0" hangingPunct="0">
              <a:spcBef>
                <a:spcPct val="20000"/>
              </a:spcBef>
              <a:buFontTx/>
              <a:buBlip>
                <a:blip r:embed="rId3"/>
              </a:buBlip>
              <a:defRPr/>
            </a:pPr>
            <a:r>
              <a:rPr lang="fr-FR" sz="1600" dirty="0">
                <a:solidFill>
                  <a:srgbClr val="000099"/>
                </a:solidFill>
                <a:latin typeface="+mn-lt"/>
                <a:cs typeface="Arial"/>
              </a:rPr>
              <a:t>Éruption </a:t>
            </a:r>
            <a:r>
              <a:rPr lang="fr-FR" sz="1600" b="1" dirty="0">
                <a:solidFill>
                  <a:srgbClr val="000099"/>
                </a:solidFill>
                <a:latin typeface="+mn-lt"/>
                <a:cs typeface="Arial"/>
              </a:rPr>
              <a:t>vésiculeuse brulante et </a:t>
            </a:r>
            <a:r>
              <a:rPr lang="fr-FR" sz="1600" b="1" dirty="0" err="1">
                <a:solidFill>
                  <a:srgbClr val="000099"/>
                </a:solidFill>
                <a:latin typeface="+mn-lt"/>
                <a:cs typeface="Arial"/>
              </a:rPr>
              <a:t>pruriante</a:t>
            </a:r>
            <a:endParaRPr lang="fr-FR" sz="1600" b="1" dirty="0">
              <a:solidFill>
                <a:srgbClr val="000099"/>
              </a:solidFill>
              <a:latin typeface="+mn-lt"/>
              <a:cs typeface="Arial"/>
            </a:endParaRPr>
          </a:p>
          <a:p>
            <a:pPr eaLnBrk="0" hangingPunct="0">
              <a:spcBef>
                <a:spcPct val="20000"/>
              </a:spcBef>
              <a:defRPr/>
            </a:pPr>
            <a:r>
              <a:rPr lang="fr-FR" sz="1600" b="1" dirty="0">
                <a:solidFill>
                  <a:srgbClr val="000099"/>
                </a:solidFill>
                <a:latin typeface="+mn-lt"/>
                <a:cs typeface="Arial"/>
              </a:rPr>
              <a:t>      Prurit très intense </a:t>
            </a:r>
            <a:r>
              <a:rPr lang="fr-FR" altLang="fr-FR" sz="1600" i="1" dirty="0">
                <a:solidFill>
                  <a:srgbClr val="000099"/>
                </a:solidFill>
                <a:latin typeface="+mn-lt"/>
              </a:rPr>
              <a:t>amélioré par un frottement léger</a:t>
            </a:r>
            <a:endParaRPr lang="fr-FR" altLang="fr-FR" sz="1600" b="1" dirty="0">
              <a:solidFill>
                <a:srgbClr val="000099"/>
              </a:solidFill>
              <a:latin typeface="+mn-lt"/>
            </a:endParaRPr>
          </a:p>
          <a:p>
            <a:pPr eaLnBrk="0" hangingPunct="0">
              <a:spcBef>
                <a:spcPct val="20000"/>
              </a:spcBef>
              <a:defRPr/>
            </a:pPr>
            <a:r>
              <a:rPr lang="fr-FR" altLang="fr-FR" sz="1600" b="1" dirty="0">
                <a:solidFill>
                  <a:srgbClr val="000099"/>
                </a:solidFill>
                <a:latin typeface="+mn-lt"/>
              </a:rPr>
              <a:t>      </a:t>
            </a:r>
            <a:r>
              <a:rPr lang="fr-FR" altLang="fr-FR" sz="1600" dirty="0">
                <a:solidFill>
                  <a:srgbClr val="000099"/>
                </a:solidFill>
                <a:latin typeface="+mn-lt"/>
              </a:rPr>
              <a:t>Localisation préférentielle au niveau du siège, parties génitales</a:t>
            </a:r>
          </a:p>
        </p:txBody>
      </p:sp>
      <p:sp>
        <p:nvSpPr>
          <p:cNvPr id="11" name="Shape 1090"/>
          <p:cNvSpPr>
            <a:spLocks noChangeArrowheads="1"/>
          </p:cNvSpPr>
          <p:nvPr/>
        </p:nvSpPr>
        <p:spPr bwMode="auto">
          <a:xfrm>
            <a:off x="7785100" y="2195513"/>
            <a:ext cx="3355975" cy="733425"/>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sym typeface="Arial" panose="020B0604020202020204" pitchFamily="34" charset="0"/>
              </a:rPr>
              <a:t>Apis mellifica 15 CH</a:t>
            </a:r>
            <a:endParaRPr lang="fr-FR" altLang="fr-FR" b="1">
              <a:solidFill>
                <a:srgbClr val="000099"/>
              </a:solidFill>
              <a:cs typeface="Arial" panose="020B0604020202020204" pitchFamily="34" charset="0"/>
            </a:endParaRPr>
          </a:p>
          <a:p>
            <a:pPr algn="r" eaLnBrk="0" hangingPunct="0"/>
            <a:r>
              <a:rPr lang="fr-FR" altLang="fr-FR" sz="1600">
                <a:solidFill>
                  <a:srgbClr val="000099"/>
                </a:solidFill>
                <a:latin typeface="Tahoma" panose="020B0604030504040204" pitchFamily="34" charset="0"/>
              </a:rPr>
              <a:t>5 granules toutes les heures - ESA</a:t>
            </a:r>
          </a:p>
          <a:p>
            <a:pPr algn="ctr"/>
            <a:endParaRPr lang="fr-FR" altLang="fr-FR" sz="1600">
              <a:solidFill>
                <a:srgbClr val="FFFFFF"/>
              </a:solidFill>
              <a:cs typeface="Arial" panose="020B0604020202020204" pitchFamily="34" charset="0"/>
            </a:endParaRPr>
          </a:p>
        </p:txBody>
      </p:sp>
      <p:sp>
        <p:nvSpPr>
          <p:cNvPr id="12" name="Shape 1090"/>
          <p:cNvSpPr/>
          <p:nvPr/>
        </p:nvSpPr>
        <p:spPr>
          <a:xfrm>
            <a:off x="8266113" y="3444875"/>
            <a:ext cx="2859087" cy="733425"/>
          </a:xfrm>
          <a:prstGeom prst="roundRect">
            <a:avLst>
              <a:gd name="adj" fmla="val 16667"/>
            </a:avLst>
          </a:prstGeom>
          <a:noFill/>
          <a:ln w="12700" cap="flat" cmpd="sng">
            <a:solidFill>
              <a:srgbClr val="92D050"/>
            </a:solidFill>
            <a:prstDash val="solid"/>
            <a:miter lim="800000"/>
            <a:headEnd type="none" w="med" len="med"/>
            <a:tailEnd type="none" w="med" len="med"/>
          </a:ln>
        </p:spPr>
        <p:txBody>
          <a:bodyPr spcFirstLastPara="1" lIns="91425" tIns="45700" rIns="91425" bIns="45700"/>
          <a:lstStyle/>
          <a:p>
            <a:pPr algn="r" fontAlgn="auto">
              <a:spcBef>
                <a:spcPts val="0"/>
              </a:spcBef>
              <a:spcAft>
                <a:spcPts val="0"/>
              </a:spcAft>
              <a:defRPr/>
            </a:pPr>
            <a:r>
              <a:rPr lang="fr-FR" b="1" dirty="0" err="1">
                <a:solidFill>
                  <a:srgbClr val="000099"/>
                </a:solidFill>
                <a:latin typeface="+mj-lt"/>
                <a:ea typeface="Arial"/>
                <a:cs typeface="Arial"/>
                <a:sym typeface="Arial"/>
              </a:rPr>
              <a:t>Urtica</a:t>
            </a:r>
            <a:r>
              <a:rPr lang="fr-FR" b="1" dirty="0">
                <a:solidFill>
                  <a:srgbClr val="000099"/>
                </a:solidFill>
                <a:latin typeface="+mj-lt"/>
                <a:ea typeface="Arial"/>
                <a:cs typeface="Arial"/>
                <a:sym typeface="Arial"/>
              </a:rPr>
              <a:t> </a:t>
            </a:r>
            <a:r>
              <a:rPr lang="fr-FR" b="1" dirty="0" err="1">
                <a:solidFill>
                  <a:srgbClr val="000099"/>
                </a:solidFill>
                <a:latin typeface="+mj-lt"/>
                <a:ea typeface="Arial"/>
                <a:cs typeface="Arial"/>
                <a:sym typeface="Arial"/>
              </a:rPr>
              <a:t>urens</a:t>
            </a:r>
            <a:r>
              <a:rPr lang="fr-FR" b="1" dirty="0">
                <a:solidFill>
                  <a:srgbClr val="000099"/>
                </a:solidFill>
                <a:latin typeface="+mj-lt"/>
                <a:ea typeface="Arial"/>
                <a:cs typeface="Arial"/>
                <a:sym typeface="Arial"/>
              </a:rPr>
              <a:t> 5 CH</a:t>
            </a:r>
            <a:endParaRPr b="1" dirty="0">
              <a:solidFill>
                <a:srgbClr val="000099"/>
              </a:solidFill>
              <a:latin typeface="+mj-lt"/>
              <a:ea typeface="Arial"/>
              <a:cs typeface="Arial"/>
            </a:endParaRPr>
          </a:p>
          <a:p>
            <a:pPr algn="r" eaLnBrk="0" hangingPunct="0">
              <a:defRPr/>
            </a:pPr>
            <a:r>
              <a:rPr lang="fr-FR" altLang="fr-FR" sz="1600" dirty="0">
                <a:solidFill>
                  <a:srgbClr val="000099"/>
                </a:solidFill>
                <a:latin typeface="+mj-lt"/>
              </a:rPr>
              <a:t>5 granules 3 fois par jour</a:t>
            </a:r>
          </a:p>
        </p:txBody>
      </p:sp>
      <p:sp>
        <p:nvSpPr>
          <p:cNvPr id="13" name="Shape 1090"/>
          <p:cNvSpPr/>
          <p:nvPr/>
        </p:nvSpPr>
        <p:spPr>
          <a:xfrm>
            <a:off x="8281988" y="4694238"/>
            <a:ext cx="2859087" cy="733425"/>
          </a:xfrm>
          <a:prstGeom prst="roundRect">
            <a:avLst>
              <a:gd name="adj" fmla="val 16667"/>
            </a:avLst>
          </a:prstGeom>
          <a:noFill/>
          <a:ln w="12700" cap="flat" cmpd="sng">
            <a:solidFill>
              <a:srgbClr val="92D050"/>
            </a:solidFill>
            <a:prstDash val="solid"/>
            <a:miter lim="800000"/>
            <a:headEnd type="none" w="med" len="med"/>
            <a:tailEnd type="none" w="med" len="med"/>
          </a:ln>
        </p:spPr>
        <p:txBody>
          <a:bodyPr spcFirstLastPara="1" lIns="91425" tIns="45700" rIns="91425" bIns="45700"/>
          <a:lstStyle/>
          <a:p>
            <a:pPr algn="r" fontAlgn="auto">
              <a:spcBef>
                <a:spcPts val="0"/>
              </a:spcBef>
              <a:spcAft>
                <a:spcPts val="0"/>
              </a:spcAft>
              <a:defRPr/>
            </a:pPr>
            <a:r>
              <a:rPr lang="fr-FR" b="1" dirty="0">
                <a:solidFill>
                  <a:srgbClr val="000099"/>
                </a:solidFill>
                <a:latin typeface="+mj-lt"/>
                <a:ea typeface="Arial"/>
                <a:cs typeface="Arial"/>
                <a:sym typeface="Arial"/>
              </a:rPr>
              <a:t>Croton </a:t>
            </a:r>
            <a:r>
              <a:rPr lang="fr-FR" b="1" dirty="0" err="1">
                <a:solidFill>
                  <a:srgbClr val="000099"/>
                </a:solidFill>
                <a:latin typeface="+mj-lt"/>
                <a:ea typeface="Arial"/>
                <a:cs typeface="Arial"/>
                <a:sym typeface="Arial"/>
              </a:rPr>
              <a:t>tiglium</a:t>
            </a:r>
            <a:r>
              <a:rPr lang="fr-FR" b="1" dirty="0">
                <a:solidFill>
                  <a:srgbClr val="000099"/>
                </a:solidFill>
                <a:latin typeface="+mj-lt"/>
                <a:ea typeface="Arial"/>
                <a:cs typeface="Arial"/>
                <a:sym typeface="Arial"/>
              </a:rPr>
              <a:t> 9 CH</a:t>
            </a:r>
            <a:endParaRPr b="1" dirty="0">
              <a:solidFill>
                <a:srgbClr val="000099"/>
              </a:solidFill>
              <a:latin typeface="+mj-lt"/>
              <a:ea typeface="Arial"/>
              <a:cs typeface="Arial"/>
            </a:endParaRPr>
          </a:p>
          <a:p>
            <a:pPr algn="r" eaLnBrk="0" hangingPunct="0">
              <a:defRPr/>
            </a:pPr>
            <a:r>
              <a:rPr lang="fr-FR" altLang="fr-FR" sz="1600" dirty="0">
                <a:solidFill>
                  <a:srgbClr val="000099"/>
                </a:solidFill>
                <a:latin typeface="+mj-lt"/>
              </a:rPr>
              <a:t>5 granules 3 fois par jour</a:t>
            </a:r>
          </a:p>
        </p:txBody>
      </p:sp>
      <p:sp>
        <p:nvSpPr>
          <p:cNvPr id="335880" name="Espace réservé du contenu 2"/>
          <p:cNvSpPr txBox="1">
            <a:spLocks/>
          </p:cNvSpPr>
          <p:nvPr/>
        </p:nvSpPr>
        <p:spPr bwMode="auto">
          <a:xfrm>
            <a:off x="254000" y="1682750"/>
            <a:ext cx="381158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b="1" u="sng">
                <a:solidFill>
                  <a:srgbClr val="000099"/>
                </a:solidFill>
                <a:cs typeface="Arial" panose="020B0604020202020204" pitchFamily="34" charset="0"/>
              </a:rPr>
              <a:t>Prurit avec lésions</a:t>
            </a:r>
          </a:p>
          <a:p>
            <a:pPr>
              <a:buFontTx/>
              <a:buBlip>
                <a:blip r:embed="rId4"/>
              </a:buBlip>
            </a:pPr>
            <a:endParaRPr lang="fr-FR" altLang="fr-FR" sz="32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7" grpId="0"/>
      <p:bldP spid="10" grpId="0"/>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93713" y="2895600"/>
            <a:ext cx="86201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b="1">
              <a:solidFill>
                <a:srgbClr val="000099"/>
              </a:solidFill>
              <a:cs typeface="Arial" panose="020B0604020202020204" pitchFamily="34" charset="0"/>
            </a:endParaRPr>
          </a:p>
          <a:p>
            <a:endParaRPr lang="fr-FR" altLang="fr-FR" b="1">
              <a:solidFill>
                <a:srgbClr val="000099"/>
              </a:solidFill>
              <a:cs typeface="Arial" panose="020B0604020202020204" pitchFamily="34" charset="0"/>
            </a:endParaRPr>
          </a:p>
          <a:p>
            <a:endParaRPr lang="fr-FR" altLang="fr-FR" b="1">
              <a:solidFill>
                <a:srgbClr val="000099"/>
              </a:solidFill>
              <a:cs typeface="Arial" panose="020B0604020202020204" pitchFamily="34" charset="0"/>
            </a:endParaRPr>
          </a:p>
          <a:p>
            <a:endParaRPr lang="fr-FR" altLang="fr-FR" b="1">
              <a:solidFill>
                <a:srgbClr val="000099"/>
              </a:solidFill>
              <a:cs typeface="Arial" panose="020B0604020202020204" pitchFamily="34" charset="0"/>
            </a:endParaRPr>
          </a:p>
          <a:p>
            <a:endParaRPr lang="fr-FR" altLang="fr-FR" b="1">
              <a:solidFill>
                <a:srgbClr val="000099"/>
              </a:solidFill>
              <a:cs typeface="Arial" panose="020B0604020202020204" pitchFamily="34" charset="0"/>
            </a:endParaRPr>
          </a:p>
          <a:p>
            <a:endParaRPr lang="fr-FR" altLang="fr-FR" b="1">
              <a:solidFill>
                <a:srgbClr val="000099"/>
              </a:solidFill>
              <a:cs typeface="Arial" panose="020B0604020202020204" pitchFamily="34" charset="0"/>
            </a:endParaRPr>
          </a:p>
        </p:txBody>
      </p:sp>
      <p:sp>
        <p:nvSpPr>
          <p:cNvPr id="337922"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3.2. Prurit</a:t>
            </a:r>
          </a:p>
        </p:txBody>
      </p:sp>
      <p:sp>
        <p:nvSpPr>
          <p:cNvPr id="9" name="Text Box 9"/>
          <p:cNvSpPr txBox="1">
            <a:spLocks noChangeArrowheads="1"/>
          </p:cNvSpPr>
          <p:nvPr/>
        </p:nvSpPr>
        <p:spPr bwMode="auto">
          <a:xfrm>
            <a:off x="588963" y="4079875"/>
            <a:ext cx="40862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rgbClr val="33CC33"/>
              </a:buClr>
              <a:buFontTx/>
              <a:buBlip>
                <a:blip r:embed="rId3"/>
              </a:buBlip>
            </a:pPr>
            <a:r>
              <a:rPr lang="fr-FR" altLang="fr-FR" sz="1600">
                <a:solidFill>
                  <a:srgbClr val="000099"/>
                </a:solidFill>
                <a:ea typeface="MS PGothic" panose="020B0600070205080204" pitchFamily="34" charset="-128"/>
                <a:cs typeface="Arial" panose="020B0604020202020204" pitchFamily="34" charset="0"/>
              </a:rPr>
              <a:t>Prurit </a:t>
            </a:r>
            <a:r>
              <a:rPr lang="fr-FR" altLang="fr-FR" sz="1600" b="1" i="1">
                <a:solidFill>
                  <a:srgbClr val="000099"/>
                </a:solidFill>
                <a:ea typeface="MS PGothic" panose="020B0600070205080204" pitchFamily="34" charset="-128"/>
                <a:cs typeface="Arial" panose="020B0604020202020204" pitchFamily="34" charset="0"/>
              </a:rPr>
              <a:t>amélioré par le frais, </a:t>
            </a:r>
          </a:p>
          <a:p>
            <a:pPr>
              <a:buClr>
                <a:srgbClr val="33CC33"/>
              </a:buClr>
            </a:pPr>
            <a:r>
              <a:rPr lang="fr-FR" altLang="fr-FR" sz="1600">
                <a:solidFill>
                  <a:srgbClr val="000099"/>
                </a:solidFill>
                <a:ea typeface="MS PGothic" panose="020B0600070205080204" pitchFamily="34" charset="-128"/>
                <a:cs typeface="Arial" panose="020B0604020202020204" pitchFamily="34" charset="0"/>
              </a:rPr>
              <a:t>	</a:t>
            </a:r>
            <a:r>
              <a:rPr lang="fr-FR" altLang="fr-FR" sz="1600" b="1">
                <a:solidFill>
                  <a:srgbClr val="000099"/>
                </a:solidFill>
                <a:ea typeface="MS PGothic" panose="020B0600070205080204" pitchFamily="34" charset="-128"/>
                <a:cs typeface="Arial" panose="020B0604020202020204" pitchFamily="34" charset="0"/>
              </a:rPr>
              <a:t>grattage</a:t>
            </a:r>
            <a:r>
              <a:rPr lang="fr-FR" altLang="fr-FR" sz="1600">
                <a:solidFill>
                  <a:srgbClr val="000099"/>
                </a:solidFill>
                <a:ea typeface="MS PGothic" panose="020B0600070205080204" pitchFamily="34" charset="-128"/>
                <a:cs typeface="Arial" panose="020B0604020202020204" pitchFamily="34" charset="0"/>
              </a:rPr>
              <a:t> </a:t>
            </a:r>
            <a:r>
              <a:rPr lang="fr-FR" altLang="fr-FR" sz="1600" b="1">
                <a:solidFill>
                  <a:srgbClr val="000099"/>
                </a:solidFill>
                <a:ea typeface="MS PGothic" panose="020B0600070205080204" pitchFamily="34" charset="-128"/>
                <a:cs typeface="Arial" panose="020B0604020202020204" pitchFamily="34" charset="0"/>
              </a:rPr>
              <a:t>qui fait saigner facilement</a:t>
            </a:r>
            <a:endParaRPr lang="fr-FR" altLang="fr-FR" sz="1600">
              <a:solidFill>
                <a:srgbClr val="000099"/>
              </a:solidFill>
              <a:ea typeface="MS PGothic" panose="020B0600070205080204" pitchFamily="34" charset="-128"/>
              <a:cs typeface="Arial" panose="020B0604020202020204" pitchFamily="34" charset="0"/>
            </a:endParaRPr>
          </a:p>
          <a:p>
            <a:pPr>
              <a:buClr>
                <a:srgbClr val="33CC33"/>
              </a:buClr>
            </a:pPr>
            <a:r>
              <a:rPr lang="fr-FR" altLang="fr-FR" sz="1600" b="1" i="1">
                <a:solidFill>
                  <a:srgbClr val="000099"/>
                </a:solidFill>
                <a:ea typeface="MS PGothic" panose="020B0600070205080204" pitchFamily="34" charset="-128"/>
                <a:cs typeface="Arial" panose="020B0604020202020204" pitchFamily="34" charset="0"/>
              </a:rPr>
              <a:t>	</a:t>
            </a:r>
            <a:r>
              <a:rPr lang="fr-FR" altLang="fr-FR" sz="1600">
                <a:solidFill>
                  <a:srgbClr val="000099"/>
                </a:solidFill>
                <a:ea typeface="MS PGothic" panose="020B0600070205080204" pitchFamily="34" charset="-128"/>
                <a:cs typeface="Arial" panose="020B0604020202020204" pitchFamily="34" charset="0"/>
              </a:rPr>
              <a:t>Éruptions cutanées non spécifiques</a:t>
            </a:r>
          </a:p>
        </p:txBody>
      </p:sp>
      <p:sp>
        <p:nvSpPr>
          <p:cNvPr id="8" name="Shape 1090"/>
          <p:cNvSpPr/>
          <p:nvPr/>
        </p:nvSpPr>
        <p:spPr>
          <a:xfrm>
            <a:off x="8259763" y="2600325"/>
            <a:ext cx="2859087" cy="733425"/>
          </a:xfrm>
          <a:prstGeom prst="roundRect">
            <a:avLst>
              <a:gd name="adj" fmla="val 16667"/>
            </a:avLst>
          </a:prstGeom>
          <a:noFill/>
          <a:ln w="12700" cap="flat" cmpd="sng">
            <a:solidFill>
              <a:srgbClr val="92D050"/>
            </a:solidFill>
            <a:prstDash val="solid"/>
            <a:miter lim="800000"/>
            <a:headEnd type="none" w="med" len="med"/>
            <a:tailEnd type="none" w="med" len="med"/>
          </a:ln>
        </p:spPr>
        <p:txBody>
          <a:bodyPr spcFirstLastPara="1" lIns="91425" tIns="45700" rIns="91425" bIns="45700"/>
          <a:lstStyle/>
          <a:p>
            <a:pPr algn="r" fontAlgn="auto">
              <a:spcBef>
                <a:spcPts val="0"/>
              </a:spcBef>
              <a:spcAft>
                <a:spcPts val="0"/>
              </a:spcAft>
              <a:defRPr/>
            </a:pPr>
            <a:r>
              <a:rPr lang="fr-FR" b="1" dirty="0" err="1">
                <a:solidFill>
                  <a:srgbClr val="000099"/>
                </a:solidFill>
                <a:latin typeface="+mj-lt"/>
                <a:ea typeface="Arial"/>
                <a:cs typeface="Arial"/>
                <a:sym typeface="Arial"/>
              </a:rPr>
              <a:t>Arsenicum</a:t>
            </a:r>
            <a:r>
              <a:rPr lang="fr-FR" b="1" dirty="0">
                <a:solidFill>
                  <a:srgbClr val="000099"/>
                </a:solidFill>
                <a:latin typeface="+mj-lt"/>
                <a:ea typeface="Arial"/>
                <a:cs typeface="Arial"/>
                <a:sym typeface="Arial"/>
              </a:rPr>
              <a:t> album 9 CH</a:t>
            </a:r>
            <a:endParaRPr b="1" dirty="0">
              <a:solidFill>
                <a:srgbClr val="000099"/>
              </a:solidFill>
              <a:latin typeface="+mj-lt"/>
              <a:ea typeface="Arial"/>
              <a:cs typeface="Arial"/>
            </a:endParaRPr>
          </a:p>
          <a:p>
            <a:pPr algn="r" eaLnBrk="0" hangingPunct="0">
              <a:defRPr/>
            </a:pPr>
            <a:r>
              <a:rPr lang="fr-FR" altLang="fr-FR" sz="1600" dirty="0">
                <a:solidFill>
                  <a:srgbClr val="000099"/>
                </a:solidFill>
                <a:latin typeface="+mj-lt"/>
              </a:rPr>
              <a:t>5 granules 3 fois par jour</a:t>
            </a:r>
          </a:p>
        </p:txBody>
      </p:sp>
      <p:sp>
        <p:nvSpPr>
          <p:cNvPr id="11" name="Shape 1090"/>
          <p:cNvSpPr/>
          <p:nvPr/>
        </p:nvSpPr>
        <p:spPr>
          <a:xfrm>
            <a:off x="7840663" y="4225925"/>
            <a:ext cx="3278187" cy="733425"/>
          </a:xfrm>
          <a:prstGeom prst="roundRect">
            <a:avLst>
              <a:gd name="adj" fmla="val 16667"/>
            </a:avLst>
          </a:prstGeom>
          <a:noFill/>
          <a:ln w="12700" cap="flat" cmpd="sng">
            <a:solidFill>
              <a:srgbClr val="92D050"/>
            </a:solidFill>
            <a:prstDash val="solid"/>
            <a:miter lim="800000"/>
            <a:headEnd type="none" w="med" len="med"/>
            <a:tailEnd type="none" w="med" len="med"/>
          </a:ln>
        </p:spPr>
        <p:txBody>
          <a:bodyPr spcFirstLastPara="1" lIns="91425" tIns="45700" rIns="91425" bIns="45700"/>
          <a:lstStyle/>
          <a:p>
            <a:pPr algn="r" fontAlgn="auto">
              <a:spcBef>
                <a:spcPts val="0"/>
              </a:spcBef>
              <a:spcAft>
                <a:spcPts val="0"/>
              </a:spcAft>
              <a:defRPr/>
            </a:pPr>
            <a:r>
              <a:rPr lang="fr-FR" b="1" dirty="0" err="1">
                <a:solidFill>
                  <a:srgbClr val="000099"/>
                </a:solidFill>
                <a:latin typeface="+mj-lt"/>
                <a:ea typeface="Arial"/>
                <a:cs typeface="Arial"/>
                <a:sym typeface="Arial"/>
              </a:rPr>
              <a:t>Lycopodium</a:t>
            </a:r>
            <a:r>
              <a:rPr lang="fr-FR" b="1" dirty="0">
                <a:solidFill>
                  <a:srgbClr val="000099"/>
                </a:solidFill>
                <a:latin typeface="+mj-lt"/>
                <a:ea typeface="Arial"/>
                <a:cs typeface="Arial"/>
                <a:sym typeface="Arial"/>
              </a:rPr>
              <a:t> </a:t>
            </a:r>
            <a:r>
              <a:rPr lang="fr-FR" b="1" dirty="0" err="1">
                <a:solidFill>
                  <a:srgbClr val="000099"/>
                </a:solidFill>
                <a:latin typeface="+mj-lt"/>
                <a:ea typeface="Arial"/>
                <a:cs typeface="Arial"/>
                <a:sym typeface="Arial"/>
              </a:rPr>
              <a:t>clavatum</a:t>
            </a:r>
            <a:r>
              <a:rPr lang="fr-FR" b="1" dirty="0">
                <a:solidFill>
                  <a:srgbClr val="000099"/>
                </a:solidFill>
                <a:latin typeface="+mj-lt"/>
                <a:ea typeface="Arial"/>
                <a:cs typeface="Arial"/>
                <a:sym typeface="Arial"/>
              </a:rPr>
              <a:t> 9 CH</a:t>
            </a:r>
            <a:endParaRPr b="1" dirty="0">
              <a:solidFill>
                <a:srgbClr val="000099"/>
              </a:solidFill>
              <a:latin typeface="+mj-lt"/>
              <a:ea typeface="Arial"/>
              <a:cs typeface="Arial"/>
            </a:endParaRPr>
          </a:p>
          <a:p>
            <a:pPr algn="r" eaLnBrk="0" hangingPunct="0">
              <a:defRPr/>
            </a:pPr>
            <a:r>
              <a:rPr lang="fr-FR" altLang="fr-FR" sz="1600" dirty="0">
                <a:solidFill>
                  <a:srgbClr val="000099"/>
                </a:solidFill>
                <a:latin typeface="+mj-lt"/>
              </a:rPr>
              <a:t>5 granules 3 fois par jour</a:t>
            </a:r>
          </a:p>
        </p:txBody>
      </p:sp>
      <p:sp>
        <p:nvSpPr>
          <p:cNvPr id="6" name="Rectangle 5"/>
          <p:cNvSpPr/>
          <p:nvPr/>
        </p:nvSpPr>
        <p:spPr>
          <a:xfrm>
            <a:off x="493713" y="2678113"/>
            <a:ext cx="6611937" cy="830262"/>
          </a:xfrm>
          <a:prstGeom prst="rect">
            <a:avLst/>
          </a:prstGeom>
        </p:spPr>
        <p:txBody>
          <a:bodyPr>
            <a:spAutoFit/>
          </a:bodyPr>
          <a:lstStyle/>
          <a:p>
            <a:pPr marL="285750" indent="-285750" fontAlgn="auto">
              <a:spcBef>
                <a:spcPts val="0"/>
              </a:spcBef>
              <a:spcAft>
                <a:spcPts val="0"/>
              </a:spcAft>
              <a:buFontTx/>
              <a:buBlip>
                <a:blip r:embed="rId3"/>
              </a:buBlip>
              <a:defRPr/>
            </a:pPr>
            <a:r>
              <a:rPr lang="fr-FR" sz="1600" b="1" dirty="0">
                <a:solidFill>
                  <a:srgbClr val="000099"/>
                </a:solidFill>
                <a:latin typeface="+mn-lt"/>
                <a:cs typeface="Arial"/>
              </a:rPr>
              <a:t>Prurit brûlant intense</a:t>
            </a:r>
            <a:r>
              <a:rPr lang="fr-FR" sz="1600" dirty="0">
                <a:solidFill>
                  <a:srgbClr val="000099"/>
                </a:solidFill>
                <a:latin typeface="+mn-lt"/>
                <a:cs typeface="Arial"/>
              </a:rPr>
              <a:t> </a:t>
            </a:r>
            <a:r>
              <a:rPr lang="fr-FR" sz="1600" dirty="0">
                <a:solidFill>
                  <a:srgbClr val="000099"/>
                </a:solidFill>
                <a:latin typeface="+mn-lt"/>
                <a:ea typeface="Calibri"/>
                <a:cs typeface="Calibri"/>
                <a:sym typeface="Calibri"/>
              </a:rPr>
              <a:t>jusqu’à saigner, </a:t>
            </a:r>
            <a:endParaRPr lang="fr-FR" sz="1600" i="1" dirty="0">
              <a:solidFill>
                <a:srgbClr val="000099"/>
              </a:solidFill>
              <a:latin typeface="+mn-lt"/>
            </a:endParaRPr>
          </a:p>
          <a:p>
            <a:pPr fontAlgn="auto">
              <a:spcBef>
                <a:spcPts val="0"/>
              </a:spcBef>
              <a:spcAft>
                <a:spcPts val="0"/>
              </a:spcAft>
              <a:defRPr/>
            </a:pPr>
            <a:r>
              <a:rPr lang="fr-FR" sz="1600" b="1" i="1" dirty="0">
                <a:solidFill>
                  <a:srgbClr val="000099"/>
                </a:solidFill>
                <a:latin typeface="+mn-lt"/>
                <a:ea typeface="Calibri"/>
                <a:cs typeface="Calibri"/>
                <a:sym typeface="Calibri"/>
              </a:rPr>
              <a:t>     Amélioré par la chaleur, les applications chaudes</a:t>
            </a:r>
            <a:endParaRPr lang="fr-FR" sz="1600" i="1" dirty="0">
              <a:solidFill>
                <a:srgbClr val="FF0000"/>
              </a:solidFill>
              <a:latin typeface="+mn-lt"/>
              <a:ea typeface="Calibri"/>
              <a:cs typeface="Calibri"/>
              <a:sym typeface="Calibri"/>
            </a:endParaRPr>
          </a:p>
          <a:p>
            <a:pPr marL="271463" indent="-271463" fontAlgn="auto">
              <a:spcBef>
                <a:spcPts val="0"/>
              </a:spcBef>
              <a:spcAft>
                <a:spcPts val="0"/>
              </a:spcAft>
              <a:defRPr/>
            </a:pPr>
            <a:r>
              <a:rPr lang="fr-FR" sz="1600" i="1" dirty="0">
                <a:solidFill>
                  <a:srgbClr val="000099"/>
                </a:solidFill>
                <a:latin typeface="+mn-lt"/>
                <a:sym typeface="Calibri"/>
              </a:rPr>
              <a:t>	</a:t>
            </a:r>
            <a:r>
              <a:rPr lang="fr-FR" sz="1600" dirty="0">
                <a:solidFill>
                  <a:srgbClr val="000099"/>
                </a:solidFill>
                <a:latin typeface="+mn-lt"/>
                <a:sym typeface="Calibri"/>
              </a:rPr>
              <a:t>Éruptions avec </a:t>
            </a:r>
            <a:r>
              <a:rPr lang="fr-FR" sz="1600" b="1" dirty="0">
                <a:solidFill>
                  <a:srgbClr val="000099"/>
                </a:solidFill>
                <a:latin typeface="+mn-lt"/>
                <a:sym typeface="Calibri"/>
              </a:rPr>
              <a:t>desquamation fine</a:t>
            </a:r>
            <a:r>
              <a:rPr lang="fr-FR" sz="1600" dirty="0">
                <a:solidFill>
                  <a:srgbClr val="000099"/>
                </a:solidFill>
                <a:latin typeface="+mn-lt"/>
                <a:sym typeface="Calibri"/>
              </a:rPr>
              <a:t> (farine) </a:t>
            </a:r>
            <a:r>
              <a:rPr lang="fr-FR" sz="1600" b="1" dirty="0">
                <a:solidFill>
                  <a:srgbClr val="000099"/>
                </a:solidFill>
                <a:latin typeface="+mn-lt"/>
                <a:sym typeface="Calibri"/>
              </a:rPr>
              <a:t>ou plaques indurées</a:t>
            </a:r>
            <a:endParaRPr lang="fr-FR" sz="1600" b="1" dirty="0">
              <a:solidFill>
                <a:srgbClr val="000099"/>
              </a:solidFill>
              <a:latin typeface="+mn-lt"/>
            </a:endParaRPr>
          </a:p>
        </p:txBody>
      </p:sp>
      <p:sp>
        <p:nvSpPr>
          <p:cNvPr id="337927" name="Espace réservé du contenu 2"/>
          <p:cNvSpPr txBox="1">
            <a:spLocks/>
          </p:cNvSpPr>
          <p:nvPr/>
        </p:nvSpPr>
        <p:spPr bwMode="auto">
          <a:xfrm>
            <a:off x="254000" y="1682750"/>
            <a:ext cx="381158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b="1" u="sng">
                <a:solidFill>
                  <a:srgbClr val="000099"/>
                </a:solidFill>
                <a:cs typeface="Arial" panose="020B0604020202020204" pitchFamily="34" charset="0"/>
              </a:rPr>
              <a:t>Prurit avec lésions</a:t>
            </a:r>
          </a:p>
          <a:p>
            <a:pPr>
              <a:buFontTx/>
              <a:buBlip>
                <a:blip r:embed="rId4"/>
              </a:buBlip>
            </a:pPr>
            <a:endParaRPr lang="fr-FR" altLang="fr-FR" sz="32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8" grpId="0" animBg="1"/>
      <p:bldP spid="11"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bwMode="auto">
          <a:xfrm>
            <a:off x="350838" y="4654550"/>
            <a:ext cx="5067300" cy="1168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4638" indent="-274638">
              <a:lnSpc>
                <a:spcPct val="90000"/>
              </a:lnSpc>
              <a:buFontTx/>
              <a:buBlip>
                <a:blip r:embed="rId3"/>
              </a:buBlip>
            </a:pPr>
            <a:r>
              <a:rPr lang="fr-FR" altLang="fr-FR" sz="1600">
                <a:solidFill>
                  <a:srgbClr val="000099"/>
                </a:solidFill>
                <a:cs typeface="Arial" panose="020B0604020202020204" pitchFamily="34" charset="0"/>
              </a:rPr>
              <a:t>Prurit </a:t>
            </a:r>
            <a:r>
              <a:rPr lang="fr-FR" altLang="fr-FR" sz="1600" b="1">
                <a:solidFill>
                  <a:srgbClr val="000099"/>
                </a:solidFill>
                <a:cs typeface="Arial" panose="020B0604020202020204" pitchFamily="34" charset="0"/>
              </a:rPr>
              <a:t>brûlant</a:t>
            </a:r>
            <a:r>
              <a:rPr lang="fr-FR" altLang="fr-FR" sz="1600">
                <a:solidFill>
                  <a:srgbClr val="000099"/>
                </a:solidFill>
                <a:cs typeface="Arial" panose="020B0604020202020204" pitchFamily="34" charset="0"/>
              </a:rPr>
              <a:t> sur peau épaissie</a:t>
            </a:r>
          </a:p>
          <a:p>
            <a:pPr marL="274638" indent="-274638">
              <a:lnSpc>
                <a:spcPct val="90000"/>
              </a:lnSpc>
              <a:buFontTx/>
              <a:buNone/>
            </a:pPr>
            <a:r>
              <a:rPr lang="fr-FR" altLang="fr-FR" sz="1600" i="1">
                <a:solidFill>
                  <a:srgbClr val="000099"/>
                </a:solidFill>
                <a:cs typeface="Arial" panose="020B0604020202020204" pitchFamily="34" charset="0"/>
              </a:rPr>
              <a:t>    aggravé par le soir et par les bains chauds</a:t>
            </a:r>
          </a:p>
          <a:p>
            <a:pPr marL="274638" indent="-274638">
              <a:lnSpc>
                <a:spcPct val="90000"/>
              </a:lnSpc>
              <a:buFontTx/>
              <a:buNone/>
            </a:pPr>
            <a:r>
              <a:rPr lang="fr-FR" altLang="fr-FR" sz="1600" i="1">
                <a:solidFill>
                  <a:srgbClr val="000099"/>
                </a:solidFill>
                <a:cs typeface="Arial" panose="020B0604020202020204" pitchFamily="34" charset="0"/>
              </a:rPr>
              <a:t>    amélioré par le grattage</a:t>
            </a:r>
          </a:p>
          <a:p>
            <a:pPr marL="274638" indent="-274638">
              <a:lnSpc>
                <a:spcPct val="90000"/>
              </a:lnSpc>
              <a:buFontTx/>
              <a:buNone/>
            </a:pPr>
            <a:r>
              <a:rPr lang="fr-FR" altLang="fr-FR" sz="1600" b="1">
                <a:solidFill>
                  <a:srgbClr val="000099"/>
                </a:solidFill>
                <a:cs typeface="Arial" panose="020B0604020202020204" pitchFamily="34" charset="0"/>
              </a:rPr>
              <a:t>    Prurit tenace, quel que soit aspect</a:t>
            </a:r>
          </a:p>
        </p:txBody>
      </p:sp>
      <p:sp>
        <p:nvSpPr>
          <p:cNvPr id="9" name="ZoneTexte 8"/>
          <p:cNvSpPr txBox="1">
            <a:spLocks noChangeArrowheads="1"/>
          </p:cNvSpPr>
          <p:nvPr/>
        </p:nvSpPr>
        <p:spPr bwMode="auto">
          <a:xfrm>
            <a:off x="2397125" y="314325"/>
            <a:ext cx="8091488" cy="5842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fr-FR" altLang="fr-FR" sz="3200" b="1" dirty="0">
                <a:solidFill>
                  <a:schemeClr val="bg1"/>
                </a:solidFill>
                <a:latin typeface="+mj-lt"/>
                <a:cs typeface="Arial" panose="020B0604020202020204" pitchFamily="34" charset="0"/>
              </a:rPr>
              <a:t>3.2. Prurit</a:t>
            </a:r>
          </a:p>
        </p:txBody>
      </p:sp>
      <p:sp>
        <p:nvSpPr>
          <p:cNvPr id="10" name="Text Box 6"/>
          <p:cNvSpPr txBox="1">
            <a:spLocks noChangeArrowheads="1"/>
          </p:cNvSpPr>
          <p:nvPr/>
        </p:nvSpPr>
        <p:spPr bwMode="auto">
          <a:xfrm>
            <a:off x="350838" y="2381250"/>
            <a:ext cx="422116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rgbClr val="33CC33"/>
              </a:buClr>
              <a:buFontTx/>
              <a:buBlip>
                <a:blip r:embed="rId3"/>
              </a:buBlip>
            </a:pPr>
            <a:r>
              <a:rPr lang="fr-FR" altLang="fr-FR" sz="1600">
                <a:solidFill>
                  <a:srgbClr val="000099"/>
                </a:solidFill>
                <a:ea typeface="MS PGothic" panose="020B0600070205080204" pitchFamily="34" charset="-128"/>
                <a:cs typeface="Arial" panose="020B0604020202020204" pitchFamily="34" charset="0"/>
              </a:rPr>
              <a:t>Prurit </a:t>
            </a:r>
            <a:r>
              <a:rPr lang="fr-FR" altLang="fr-FR" sz="1600" b="1">
                <a:solidFill>
                  <a:srgbClr val="000099"/>
                </a:solidFill>
                <a:ea typeface="MS PGothic" panose="020B0600070205080204" pitchFamily="34" charset="-128"/>
                <a:cs typeface="Arial" panose="020B0604020202020204" pitchFamily="34" charset="0"/>
              </a:rPr>
              <a:t>intense</a:t>
            </a:r>
            <a:r>
              <a:rPr lang="fr-FR" altLang="fr-FR" sz="1600">
                <a:solidFill>
                  <a:srgbClr val="000099"/>
                </a:solidFill>
                <a:ea typeface="MS PGothic" panose="020B0600070205080204" pitchFamily="34" charset="-128"/>
                <a:cs typeface="Arial" panose="020B0604020202020204" pitchFamily="34" charset="0"/>
              </a:rPr>
              <a:t> sans éruption avec sensation de brûlure</a:t>
            </a:r>
          </a:p>
          <a:p>
            <a:pPr>
              <a:spcAft>
                <a:spcPct val="50000"/>
              </a:spcAft>
              <a:buClr>
                <a:srgbClr val="33CC33"/>
              </a:buClr>
            </a:pPr>
            <a:r>
              <a:rPr lang="fr-FR" altLang="fr-FR" sz="1600" i="1">
                <a:solidFill>
                  <a:srgbClr val="000099"/>
                </a:solidFill>
                <a:ea typeface="MS PGothic" panose="020B0600070205080204" pitchFamily="34" charset="-128"/>
                <a:cs typeface="Arial" panose="020B0604020202020204" pitchFamily="34" charset="0"/>
              </a:rPr>
              <a:t>     aggravé la nuit et à la chaleur du lit</a:t>
            </a:r>
            <a:endParaRPr lang="fr-FR" altLang="fr-FR" sz="1600" b="1">
              <a:solidFill>
                <a:srgbClr val="000099"/>
              </a:solidFill>
              <a:ea typeface="MS PGothic" panose="020B0600070205080204" pitchFamily="34" charset="-128"/>
              <a:cs typeface="Arial" panose="020B0604020202020204" pitchFamily="34" charset="0"/>
            </a:endParaRPr>
          </a:p>
        </p:txBody>
      </p:sp>
      <p:sp>
        <p:nvSpPr>
          <p:cNvPr id="8" name="Rectangle 7"/>
          <p:cNvSpPr>
            <a:spLocks noChangeArrowheads="1"/>
          </p:cNvSpPr>
          <p:nvPr/>
        </p:nvSpPr>
        <p:spPr bwMode="auto">
          <a:xfrm>
            <a:off x="350838" y="3465513"/>
            <a:ext cx="6096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1463" indent="-271463">
              <a:tabLst>
                <a:tab pos="271463" algn="l"/>
              </a:tabLst>
              <a:defRPr>
                <a:solidFill>
                  <a:schemeClr val="tx1"/>
                </a:solidFill>
                <a:latin typeface="Arial" panose="020B0604020202020204" pitchFamily="34" charset="0"/>
              </a:defRPr>
            </a:lvl1pPr>
            <a:lvl2pPr marL="742950" indent="-285750">
              <a:tabLst>
                <a:tab pos="271463" algn="l"/>
              </a:tabLst>
              <a:defRPr>
                <a:solidFill>
                  <a:schemeClr val="tx1"/>
                </a:solidFill>
                <a:latin typeface="Arial" panose="020B0604020202020204" pitchFamily="34" charset="0"/>
              </a:defRPr>
            </a:lvl2pPr>
            <a:lvl3pPr marL="1143000" indent="-228600">
              <a:tabLst>
                <a:tab pos="271463" algn="l"/>
              </a:tabLst>
              <a:defRPr>
                <a:solidFill>
                  <a:schemeClr val="tx1"/>
                </a:solidFill>
                <a:latin typeface="Arial" panose="020B0604020202020204" pitchFamily="34" charset="0"/>
              </a:defRPr>
            </a:lvl3pPr>
            <a:lvl4pPr marL="1600200" indent="-228600">
              <a:tabLst>
                <a:tab pos="271463" algn="l"/>
              </a:tabLst>
              <a:defRPr>
                <a:solidFill>
                  <a:schemeClr val="tx1"/>
                </a:solidFill>
                <a:latin typeface="Arial" panose="020B0604020202020204" pitchFamily="34" charset="0"/>
              </a:defRPr>
            </a:lvl4pPr>
            <a:lvl5pPr marL="2057400" indent="-228600">
              <a:tabLst>
                <a:tab pos="271463" algn="l"/>
              </a:tabLst>
              <a:defRPr>
                <a:solidFill>
                  <a:schemeClr val="tx1"/>
                </a:solidFill>
                <a:latin typeface="Arial" panose="020B0604020202020204" pitchFamily="34" charset="0"/>
              </a:defRPr>
            </a:lvl5pPr>
            <a:lvl6pPr marL="2514600" indent="-228600" fontAlgn="base">
              <a:spcBef>
                <a:spcPct val="0"/>
              </a:spcBef>
              <a:spcAft>
                <a:spcPct val="0"/>
              </a:spcAft>
              <a:tabLst>
                <a:tab pos="271463" algn="l"/>
              </a:tabLst>
              <a:defRPr>
                <a:solidFill>
                  <a:schemeClr val="tx1"/>
                </a:solidFill>
                <a:latin typeface="Arial" panose="020B0604020202020204" pitchFamily="34" charset="0"/>
              </a:defRPr>
            </a:lvl6pPr>
            <a:lvl7pPr marL="2971800" indent="-228600" fontAlgn="base">
              <a:spcBef>
                <a:spcPct val="0"/>
              </a:spcBef>
              <a:spcAft>
                <a:spcPct val="0"/>
              </a:spcAft>
              <a:tabLst>
                <a:tab pos="271463" algn="l"/>
              </a:tabLst>
              <a:defRPr>
                <a:solidFill>
                  <a:schemeClr val="tx1"/>
                </a:solidFill>
                <a:latin typeface="Arial" panose="020B0604020202020204" pitchFamily="34" charset="0"/>
              </a:defRPr>
            </a:lvl7pPr>
            <a:lvl8pPr marL="3429000" indent="-228600" fontAlgn="base">
              <a:spcBef>
                <a:spcPct val="0"/>
              </a:spcBef>
              <a:spcAft>
                <a:spcPct val="0"/>
              </a:spcAft>
              <a:tabLst>
                <a:tab pos="271463" algn="l"/>
              </a:tabLst>
              <a:defRPr>
                <a:solidFill>
                  <a:schemeClr val="tx1"/>
                </a:solidFill>
                <a:latin typeface="Arial" panose="020B0604020202020204" pitchFamily="34" charset="0"/>
              </a:defRPr>
            </a:lvl8pPr>
            <a:lvl9pPr marL="3886200" indent="-228600" fontAlgn="base">
              <a:spcBef>
                <a:spcPct val="0"/>
              </a:spcBef>
              <a:spcAft>
                <a:spcPct val="0"/>
              </a:spcAft>
              <a:tabLst>
                <a:tab pos="271463" algn="l"/>
              </a:tabLs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Sensation de brûlure</a:t>
            </a:r>
            <a:endParaRPr lang="fr-FR" altLang="fr-FR" sz="1600">
              <a:solidFill>
                <a:srgbClr val="000099"/>
              </a:solidFill>
              <a:cs typeface="Arial" panose="020B0604020202020204" pitchFamily="34" charset="0"/>
            </a:endParaRPr>
          </a:p>
          <a:p>
            <a:r>
              <a:rPr lang="fr-FR" altLang="fr-FR" sz="1600">
                <a:solidFill>
                  <a:srgbClr val="000099"/>
                </a:solidFill>
              </a:rPr>
              <a:t>     Prurit </a:t>
            </a:r>
            <a:r>
              <a:rPr lang="fr-FR" altLang="fr-FR" sz="1600" b="1" i="1">
                <a:solidFill>
                  <a:srgbClr val="000099"/>
                </a:solidFill>
              </a:rPr>
              <a:t>amélioré par le grattage</a:t>
            </a:r>
            <a:endParaRPr lang="fr-FR" altLang="fr-FR" sz="1600" b="1" i="1">
              <a:solidFill>
                <a:srgbClr val="000099"/>
              </a:solidFill>
              <a:cs typeface="Arial" panose="020B0604020202020204" pitchFamily="34" charset="0"/>
            </a:endParaRPr>
          </a:p>
        </p:txBody>
      </p:sp>
      <p:sp>
        <p:nvSpPr>
          <p:cNvPr id="12" name="Shape 1090"/>
          <p:cNvSpPr/>
          <p:nvPr/>
        </p:nvSpPr>
        <p:spPr>
          <a:xfrm>
            <a:off x="8305800" y="2305050"/>
            <a:ext cx="2859088" cy="733425"/>
          </a:xfrm>
          <a:prstGeom prst="roundRect">
            <a:avLst>
              <a:gd name="adj" fmla="val 16667"/>
            </a:avLst>
          </a:prstGeom>
          <a:noFill/>
          <a:ln w="12700" cap="flat" cmpd="sng">
            <a:solidFill>
              <a:srgbClr val="92D050"/>
            </a:solidFill>
            <a:prstDash val="solid"/>
            <a:miter lim="800000"/>
            <a:headEnd type="none" w="med" len="med"/>
            <a:tailEnd type="none" w="med" len="med"/>
          </a:ln>
        </p:spPr>
        <p:txBody>
          <a:bodyPr spcFirstLastPara="1" lIns="91425" tIns="45700" rIns="91425" bIns="45700"/>
          <a:lstStyle/>
          <a:p>
            <a:pPr algn="r" fontAlgn="auto">
              <a:spcBef>
                <a:spcPts val="0"/>
              </a:spcBef>
              <a:spcAft>
                <a:spcPts val="0"/>
              </a:spcAft>
              <a:defRPr/>
            </a:pPr>
            <a:r>
              <a:rPr lang="fr-FR" b="1" dirty="0" err="1">
                <a:solidFill>
                  <a:srgbClr val="000099"/>
                </a:solidFill>
                <a:latin typeface="+mj-lt"/>
                <a:ea typeface="Arial"/>
                <a:cs typeface="Arial"/>
                <a:sym typeface="Arial"/>
              </a:rPr>
              <a:t>Dolichos</a:t>
            </a:r>
            <a:r>
              <a:rPr lang="fr-FR" b="1" dirty="0">
                <a:solidFill>
                  <a:srgbClr val="000099"/>
                </a:solidFill>
                <a:latin typeface="+mj-lt"/>
                <a:ea typeface="Arial"/>
                <a:cs typeface="Arial"/>
                <a:sym typeface="Arial"/>
              </a:rPr>
              <a:t> </a:t>
            </a:r>
            <a:r>
              <a:rPr lang="fr-FR" b="1" dirty="0" err="1">
                <a:solidFill>
                  <a:srgbClr val="000099"/>
                </a:solidFill>
                <a:latin typeface="+mj-lt"/>
                <a:ea typeface="Arial"/>
                <a:cs typeface="Arial"/>
                <a:sym typeface="Arial"/>
              </a:rPr>
              <a:t>pruriens</a:t>
            </a:r>
            <a:r>
              <a:rPr lang="fr-FR" b="1" dirty="0">
                <a:solidFill>
                  <a:srgbClr val="000099"/>
                </a:solidFill>
                <a:latin typeface="+mj-lt"/>
                <a:ea typeface="Arial"/>
                <a:cs typeface="Arial"/>
                <a:sym typeface="Arial"/>
              </a:rPr>
              <a:t> 5 CH</a:t>
            </a:r>
            <a:endParaRPr b="1" dirty="0">
              <a:solidFill>
                <a:srgbClr val="000099"/>
              </a:solidFill>
              <a:latin typeface="+mj-lt"/>
              <a:ea typeface="Arial"/>
              <a:cs typeface="Arial"/>
            </a:endParaRPr>
          </a:p>
          <a:p>
            <a:pPr algn="r" eaLnBrk="0" hangingPunct="0">
              <a:defRPr/>
            </a:pPr>
            <a:r>
              <a:rPr lang="fr-FR" altLang="fr-FR" sz="1600" dirty="0">
                <a:solidFill>
                  <a:srgbClr val="000099"/>
                </a:solidFill>
                <a:latin typeface="+mj-lt"/>
              </a:rPr>
              <a:t>5 granules 3 fois par jour</a:t>
            </a:r>
          </a:p>
        </p:txBody>
      </p:sp>
      <p:sp>
        <p:nvSpPr>
          <p:cNvPr id="13" name="Shape 1090"/>
          <p:cNvSpPr/>
          <p:nvPr/>
        </p:nvSpPr>
        <p:spPr>
          <a:xfrm>
            <a:off x="8305800" y="3463925"/>
            <a:ext cx="2859088" cy="731838"/>
          </a:xfrm>
          <a:prstGeom prst="roundRect">
            <a:avLst>
              <a:gd name="adj" fmla="val 16667"/>
            </a:avLst>
          </a:prstGeom>
          <a:noFill/>
          <a:ln w="12700" cap="flat" cmpd="sng">
            <a:solidFill>
              <a:srgbClr val="92D050"/>
            </a:solidFill>
            <a:prstDash val="solid"/>
            <a:miter lim="800000"/>
            <a:headEnd type="none" w="med" len="med"/>
            <a:tailEnd type="none" w="med" len="med"/>
          </a:ln>
        </p:spPr>
        <p:txBody>
          <a:bodyPr spcFirstLastPara="1" lIns="91425" tIns="45700" rIns="91425" bIns="45700"/>
          <a:lstStyle/>
          <a:p>
            <a:pPr algn="r" fontAlgn="auto">
              <a:spcBef>
                <a:spcPts val="0"/>
              </a:spcBef>
              <a:spcAft>
                <a:spcPts val="0"/>
              </a:spcAft>
              <a:defRPr/>
            </a:pPr>
            <a:r>
              <a:rPr lang="fr-FR" b="1" dirty="0" err="1">
                <a:solidFill>
                  <a:srgbClr val="000099"/>
                </a:solidFill>
                <a:latin typeface="+mj-lt"/>
                <a:ea typeface="Arial"/>
                <a:cs typeface="Arial"/>
                <a:sym typeface="Arial"/>
              </a:rPr>
              <a:t>Causticum</a:t>
            </a:r>
            <a:r>
              <a:rPr lang="fr-FR" b="1" dirty="0">
                <a:solidFill>
                  <a:srgbClr val="000099"/>
                </a:solidFill>
                <a:latin typeface="+mj-lt"/>
                <a:ea typeface="Arial"/>
                <a:cs typeface="Arial"/>
                <a:sym typeface="Arial"/>
              </a:rPr>
              <a:t> 9 CH</a:t>
            </a:r>
            <a:endParaRPr b="1" dirty="0">
              <a:solidFill>
                <a:srgbClr val="000099"/>
              </a:solidFill>
              <a:latin typeface="+mj-lt"/>
              <a:ea typeface="Arial"/>
              <a:cs typeface="Arial"/>
            </a:endParaRPr>
          </a:p>
          <a:p>
            <a:pPr algn="r" eaLnBrk="0" hangingPunct="0">
              <a:defRPr/>
            </a:pPr>
            <a:r>
              <a:rPr lang="fr-FR" altLang="fr-FR" sz="1600" dirty="0">
                <a:solidFill>
                  <a:srgbClr val="000099"/>
                </a:solidFill>
                <a:latin typeface="+mj-lt"/>
              </a:rPr>
              <a:t>5 granules 3 fois par jour</a:t>
            </a:r>
          </a:p>
        </p:txBody>
      </p:sp>
      <p:sp>
        <p:nvSpPr>
          <p:cNvPr id="15" name="Shape 1090"/>
          <p:cNvSpPr/>
          <p:nvPr/>
        </p:nvSpPr>
        <p:spPr>
          <a:xfrm>
            <a:off x="8093075" y="4654550"/>
            <a:ext cx="3071813" cy="731838"/>
          </a:xfrm>
          <a:prstGeom prst="roundRect">
            <a:avLst>
              <a:gd name="adj" fmla="val 16667"/>
            </a:avLst>
          </a:prstGeom>
          <a:noFill/>
          <a:ln w="12700" cap="flat" cmpd="sng">
            <a:solidFill>
              <a:srgbClr val="92D050"/>
            </a:solidFill>
            <a:prstDash val="solid"/>
            <a:miter lim="800000"/>
            <a:headEnd type="none" w="med" len="med"/>
            <a:tailEnd type="none" w="med" len="med"/>
          </a:ln>
        </p:spPr>
        <p:txBody>
          <a:bodyPr spcFirstLastPara="1" lIns="91425" tIns="45700" rIns="91425" bIns="45700"/>
          <a:lstStyle/>
          <a:p>
            <a:pPr algn="r" fontAlgn="auto">
              <a:spcBef>
                <a:spcPts val="0"/>
              </a:spcBef>
              <a:spcAft>
                <a:spcPts val="0"/>
              </a:spcAft>
              <a:defRPr/>
            </a:pPr>
            <a:r>
              <a:rPr lang="fr-FR" b="1" dirty="0">
                <a:solidFill>
                  <a:srgbClr val="000099"/>
                </a:solidFill>
                <a:latin typeface="+mj-lt"/>
                <a:ea typeface="Arial"/>
                <a:cs typeface="Arial"/>
                <a:sym typeface="Arial"/>
              </a:rPr>
              <a:t>Radium </a:t>
            </a:r>
            <a:r>
              <a:rPr lang="fr-FR" b="1" dirty="0" err="1">
                <a:solidFill>
                  <a:srgbClr val="000099"/>
                </a:solidFill>
                <a:latin typeface="+mj-lt"/>
                <a:ea typeface="Arial"/>
                <a:cs typeface="Arial"/>
                <a:sym typeface="Arial"/>
              </a:rPr>
              <a:t>bromatum</a:t>
            </a:r>
            <a:r>
              <a:rPr lang="fr-FR" b="1" dirty="0">
                <a:solidFill>
                  <a:srgbClr val="000099"/>
                </a:solidFill>
                <a:latin typeface="+mj-lt"/>
                <a:ea typeface="Arial"/>
                <a:cs typeface="Arial"/>
                <a:sym typeface="Arial"/>
              </a:rPr>
              <a:t> 9 CH</a:t>
            </a:r>
            <a:endParaRPr b="1" dirty="0">
              <a:solidFill>
                <a:srgbClr val="000099"/>
              </a:solidFill>
              <a:latin typeface="+mj-lt"/>
              <a:ea typeface="Arial"/>
              <a:cs typeface="Arial"/>
            </a:endParaRPr>
          </a:p>
          <a:p>
            <a:pPr algn="r" eaLnBrk="0" hangingPunct="0">
              <a:defRPr/>
            </a:pPr>
            <a:r>
              <a:rPr lang="fr-FR" altLang="fr-FR" sz="1600" dirty="0">
                <a:solidFill>
                  <a:srgbClr val="000099"/>
                </a:solidFill>
                <a:latin typeface="+mj-lt"/>
              </a:rPr>
              <a:t>5 granules 3 fois par jour</a:t>
            </a:r>
          </a:p>
        </p:txBody>
      </p:sp>
      <p:sp>
        <p:nvSpPr>
          <p:cNvPr id="339976" name="Espace réservé du contenu 2"/>
          <p:cNvSpPr txBox="1">
            <a:spLocks/>
          </p:cNvSpPr>
          <p:nvPr/>
        </p:nvSpPr>
        <p:spPr bwMode="auto">
          <a:xfrm>
            <a:off x="254000" y="1682750"/>
            <a:ext cx="381158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b="1" u="sng">
                <a:solidFill>
                  <a:srgbClr val="000099"/>
                </a:solidFill>
                <a:cs typeface="Arial" panose="020B0604020202020204" pitchFamily="34" charset="0"/>
              </a:rPr>
              <a:t>Prurit sans lésion</a:t>
            </a:r>
          </a:p>
          <a:p>
            <a:pPr>
              <a:buFontTx/>
              <a:buBlip>
                <a:blip r:embed="rId4"/>
              </a:buBlip>
            </a:pPr>
            <a:endParaRPr lang="fr-FR" altLang="fr-FR" sz="32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0" grpId="0"/>
      <p:bldP spid="8" grpId="0"/>
      <p:bldP spid="12" grpId="0" animBg="1"/>
      <p:bldP spid="13"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354013" y="4237038"/>
            <a:ext cx="6096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14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Prurit sine materia</a:t>
            </a:r>
            <a:endParaRPr lang="fr-FR" altLang="fr-FR" sz="1600">
              <a:solidFill>
                <a:srgbClr val="000099"/>
              </a:solidFill>
              <a:cs typeface="Arial" panose="020B0604020202020204" pitchFamily="34" charset="0"/>
            </a:endParaRPr>
          </a:p>
          <a:p>
            <a:r>
              <a:rPr lang="fr-FR" altLang="fr-FR" sz="1600">
                <a:solidFill>
                  <a:srgbClr val="000099"/>
                </a:solidFill>
              </a:rPr>
              <a:t>Prurit </a:t>
            </a:r>
            <a:r>
              <a:rPr lang="fr-FR" altLang="fr-FR" sz="1600" b="1">
                <a:solidFill>
                  <a:srgbClr val="000099"/>
                </a:solidFill>
              </a:rPr>
              <a:t>se déplace après le grattage</a:t>
            </a:r>
            <a:r>
              <a:rPr lang="fr-FR" altLang="fr-FR" sz="1600">
                <a:solidFill>
                  <a:srgbClr val="000099"/>
                </a:solidFill>
              </a:rPr>
              <a:t>, même en peau saine</a:t>
            </a:r>
            <a:endParaRPr lang="fr-FR" altLang="fr-FR" sz="1600">
              <a:solidFill>
                <a:srgbClr val="000099"/>
              </a:solidFill>
              <a:cs typeface="Arial" panose="020B0604020202020204" pitchFamily="34" charset="0"/>
            </a:endParaRPr>
          </a:p>
          <a:p>
            <a:r>
              <a:rPr lang="fr-FR" altLang="fr-FR" sz="1600">
                <a:solidFill>
                  <a:srgbClr val="000099"/>
                </a:solidFill>
              </a:rPr>
              <a:t>Nombreuses lésions de grattage</a:t>
            </a:r>
            <a:endParaRPr lang="fr-FR" altLang="fr-FR" sz="1600">
              <a:solidFill>
                <a:srgbClr val="000099"/>
              </a:solidFill>
              <a:cs typeface="Arial" panose="020B0604020202020204" pitchFamily="34" charset="0"/>
            </a:endParaRPr>
          </a:p>
          <a:p>
            <a:r>
              <a:rPr lang="fr-FR" altLang="fr-FR" sz="1600" b="1">
                <a:solidFill>
                  <a:srgbClr val="000099"/>
                </a:solidFill>
              </a:rPr>
              <a:t>Sentiment refoulé d’injustice</a:t>
            </a:r>
            <a:r>
              <a:rPr lang="fr-FR" altLang="fr-FR" sz="1600">
                <a:solidFill>
                  <a:srgbClr val="000099"/>
                </a:solidFill>
              </a:rPr>
              <a:t>, de discrimination</a:t>
            </a:r>
            <a:endParaRPr lang="fr-FR" altLang="fr-FR" sz="1600">
              <a:solidFill>
                <a:srgbClr val="000099"/>
              </a:solidFill>
              <a:cs typeface="Arial" panose="020B0604020202020204" pitchFamily="34" charset="0"/>
            </a:endParaRPr>
          </a:p>
        </p:txBody>
      </p:sp>
      <p:sp>
        <p:nvSpPr>
          <p:cNvPr id="8" name="Shape 1089"/>
          <p:cNvSpPr/>
          <p:nvPr/>
        </p:nvSpPr>
        <p:spPr>
          <a:xfrm>
            <a:off x="8545513" y="4237038"/>
            <a:ext cx="2603500" cy="681037"/>
          </a:xfrm>
          <a:prstGeom prst="roundRect">
            <a:avLst>
              <a:gd name="adj" fmla="val 16667"/>
            </a:avLst>
          </a:prstGeom>
          <a:noFill/>
          <a:ln w="12700">
            <a:solidFill>
              <a:srgbClr val="92D050"/>
            </a:solidFill>
            <a:miter lim="800000"/>
            <a:headEnd/>
            <a:tailEnd/>
          </a:ln>
        </p:spPr>
        <p:txBody>
          <a:bodyPr>
            <a:spAutoFit/>
          </a:bodyPr>
          <a:lstStyle/>
          <a:p>
            <a:pPr algn="r" fontAlgn="auto">
              <a:spcBef>
                <a:spcPts val="0"/>
              </a:spcBef>
              <a:spcAft>
                <a:spcPts val="0"/>
              </a:spcAft>
              <a:defRPr/>
            </a:pPr>
            <a:r>
              <a:rPr lang="fr-FR" b="1" dirty="0" err="1">
                <a:solidFill>
                  <a:srgbClr val="000099"/>
                </a:solidFill>
                <a:latin typeface="+mj-lt"/>
                <a:ea typeface="ＭＳ Ｐゴシック" panose="020B0600070205080204" pitchFamily="34" charset="-128"/>
                <a:cs typeface="Arial" panose="020B0604020202020204" pitchFamily="34" charset="0"/>
                <a:sym typeface="Arial"/>
              </a:rPr>
              <a:t>Staphysagria</a:t>
            </a:r>
            <a:r>
              <a:rPr lang="fr-FR" b="1" dirty="0">
                <a:solidFill>
                  <a:srgbClr val="000099"/>
                </a:solidFill>
                <a:latin typeface="+mj-lt"/>
                <a:ea typeface="ＭＳ Ｐゴシック" panose="020B0600070205080204" pitchFamily="34" charset="-128"/>
                <a:cs typeface="Arial" panose="020B0604020202020204" pitchFamily="34" charset="0"/>
                <a:sym typeface="Arial"/>
              </a:rPr>
              <a:t> 15 CH</a:t>
            </a:r>
            <a:endParaRPr b="1" dirty="0">
              <a:solidFill>
                <a:srgbClr val="000099"/>
              </a:solidFill>
              <a:latin typeface="+mj-lt"/>
              <a:ea typeface="ＭＳ Ｐゴシック" panose="020B0600070205080204" pitchFamily="34" charset="-128"/>
              <a:cs typeface="Arial" panose="020B0604020202020204" pitchFamily="34" charset="0"/>
            </a:endParaRPr>
          </a:p>
          <a:p>
            <a:pPr algn="r" fontAlgn="auto">
              <a:spcBef>
                <a:spcPts val="0"/>
              </a:spcBef>
              <a:spcAft>
                <a:spcPts val="0"/>
              </a:spcAft>
              <a:defRPr/>
            </a:pPr>
            <a:r>
              <a:rPr lang="fr-FR" sz="1600" dirty="0">
                <a:solidFill>
                  <a:srgbClr val="000099"/>
                </a:solidFill>
                <a:latin typeface="+mj-lt"/>
                <a:ea typeface="ＭＳ Ｐゴシック" panose="020B0600070205080204" pitchFamily="34" charset="-128"/>
                <a:cs typeface="Arial" panose="020B0604020202020204" pitchFamily="34" charset="0"/>
                <a:sym typeface="Arial"/>
              </a:rPr>
              <a:t>5 granules par jour</a:t>
            </a:r>
            <a:endParaRPr lang="fr-FR" sz="1600" dirty="0">
              <a:solidFill>
                <a:srgbClr val="000099"/>
              </a:solidFill>
              <a:latin typeface="+mj-lt"/>
              <a:ea typeface="ＭＳ Ｐゴシック" panose="020B0600070205080204" pitchFamily="34" charset="-128"/>
              <a:cs typeface="Arial" panose="020B0604020202020204" pitchFamily="34" charset="0"/>
            </a:endParaRPr>
          </a:p>
        </p:txBody>
      </p:sp>
      <p:sp>
        <p:nvSpPr>
          <p:cNvPr id="10" name="ZoneTexte 9"/>
          <p:cNvSpPr txBox="1">
            <a:spLocks noChangeArrowheads="1"/>
          </p:cNvSpPr>
          <p:nvPr/>
        </p:nvSpPr>
        <p:spPr bwMode="auto">
          <a:xfrm>
            <a:off x="2397125" y="314325"/>
            <a:ext cx="8091488" cy="5842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fr-FR" altLang="fr-FR" sz="3200" b="1" dirty="0">
                <a:solidFill>
                  <a:schemeClr val="bg1"/>
                </a:solidFill>
                <a:latin typeface="+mj-lt"/>
                <a:cs typeface="Arial" panose="020B0604020202020204" pitchFamily="34" charset="0"/>
              </a:rPr>
              <a:t>3.2. Prurit</a:t>
            </a:r>
          </a:p>
        </p:txBody>
      </p:sp>
      <p:sp>
        <p:nvSpPr>
          <p:cNvPr id="11" name="Shape 1090"/>
          <p:cNvSpPr/>
          <p:nvPr/>
        </p:nvSpPr>
        <p:spPr>
          <a:xfrm>
            <a:off x="8391525" y="2268538"/>
            <a:ext cx="2625725" cy="733425"/>
          </a:xfrm>
          <a:prstGeom prst="roundRect">
            <a:avLst>
              <a:gd name="adj" fmla="val 16667"/>
            </a:avLst>
          </a:prstGeom>
          <a:noFill/>
          <a:ln w="12700" cap="flat" cmpd="sng">
            <a:solidFill>
              <a:srgbClr val="92D050"/>
            </a:solidFill>
            <a:prstDash val="solid"/>
            <a:miter lim="800000"/>
            <a:headEnd type="none" w="med" len="med"/>
            <a:tailEnd type="none" w="med" len="med"/>
          </a:ln>
        </p:spPr>
        <p:txBody>
          <a:bodyPr spcFirstLastPara="1" lIns="91425" tIns="45700" rIns="91425" bIns="45700"/>
          <a:lstStyle/>
          <a:p>
            <a:pPr algn="r" fontAlgn="auto">
              <a:spcBef>
                <a:spcPts val="0"/>
              </a:spcBef>
              <a:spcAft>
                <a:spcPts val="0"/>
              </a:spcAft>
              <a:defRPr/>
            </a:pPr>
            <a:r>
              <a:rPr lang="fr-FR" b="1" dirty="0" err="1">
                <a:solidFill>
                  <a:srgbClr val="000099"/>
                </a:solidFill>
                <a:latin typeface="+mj-lt"/>
                <a:ea typeface="Arial"/>
                <a:cs typeface="Arial"/>
                <a:sym typeface="Arial"/>
              </a:rPr>
              <a:t>Cina</a:t>
            </a:r>
            <a:r>
              <a:rPr lang="fr-FR" b="1" dirty="0">
                <a:solidFill>
                  <a:srgbClr val="000099"/>
                </a:solidFill>
                <a:latin typeface="+mj-lt"/>
                <a:ea typeface="Arial"/>
                <a:cs typeface="Arial"/>
                <a:sym typeface="Arial"/>
              </a:rPr>
              <a:t> 15 CH</a:t>
            </a:r>
            <a:endParaRPr b="1" dirty="0">
              <a:solidFill>
                <a:srgbClr val="000099"/>
              </a:solidFill>
              <a:latin typeface="+mj-lt"/>
              <a:ea typeface="Arial"/>
              <a:cs typeface="Arial"/>
            </a:endParaRPr>
          </a:p>
          <a:p>
            <a:pPr algn="r" eaLnBrk="0" hangingPunct="0">
              <a:defRPr/>
            </a:pPr>
            <a:r>
              <a:rPr lang="fr-FR" altLang="fr-FR" sz="1600" dirty="0">
                <a:solidFill>
                  <a:srgbClr val="000099"/>
                </a:solidFill>
                <a:latin typeface="+mj-lt"/>
              </a:rPr>
              <a:t>5 granules par jour</a:t>
            </a:r>
          </a:p>
        </p:txBody>
      </p:sp>
      <p:sp>
        <p:nvSpPr>
          <p:cNvPr id="12" name="Rectangle 11"/>
          <p:cNvSpPr>
            <a:spLocks noChangeArrowheads="1"/>
          </p:cNvSpPr>
          <p:nvPr/>
        </p:nvSpPr>
        <p:spPr bwMode="auto">
          <a:xfrm>
            <a:off x="354013" y="2097088"/>
            <a:ext cx="6096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b="1">
                <a:solidFill>
                  <a:srgbClr val="000099"/>
                </a:solidFill>
                <a:cs typeface="Arial" panose="020B0604020202020204" pitchFamily="34" charset="0"/>
              </a:rPr>
              <a:t>Contexte d’oxyurose</a:t>
            </a:r>
          </a:p>
          <a:p>
            <a:r>
              <a:rPr lang="fr-FR" altLang="fr-FR" sz="1600">
                <a:solidFill>
                  <a:srgbClr val="000099"/>
                </a:solidFill>
                <a:cs typeface="Arial" panose="020B0604020202020204" pitchFamily="34" charset="0"/>
              </a:rPr>
              <a:t>	Prurit </a:t>
            </a:r>
            <a:r>
              <a:rPr lang="fr-FR" altLang="fr-FR" sz="1600" b="1">
                <a:solidFill>
                  <a:srgbClr val="000099"/>
                </a:solidFill>
                <a:cs typeface="Arial" panose="020B0604020202020204" pitchFamily="34" charset="0"/>
              </a:rPr>
              <a:t>anal</a:t>
            </a:r>
            <a:r>
              <a:rPr lang="fr-FR" altLang="fr-FR" sz="1600">
                <a:solidFill>
                  <a:srgbClr val="000099"/>
                </a:solidFill>
                <a:cs typeface="Arial" panose="020B0604020202020204" pitchFamily="34" charset="0"/>
              </a:rPr>
              <a:t> surtout nocturne (n’évite pas le vermifuge)</a:t>
            </a:r>
          </a:p>
          <a:p>
            <a:r>
              <a:rPr lang="fr-FR" altLang="fr-FR" sz="1600" b="1">
                <a:solidFill>
                  <a:srgbClr val="000099"/>
                </a:solidFill>
                <a:cs typeface="Arial" panose="020B0604020202020204" pitchFamily="34" charset="0"/>
              </a:rPr>
              <a:t>    douleurs abdominales récurrentes</a:t>
            </a:r>
          </a:p>
          <a:p>
            <a:r>
              <a:rPr lang="fr-FR" altLang="fr-FR" sz="1600">
                <a:solidFill>
                  <a:srgbClr val="000099"/>
                </a:solidFill>
                <a:cs typeface="Arial" panose="020B0604020202020204" pitchFamily="34" charset="0"/>
              </a:rPr>
              <a:t>    Enfant fatigué, au teint pâle, yeux cernés, </a:t>
            </a:r>
            <a:endParaRPr lang="fr-FR" altLang="fr-FR" sz="1600" b="1">
              <a:solidFill>
                <a:srgbClr val="000099"/>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animBg="1"/>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Text Box 1030"/>
          <p:cNvSpPr txBox="1">
            <a:spLocks noChangeArrowheads="1"/>
          </p:cNvSpPr>
          <p:nvPr/>
        </p:nvSpPr>
        <p:spPr bwMode="auto">
          <a:xfrm>
            <a:off x="971550" y="2266950"/>
            <a:ext cx="6867525"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1435100" algn="l"/>
              </a:tabLst>
              <a:defRPr>
                <a:solidFill>
                  <a:schemeClr val="tx1"/>
                </a:solidFill>
                <a:latin typeface="Arial" panose="020B0604020202020204" pitchFamily="34" charset="0"/>
              </a:defRPr>
            </a:lvl1pPr>
            <a:lvl2pPr marL="742950" indent="-285750">
              <a:tabLst>
                <a:tab pos="1435100" algn="l"/>
              </a:tabLst>
              <a:defRPr>
                <a:solidFill>
                  <a:schemeClr val="tx1"/>
                </a:solidFill>
                <a:latin typeface="Arial" panose="020B0604020202020204" pitchFamily="34" charset="0"/>
              </a:defRPr>
            </a:lvl2pPr>
            <a:lvl3pPr marL="1143000" indent="-228600">
              <a:tabLst>
                <a:tab pos="1435100" algn="l"/>
              </a:tabLst>
              <a:defRPr>
                <a:solidFill>
                  <a:schemeClr val="tx1"/>
                </a:solidFill>
                <a:latin typeface="Arial" panose="020B0604020202020204" pitchFamily="34" charset="0"/>
              </a:defRPr>
            </a:lvl3pPr>
            <a:lvl4pPr>
              <a:tabLst>
                <a:tab pos="1435100" algn="l"/>
              </a:tabLst>
              <a:defRPr>
                <a:solidFill>
                  <a:schemeClr val="tx1"/>
                </a:solidFill>
                <a:latin typeface="Arial" panose="020B0604020202020204" pitchFamily="34" charset="0"/>
              </a:defRPr>
            </a:lvl4pPr>
            <a:lvl5pPr marL="2057400" indent="-228600">
              <a:tabLst>
                <a:tab pos="1435100" algn="l"/>
              </a:tabLst>
              <a:defRPr>
                <a:solidFill>
                  <a:schemeClr val="tx1"/>
                </a:solidFill>
                <a:latin typeface="Arial" panose="020B0604020202020204" pitchFamily="34" charset="0"/>
              </a:defRPr>
            </a:lvl5pPr>
            <a:lvl6pPr marL="2514600" indent="-228600" fontAlgn="base">
              <a:spcBef>
                <a:spcPct val="0"/>
              </a:spcBef>
              <a:spcAft>
                <a:spcPct val="0"/>
              </a:spcAft>
              <a:tabLst>
                <a:tab pos="1435100" algn="l"/>
              </a:tabLst>
              <a:defRPr>
                <a:solidFill>
                  <a:schemeClr val="tx1"/>
                </a:solidFill>
                <a:latin typeface="Arial" panose="020B0604020202020204" pitchFamily="34" charset="0"/>
              </a:defRPr>
            </a:lvl6pPr>
            <a:lvl7pPr marL="2971800" indent="-228600" fontAlgn="base">
              <a:spcBef>
                <a:spcPct val="0"/>
              </a:spcBef>
              <a:spcAft>
                <a:spcPct val="0"/>
              </a:spcAft>
              <a:tabLst>
                <a:tab pos="1435100" algn="l"/>
              </a:tabLst>
              <a:defRPr>
                <a:solidFill>
                  <a:schemeClr val="tx1"/>
                </a:solidFill>
                <a:latin typeface="Arial" panose="020B0604020202020204" pitchFamily="34" charset="0"/>
              </a:defRPr>
            </a:lvl7pPr>
            <a:lvl8pPr marL="3429000" indent="-228600" fontAlgn="base">
              <a:spcBef>
                <a:spcPct val="0"/>
              </a:spcBef>
              <a:spcAft>
                <a:spcPct val="0"/>
              </a:spcAft>
              <a:tabLst>
                <a:tab pos="1435100" algn="l"/>
              </a:tabLst>
              <a:defRPr>
                <a:solidFill>
                  <a:schemeClr val="tx1"/>
                </a:solidFill>
                <a:latin typeface="Arial" panose="020B0604020202020204" pitchFamily="34" charset="0"/>
              </a:defRPr>
            </a:lvl8pPr>
            <a:lvl9pPr marL="3886200" indent="-228600" fontAlgn="base">
              <a:spcBef>
                <a:spcPct val="0"/>
              </a:spcBef>
              <a:spcAft>
                <a:spcPct val="0"/>
              </a:spcAft>
              <a:tabLst>
                <a:tab pos="1435100" algn="l"/>
              </a:tabLst>
              <a:defRPr>
                <a:solidFill>
                  <a:schemeClr val="tx1"/>
                </a:solidFill>
                <a:latin typeface="Arial" panose="020B0604020202020204" pitchFamily="34" charset="0"/>
              </a:defRPr>
            </a:lvl9pPr>
          </a:lstStyle>
          <a:p>
            <a:pPr>
              <a:lnSpc>
                <a:spcPct val="200000"/>
              </a:lnSpc>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Réaction </a:t>
            </a:r>
            <a:r>
              <a:rPr lang="fr-FR" altLang="fr-FR" sz="2000" b="1">
                <a:solidFill>
                  <a:srgbClr val="000099"/>
                </a:solidFill>
                <a:ea typeface="MS PGothic" panose="020B0600070205080204" pitchFamily="34" charset="-128"/>
                <a:cs typeface="Arial" panose="020B0604020202020204" pitchFamily="34" charset="0"/>
              </a:rPr>
              <a:t>inflammatoire</a:t>
            </a:r>
            <a:r>
              <a:rPr lang="fr-FR" altLang="fr-FR" sz="2000">
                <a:solidFill>
                  <a:srgbClr val="000099"/>
                </a:solidFill>
                <a:ea typeface="MS PGothic" panose="020B0600070205080204" pitchFamily="34" charset="-128"/>
                <a:cs typeface="Arial" panose="020B0604020202020204" pitchFamily="34" charset="0"/>
              </a:rPr>
              <a:t> de la peau</a:t>
            </a:r>
          </a:p>
          <a:p>
            <a:pPr>
              <a:lnSpc>
                <a:spcPct val="200000"/>
              </a:lnSpc>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Eczéma atopique / eczéma de contact</a:t>
            </a:r>
          </a:p>
          <a:p>
            <a:pPr>
              <a:lnSpc>
                <a:spcPct val="150000"/>
              </a:lnSpc>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Différents stades :</a:t>
            </a:r>
          </a:p>
          <a:p>
            <a:pPr lvl="3">
              <a:lnSpc>
                <a:spcPct val="150000"/>
              </a:lnSpc>
              <a:buClr>
                <a:srgbClr val="33CC33"/>
              </a:buClr>
            </a:pPr>
            <a:r>
              <a:rPr lang="fr-FR" altLang="fr-FR" sz="2000" b="1">
                <a:solidFill>
                  <a:srgbClr val="000099"/>
                </a:solidFill>
                <a:ea typeface="MS PGothic" panose="020B0600070205080204" pitchFamily="34" charset="-128"/>
                <a:cs typeface="Arial" panose="020B0604020202020204" pitchFamily="34" charset="0"/>
              </a:rPr>
              <a:t>- érythémateux</a:t>
            </a:r>
          </a:p>
          <a:p>
            <a:pPr lvl="3">
              <a:lnSpc>
                <a:spcPct val="150000"/>
              </a:lnSpc>
              <a:buClr>
                <a:srgbClr val="33CC33"/>
              </a:buClr>
            </a:pPr>
            <a:r>
              <a:rPr lang="fr-FR" altLang="fr-FR" sz="2000" b="1">
                <a:solidFill>
                  <a:srgbClr val="000099"/>
                </a:solidFill>
                <a:ea typeface="MS PGothic" panose="020B0600070205080204" pitchFamily="34" charset="-128"/>
                <a:cs typeface="Arial" panose="020B0604020202020204" pitchFamily="34" charset="0"/>
              </a:rPr>
              <a:t>- vésiculeux</a:t>
            </a:r>
          </a:p>
          <a:p>
            <a:pPr lvl="3">
              <a:lnSpc>
                <a:spcPct val="150000"/>
              </a:lnSpc>
              <a:buClr>
                <a:srgbClr val="33CC33"/>
              </a:buClr>
            </a:pPr>
            <a:r>
              <a:rPr lang="fr-FR" altLang="fr-FR" sz="2000" b="1">
                <a:solidFill>
                  <a:srgbClr val="000099"/>
                </a:solidFill>
                <a:ea typeface="MS PGothic" panose="020B0600070205080204" pitchFamily="34" charset="-128"/>
                <a:cs typeface="Arial" panose="020B0604020202020204" pitchFamily="34" charset="0"/>
              </a:rPr>
              <a:t>- suintant</a:t>
            </a:r>
          </a:p>
          <a:p>
            <a:pPr lvl="3">
              <a:lnSpc>
                <a:spcPct val="150000"/>
              </a:lnSpc>
              <a:buClr>
                <a:srgbClr val="33CC33"/>
              </a:buClr>
            </a:pPr>
            <a:r>
              <a:rPr lang="fr-FR" altLang="fr-FR" sz="2000" b="1">
                <a:solidFill>
                  <a:srgbClr val="000099"/>
                </a:solidFill>
                <a:ea typeface="MS PGothic" panose="020B0600070205080204" pitchFamily="34" charset="-128"/>
                <a:cs typeface="Arial" panose="020B0604020202020204" pitchFamily="34" charset="0"/>
              </a:rPr>
              <a:t>- squameux</a:t>
            </a:r>
          </a:p>
          <a:p>
            <a:pPr>
              <a:lnSpc>
                <a:spcPct val="200000"/>
              </a:lnSpc>
              <a:buClr>
                <a:srgbClr val="33CC33"/>
              </a:buClr>
              <a:buFontTx/>
              <a:buBlip>
                <a:blip r:embed="rId3"/>
              </a:buBlip>
            </a:pPr>
            <a:r>
              <a:rPr lang="fr-FR" altLang="fr-FR" sz="2000" b="1">
                <a:solidFill>
                  <a:srgbClr val="000099"/>
                </a:solidFill>
                <a:ea typeface="MS PGothic" panose="020B0600070205080204" pitchFamily="34" charset="-128"/>
                <a:cs typeface="Arial" panose="020B0604020202020204" pitchFamily="34" charset="0"/>
              </a:rPr>
              <a:t>Prurit</a:t>
            </a:r>
            <a:endParaRPr lang="fr-FR" altLang="fr-FR" sz="2000">
              <a:solidFill>
                <a:srgbClr val="000099"/>
              </a:solidFill>
              <a:ea typeface="MS PGothic" panose="020B0600070205080204" pitchFamily="34" charset="-128"/>
              <a:cs typeface="Arial" panose="020B0604020202020204" pitchFamily="34" charset="0"/>
            </a:endParaRPr>
          </a:p>
        </p:txBody>
      </p:sp>
      <p:sp>
        <p:nvSpPr>
          <p:cNvPr id="9" name="Espace réservé du contenu 2"/>
          <p:cNvSpPr txBox="1">
            <a:spLocks/>
          </p:cNvSpPr>
          <p:nvPr/>
        </p:nvSpPr>
        <p:spPr>
          <a:xfrm>
            <a:off x="255588" y="1684338"/>
            <a:ext cx="3811587"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p:txBody>
      </p:sp>
      <p:pic>
        <p:nvPicPr>
          <p:cNvPr id="7" name="Picture 10" descr="Afficher l'image d'origi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13550" y="3089275"/>
            <a:ext cx="3460750" cy="1947863"/>
          </a:xfrm>
          <a:prstGeom prst="rect">
            <a:avLst/>
          </a:prstGeom>
          <a:ln>
            <a:noFill/>
          </a:ln>
          <a:effectLst>
            <a:outerShdw blurRad="292100" dist="139700" dir="2700000" algn="tl" rotWithShape="0">
              <a:srgbClr val="333333">
                <a:alpha val="65000"/>
              </a:srgbClr>
            </a:outerShdw>
          </a:effectLst>
        </p:spPr>
      </p:pic>
      <p:sp>
        <p:nvSpPr>
          <p:cNvPr id="344068"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ext Box 7"/>
          <p:cNvSpPr txBox="1">
            <a:spLocks noChangeArrowheads="1"/>
          </p:cNvSpPr>
          <p:nvPr/>
        </p:nvSpPr>
        <p:spPr bwMode="auto">
          <a:xfrm>
            <a:off x="1974850" y="3368675"/>
            <a:ext cx="8137525" cy="3508375"/>
          </a:xfrm>
          <a:prstGeom prst="rect">
            <a:avLst/>
          </a:prstGeom>
          <a:noFill/>
          <a:ln>
            <a:noFill/>
          </a:ln>
        </p:spPr>
        <p:txBody>
          <a:bodyPr>
            <a:spAutoFit/>
          </a:bodyPr>
          <a:lstStyle>
            <a:lvl1pPr marL="177800" indent="-1778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fontAlgn="auto">
              <a:lnSpc>
                <a:spcPct val="120000"/>
              </a:lnSpc>
              <a:spcBef>
                <a:spcPts val="0"/>
              </a:spcBef>
              <a:spcAft>
                <a:spcPts val="0"/>
              </a:spcAft>
              <a:buClr>
                <a:srgbClr val="62C400"/>
              </a:buClr>
              <a:buFontTx/>
              <a:buBlip>
                <a:blip r:embed="rId3"/>
              </a:buBlip>
              <a:defRPr/>
            </a:pPr>
            <a:r>
              <a:rPr lang="fr-FR" altLang="fr-FR" sz="2000" b="1" dirty="0">
                <a:solidFill>
                  <a:srgbClr val="000099"/>
                </a:solidFill>
                <a:latin typeface="Arial"/>
                <a:cs typeface="Arial" panose="020B0604020202020204" pitchFamily="34" charset="0"/>
              </a:rPr>
              <a:t>Si diagnostic médical posé ou en attente de consultation</a:t>
            </a:r>
            <a:r>
              <a:rPr lang="fr-FR" altLang="fr-FR" sz="2000" b="1" dirty="0">
                <a:solidFill>
                  <a:srgbClr val="FF0000"/>
                </a:solidFill>
                <a:latin typeface="Arial"/>
                <a:cs typeface="Arial" panose="020B0604020202020204" pitchFamily="34" charset="0"/>
              </a:rPr>
              <a:t> </a:t>
            </a:r>
          </a:p>
          <a:p>
            <a:pPr marL="342900" indent="-342900" fontAlgn="auto">
              <a:lnSpc>
                <a:spcPct val="120000"/>
              </a:lnSpc>
              <a:spcBef>
                <a:spcPts val="0"/>
              </a:spcBef>
              <a:spcAft>
                <a:spcPts val="0"/>
              </a:spcAft>
              <a:buClr>
                <a:srgbClr val="62C400"/>
              </a:buClr>
              <a:buFontTx/>
              <a:buBlip>
                <a:blip r:embed="rId3"/>
              </a:buBlip>
              <a:defRPr/>
            </a:pPr>
            <a:endParaRPr lang="fr-FR" altLang="fr-FR" sz="2000" b="1" dirty="0">
              <a:solidFill>
                <a:srgbClr val="FF0000"/>
              </a:solidFill>
              <a:latin typeface="Arial"/>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latin typeface="Arial"/>
                <a:cs typeface="Arial" panose="020B0604020202020204" pitchFamily="34" charset="0"/>
              </a:rPr>
              <a:t>Conseil </a:t>
            </a:r>
            <a:r>
              <a:rPr lang="fr-FR" altLang="fr-FR" sz="2000" b="1" dirty="0">
                <a:solidFill>
                  <a:srgbClr val="000099"/>
                </a:solidFill>
                <a:latin typeface="Arial"/>
                <a:cs typeface="Arial" panose="020B0604020202020204" pitchFamily="34" charset="0"/>
              </a:rPr>
              <a:t>uniquement en symptomatique </a:t>
            </a:r>
            <a:r>
              <a:rPr lang="fr-FR" altLang="fr-FR" sz="2000" dirty="0">
                <a:solidFill>
                  <a:srgbClr val="000099"/>
                </a:solidFill>
                <a:latin typeface="Arial"/>
                <a:cs typeface="Arial" panose="020B0604020202020204" pitchFamily="34" charset="0"/>
              </a:rPr>
              <a:t>et prévoir une </a:t>
            </a:r>
            <a:r>
              <a:rPr lang="fr-FR" altLang="fr-FR" sz="2000" b="1" dirty="0">
                <a:solidFill>
                  <a:srgbClr val="000099"/>
                </a:solidFill>
                <a:latin typeface="Arial"/>
                <a:cs typeface="Arial" panose="020B0604020202020204" pitchFamily="34" charset="0"/>
              </a:rPr>
              <a:t>consultation médicale pour traitement de terrain</a:t>
            </a:r>
          </a:p>
          <a:p>
            <a:pPr marL="342900" indent="-342900" fontAlgn="auto">
              <a:lnSpc>
                <a:spcPct val="120000"/>
              </a:lnSpc>
              <a:spcBef>
                <a:spcPts val="0"/>
              </a:spcBef>
              <a:spcAft>
                <a:spcPts val="0"/>
              </a:spcAft>
              <a:buClr>
                <a:srgbClr val="62C400"/>
              </a:buClr>
              <a:buFontTx/>
              <a:buBlip>
                <a:blip r:embed="rId3"/>
              </a:buBlip>
              <a:defRPr/>
            </a:pPr>
            <a:endParaRPr lang="fr-FR" altLang="fr-FR" sz="2000" b="1" dirty="0">
              <a:solidFill>
                <a:srgbClr val="000099"/>
              </a:solidFill>
              <a:latin typeface="Arial"/>
              <a:cs typeface="Arial" panose="020B0604020202020204" pitchFamily="34" charset="0"/>
            </a:endParaRPr>
          </a:p>
          <a:p>
            <a:pPr marL="0" indent="0" fontAlgn="auto">
              <a:lnSpc>
                <a:spcPct val="120000"/>
              </a:lnSpc>
              <a:spcBef>
                <a:spcPts val="0"/>
              </a:spcBef>
              <a:spcAft>
                <a:spcPts val="0"/>
              </a:spcAft>
              <a:buClr>
                <a:srgbClr val="62C400"/>
              </a:buClr>
              <a:defRPr/>
            </a:pPr>
            <a:endParaRPr lang="fr-FR" altLang="fr-FR" sz="2000" b="1" dirty="0">
              <a:solidFill>
                <a:srgbClr val="000099"/>
              </a:solidFill>
              <a:latin typeface="Arial"/>
              <a:cs typeface="Arial" panose="020B0604020202020204" pitchFamily="34" charset="0"/>
            </a:endParaRPr>
          </a:p>
          <a:p>
            <a:pPr fontAlgn="auto">
              <a:lnSpc>
                <a:spcPct val="120000"/>
              </a:lnSpc>
              <a:spcBef>
                <a:spcPts val="0"/>
              </a:spcBef>
              <a:spcAft>
                <a:spcPts val="0"/>
              </a:spcAft>
              <a:buClr>
                <a:srgbClr val="62C400"/>
              </a:buClr>
              <a:buFontTx/>
              <a:buChar char="•"/>
              <a:defRPr/>
            </a:pPr>
            <a:endParaRPr lang="fr-FR" altLang="fr-FR" sz="2000" b="1" dirty="0">
              <a:solidFill>
                <a:srgbClr val="000099"/>
              </a:solidFill>
              <a:latin typeface="Arial"/>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latin typeface="Arial"/>
                <a:cs typeface="Arial" panose="020B0604020202020204" pitchFamily="34" charset="0"/>
              </a:rPr>
              <a:t>Consulter si lésions suintantes</a:t>
            </a:r>
          </a:p>
          <a:p>
            <a:pPr lvl="1" fontAlgn="auto">
              <a:spcBef>
                <a:spcPct val="50000"/>
              </a:spcBef>
              <a:spcAft>
                <a:spcPts val="0"/>
              </a:spcAft>
              <a:buClr>
                <a:srgbClr val="62C400"/>
              </a:buClr>
              <a:buFont typeface="Tahoma" panose="020B0604030504040204" pitchFamily="34" charset="0"/>
              <a:buChar char="-"/>
              <a:defRPr/>
            </a:pPr>
            <a:endParaRPr lang="fr-FR" altLang="ja-JP" sz="2000" b="1" dirty="0">
              <a:solidFill>
                <a:srgbClr val="000099"/>
              </a:solidFill>
              <a:latin typeface="Arial"/>
              <a:cs typeface="Arial" panose="020B0604020202020204" pitchFamily="34" charset="0"/>
            </a:endParaRPr>
          </a:p>
        </p:txBody>
      </p:sp>
      <p:pic>
        <p:nvPicPr>
          <p:cNvPr id="346114"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3000" y="2001838"/>
            <a:ext cx="13160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5" name="ZoneTexte 1"/>
          <p:cNvSpPr txBox="1">
            <a:spLocks noChangeArrowheads="1"/>
          </p:cNvSpPr>
          <p:nvPr/>
        </p:nvSpPr>
        <p:spPr bwMode="auto">
          <a:xfrm>
            <a:off x="2722563" y="5221288"/>
            <a:ext cx="9371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a:solidFill>
                  <a:srgbClr val="000099"/>
                </a:solidFill>
                <a:ea typeface="MS PGothic" panose="020B0600070205080204" pitchFamily="34" charset="-128"/>
                <a:cs typeface="Arial" panose="020B0604020202020204" pitchFamily="34" charset="0"/>
                <a:sym typeface="Wingdings" panose="05000000000000000000" pitchFamily="2" charset="2"/>
              </a:rPr>
              <a:t></a:t>
            </a:r>
            <a:r>
              <a:rPr lang="fr-FR" altLang="fr-FR" sz="2000">
                <a:solidFill>
                  <a:srgbClr val="000099"/>
                </a:solidFill>
                <a:ea typeface="MS PGothic" panose="020B0600070205080204" pitchFamily="34" charset="-128"/>
                <a:cs typeface="Arial" panose="020B0604020202020204" pitchFamily="34" charset="0"/>
              </a:rPr>
              <a:t> en fonction de </a:t>
            </a:r>
            <a:r>
              <a:rPr lang="fr-FR" altLang="fr-FR" sz="2000" u="sng">
                <a:solidFill>
                  <a:srgbClr val="FF0000"/>
                </a:solidFill>
                <a:ea typeface="MS PGothic" panose="020B0600070205080204" pitchFamily="34" charset="-128"/>
                <a:cs typeface="Arial" panose="020B0604020202020204" pitchFamily="34" charset="0"/>
              </a:rPr>
              <a:t>l’aspect des manifestations cutanées</a:t>
            </a:r>
            <a:endParaRPr lang="fr-FR" altLang="fr-FR" sz="2000">
              <a:solidFill>
                <a:srgbClr val="000000"/>
              </a:solidFill>
              <a:ea typeface="MS PGothic" panose="020B0600070205080204" pitchFamily="34" charset="-128"/>
              <a:cs typeface="Arial" panose="020B0604020202020204" pitchFamily="34" charset="0"/>
            </a:endParaRPr>
          </a:p>
        </p:txBody>
      </p:sp>
      <p:sp>
        <p:nvSpPr>
          <p:cNvPr id="10" name="Espace réservé du contenu 2"/>
          <p:cNvSpPr txBox="1">
            <a:spLocks/>
          </p:cNvSpPr>
          <p:nvPr/>
        </p:nvSpPr>
        <p:spPr>
          <a:xfrm>
            <a:off x="265113" y="1684338"/>
            <a:ext cx="381317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solidFill>
                <a:srgbClr val="000000"/>
              </a:solidFill>
            </a:endParaRPr>
          </a:p>
        </p:txBody>
      </p:sp>
      <p:pic>
        <p:nvPicPr>
          <p:cNvPr id="346117" name="Picture 2" descr="Afficher l'image d'origin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12375" y="4606925"/>
            <a:ext cx="71913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8"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a:t>
            </a:r>
            <a:r>
              <a:rPr lang="fr-FR" altLang="fr-FR" sz="3200" b="1">
                <a:solidFill>
                  <a:srgbClr val="FF0000"/>
                </a:solidFill>
                <a:cs typeface="Arial" panose="020B0604020202020204" pitchFamily="34" charset="0"/>
              </a:rPr>
              <a:t> </a:t>
            </a:r>
            <a:r>
              <a:rPr lang="fr-FR" altLang="fr-FR" sz="3200" b="1">
                <a:solidFill>
                  <a:schemeClr val="bg1"/>
                </a:solidFill>
                <a:cs typeface="Arial" panose="020B0604020202020204" pitchFamily="34" charset="0"/>
              </a:rPr>
              <a:t>Eczéma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Freeform 8"/>
          <p:cNvSpPr>
            <a:spLocks/>
          </p:cNvSpPr>
          <p:nvPr/>
        </p:nvSpPr>
        <p:spPr bwMode="auto">
          <a:xfrm rot="2824579" flipV="1">
            <a:off x="7015162" y="4945063"/>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2D050"/>
          </a:solidFill>
          <a:ln w="9525">
            <a:solidFill>
              <a:srgbClr val="92D05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469006" name="Rectangle 10"/>
          <p:cNvSpPr>
            <a:spLocks noChangeArrowheads="1"/>
          </p:cNvSpPr>
          <p:nvPr/>
        </p:nvSpPr>
        <p:spPr bwMode="auto">
          <a:xfrm>
            <a:off x="7629525" y="3443288"/>
            <a:ext cx="3548063" cy="1649412"/>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600">
                <a:solidFill>
                  <a:srgbClr val="000099"/>
                </a:solidFill>
                <a:cs typeface="Arial" panose="020B0604020202020204" pitchFamily="34" charset="0"/>
              </a:rPr>
              <a:t>Œdème rosé</a:t>
            </a:r>
            <a:endParaRPr lang="fr-FR" altLang="fr-FR" sz="1600" b="1">
              <a:solidFill>
                <a:srgbClr val="000099"/>
              </a:solidFill>
              <a:cs typeface="Arial" panose="020B0604020202020204" pitchFamily="34" charset="0"/>
            </a:endParaRPr>
          </a:p>
          <a:p>
            <a:pPr algn="ctr"/>
            <a:r>
              <a:rPr lang="fr-FR" altLang="fr-FR" sz="1600">
                <a:solidFill>
                  <a:srgbClr val="000099"/>
                </a:solidFill>
                <a:cs typeface="Arial" panose="020B0604020202020204" pitchFamily="34" charset="0"/>
              </a:rPr>
              <a:t>Prurit brûlant </a:t>
            </a:r>
            <a:r>
              <a:rPr lang="fr-FR" altLang="fr-FR" sz="1600" b="1" i="1">
                <a:solidFill>
                  <a:srgbClr val="000099"/>
                </a:solidFill>
                <a:cs typeface="Arial" panose="020B0604020202020204" pitchFamily="34" charset="0"/>
              </a:rPr>
              <a:t>amélioré par le froid</a:t>
            </a:r>
          </a:p>
          <a:p>
            <a:pPr algn="ctr"/>
            <a:endParaRPr lang="fr-FR" altLang="fr-FR" sz="1600" b="1" i="1">
              <a:solidFill>
                <a:srgbClr val="000099"/>
              </a:solidFill>
              <a:cs typeface="Arial" panose="020B0604020202020204" pitchFamily="34" charset="0"/>
            </a:endParaRPr>
          </a:p>
          <a:p>
            <a:pPr algn="ctr">
              <a:spcBef>
                <a:spcPts val="600"/>
              </a:spcBef>
            </a:pPr>
            <a:r>
              <a:rPr lang="fr-FR" altLang="fr-FR" b="1">
                <a:solidFill>
                  <a:srgbClr val="000099"/>
                </a:solidFill>
                <a:ea typeface="MS PGothic" panose="020B0600070205080204" pitchFamily="34" charset="-128"/>
                <a:cs typeface="Arial" panose="020B0604020202020204" pitchFamily="34" charset="0"/>
              </a:rPr>
              <a:t>Apis mellifica 15 CH</a:t>
            </a:r>
          </a:p>
          <a:p>
            <a:pPr algn="ctr"/>
            <a:r>
              <a:rPr lang="fr-FR" altLang="fr-FR" sz="1600">
                <a:solidFill>
                  <a:srgbClr val="000099"/>
                </a:solidFill>
                <a:ea typeface="MS PGothic" panose="020B0600070205080204" pitchFamily="34" charset="-128"/>
                <a:cs typeface="Arial" panose="020B0604020202020204" pitchFamily="34" charset="0"/>
              </a:rPr>
              <a:t>5 granules 4 fois par jour</a:t>
            </a:r>
          </a:p>
        </p:txBody>
      </p:sp>
      <p:sp>
        <p:nvSpPr>
          <p:cNvPr id="469007" name="Rectangle 10"/>
          <p:cNvSpPr>
            <a:spLocks noChangeArrowheads="1"/>
          </p:cNvSpPr>
          <p:nvPr/>
        </p:nvSpPr>
        <p:spPr bwMode="auto">
          <a:xfrm>
            <a:off x="595313" y="3443288"/>
            <a:ext cx="3495675" cy="1754187"/>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600">
                <a:solidFill>
                  <a:srgbClr val="000099"/>
                </a:solidFill>
                <a:ea typeface="MS PGothic" panose="020B0600070205080204" pitchFamily="34" charset="-128"/>
                <a:cs typeface="Arial" panose="020B0604020202020204" pitchFamily="34" charset="0"/>
              </a:rPr>
              <a:t>Aspect érythémateux</a:t>
            </a:r>
          </a:p>
          <a:p>
            <a:pPr algn="ctr"/>
            <a:r>
              <a:rPr lang="fr-FR" altLang="fr-FR" sz="1600" b="1">
                <a:solidFill>
                  <a:srgbClr val="000099"/>
                </a:solidFill>
                <a:ea typeface="MS PGothic" panose="020B0600070205080204" pitchFamily="34" charset="-128"/>
                <a:cs typeface="Arial" panose="020B0604020202020204" pitchFamily="34" charset="0"/>
              </a:rPr>
              <a:t>Rubor, dolor, calor, tumor</a:t>
            </a:r>
          </a:p>
          <a:p>
            <a:pPr algn="ctr"/>
            <a:r>
              <a:rPr lang="fr-FR" altLang="fr-FR" sz="1600" b="1">
                <a:solidFill>
                  <a:srgbClr val="000099"/>
                </a:solidFill>
                <a:ea typeface="MS PGothic" panose="020B0600070205080204" pitchFamily="34" charset="-128"/>
                <a:cs typeface="Arial" panose="020B0604020202020204" pitchFamily="34" charset="0"/>
              </a:rPr>
              <a:t>     </a:t>
            </a:r>
            <a:r>
              <a:rPr lang="fr-FR" altLang="fr-FR" sz="1600">
                <a:solidFill>
                  <a:srgbClr val="000099"/>
                </a:solidFill>
                <a:ea typeface="MS PGothic" panose="020B0600070205080204" pitchFamily="34" charset="-128"/>
                <a:cs typeface="Arial" panose="020B0604020202020204" pitchFamily="34" charset="0"/>
              </a:rPr>
              <a:t>éruption scarlatiniforme </a:t>
            </a:r>
          </a:p>
          <a:p>
            <a:pPr algn="ctr"/>
            <a:r>
              <a:rPr lang="fr-FR" altLang="fr-FR" sz="1600">
                <a:solidFill>
                  <a:srgbClr val="000099"/>
                </a:solidFill>
                <a:ea typeface="MS PGothic" panose="020B0600070205080204" pitchFamily="34" charset="-128"/>
                <a:cs typeface="Arial" panose="020B0604020202020204" pitchFamily="34" charset="0"/>
              </a:rPr>
              <a:t>                       </a:t>
            </a:r>
          </a:p>
          <a:p>
            <a:pPr algn="ctr" eaLnBrk="0" hangingPunct="0">
              <a:buClr>
                <a:srgbClr val="62C400"/>
              </a:buClr>
            </a:pPr>
            <a:r>
              <a:rPr lang="fr-FR" altLang="fr-FR" b="1">
                <a:solidFill>
                  <a:srgbClr val="000099"/>
                </a:solidFill>
                <a:ea typeface="MS PGothic" panose="020B0600070205080204" pitchFamily="34" charset="-128"/>
                <a:cs typeface="Arial" panose="020B0604020202020204" pitchFamily="34" charset="0"/>
              </a:rPr>
              <a:t>Belladonna 9 CH</a:t>
            </a:r>
          </a:p>
          <a:p>
            <a:pPr algn="ctr"/>
            <a:r>
              <a:rPr lang="fr-FR" altLang="fr-FR" sz="1600">
                <a:solidFill>
                  <a:srgbClr val="000099"/>
                </a:solidFill>
                <a:ea typeface="MS PGothic" panose="020B0600070205080204" pitchFamily="34" charset="-128"/>
                <a:cs typeface="Arial" panose="020B0604020202020204" pitchFamily="34" charset="0"/>
              </a:rPr>
              <a:t>5 granules 4 fois par jour</a:t>
            </a:r>
          </a:p>
        </p:txBody>
      </p:sp>
      <p:sp>
        <p:nvSpPr>
          <p:cNvPr id="449549" name="Oval 13"/>
          <p:cNvSpPr>
            <a:spLocks noChangeArrowheads="1"/>
          </p:cNvSpPr>
          <p:nvPr/>
        </p:nvSpPr>
        <p:spPr bwMode="auto">
          <a:xfrm>
            <a:off x="4537075" y="2990850"/>
            <a:ext cx="2647950" cy="2430463"/>
          </a:xfrm>
          <a:prstGeom prst="ellipse">
            <a:avLst/>
          </a:prstGeom>
          <a:solidFill>
            <a:schemeClr val="bg1"/>
          </a:solidFill>
          <a:ln w="57150">
            <a:solidFill>
              <a:srgbClr val="AAD8DA"/>
            </a:solidFill>
            <a:round/>
            <a:headEnd/>
            <a:tailEnd/>
          </a:ln>
        </p:spPr>
        <p:txBody>
          <a:bodyPr/>
          <a:lstStyle/>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n-lt"/>
              <a:ea typeface="ＭＳ Ｐゴシック" charset="-128"/>
              <a:cs typeface="Arial" pitchFamily="34" charset="0"/>
            </a:endParaRPr>
          </a:p>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n-lt"/>
              <a:ea typeface="ＭＳ Ｐゴシック" charset="-128"/>
              <a:cs typeface="Arial" pitchFamily="34" charset="0"/>
            </a:endParaRPr>
          </a:p>
          <a:p>
            <a:pPr algn="ctr" eaLnBrk="0" fontAlgn="auto" hangingPunct="0">
              <a:spcBef>
                <a:spcPct val="100000"/>
              </a:spcBef>
              <a:spcAft>
                <a:spcPts val="0"/>
              </a:spcAft>
              <a:defRPr/>
            </a:pPr>
            <a:r>
              <a:rPr lang="fr-FR" altLang="fr-FR" sz="2200" dirty="0">
                <a:solidFill>
                  <a:srgbClr val="000099"/>
                </a:solidFill>
                <a:effectLst>
                  <a:outerShdw blurRad="38100" dist="38100" dir="2700000" algn="tl">
                    <a:srgbClr val="C0C0C0"/>
                  </a:outerShdw>
                </a:effectLst>
                <a:latin typeface="+mn-lt"/>
                <a:ea typeface="ＭＳ Ｐゴシック" charset="-128"/>
                <a:cs typeface="Arial" pitchFamily="34" charset="0"/>
              </a:rPr>
              <a:t>Qui suis-je ?</a:t>
            </a:r>
          </a:p>
          <a:p>
            <a:pPr algn="ctr" eaLnBrk="0" fontAlgn="auto" hangingPunct="0">
              <a:spcBef>
                <a:spcPts val="0"/>
              </a:spcBef>
              <a:spcAft>
                <a:spcPts val="0"/>
              </a:spcAft>
              <a:defRPr/>
            </a:pPr>
            <a:endParaRPr lang="fr-FR" altLang="fr-FR" sz="2200" dirty="0">
              <a:solidFill>
                <a:srgbClr val="000099"/>
              </a:solidFill>
              <a:effectLst>
                <a:outerShdw blurRad="38100" dist="38100" dir="2700000" algn="tl">
                  <a:srgbClr val="C0C0C0"/>
                </a:outerShdw>
              </a:effectLst>
              <a:latin typeface="+mn-lt"/>
              <a:ea typeface="ＭＳ Ｐゴシック" charset="-128"/>
              <a:cs typeface="Arial" pitchFamily="34" charset="0"/>
            </a:endParaRPr>
          </a:p>
        </p:txBody>
      </p:sp>
      <p:sp>
        <p:nvSpPr>
          <p:cNvPr id="348165"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
        <p:nvSpPr>
          <p:cNvPr id="18" name="Text Box 6"/>
          <p:cNvSpPr>
            <a:spLocks noChangeArrowheads="1"/>
          </p:cNvSpPr>
          <p:nvPr/>
        </p:nvSpPr>
        <p:spPr bwMode="auto">
          <a:xfrm>
            <a:off x="7924800" y="1706563"/>
            <a:ext cx="3252788"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 Poumon histamine 15 CH </a:t>
            </a:r>
          </a:p>
          <a:p>
            <a:pPr algn="r" eaLnBrk="0" hangingPunct="0"/>
            <a:r>
              <a:rPr lang="fr-FR" altLang="fr-FR" sz="1600">
                <a:solidFill>
                  <a:srgbClr val="000099"/>
                </a:solidFill>
                <a:cs typeface="Arial" panose="020B0604020202020204" pitchFamily="34" charset="0"/>
              </a:rPr>
              <a:t>5 granules par jour</a:t>
            </a:r>
          </a:p>
        </p:txBody>
      </p:sp>
      <p:sp>
        <p:nvSpPr>
          <p:cNvPr id="19" name="Rectangle 18"/>
          <p:cNvSpPr>
            <a:spLocks noChangeArrowheads="1"/>
          </p:cNvSpPr>
          <p:nvPr/>
        </p:nvSpPr>
        <p:spPr bwMode="auto">
          <a:xfrm>
            <a:off x="466725" y="1709738"/>
            <a:ext cx="44084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b="1">
                <a:solidFill>
                  <a:srgbClr val="000099"/>
                </a:solidFill>
                <a:cs typeface="Arial" panose="020B0604020202020204" pitchFamily="34" charset="0"/>
              </a:rPr>
              <a:t>Dans tous les cas</a:t>
            </a:r>
            <a:r>
              <a:rPr lang="fr-FR" altLang="fr-FR" sz="1600">
                <a:solidFill>
                  <a:srgbClr val="000099"/>
                </a:solidFill>
                <a:cs typeface="Arial" panose="020B0604020202020204" pitchFamily="34" charset="0"/>
              </a:rPr>
              <a:t>, possibilité de conseiller</a:t>
            </a:r>
          </a:p>
        </p:txBody>
      </p:sp>
      <p:sp>
        <p:nvSpPr>
          <p:cNvPr id="21" name="Rectangle 20"/>
          <p:cNvSpPr>
            <a:spLocks noChangeArrowheads="1"/>
          </p:cNvSpPr>
          <p:nvPr/>
        </p:nvSpPr>
        <p:spPr bwMode="auto">
          <a:xfrm>
            <a:off x="258763" y="2668588"/>
            <a:ext cx="237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Stade érythémateux </a:t>
            </a:r>
            <a:r>
              <a:rPr lang="fr-FR" altLang="fr-FR">
                <a:solidFill>
                  <a:srgbClr val="000099"/>
                </a:solidFill>
                <a:cs typeface="Arial" panose="020B0604020202020204" pitchFamily="34" charset="0"/>
              </a:rPr>
              <a:t>:</a:t>
            </a:r>
          </a:p>
        </p:txBody>
      </p:sp>
      <p:sp>
        <p:nvSpPr>
          <p:cNvPr id="348169" name="Freeform 11"/>
          <p:cNvSpPr>
            <a:spLocks/>
          </p:cNvSpPr>
          <p:nvPr/>
        </p:nvSpPr>
        <p:spPr bwMode="auto">
          <a:xfrm rot="3723020" flipH="1">
            <a:off x="4194175" y="2786063"/>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2D050"/>
          </a:solidFill>
          <a:ln w="9525">
            <a:solidFill>
              <a:srgbClr val="92D05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6900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900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9007">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69007">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9007">
                                            <p:txEl>
                                              <p:pRg st="5" end="5"/>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469006">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9006">
                                            <p:txEl>
                                              <p:pRg st="1" end="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69006">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690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Image 2"/>
          <p:cNvPicPr>
            <a:picLocks noChangeAspect="1"/>
          </p:cNvPicPr>
          <p:nvPr/>
        </p:nvPicPr>
        <p:blipFill>
          <a:blip r:embed="rId3"/>
          <a:srcRect/>
          <a:stretch>
            <a:fillRect/>
          </a:stretch>
        </p:blipFill>
        <p:spPr bwMode="auto">
          <a:xfrm>
            <a:off x="2063750" y="-60325"/>
            <a:ext cx="10680700" cy="1328738"/>
          </a:xfrm>
          <a:prstGeom prst="rect">
            <a:avLst/>
          </a:prstGeom>
          <a:noFill/>
          <a:ln w="9525">
            <a:noFill/>
            <a:miter lim="800000"/>
            <a:headEnd/>
            <a:tailEnd/>
          </a:ln>
        </p:spPr>
      </p:pic>
      <p:pic>
        <p:nvPicPr>
          <p:cNvPr id="2" name="Image 1" descr="Une image contenant texte&#10;&#10;Description générée automatiquement">
            <a:extLst>
              <a:ext uri="{FF2B5EF4-FFF2-40B4-BE49-F238E27FC236}">
                <a16:creationId xmlns:a16="http://schemas.microsoft.com/office/drawing/2014/main" id="{53DE8B35-4789-4DA8-8884-D3193CF60B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1198" y="1736812"/>
            <a:ext cx="8349604" cy="3882372"/>
          </a:xfrm>
          <a:prstGeom prst="rect">
            <a:avLst/>
          </a:prstGeom>
        </p:spPr>
      </p:pic>
    </p:spTree>
    <p:extLst>
      <p:ext uri="{BB962C8B-B14F-4D97-AF65-F5344CB8AC3E}">
        <p14:creationId xmlns:p14="http://schemas.microsoft.com/office/powerpoint/2010/main" val="1292889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Freeform 8"/>
          <p:cNvSpPr>
            <a:spLocks/>
          </p:cNvSpPr>
          <p:nvPr/>
        </p:nvSpPr>
        <p:spPr bwMode="auto">
          <a:xfrm rot="2516641" flipV="1">
            <a:off x="7923213" y="4748213"/>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2D050"/>
          </a:solidFill>
          <a:ln w="9525">
            <a:solidFill>
              <a:srgbClr val="92D050"/>
            </a:solidFill>
            <a:round/>
            <a:headEnd/>
            <a:tailEnd/>
          </a:ln>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350210" name="Freeform 11"/>
          <p:cNvSpPr>
            <a:spLocks/>
          </p:cNvSpPr>
          <p:nvPr/>
        </p:nvSpPr>
        <p:spPr bwMode="auto">
          <a:xfrm rot="5625315" flipH="1">
            <a:off x="5832475" y="2411413"/>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2D050"/>
          </a:solidFill>
          <a:ln w="9525">
            <a:solidFill>
              <a:srgbClr val="92D05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350211" name="Freeform 10"/>
          <p:cNvSpPr>
            <a:spLocks/>
          </p:cNvSpPr>
          <p:nvPr/>
        </p:nvSpPr>
        <p:spPr bwMode="auto">
          <a:xfrm rot="-5625315" flipH="1" flipV="1">
            <a:off x="5611812" y="53990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2D050"/>
          </a:solidFill>
          <a:ln w="9525">
            <a:solidFill>
              <a:srgbClr val="92D05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469005" name="Rectangle 10"/>
          <p:cNvSpPr>
            <a:spLocks noChangeArrowheads="1"/>
          </p:cNvSpPr>
          <p:nvPr/>
        </p:nvSpPr>
        <p:spPr bwMode="auto">
          <a:xfrm>
            <a:off x="101600" y="2109788"/>
            <a:ext cx="5221288" cy="1728787"/>
          </a:xfrm>
          <a:prstGeom prst="roundRect">
            <a:avLst/>
          </a:prstGeom>
          <a:noFill/>
          <a:ln w="9525">
            <a:solidFill>
              <a:srgbClr val="92D050"/>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spcAft>
                <a:spcPts val="0"/>
              </a:spcAft>
              <a:buClr>
                <a:srgbClr val="33CC33"/>
              </a:buClr>
              <a:defRPr/>
            </a:pPr>
            <a:r>
              <a:rPr lang="fr-FR" sz="1600" dirty="0">
                <a:solidFill>
                  <a:srgbClr val="000099"/>
                </a:solidFill>
                <a:cs typeface="Arial"/>
              </a:rPr>
              <a:t>Base érythémateuse et inflammatoire</a:t>
            </a:r>
          </a:p>
          <a:p>
            <a:pPr marL="266700" algn="ctr">
              <a:spcAft>
                <a:spcPts val="0"/>
              </a:spcAft>
              <a:buClr>
                <a:srgbClr val="33CC33"/>
              </a:buClr>
              <a:defRPr/>
            </a:pPr>
            <a:r>
              <a:rPr lang="fr-FR" altLang="fr-FR" sz="1600" b="1" dirty="0">
                <a:solidFill>
                  <a:srgbClr val="000099"/>
                </a:solidFill>
              </a:rPr>
              <a:t>Petites vésicules de liquide clair</a:t>
            </a:r>
            <a:r>
              <a:rPr lang="fr-FR" altLang="fr-FR" sz="1600" dirty="0">
                <a:solidFill>
                  <a:srgbClr val="000099"/>
                </a:solidFill>
              </a:rPr>
              <a:t> et transparent, </a:t>
            </a:r>
          </a:p>
          <a:p>
            <a:pPr marL="266700" algn="ctr">
              <a:spcAft>
                <a:spcPts val="0"/>
              </a:spcAft>
              <a:buClr>
                <a:srgbClr val="33CC33"/>
              </a:buClr>
              <a:defRPr/>
            </a:pPr>
            <a:r>
              <a:rPr lang="fr-FR" altLang="fr-FR" sz="1600" dirty="0">
                <a:solidFill>
                  <a:srgbClr val="000099"/>
                </a:solidFill>
              </a:rPr>
              <a:t>prurit </a:t>
            </a:r>
            <a:r>
              <a:rPr lang="fr-FR" altLang="fr-FR" sz="1600" b="1" i="1" dirty="0">
                <a:solidFill>
                  <a:srgbClr val="000099"/>
                </a:solidFill>
              </a:rPr>
              <a:t>amélioré par des applications chaudes</a:t>
            </a:r>
          </a:p>
          <a:p>
            <a:pPr marL="266700" algn="ctr">
              <a:spcAft>
                <a:spcPts val="0"/>
              </a:spcAft>
              <a:buClr>
                <a:srgbClr val="33CC33"/>
              </a:buClr>
              <a:defRPr/>
            </a:pPr>
            <a:endParaRPr lang="fr-FR" altLang="fr-FR" sz="1600" b="1" i="1" dirty="0">
              <a:solidFill>
                <a:srgbClr val="000099"/>
              </a:solidFill>
            </a:endParaRPr>
          </a:p>
          <a:p>
            <a:pPr algn="ctr" fontAlgn="auto">
              <a:spcBef>
                <a:spcPts val="0"/>
              </a:spcBef>
              <a:spcAft>
                <a:spcPts val="0"/>
              </a:spcAft>
              <a:buClr>
                <a:srgbClr val="33CC33"/>
              </a:buClr>
              <a:defRPr/>
            </a:pPr>
            <a:r>
              <a:rPr lang="fr-FR" altLang="fr-FR" b="1" dirty="0" err="1">
                <a:solidFill>
                  <a:srgbClr val="000099"/>
                </a:solidFill>
                <a:latin typeface="Arial"/>
              </a:rPr>
              <a:t>Rhus</a:t>
            </a:r>
            <a:r>
              <a:rPr lang="fr-FR" altLang="fr-FR" b="1" dirty="0">
                <a:solidFill>
                  <a:srgbClr val="000099"/>
                </a:solidFill>
                <a:latin typeface="Arial"/>
              </a:rPr>
              <a:t> </a:t>
            </a:r>
            <a:r>
              <a:rPr lang="fr-FR" altLang="fr-FR" b="1" dirty="0" err="1">
                <a:solidFill>
                  <a:srgbClr val="000099"/>
                </a:solidFill>
                <a:latin typeface="Arial"/>
              </a:rPr>
              <a:t>toxicodendron</a:t>
            </a:r>
            <a:r>
              <a:rPr lang="fr-FR" altLang="fr-FR" b="1" dirty="0">
                <a:solidFill>
                  <a:srgbClr val="000099"/>
                </a:solidFill>
                <a:latin typeface="Arial"/>
              </a:rPr>
              <a:t> 9 CH</a:t>
            </a:r>
          </a:p>
          <a:p>
            <a:pPr algn="ctr" fontAlgn="auto">
              <a:spcBef>
                <a:spcPts val="0"/>
              </a:spcBef>
              <a:spcAft>
                <a:spcPts val="0"/>
              </a:spcAft>
              <a:defRPr/>
            </a:pPr>
            <a:r>
              <a:rPr lang="fr-FR" altLang="fr-FR" sz="1600" dirty="0">
                <a:solidFill>
                  <a:srgbClr val="000099"/>
                </a:solidFill>
                <a:latin typeface="Arial"/>
              </a:rPr>
              <a:t>5 granules 3 fois par jour</a:t>
            </a:r>
          </a:p>
        </p:txBody>
      </p:sp>
      <p:sp>
        <p:nvSpPr>
          <p:cNvPr id="469006" name="Rectangle 10"/>
          <p:cNvSpPr>
            <a:spLocks noChangeArrowheads="1"/>
          </p:cNvSpPr>
          <p:nvPr/>
        </p:nvSpPr>
        <p:spPr bwMode="auto">
          <a:xfrm>
            <a:off x="1898650" y="4422863"/>
            <a:ext cx="3265488" cy="2228850"/>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buClr>
                <a:srgbClr val="33CC33"/>
              </a:buClr>
            </a:pPr>
            <a:r>
              <a:rPr lang="fr-FR" altLang="fr-FR" sz="1600">
                <a:solidFill>
                  <a:srgbClr val="000099"/>
                </a:solidFill>
              </a:rPr>
              <a:t>Vésicules  transparentes puis purulentes </a:t>
            </a:r>
          </a:p>
          <a:p>
            <a:pPr algn="ctr">
              <a:buClr>
                <a:srgbClr val="33CC33"/>
              </a:buClr>
            </a:pPr>
            <a:r>
              <a:rPr lang="fr-FR" altLang="fr-FR" sz="1600" b="1">
                <a:solidFill>
                  <a:srgbClr val="000099"/>
                </a:solidFill>
              </a:rPr>
              <a:t>    </a:t>
            </a:r>
            <a:r>
              <a:rPr lang="fr-FR" altLang="fr-FR" sz="1600">
                <a:solidFill>
                  <a:srgbClr val="000099"/>
                </a:solidFill>
              </a:rPr>
              <a:t>Localisation sur le </a:t>
            </a:r>
            <a:r>
              <a:rPr lang="fr-FR" altLang="fr-FR" sz="1600" b="1">
                <a:solidFill>
                  <a:srgbClr val="000099"/>
                </a:solidFill>
              </a:rPr>
              <a:t>siège ou les parties génitales</a:t>
            </a:r>
            <a:endParaRPr lang="fr-FR" altLang="fr-FR" sz="1600" b="1">
              <a:solidFill>
                <a:srgbClr val="000099"/>
              </a:solidFill>
              <a:cs typeface="Arial" panose="020B0604020202020204" pitchFamily="34" charset="0"/>
            </a:endParaRPr>
          </a:p>
          <a:p>
            <a:pPr algn="ctr"/>
            <a:r>
              <a:rPr lang="fr-FR" altLang="fr-FR" sz="1600" b="1">
                <a:solidFill>
                  <a:srgbClr val="000099"/>
                </a:solidFill>
              </a:rPr>
              <a:t>Prurit intense et douloureux</a:t>
            </a:r>
            <a:endParaRPr lang="fr-FR" altLang="fr-FR" sz="1600">
              <a:solidFill>
                <a:srgbClr val="000099"/>
              </a:solidFill>
              <a:cs typeface="Arial" panose="020B0604020202020204" pitchFamily="34" charset="0"/>
            </a:endParaRPr>
          </a:p>
          <a:p>
            <a:pPr algn="ctr">
              <a:spcBef>
                <a:spcPts val="600"/>
              </a:spcBef>
            </a:pPr>
            <a:r>
              <a:rPr lang="fr-FR" altLang="fr-FR" b="1">
                <a:solidFill>
                  <a:srgbClr val="000099"/>
                </a:solidFill>
                <a:ea typeface="MS PGothic" panose="020B0600070205080204" pitchFamily="34" charset="-128"/>
                <a:cs typeface="Arial" panose="020B0604020202020204" pitchFamily="34" charset="0"/>
              </a:rPr>
              <a:t>Croton tiglium 15 CH</a:t>
            </a:r>
          </a:p>
          <a:p>
            <a:pPr algn="ctr"/>
            <a:r>
              <a:rPr lang="fr-FR" altLang="fr-FR" sz="1600">
                <a:solidFill>
                  <a:srgbClr val="000099"/>
                </a:solidFill>
                <a:ea typeface="MS PGothic" panose="020B0600070205080204" pitchFamily="34" charset="-128"/>
                <a:cs typeface="Arial" panose="020B0604020202020204" pitchFamily="34" charset="0"/>
              </a:rPr>
              <a:t>5 granules 3 fois par jour</a:t>
            </a:r>
          </a:p>
        </p:txBody>
      </p:sp>
      <p:sp>
        <p:nvSpPr>
          <p:cNvPr id="449549" name="Oval 13"/>
          <p:cNvSpPr>
            <a:spLocks noChangeArrowheads="1"/>
          </p:cNvSpPr>
          <p:nvPr/>
        </p:nvSpPr>
        <p:spPr bwMode="auto">
          <a:xfrm>
            <a:off x="5302250" y="3028950"/>
            <a:ext cx="2647950" cy="2430463"/>
          </a:xfrm>
          <a:prstGeom prst="ellipse">
            <a:avLst/>
          </a:prstGeom>
          <a:solidFill>
            <a:schemeClr val="bg1"/>
          </a:solidFill>
          <a:ln w="57150">
            <a:solidFill>
              <a:srgbClr val="AAD8DA"/>
            </a:solidFill>
            <a:round/>
            <a:headEnd/>
            <a:tailEnd/>
          </a:ln>
        </p:spPr>
        <p:txBody>
          <a:bodyPr/>
          <a:lstStyle/>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n-lt"/>
              <a:ea typeface="ＭＳ Ｐゴシック" charset="-128"/>
              <a:cs typeface="Arial" pitchFamily="34" charset="0"/>
            </a:endParaRPr>
          </a:p>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n-lt"/>
              <a:ea typeface="ＭＳ Ｐゴシック" charset="-128"/>
              <a:cs typeface="Arial" pitchFamily="34" charset="0"/>
            </a:endParaRPr>
          </a:p>
          <a:p>
            <a:pPr algn="ctr" eaLnBrk="0" fontAlgn="auto" hangingPunct="0">
              <a:spcBef>
                <a:spcPct val="100000"/>
              </a:spcBef>
              <a:spcAft>
                <a:spcPts val="0"/>
              </a:spcAft>
              <a:defRPr/>
            </a:pPr>
            <a:r>
              <a:rPr lang="fr-FR" altLang="fr-FR" sz="2200" dirty="0">
                <a:solidFill>
                  <a:srgbClr val="000099"/>
                </a:solidFill>
                <a:effectLst>
                  <a:outerShdw blurRad="38100" dist="38100" dir="2700000" algn="tl">
                    <a:srgbClr val="C0C0C0"/>
                  </a:outerShdw>
                </a:effectLst>
                <a:latin typeface="+mn-lt"/>
                <a:ea typeface="ＭＳ Ｐゴシック" charset="-128"/>
                <a:cs typeface="Arial" pitchFamily="34" charset="0"/>
              </a:rPr>
              <a:t>Qui suis-je ?</a:t>
            </a:r>
          </a:p>
          <a:p>
            <a:pPr algn="ctr" eaLnBrk="0" fontAlgn="auto" hangingPunct="0">
              <a:spcBef>
                <a:spcPts val="0"/>
              </a:spcBef>
              <a:spcAft>
                <a:spcPts val="0"/>
              </a:spcAft>
              <a:defRPr/>
            </a:pPr>
            <a:endParaRPr lang="fr-FR" altLang="fr-FR" sz="2200" dirty="0">
              <a:solidFill>
                <a:srgbClr val="000099"/>
              </a:solidFill>
              <a:effectLst>
                <a:outerShdw blurRad="38100" dist="38100" dir="2700000" algn="tl">
                  <a:srgbClr val="C0C0C0"/>
                </a:outerShdw>
              </a:effectLst>
              <a:latin typeface="+mn-lt"/>
              <a:ea typeface="ＭＳ Ｐゴシック" charset="-128"/>
              <a:cs typeface="Arial" pitchFamily="34" charset="0"/>
            </a:endParaRPr>
          </a:p>
        </p:txBody>
      </p:sp>
      <p:sp>
        <p:nvSpPr>
          <p:cNvPr id="350215"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
        <p:nvSpPr>
          <p:cNvPr id="350216" name="Rectangle 4"/>
          <p:cNvSpPr>
            <a:spLocks noChangeArrowheads="1"/>
          </p:cNvSpPr>
          <p:nvPr/>
        </p:nvSpPr>
        <p:spPr bwMode="auto">
          <a:xfrm>
            <a:off x="271463" y="1552575"/>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Stade vésiculeux </a:t>
            </a:r>
            <a:r>
              <a:rPr lang="fr-FR" altLang="fr-FR">
                <a:solidFill>
                  <a:srgbClr val="000099"/>
                </a:solidFill>
                <a:cs typeface="Arial" panose="020B0604020202020204" pitchFamily="34" charset="0"/>
              </a:rPr>
              <a:t>:</a:t>
            </a:r>
          </a:p>
        </p:txBody>
      </p:sp>
      <p:sp>
        <p:nvSpPr>
          <p:cNvPr id="11" name="Rectangle 10"/>
          <p:cNvSpPr>
            <a:spLocks noChangeArrowheads="1"/>
          </p:cNvSpPr>
          <p:nvPr/>
        </p:nvSpPr>
        <p:spPr bwMode="auto">
          <a:xfrm>
            <a:off x="8482013" y="2974975"/>
            <a:ext cx="3495675" cy="1884363"/>
          </a:xfrm>
          <a:prstGeom prst="roundRect">
            <a:avLst/>
          </a:prstGeom>
          <a:noFill/>
          <a:ln w="9525">
            <a:solidFill>
              <a:srgbClr val="92D050"/>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lnSpc>
                <a:spcPct val="90000"/>
              </a:lnSpc>
              <a:spcBef>
                <a:spcPts val="0"/>
              </a:spcBef>
              <a:spcAft>
                <a:spcPts val="0"/>
              </a:spcAft>
              <a:defRPr/>
            </a:pPr>
            <a:r>
              <a:rPr lang="fr-FR" altLang="fr-FR" sz="1600" b="1" dirty="0">
                <a:solidFill>
                  <a:srgbClr val="000099"/>
                </a:solidFill>
                <a:cs typeface="Arial" panose="020B0604020202020204" pitchFamily="34" charset="0"/>
              </a:rPr>
              <a:t>Vésicules</a:t>
            </a:r>
            <a:r>
              <a:rPr lang="fr-FR" altLang="fr-FR" sz="1600" dirty="0">
                <a:solidFill>
                  <a:srgbClr val="000099"/>
                </a:solidFill>
                <a:cs typeface="Arial" panose="020B0604020202020204" pitchFamily="34" charset="0"/>
              </a:rPr>
              <a:t> à </a:t>
            </a:r>
            <a:r>
              <a:rPr lang="fr-FR" altLang="fr-FR" sz="1600" b="1" dirty="0">
                <a:solidFill>
                  <a:srgbClr val="000099"/>
                </a:solidFill>
                <a:cs typeface="Arial" panose="020B0604020202020204" pitchFamily="34" charset="0"/>
              </a:rPr>
              <a:t>contenu</a:t>
            </a:r>
            <a:r>
              <a:rPr lang="fr-FR" altLang="fr-FR" sz="1600" dirty="0">
                <a:solidFill>
                  <a:srgbClr val="000099"/>
                </a:solidFill>
                <a:cs typeface="Arial" panose="020B0604020202020204" pitchFamily="34" charset="0"/>
              </a:rPr>
              <a:t> </a:t>
            </a:r>
            <a:r>
              <a:rPr lang="fr-FR" altLang="fr-FR" sz="1600" b="1" dirty="0">
                <a:solidFill>
                  <a:srgbClr val="000099"/>
                </a:solidFill>
                <a:cs typeface="Arial" panose="020B0604020202020204" pitchFamily="34" charset="0"/>
              </a:rPr>
              <a:t>épais</a:t>
            </a:r>
            <a:r>
              <a:rPr lang="fr-FR" altLang="fr-FR" sz="1600" dirty="0">
                <a:solidFill>
                  <a:srgbClr val="000099"/>
                </a:solidFill>
                <a:cs typeface="Arial" panose="020B0604020202020204" pitchFamily="34" charset="0"/>
              </a:rPr>
              <a:t> </a:t>
            </a:r>
            <a:r>
              <a:rPr lang="fr-FR" altLang="fr-FR" sz="1600" b="1" dirty="0">
                <a:solidFill>
                  <a:srgbClr val="000099"/>
                </a:solidFill>
                <a:cs typeface="Arial" panose="020B0604020202020204" pitchFamily="34" charset="0"/>
              </a:rPr>
              <a:t>jaunâtre</a:t>
            </a:r>
            <a:r>
              <a:rPr lang="fr-FR" altLang="fr-FR" sz="1600" dirty="0">
                <a:solidFill>
                  <a:srgbClr val="000099"/>
                </a:solidFill>
                <a:cs typeface="Arial" panose="020B0604020202020204" pitchFamily="34" charset="0"/>
              </a:rPr>
              <a:t> devenant brun </a:t>
            </a:r>
          </a:p>
          <a:p>
            <a:pPr marL="268288" indent="-268288" algn="ctr" fontAlgn="auto">
              <a:lnSpc>
                <a:spcPct val="90000"/>
              </a:lnSpc>
              <a:spcBef>
                <a:spcPts val="0"/>
              </a:spcBef>
              <a:spcAft>
                <a:spcPts val="0"/>
              </a:spcAft>
              <a:defRPr/>
            </a:pPr>
            <a:r>
              <a:rPr lang="fr-FR" altLang="fr-FR" sz="1600" b="1" dirty="0">
                <a:solidFill>
                  <a:srgbClr val="000099"/>
                </a:solidFill>
                <a:cs typeface="Arial" panose="020B0604020202020204" pitchFamily="34" charset="0"/>
              </a:rPr>
              <a:t>croûtes</a:t>
            </a:r>
            <a:r>
              <a:rPr lang="fr-FR" altLang="fr-FR" sz="1600" dirty="0">
                <a:solidFill>
                  <a:srgbClr val="000099"/>
                </a:solidFill>
                <a:cs typeface="Arial" panose="020B0604020202020204" pitchFamily="34" charset="0"/>
              </a:rPr>
              <a:t> épaisses dissimulant un pus épais et irritant</a:t>
            </a:r>
            <a:endParaRPr lang="fr-FR" altLang="fr-FR" sz="1600" b="1" dirty="0">
              <a:solidFill>
                <a:srgbClr val="000099"/>
              </a:solidFill>
              <a:cs typeface="Arial" panose="020B0604020202020204" pitchFamily="34" charset="0"/>
            </a:endParaRPr>
          </a:p>
          <a:p>
            <a:pPr algn="ctr">
              <a:defRPr/>
            </a:pPr>
            <a:r>
              <a:rPr lang="fr-FR" altLang="fr-FR" sz="1600" dirty="0">
                <a:solidFill>
                  <a:srgbClr val="000099"/>
                </a:solidFill>
                <a:cs typeface="Arial" panose="020B0604020202020204" pitchFamily="34" charset="0"/>
              </a:rPr>
              <a:t>                       </a:t>
            </a:r>
          </a:p>
          <a:p>
            <a:pPr algn="ctr" eaLnBrk="0" fontAlgn="auto" hangingPunct="0">
              <a:spcBef>
                <a:spcPts val="0"/>
              </a:spcBef>
              <a:spcAft>
                <a:spcPts val="0"/>
              </a:spcAft>
              <a:buClr>
                <a:srgbClr val="62C400"/>
              </a:buClr>
              <a:defRPr/>
            </a:pPr>
            <a:r>
              <a:rPr lang="fr-FR" altLang="fr-FR" b="1" dirty="0" err="1">
                <a:solidFill>
                  <a:srgbClr val="000099"/>
                </a:solidFill>
                <a:latin typeface="Arial"/>
              </a:rPr>
              <a:t>Mezereum</a:t>
            </a:r>
            <a:r>
              <a:rPr lang="fr-FR" altLang="fr-FR" b="1" dirty="0">
                <a:solidFill>
                  <a:srgbClr val="000099"/>
                </a:solidFill>
                <a:latin typeface="Arial"/>
              </a:rPr>
              <a:t> 15 CH</a:t>
            </a:r>
          </a:p>
          <a:p>
            <a:pPr algn="ctr" fontAlgn="auto">
              <a:spcBef>
                <a:spcPts val="0"/>
              </a:spcBef>
              <a:spcAft>
                <a:spcPts val="0"/>
              </a:spcAft>
              <a:defRPr/>
            </a:pPr>
            <a:r>
              <a:rPr lang="fr-FR" altLang="fr-FR" sz="1600" dirty="0">
                <a:solidFill>
                  <a:srgbClr val="000099"/>
                </a:solidFill>
                <a:latin typeface="Arial"/>
              </a:rPr>
              <a:t>5 granules 3 fois par jour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900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900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900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6900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9005">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469006">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9006">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9006">
                                            <p:txEl>
                                              <p:pRg st="2" end="2"/>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69006">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690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
        <p:nvSpPr>
          <p:cNvPr id="352258" name="Rectangle 4"/>
          <p:cNvSpPr>
            <a:spLocks noChangeArrowheads="1"/>
          </p:cNvSpPr>
          <p:nvPr/>
        </p:nvSpPr>
        <p:spPr bwMode="auto">
          <a:xfrm>
            <a:off x="271463" y="1697038"/>
            <a:ext cx="1787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Stade suintant </a:t>
            </a:r>
            <a:r>
              <a:rPr lang="fr-FR" altLang="fr-FR">
                <a:solidFill>
                  <a:srgbClr val="000099"/>
                </a:solidFill>
                <a:cs typeface="Arial" panose="020B0604020202020204" pitchFamily="34" charset="0"/>
              </a:rPr>
              <a:t>:</a:t>
            </a:r>
          </a:p>
        </p:txBody>
      </p:sp>
      <p:sp>
        <p:nvSpPr>
          <p:cNvPr id="16" name="Rectangle 15"/>
          <p:cNvSpPr>
            <a:spLocks noChangeArrowheads="1"/>
          </p:cNvSpPr>
          <p:nvPr/>
        </p:nvSpPr>
        <p:spPr bwMode="auto">
          <a:xfrm>
            <a:off x="347663" y="2090738"/>
            <a:ext cx="6096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rgbClr val="33CC33"/>
              </a:buClr>
              <a:buFontTx/>
              <a:buBlip>
                <a:blip r:embed="rId3"/>
              </a:buBlip>
            </a:pPr>
            <a:r>
              <a:rPr lang="fr-FR" altLang="fr-FR" sz="1600">
                <a:solidFill>
                  <a:srgbClr val="000099"/>
                </a:solidFill>
              </a:rPr>
              <a:t>Liquide épais, visqueux, </a:t>
            </a:r>
            <a:r>
              <a:rPr lang="fr-FR" altLang="fr-FR" sz="1600" b="1">
                <a:solidFill>
                  <a:srgbClr val="000099"/>
                </a:solidFill>
              </a:rPr>
              <a:t>jaune, comme du miel</a:t>
            </a:r>
          </a:p>
          <a:p>
            <a:pPr>
              <a:buClr>
                <a:srgbClr val="33CC33"/>
              </a:buClr>
            </a:pPr>
            <a:r>
              <a:rPr lang="fr-FR" altLang="fr-FR" sz="1600" b="1">
                <a:solidFill>
                  <a:srgbClr val="000099"/>
                </a:solidFill>
              </a:rPr>
              <a:t>     croûtelles jaunes d’or </a:t>
            </a:r>
            <a:r>
              <a:rPr lang="fr-FR" altLang="fr-FR" sz="1600">
                <a:solidFill>
                  <a:srgbClr val="000099"/>
                </a:solidFill>
              </a:rPr>
              <a:t>ou jaune-brun </a:t>
            </a:r>
          </a:p>
          <a:p>
            <a:pPr>
              <a:buClr>
                <a:srgbClr val="33CC33"/>
              </a:buClr>
            </a:pPr>
            <a:r>
              <a:rPr lang="fr-FR" altLang="fr-FR" sz="1600">
                <a:solidFill>
                  <a:srgbClr val="000099"/>
                </a:solidFill>
                <a:cs typeface="Arial" panose="020B0604020202020204" pitchFamily="34" charset="0"/>
              </a:rPr>
              <a:t>     Localisations : derrière les oreilles, visage, plis de flexion ou d’obésité, organes génitaux</a:t>
            </a:r>
          </a:p>
          <a:p>
            <a:pPr>
              <a:buClr>
                <a:srgbClr val="33CC33"/>
              </a:buClr>
            </a:pPr>
            <a:endParaRPr lang="fr-FR" altLang="fr-FR" sz="1600" b="1">
              <a:solidFill>
                <a:srgbClr val="000099"/>
              </a:solidFill>
            </a:endParaRPr>
          </a:p>
        </p:txBody>
      </p:sp>
      <p:sp>
        <p:nvSpPr>
          <p:cNvPr id="19" name="Text Box 6"/>
          <p:cNvSpPr>
            <a:spLocks noChangeArrowheads="1"/>
          </p:cNvSpPr>
          <p:nvPr/>
        </p:nvSpPr>
        <p:spPr bwMode="auto">
          <a:xfrm>
            <a:off x="8570913" y="2066925"/>
            <a:ext cx="257810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Graphites 15 CH</a:t>
            </a:r>
          </a:p>
          <a:p>
            <a:pPr algn="r" eaLnBrk="0" hangingPunct="0"/>
            <a:r>
              <a:rPr lang="fr-FR" altLang="fr-FR" sz="1600">
                <a:solidFill>
                  <a:srgbClr val="000099"/>
                </a:solidFill>
                <a:cs typeface="Arial" panose="020B0604020202020204" pitchFamily="34" charset="0"/>
              </a:rPr>
              <a:t>5 granules 3 fois par jour</a:t>
            </a:r>
          </a:p>
        </p:txBody>
      </p:sp>
      <p:pic>
        <p:nvPicPr>
          <p:cNvPr id="20" name="Image 19"/>
          <p:cNvPicPr/>
          <p:nvPr/>
        </p:nvPicPr>
        <p:blipFill>
          <a:blip r:embed="rId4"/>
          <a:stretch>
            <a:fillRect/>
          </a:stretch>
        </p:blipFill>
        <p:spPr>
          <a:xfrm>
            <a:off x="4225925" y="2955925"/>
            <a:ext cx="3844925" cy="36480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47663" y="2216150"/>
            <a:ext cx="6096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Tx/>
              <a:buBlip>
                <a:blip r:embed="rId3"/>
              </a:buBlip>
            </a:pPr>
            <a:r>
              <a:rPr lang="fr-FR" altLang="fr-FR" sz="1600">
                <a:solidFill>
                  <a:srgbClr val="000099"/>
                </a:solidFill>
                <a:cs typeface="Arial" panose="020B0604020202020204" pitchFamily="34" charset="0"/>
              </a:rPr>
              <a:t>Desquamation </a:t>
            </a:r>
            <a:r>
              <a:rPr lang="fr-FR" altLang="fr-FR" sz="1600" b="1">
                <a:solidFill>
                  <a:srgbClr val="000099"/>
                </a:solidFill>
              </a:rPr>
              <a:t>fines</a:t>
            </a:r>
            <a:r>
              <a:rPr lang="fr-FR" altLang="fr-FR" sz="1600">
                <a:solidFill>
                  <a:srgbClr val="000099"/>
                </a:solidFill>
              </a:rPr>
              <a:t> (comme de la farine)</a:t>
            </a:r>
          </a:p>
          <a:p>
            <a:pPr eaLnBrk="0" hangingPunct="0"/>
            <a:r>
              <a:rPr lang="fr-FR" altLang="fr-FR" sz="1600">
                <a:solidFill>
                  <a:srgbClr val="000099"/>
                </a:solidFill>
                <a:cs typeface="Arial" panose="020B0604020202020204" pitchFamily="34" charset="0"/>
              </a:rPr>
              <a:t>    ou "peau d’éléphant"</a:t>
            </a:r>
          </a:p>
          <a:p>
            <a:pPr eaLnBrk="0" hangingPunct="0"/>
            <a:r>
              <a:rPr lang="fr-FR" altLang="fr-FR" sz="1600">
                <a:solidFill>
                  <a:srgbClr val="000099"/>
                </a:solidFill>
                <a:cs typeface="Arial" panose="020B0604020202020204" pitchFamily="34" charset="0"/>
              </a:rPr>
              <a:t>    </a:t>
            </a:r>
            <a:r>
              <a:rPr lang="fr-FR" altLang="fr-FR" sz="1600" b="1">
                <a:solidFill>
                  <a:srgbClr val="000099"/>
                </a:solidFill>
              </a:rPr>
              <a:t>prurit</a:t>
            </a:r>
            <a:r>
              <a:rPr lang="fr-FR" altLang="fr-FR" sz="1600">
                <a:solidFill>
                  <a:srgbClr val="000099"/>
                </a:solidFill>
              </a:rPr>
              <a:t> </a:t>
            </a:r>
            <a:r>
              <a:rPr lang="fr-FR" altLang="fr-FR" sz="1600" b="1">
                <a:solidFill>
                  <a:srgbClr val="000099"/>
                </a:solidFill>
              </a:rPr>
              <a:t>brûlant</a:t>
            </a:r>
            <a:r>
              <a:rPr lang="fr-FR" altLang="fr-FR" sz="1600">
                <a:solidFill>
                  <a:srgbClr val="000099"/>
                </a:solidFill>
              </a:rPr>
              <a:t> </a:t>
            </a:r>
            <a:r>
              <a:rPr lang="fr-FR" altLang="fr-FR" sz="1600" b="1" i="1">
                <a:solidFill>
                  <a:srgbClr val="000099"/>
                </a:solidFill>
              </a:rPr>
              <a:t>amélioré par la chaleur</a:t>
            </a:r>
            <a:endParaRPr lang="fr-FR" altLang="fr-FR" sz="1600" b="1">
              <a:solidFill>
                <a:srgbClr val="000099"/>
              </a:solidFill>
            </a:endParaRPr>
          </a:p>
        </p:txBody>
      </p:sp>
      <p:sp>
        <p:nvSpPr>
          <p:cNvPr id="3" name="Text Box 6"/>
          <p:cNvSpPr>
            <a:spLocks noChangeArrowheads="1"/>
          </p:cNvSpPr>
          <p:nvPr/>
        </p:nvSpPr>
        <p:spPr bwMode="auto">
          <a:xfrm>
            <a:off x="8318500" y="2232025"/>
            <a:ext cx="281305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Arsenicum album 9 CH</a:t>
            </a:r>
          </a:p>
          <a:p>
            <a:pPr algn="r" eaLnBrk="0" hangingPunct="0"/>
            <a:r>
              <a:rPr lang="fr-FR" altLang="fr-FR" sz="1600">
                <a:solidFill>
                  <a:srgbClr val="000099"/>
                </a:solidFill>
                <a:cs typeface="Arial" panose="020B0604020202020204" pitchFamily="34" charset="0"/>
              </a:rPr>
              <a:t>5 granules 2 fois par jour</a:t>
            </a:r>
          </a:p>
        </p:txBody>
      </p:sp>
      <p:sp>
        <p:nvSpPr>
          <p:cNvPr id="354307" name="Rectangle 4"/>
          <p:cNvSpPr>
            <a:spLocks noChangeArrowheads="1"/>
          </p:cNvSpPr>
          <p:nvPr/>
        </p:nvSpPr>
        <p:spPr bwMode="auto">
          <a:xfrm>
            <a:off x="271463" y="1695450"/>
            <a:ext cx="3300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Stade squameux et fissuraire </a:t>
            </a:r>
            <a:r>
              <a:rPr lang="fr-FR" altLang="fr-FR">
                <a:solidFill>
                  <a:srgbClr val="000099"/>
                </a:solidFill>
                <a:cs typeface="Arial" panose="020B0604020202020204" pitchFamily="34" charset="0"/>
              </a:rPr>
              <a:t>:</a:t>
            </a:r>
          </a:p>
        </p:txBody>
      </p:sp>
      <p:sp>
        <p:nvSpPr>
          <p:cNvPr id="354308"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pic>
        <p:nvPicPr>
          <p:cNvPr id="10" name="Image 9"/>
          <p:cNvPicPr>
            <a:picLocks noChangeAspect="1"/>
          </p:cNvPicPr>
          <p:nvPr/>
        </p:nvPicPr>
        <p:blipFill>
          <a:blip r:embed="rId4"/>
          <a:stretch>
            <a:fillRect/>
          </a:stretch>
        </p:blipFill>
        <p:spPr>
          <a:xfrm>
            <a:off x="4162425" y="3248025"/>
            <a:ext cx="3995738" cy="323056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31800" y="2178050"/>
            <a:ext cx="6096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14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363"/>
              </a:spcBef>
              <a:buClr>
                <a:srgbClr val="3333CC"/>
              </a:buClr>
              <a:buSzPts val="1800"/>
              <a:buFontTx/>
              <a:buBlip>
                <a:blip r:embed="rId3"/>
              </a:buBlip>
            </a:pPr>
            <a:r>
              <a:rPr lang="fr-FR" altLang="fr-FR" sz="1600">
                <a:solidFill>
                  <a:srgbClr val="000099"/>
                </a:solidFill>
                <a:cs typeface="Arial" panose="020B0604020202020204" pitchFamily="34" charset="0"/>
                <a:sym typeface="Arial" panose="020B0604020202020204" pitchFamily="34" charset="0"/>
              </a:rPr>
              <a:t>Dermatose squameuse chronique </a:t>
            </a:r>
            <a:endParaRPr lang="fr-FR" altLang="fr-FR" sz="1600">
              <a:solidFill>
                <a:srgbClr val="000099"/>
              </a:solidFill>
            </a:endParaRPr>
          </a:p>
          <a:p>
            <a:pPr>
              <a:buClr>
                <a:srgbClr val="3333CC"/>
              </a:buClr>
              <a:buSzPts val="1800"/>
            </a:pPr>
            <a:r>
              <a:rPr lang="fr-FR" altLang="fr-FR" sz="1600" b="1">
                <a:solidFill>
                  <a:srgbClr val="000099"/>
                </a:solidFill>
                <a:cs typeface="Arial" panose="020B0604020202020204" pitchFamily="34" charset="0"/>
                <a:sym typeface="Arial" panose="020B0604020202020204" pitchFamily="34" charset="0"/>
              </a:rPr>
              <a:t>Squames de grande taille</a:t>
            </a:r>
            <a:endParaRPr lang="fr-FR" altLang="fr-FR" sz="1600">
              <a:solidFill>
                <a:srgbClr val="000099"/>
              </a:solidFill>
            </a:endParaRPr>
          </a:p>
          <a:p>
            <a:pPr>
              <a:buClr>
                <a:srgbClr val="3333CC"/>
              </a:buClr>
              <a:buSzPts val="1800"/>
            </a:pPr>
            <a:r>
              <a:rPr lang="fr-FR" altLang="fr-FR" sz="1600">
                <a:solidFill>
                  <a:srgbClr val="000099"/>
                </a:solidFill>
                <a:cs typeface="Arial" panose="020B0604020202020204" pitchFamily="34" charset="0"/>
                <a:sym typeface="Arial" panose="020B0604020202020204" pitchFamily="34" charset="0"/>
              </a:rPr>
              <a:t>Eczéma lichénifié : peau sèche épaissie avec des stries</a:t>
            </a:r>
            <a:endParaRPr lang="fr-FR" altLang="fr-FR" sz="1600">
              <a:solidFill>
                <a:srgbClr val="000099"/>
              </a:solidFill>
            </a:endParaRPr>
          </a:p>
        </p:txBody>
      </p:sp>
      <p:sp>
        <p:nvSpPr>
          <p:cNvPr id="4" name="Text Box 6"/>
          <p:cNvSpPr>
            <a:spLocks noChangeArrowheads="1"/>
          </p:cNvSpPr>
          <p:nvPr/>
        </p:nvSpPr>
        <p:spPr bwMode="auto">
          <a:xfrm>
            <a:off x="8024813" y="2178050"/>
            <a:ext cx="3106737"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Arsenicum iodatum 9 CH</a:t>
            </a:r>
          </a:p>
          <a:p>
            <a:pPr algn="r" eaLnBrk="0" hangingPunct="0"/>
            <a:r>
              <a:rPr lang="fr-FR" altLang="fr-FR" sz="1600">
                <a:solidFill>
                  <a:srgbClr val="000099"/>
                </a:solidFill>
                <a:cs typeface="Arial" panose="020B0604020202020204" pitchFamily="34" charset="0"/>
              </a:rPr>
              <a:t>5 granules 2 fois par jour</a:t>
            </a:r>
          </a:p>
        </p:txBody>
      </p:sp>
      <p:sp>
        <p:nvSpPr>
          <p:cNvPr id="356355"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7613" y="3189288"/>
            <a:ext cx="4549775" cy="3413125"/>
          </a:xfrm>
          <a:prstGeom prst="rect">
            <a:avLst/>
          </a:prstGeom>
          <a:ln>
            <a:noFill/>
          </a:ln>
          <a:effectLst>
            <a:outerShdw blurRad="292100" dist="139700" dir="2700000" algn="tl" rotWithShape="0">
              <a:srgbClr val="333333">
                <a:alpha val="65000"/>
              </a:srgbClr>
            </a:outerShdw>
          </a:effectLst>
        </p:spPr>
      </p:pic>
      <p:sp>
        <p:nvSpPr>
          <p:cNvPr id="356357" name="Rectangle 4"/>
          <p:cNvSpPr>
            <a:spLocks noChangeArrowheads="1"/>
          </p:cNvSpPr>
          <p:nvPr/>
        </p:nvSpPr>
        <p:spPr bwMode="auto">
          <a:xfrm>
            <a:off x="271463" y="1695450"/>
            <a:ext cx="3300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Stade squameux et fissuraire </a:t>
            </a:r>
            <a:r>
              <a:rPr lang="fr-FR" altLang="fr-FR">
                <a:solidFill>
                  <a:srgbClr val="000099"/>
                </a:solidFill>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ZoneTexte 1"/>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
        <p:nvSpPr>
          <p:cNvPr id="3" name="Shape 1396"/>
          <p:cNvSpPr txBox="1">
            <a:spLocks/>
          </p:cNvSpPr>
          <p:nvPr/>
        </p:nvSpPr>
        <p:spPr bwMode="auto">
          <a:xfrm>
            <a:off x="330200" y="2165350"/>
            <a:ext cx="6008688"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ts val="363"/>
              </a:spcBef>
              <a:buClr>
                <a:srgbClr val="3333CC"/>
              </a:buClr>
              <a:buSzPts val="1800"/>
              <a:buFontTx/>
              <a:buBlip>
                <a:blip r:embed="rId3"/>
              </a:buBlip>
            </a:pPr>
            <a:r>
              <a:rPr lang="fr-FR" altLang="fr-FR" sz="1600">
                <a:solidFill>
                  <a:srgbClr val="000099"/>
                </a:solidFill>
                <a:cs typeface="Arial" panose="020B0604020202020204" pitchFamily="34" charset="0"/>
                <a:sym typeface="Arial" panose="020B0604020202020204" pitchFamily="34" charset="0"/>
              </a:rPr>
              <a:t>Aspect </a:t>
            </a:r>
            <a:r>
              <a:rPr lang="fr-FR" altLang="fr-FR" sz="1600" b="1">
                <a:solidFill>
                  <a:srgbClr val="000099"/>
                </a:solidFill>
                <a:cs typeface="Arial" panose="020B0604020202020204" pitchFamily="34" charset="0"/>
                <a:sym typeface="Arial" panose="020B0604020202020204" pitchFamily="34" charset="0"/>
              </a:rPr>
              <a:t>fissuraire chronique</a:t>
            </a:r>
            <a:r>
              <a:rPr lang="fr-FR" altLang="fr-FR" sz="1600">
                <a:solidFill>
                  <a:srgbClr val="000099"/>
                </a:solidFill>
                <a:cs typeface="Arial" panose="020B0604020202020204" pitchFamily="34" charset="0"/>
                <a:sym typeface="Arial" panose="020B0604020202020204" pitchFamily="34" charset="0"/>
              </a:rPr>
              <a:t>, fissures profondes</a:t>
            </a:r>
            <a:endParaRPr lang="fr-FR" altLang="fr-FR" sz="1600">
              <a:solidFill>
                <a:srgbClr val="000099"/>
              </a:solidFill>
            </a:endParaRPr>
          </a:p>
          <a:p>
            <a:pPr eaLnBrk="0" hangingPunct="0">
              <a:buClr>
                <a:srgbClr val="3333CC"/>
              </a:buClr>
              <a:buSzPts val="1800"/>
            </a:pPr>
            <a:r>
              <a:rPr lang="fr-FR" altLang="fr-FR" sz="1600" b="1">
                <a:solidFill>
                  <a:srgbClr val="000099"/>
                </a:solidFill>
                <a:cs typeface="Arial" panose="020B0604020202020204" pitchFamily="34" charset="0"/>
                <a:sym typeface="Arial" panose="020B0604020202020204" pitchFamily="34" charset="0"/>
              </a:rPr>
              <a:t>    Peau aspect sale</a:t>
            </a:r>
            <a:endParaRPr lang="fr-FR" altLang="fr-FR" sz="1600">
              <a:solidFill>
                <a:srgbClr val="000099"/>
              </a:solidFill>
            </a:endParaRPr>
          </a:p>
          <a:p>
            <a:pPr eaLnBrk="0" hangingPunct="0">
              <a:buClr>
                <a:srgbClr val="3333CC"/>
              </a:buClr>
              <a:buSzPts val="1800"/>
            </a:pPr>
            <a:r>
              <a:rPr lang="fr-FR" altLang="fr-FR" sz="1600">
                <a:solidFill>
                  <a:srgbClr val="000099"/>
                </a:solidFill>
                <a:cs typeface="Arial" panose="020B0604020202020204" pitchFamily="34" charset="0"/>
                <a:sym typeface="Arial" panose="020B0604020202020204" pitchFamily="34" charset="0"/>
              </a:rPr>
              <a:t>    Eczéma des conduits auditifs externes</a:t>
            </a:r>
            <a:endParaRPr lang="fr-FR" altLang="fr-FR" sz="1600">
              <a:solidFill>
                <a:srgbClr val="000099"/>
              </a:solidFill>
            </a:endParaRPr>
          </a:p>
          <a:p>
            <a:pPr eaLnBrk="0" hangingPunct="0">
              <a:buClr>
                <a:srgbClr val="3333CC"/>
              </a:buClr>
              <a:buSzPts val="1800"/>
            </a:pPr>
            <a:r>
              <a:rPr lang="fr-FR" altLang="fr-FR" sz="1600">
                <a:solidFill>
                  <a:srgbClr val="000099"/>
                </a:solidFill>
                <a:cs typeface="Arial" panose="020B0604020202020204" pitchFamily="34" charset="0"/>
                <a:sym typeface="Arial" panose="020B0604020202020204" pitchFamily="34" charset="0"/>
              </a:rPr>
              <a:t>    Eczéma de contact (produis hydrocarbures, lessives)</a:t>
            </a:r>
          </a:p>
          <a:p>
            <a:pPr eaLnBrk="0" hangingPunct="0">
              <a:spcBef>
                <a:spcPts val="363"/>
              </a:spcBef>
              <a:buClr>
                <a:srgbClr val="000000"/>
              </a:buClr>
              <a:buSzPts val="1800"/>
              <a:buFont typeface="Arial" panose="020B0604020202020204" pitchFamily="34" charset="0"/>
              <a:buNone/>
            </a:pPr>
            <a:endParaRPr lang="fr-FR" altLang="fr-FR" sz="1600">
              <a:solidFill>
                <a:srgbClr val="000099"/>
              </a:solidFill>
              <a:cs typeface="Arial" panose="020B0604020202020204" pitchFamily="34" charset="0"/>
              <a:sym typeface="Arial" panose="020B0604020202020204" pitchFamily="34" charset="0"/>
            </a:endParaRPr>
          </a:p>
          <a:p>
            <a:pPr eaLnBrk="0" hangingPunct="0">
              <a:spcBef>
                <a:spcPts val="363"/>
              </a:spcBef>
              <a:buClr>
                <a:srgbClr val="000000"/>
              </a:buClr>
              <a:buSzPts val="1800"/>
              <a:buFont typeface="Arial" panose="020B0604020202020204" pitchFamily="34" charset="0"/>
              <a:buNone/>
            </a:pPr>
            <a:endParaRPr lang="fr-FR" altLang="fr-FR" sz="1600">
              <a:solidFill>
                <a:srgbClr val="000099"/>
              </a:solidFill>
              <a:cs typeface="Arial" panose="020B0604020202020204" pitchFamily="34" charset="0"/>
              <a:sym typeface="Arial" panose="020B0604020202020204" pitchFamily="34" charset="0"/>
            </a:endParaRPr>
          </a:p>
          <a:p>
            <a:pPr eaLnBrk="0" hangingPunct="0">
              <a:spcBef>
                <a:spcPts val="638"/>
              </a:spcBef>
              <a:buClr>
                <a:srgbClr val="000000"/>
              </a:buClr>
              <a:buSzPts val="3200"/>
              <a:buFont typeface="Arial" panose="020B0604020202020204" pitchFamily="34" charset="0"/>
              <a:buNone/>
            </a:pPr>
            <a:endParaRPr lang="fr-FR" altLang="fr-FR" sz="1600">
              <a:solidFill>
                <a:srgbClr val="000099"/>
              </a:solidFill>
              <a:cs typeface="Arial" panose="020B0604020202020204" pitchFamily="34" charset="0"/>
              <a:sym typeface="Arial" panose="020B0604020202020204" pitchFamily="34" charset="0"/>
            </a:endParaRPr>
          </a:p>
          <a:p>
            <a:pPr eaLnBrk="0" hangingPunct="0">
              <a:spcBef>
                <a:spcPts val="475"/>
              </a:spcBef>
              <a:buClr>
                <a:srgbClr val="000000"/>
              </a:buClr>
              <a:buSzPts val="2400"/>
              <a:buFont typeface="Arial" panose="020B0604020202020204" pitchFamily="34" charset="0"/>
              <a:buNone/>
            </a:pPr>
            <a:endParaRPr lang="fr-FR" altLang="fr-FR" sz="1600">
              <a:solidFill>
                <a:srgbClr val="000099"/>
              </a:solidFill>
              <a:cs typeface="Arial" panose="020B0604020202020204" pitchFamily="34" charset="0"/>
              <a:sym typeface="Arial" panose="020B0604020202020204" pitchFamily="34" charset="0"/>
            </a:endParaRPr>
          </a:p>
          <a:p>
            <a:pPr eaLnBrk="0" hangingPunct="0">
              <a:spcBef>
                <a:spcPts val="475"/>
              </a:spcBef>
              <a:buClr>
                <a:srgbClr val="000000"/>
              </a:buClr>
              <a:buSzPts val="2400"/>
              <a:buFont typeface="Arial" panose="020B0604020202020204" pitchFamily="34" charset="0"/>
              <a:buNone/>
            </a:pPr>
            <a:endParaRPr lang="fr-FR" altLang="fr-FR" sz="1600">
              <a:solidFill>
                <a:srgbClr val="000099"/>
              </a:solidFill>
              <a:cs typeface="Arial" panose="020B0604020202020204" pitchFamily="34" charset="0"/>
              <a:sym typeface="Arial" panose="020B0604020202020204" pitchFamily="34" charset="0"/>
            </a:endParaRPr>
          </a:p>
        </p:txBody>
      </p:sp>
      <p:sp>
        <p:nvSpPr>
          <p:cNvPr id="4" name="Text Box 6"/>
          <p:cNvSpPr>
            <a:spLocks noChangeArrowheads="1"/>
          </p:cNvSpPr>
          <p:nvPr/>
        </p:nvSpPr>
        <p:spPr bwMode="auto">
          <a:xfrm>
            <a:off x="8535988" y="2187575"/>
            <a:ext cx="2608262"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Petroleum 9 CH</a:t>
            </a:r>
          </a:p>
          <a:p>
            <a:pPr algn="r" eaLnBrk="0" hangingPunct="0"/>
            <a:r>
              <a:rPr lang="fr-FR" altLang="fr-FR" sz="1600">
                <a:solidFill>
                  <a:srgbClr val="000099"/>
                </a:solidFill>
                <a:cs typeface="Arial" panose="020B0604020202020204" pitchFamily="34" charset="0"/>
              </a:rPr>
              <a:t>5 granules 2 fois par jour</a:t>
            </a:r>
          </a:p>
        </p:txBody>
      </p:sp>
      <p:pic>
        <p:nvPicPr>
          <p:cNvPr id="5" name="Image 4"/>
          <p:cNvPicPr>
            <a:picLocks noChangeAspect="1"/>
          </p:cNvPicPr>
          <p:nvPr/>
        </p:nvPicPr>
        <p:blipFill>
          <a:blip r:embed="rId4"/>
          <a:stretch>
            <a:fillRect/>
          </a:stretch>
        </p:blipFill>
        <p:spPr>
          <a:xfrm>
            <a:off x="3536950" y="3441700"/>
            <a:ext cx="4948238" cy="3041650"/>
          </a:xfrm>
          <a:prstGeom prst="rect">
            <a:avLst/>
          </a:prstGeom>
          <a:ln>
            <a:noFill/>
          </a:ln>
          <a:effectLst>
            <a:outerShdw blurRad="292100" dist="139700" dir="2700000" algn="tl" rotWithShape="0">
              <a:srgbClr val="333333">
                <a:alpha val="65000"/>
              </a:srgbClr>
            </a:outerShdw>
          </a:effectLst>
        </p:spPr>
      </p:pic>
      <p:sp>
        <p:nvSpPr>
          <p:cNvPr id="358405" name="Rectangle 4"/>
          <p:cNvSpPr>
            <a:spLocks noChangeArrowheads="1"/>
          </p:cNvSpPr>
          <p:nvPr/>
        </p:nvSpPr>
        <p:spPr bwMode="auto">
          <a:xfrm>
            <a:off x="271463" y="1695450"/>
            <a:ext cx="3300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Stade squameux et fissuraire </a:t>
            </a:r>
            <a:r>
              <a:rPr lang="fr-FR" altLang="fr-FR">
                <a:solidFill>
                  <a:srgbClr val="000099"/>
                </a:solidFill>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Espace réservé du contenu 1"/>
          <p:cNvSpPr>
            <a:spLocks noGrp="1"/>
          </p:cNvSpPr>
          <p:nvPr>
            <p:ph idx="1"/>
          </p:nvPr>
        </p:nvSpPr>
        <p:spPr bwMode="auto">
          <a:xfrm>
            <a:off x="838200" y="2044700"/>
            <a:ext cx="10515600" cy="3511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Tx/>
              <a:buNone/>
            </a:pPr>
            <a:endParaRPr lang="fr-FR" altLang="fr-FR" b="1">
              <a:solidFill>
                <a:srgbClr val="3333CC"/>
              </a:solidFill>
            </a:endParaRPr>
          </a:p>
          <a:p>
            <a:pPr marL="0" indent="0">
              <a:buFontTx/>
              <a:buBlip>
                <a:blip r:embed="rId3"/>
              </a:buBlip>
            </a:pPr>
            <a:r>
              <a:rPr lang="fr-FR" altLang="fr-FR" sz="2000">
                <a:solidFill>
                  <a:srgbClr val="000099"/>
                </a:solidFill>
              </a:rPr>
              <a:t> Eczéma au niveau de la </a:t>
            </a:r>
            <a:r>
              <a:rPr lang="fr-FR" altLang="fr-FR" sz="2000" b="1">
                <a:solidFill>
                  <a:srgbClr val="000099"/>
                </a:solidFill>
              </a:rPr>
              <a:t>paume des mains et de la plante des pieds</a:t>
            </a:r>
          </a:p>
          <a:p>
            <a:pPr marL="0" indent="0">
              <a:buFontTx/>
              <a:buNone/>
            </a:pPr>
            <a:endParaRPr lang="fr-FR" altLang="fr-FR" sz="2000" b="1">
              <a:solidFill>
                <a:srgbClr val="3333CC"/>
              </a:solidFill>
              <a:cs typeface="Arial" panose="020B0604020202020204" pitchFamily="34" charset="0"/>
            </a:endParaRPr>
          </a:p>
          <a:p>
            <a:pPr marL="0" indent="0">
              <a:buFontTx/>
              <a:buBlip>
                <a:blip r:embed="rId3"/>
              </a:buBlip>
            </a:pPr>
            <a:r>
              <a:rPr lang="fr-FR" altLang="fr-FR" sz="2000" b="1">
                <a:solidFill>
                  <a:srgbClr val="000099"/>
                </a:solidFill>
                <a:cs typeface="Arial" panose="020B0604020202020204" pitchFamily="34" charset="0"/>
              </a:rPr>
              <a:t> Vésicules très prurigineuses, </a:t>
            </a:r>
            <a:r>
              <a:rPr lang="fr-FR" altLang="fr-FR" sz="2000">
                <a:solidFill>
                  <a:srgbClr val="000099"/>
                </a:solidFill>
                <a:cs typeface="Arial" panose="020B0604020202020204" pitchFamily="34" charset="0"/>
              </a:rPr>
              <a:t>peuvent confluer pour devenir des </a:t>
            </a:r>
            <a:r>
              <a:rPr lang="fr-FR" altLang="fr-FR" sz="2000" b="1">
                <a:solidFill>
                  <a:srgbClr val="000099"/>
                </a:solidFill>
                <a:cs typeface="Arial" panose="020B0604020202020204" pitchFamily="34" charset="0"/>
              </a:rPr>
              <a:t>bulles</a:t>
            </a:r>
            <a:endParaRPr lang="fr-FR" altLang="fr-FR" sz="2000">
              <a:solidFill>
                <a:srgbClr val="000099"/>
              </a:solidFill>
              <a:cs typeface="Arial" panose="020B0604020202020204" pitchFamily="34" charset="0"/>
            </a:endParaRPr>
          </a:p>
          <a:p>
            <a:pPr marL="0" indent="0">
              <a:buFontTx/>
              <a:buNone/>
            </a:pPr>
            <a:endParaRPr lang="fr-FR" altLang="fr-FR" sz="2000">
              <a:solidFill>
                <a:srgbClr val="000099"/>
              </a:solidFill>
              <a:cs typeface="Arial" panose="020B0604020202020204" pitchFamily="34" charset="0"/>
            </a:endParaRPr>
          </a:p>
          <a:p>
            <a:pPr marL="0" indent="0">
              <a:buFontTx/>
              <a:buBlip>
                <a:blip r:embed="rId3"/>
              </a:buBlip>
            </a:pPr>
            <a:r>
              <a:rPr lang="fr-FR" altLang="fr-FR" sz="2000" b="1">
                <a:solidFill>
                  <a:srgbClr val="000099"/>
                </a:solidFill>
              </a:rPr>
              <a:t> Facteurs déclenchants ou aggravants </a:t>
            </a:r>
            <a:r>
              <a:rPr lang="fr-FR" altLang="fr-FR" sz="2000">
                <a:solidFill>
                  <a:srgbClr val="000099"/>
                </a:solidFill>
              </a:rPr>
              <a:t>: stress, chaleur, infections mycosiques, milieux   humides, transpiration et macération</a:t>
            </a:r>
            <a:endParaRPr lang="fr-FR" altLang="fr-FR" sz="2000">
              <a:solidFill>
                <a:srgbClr val="000099"/>
              </a:solidFill>
              <a:cs typeface="Arial" panose="020B0604020202020204" pitchFamily="34" charset="0"/>
            </a:endParaRPr>
          </a:p>
          <a:p>
            <a:pPr marL="0" indent="0">
              <a:buFontTx/>
              <a:buNone/>
            </a:pPr>
            <a:endParaRPr lang="fr-FR" altLang="fr-FR" sz="2400">
              <a:solidFill>
                <a:srgbClr val="000099"/>
              </a:solidFill>
              <a:cs typeface="Arial" panose="020B0604020202020204" pitchFamily="34" charset="0"/>
            </a:endParaRPr>
          </a:p>
          <a:p>
            <a:pPr marL="0" indent="0"/>
            <a:endParaRPr lang="fr-FR" altLang="fr-FR"/>
          </a:p>
        </p:txBody>
      </p:sp>
      <p:sp>
        <p:nvSpPr>
          <p:cNvPr id="360450"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
        <p:nvSpPr>
          <p:cNvPr id="360451" name="Text Box 8"/>
          <p:cNvSpPr txBox="1">
            <a:spLocks noChangeArrowheads="1"/>
          </p:cNvSpPr>
          <p:nvPr/>
        </p:nvSpPr>
        <p:spPr bwMode="auto">
          <a:xfrm>
            <a:off x="2386013" y="1057275"/>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Dysidrose palmo-plantaire</a:t>
            </a:r>
          </a:p>
        </p:txBody>
      </p:sp>
      <p:sp>
        <p:nvSpPr>
          <p:cNvPr id="6" name="Espace réservé du contenu 2"/>
          <p:cNvSpPr txBox="1">
            <a:spLocks/>
          </p:cNvSpPr>
          <p:nvPr/>
        </p:nvSpPr>
        <p:spPr>
          <a:xfrm>
            <a:off x="266700" y="1673225"/>
            <a:ext cx="3811588"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
        <p:nvSpPr>
          <p:cNvPr id="10" name="Text Box 6"/>
          <p:cNvSpPr>
            <a:spLocks noChangeArrowheads="1"/>
          </p:cNvSpPr>
          <p:nvPr/>
        </p:nvSpPr>
        <p:spPr bwMode="auto">
          <a:xfrm>
            <a:off x="8093075" y="2078038"/>
            <a:ext cx="3049588"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Anagallis arvensis  5 CH</a:t>
            </a:r>
          </a:p>
          <a:p>
            <a:pPr algn="r" eaLnBrk="0" hangingPunct="0"/>
            <a:r>
              <a:rPr lang="fr-FR" altLang="fr-FR" sz="1600">
                <a:solidFill>
                  <a:srgbClr val="000099"/>
                </a:solidFill>
                <a:cs typeface="Arial" panose="020B0604020202020204" pitchFamily="34" charset="0"/>
              </a:rPr>
              <a:t>5 granules 3 fois par jour</a:t>
            </a:r>
          </a:p>
        </p:txBody>
      </p:sp>
      <p:sp>
        <p:nvSpPr>
          <p:cNvPr id="17" name="Rectangle 16"/>
          <p:cNvSpPr>
            <a:spLocks noChangeArrowheads="1"/>
          </p:cNvSpPr>
          <p:nvPr/>
        </p:nvSpPr>
        <p:spPr bwMode="auto">
          <a:xfrm>
            <a:off x="347663" y="2085975"/>
            <a:ext cx="60960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20000"/>
              </a:spcBef>
              <a:buFontTx/>
              <a:buBlip>
                <a:blip r:embed="rId3"/>
              </a:buBlip>
            </a:pPr>
            <a:r>
              <a:rPr lang="fr-FR" altLang="fr-FR" sz="1600" b="1">
                <a:solidFill>
                  <a:srgbClr val="000099"/>
                </a:solidFill>
              </a:rPr>
              <a:t>Vésicules en bouquet </a:t>
            </a:r>
            <a:r>
              <a:rPr lang="fr-FR" altLang="fr-FR" sz="1600">
                <a:solidFill>
                  <a:srgbClr val="000099"/>
                </a:solidFill>
              </a:rPr>
              <a:t>au niveau </a:t>
            </a:r>
            <a:r>
              <a:rPr lang="fr-FR" altLang="fr-FR" sz="1600" b="1">
                <a:solidFill>
                  <a:srgbClr val="000099"/>
                </a:solidFill>
              </a:rPr>
              <a:t> </a:t>
            </a:r>
            <a:endParaRPr lang="fr-FR" altLang="fr-FR" sz="1600" b="1">
              <a:solidFill>
                <a:srgbClr val="000099"/>
              </a:solidFill>
              <a:cs typeface="Arial" panose="020B0604020202020204" pitchFamily="34" charset="0"/>
            </a:endParaRPr>
          </a:p>
          <a:p>
            <a:pPr eaLnBrk="0" hangingPunct="0">
              <a:spcBef>
                <a:spcPct val="20000"/>
              </a:spcBef>
            </a:pPr>
            <a:r>
              <a:rPr lang="fr-FR" altLang="fr-FR" sz="1600" b="1">
                <a:solidFill>
                  <a:srgbClr val="000099"/>
                </a:solidFill>
              </a:rPr>
              <a:t>      paume des mains et plante des pieds</a:t>
            </a:r>
            <a:endParaRPr lang="fr-FR" altLang="fr-FR" sz="1600" b="1">
              <a:solidFill>
                <a:srgbClr val="000099"/>
              </a:solidFill>
              <a:cs typeface="Arial" panose="020B0604020202020204" pitchFamily="34" charset="0"/>
            </a:endParaRPr>
          </a:p>
        </p:txBody>
      </p:sp>
      <p:sp>
        <p:nvSpPr>
          <p:cNvPr id="362500" name="Text Box 8"/>
          <p:cNvSpPr txBox="1">
            <a:spLocks noChangeArrowheads="1"/>
          </p:cNvSpPr>
          <p:nvPr/>
        </p:nvSpPr>
        <p:spPr bwMode="auto">
          <a:xfrm>
            <a:off x="2386013" y="1057275"/>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Dysidrose palmo-plantaire</a:t>
            </a:r>
          </a:p>
        </p:txBody>
      </p:sp>
      <p:pic>
        <p:nvPicPr>
          <p:cNvPr id="4" name="Image 3"/>
          <p:cNvPicPr>
            <a:picLocks noChangeAspect="1"/>
          </p:cNvPicPr>
          <p:nvPr/>
        </p:nvPicPr>
        <p:blipFill>
          <a:blip r:embed="rId4"/>
          <a:stretch>
            <a:fillRect/>
          </a:stretch>
        </p:blipFill>
        <p:spPr>
          <a:xfrm>
            <a:off x="3214688" y="2962275"/>
            <a:ext cx="5400675" cy="29527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1"/>
          <p:cNvSpPr txBox="1">
            <a:spLocks/>
          </p:cNvSpPr>
          <p:nvPr/>
        </p:nvSpPr>
        <p:spPr>
          <a:xfrm>
            <a:off x="482600" y="2917825"/>
            <a:ext cx="7064375" cy="1033463"/>
          </a:xfrm>
          <a:prstGeom prst="rect">
            <a:avLst/>
          </a:prstGeom>
          <a:solidFill>
            <a:schemeClr val="bg1"/>
          </a:solidFill>
        </p:spPr>
        <p:txBody>
          <a:bodyPr/>
          <a:lstStyle>
            <a:lvl1pPr indent="27463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7763"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20000"/>
              </a:spcBef>
            </a:pPr>
            <a:endParaRPr lang="fr-FR" altLang="fr-FR" sz="1600">
              <a:solidFill>
                <a:srgbClr val="000099"/>
              </a:solidFill>
              <a:cs typeface="Arial" panose="020B0604020202020204" pitchFamily="34" charset="0"/>
            </a:endParaRPr>
          </a:p>
          <a:p>
            <a:pPr eaLnBrk="0" hangingPunct="0">
              <a:spcBef>
                <a:spcPct val="20000"/>
              </a:spcBef>
              <a:buFontTx/>
              <a:buBlip>
                <a:blip r:embed="rId3"/>
              </a:buBlip>
            </a:pPr>
            <a:r>
              <a:rPr lang="fr-FR" altLang="fr-FR" sz="1600" b="1">
                <a:solidFill>
                  <a:srgbClr val="000099"/>
                </a:solidFill>
                <a:cs typeface="Arial" panose="020B0604020202020204" pitchFamily="34" charset="0"/>
              </a:rPr>
              <a:t>Bulles et phlyctènes</a:t>
            </a:r>
            <a:r>
              <a:rPr lang="fr-FR" altLang="fr-FR" sz="1600">
                <a:solidFill>
                  <a:srgbClr val="000099"/>
                </a:solidFill>
                <a:cs typeface="Arial" panose="020B0604020202020204" pitchFamily="34" charset="0"/>
              </a:rPr>
              <a:t>, vésicules de grande taille</a:t>
            </a:r>
          </a:p>
          <a:p>
            <a:pPr eaLnBrk="0" hangingPunct="0">
              <a:spcBef>
                <a:spcPct val="20000"/>
              </a:spcBef>
            </a:pPr>
            <a:r>
              <a:rPr lang="fr-FR" altLang="fr-FR" sz="1600" b="1">
                <a:solidFill>
                  <a:srgbClr val="000099"/>
                </a:solidFill>
                <a:cs typeface="Arial" panose="020B0604020202020204" pitchFamily="34" charset="0"/>
              </a:rPr>
              <a:t>Prurit intense</a:t>
            </a:r>
            <a:r>
              <a:rPr lang="fr-FR" altLang="fr-FR" sz="1600">
                <a:solidFill>
                  <a:srgbClr val="000099"/>
                </a:solidFill>
                <a:cs typeface="Arial" panose="020B0604020202020204" pitchFamily="34" charset="0"/>
              </a:rPr>
              <a:t> et sensation de brulure</a:t>
            </a:r>
          </a:p>
        </p:txBody>
      </p:sp>
      <p:sp>
        <p:nvSpPr>
          <p:cNvPr id="4" name="Text Box 6"/>
          <p:cNvSpPr>
            <a:spLocks noChangeArrowheads="1"/>
          </p:cNvSpPr>
          <p:nvPr/>
        </p:nvSpPr>
        <p:spPr bwMode="auto">
          <a:xfrm>
            <a:off x="8312150" y="4198938"/>
            <a:ext cx="2813050"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Petroleum 9 CH</a:t>
            </a:r>
          </a:p>
          <a:p>
            <a:pPr algn="r" eaLnBrk="0" hangingPunct="0"/>
            <a:r>
              <a:rPr lang="fr-FR" altLang="fr-FR" sz="1600">
                <a:solidFill>
                  <a:srgbClr val="000099"/>
                </a:solidFill>
                <a:cs typeface="Arial" panose="020B0604020202020204" pitchFamily="34" charset="0"/>
              </a:rPr>
              <a:t>5 granules 2 fois par jour</a:t>
            </a:r>
          </a:p>
        </p:txBody>
      </p:sp>
      <p:sp>
        <p:nvSpPr>
          <p:cNvPr id="5" name="Text Box 6"/>
          <p:cNvSpPr>
            <a:spLocks noChangeArrowheads="1"/>
          </p:cNvSpPr>
          <p:nvPr/>
        </p:nvSpPr>
        <p:spPr bwMode="auto">
          <a:xfrm>
            <a:off x="7878763" y="1892300"/>
            <a:ext cx="326390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Rhus toxicodendron 9 CH</a:t>
            </a:r>
          </a:p>
          <a:p>
            <a:pPr algn="r" eaLnBrk="0" hangingPunct="0"/>
            <a:r>
              <a:rPr lang="fr-FR" altLang="fr-FR" sz="1600">
                <a:solidFill>
                  <a:srgbClr val="000099"/>
                </a:solidFill>
                <a:cs typeface="Arial" panose="020B0604020202020204" pitchFamily="34" charset="0"/>
              </a:rPr>
              <a:t>5 granules 3 fois par jour</a:t>
            </a:r>
          </a:p>
        </p:txBody>
      </p:sp>
      <p:sp>
        <p:nvSpPr>
          <p:cNvPr id="6" name="Text Box 6"/>
          <p:cNvSpPr>
            <a:spLocks noChangeArrowheads="1"/>
          </p:cNvSpPr>
          <p:nvPr/>
        </p:nvSpPr>
        <p:spPr bwMode="auto">
          <a:xfrm>
            <a:off x="8461375" y="3094038"/>
            <a:ext cx="2663825"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Cantharis 9 CH</a:t>
            </a:r>
          </a:p>
          <a:p>
            <a:pPr algn="r" eaLnBrk="0" hangingPunct="0"/>
            <a:r>
              <a:rPr lang="fr-FR" altLang="fr-FR" sz="1600">
                <a:solidFill>
                  <a:srgbClr val="000099"/>
                </a:solidFill>
                <a:cs typeface="Arial" panose="020B0604020202020204" pitchFamily="34" charset="0"/>
              </a:rPr>
              <a:t>5 granules 3 fois par jour</a:t>
            </a:r>
          </a:p>
        </p:txBody>
      </p:sp>
      <p:sp>
        <p:nvSpPr>
          <p:cNvPr id="7" name="Rectangle 6"/>
          <p:cNvSpPr/>
          <p:nvPr/>
        </p:nvSpPr>
        <p:spPr>
          <a:xfrm>
            <a:off x="479425" y="3951288"/>
            <a:ext cx="6635750" cy="1511300"/>
          </a:xfrm>
          <a:prstGeom prst="rect">
            <a:avLst/>
          </a:prstGeom>
        </p:spPr>
        <p:txBody>
          <a:bodyPr>
            <a:spAutoFit/>
          </a:bodyPr>
          <a:lstStyle>
            <a:lvl1pPr indent="27463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7763"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20000"/>
              </a:spcBef>
              <a:buFontTx/>
              <a:buChar char="•"/>
            </a:pPr>
            <a:endParaRPr lang="fr-FR" altLang="fr-FR" sz="1600">
              <a:solidFill>
                <a:srgbClr val="000099"/>
              </a:solidFill>
            </a:endParaRPr>
          </a:p>
          <a:p>
            <a:pPr eaLnBrk="0" hangingPunct="0">
              <a:spcBef>
                <a:spcPct val="20000"/>
              </a:spcBef>
              <a:buFontTx/>
              <a:buBlip>
                <a:blip r:embed="rId3"/>
              </a:buBlip>
            </a:pPr>
            <a:r>
              <a:rPr lang="fr-FR" altLang="fr-FR" sz="1600">
                <a:solidFill>
                  <a:srgbClr val="000099"/>
                </a:solidFill>
              </a:rPr>
              <a:t>Lésions </a:t>
            </a:r>
            <a:r>
              <a:rPr lang="fr-FR" altLang="fr-FR" sz="1600" b="1">
                <a:solidFill>
                  <a:srgbClr val="000099"/>
                </a:solidFill>
              </a:rPr>
              <a:t>fissuraires</a:t>
            </a:r>
            <a:r>
              <a:rPr lang="fr-FR" altLang="fr-FR" sz="1600">
                <a:solidFill>
                  <a:srgbClr val="000099"/>
                </a:solidFill>
              </a:rPr>
              <a:t>, douloureuses et très prurigineuses</a:t>
            </a:r>
            <a:endParaRPr lang="fr-FR" altLang="fr-FR" sz="1600">
              <a:solidFill>
                <a:srgbClr val="000099"/>
              </a:solidFill>
              <a:cs typeface="Arial" panose="020B0604020202020204" pitchFamily="34" charset="0"/>
            </a:endParaRPr>
          </a:p>
          <a:p>
            <a:pPr eaLnBrk="0" hangingPunct="0">
              <a:spcBef>
                <a:spcPct val="20000"/>
              </a:spcBef>
            </a:pPr>
            <a:r>
              <a:rPr lang="fr-FR" altLang="fr-FR" sz="1600">
                <a:solidFill>
                  <a:srgbClr val="000099"/>
                </a:solidFill>
              </a:rPr>
              <a:t>Localisation au niveau des </a:t>
            </a:r>
            <a:r>
              <a:rPr lang="fr-FR" altLang="fr-FR" sz="1600" b="1">
                <a:solidFill>
                  <a:srgbClr val="000099"/>
                </a:solidFill>
              </a:rPr>
              <a:t>plis</a:t>
            </a:r>
            <a:r>
              <a:rPr lang="fr-FR" altLang="fr-FR" sz="1600">
                <a:solidFill>
                  <a:srgbClr val="000099"/>
                </a:solidFill>
              </a:rPr>
              <a:t> et aux </a:t>
            </a:r>
            <a:r>
              <a:rPr lang="fr-FR" altLang="fr-FR" sz="1600" b="1">
                <a:solidFill>
                  <a:srgbClr val="000099"/>
                </a:solidFill>
              </a:rPr>
              <a:t>extrémités (mains et pieds)</a:t>
            </a:r>
            <a:endParaRPr lang="fr-FR" altLang="fr-FR" sz="1600" b="1">
              <a:solidFill>
                <a:srgbClr val="000099"/>
              </a:solidFill>
              <a:cs typeface="Arial" panose="020B0604020202020204" pitchFamily="34" charset="0"/>
            </a:endParaRPr>
          </a:p>
          <a:p>
            <a:pPr eaLnBrk="0" hangingPunct="0">
              <a:spcBef>
                <a:spcPct val="20000"/>
              </a:spcBef>
            </a:pPr>
            <a:r>
              <a:rPr lang="fr-FR" altLang="fr-FR" sz="1600">
                <a:solidFill>
                  <a:srgbClr val="000099"/>
                </a:solidFill>
              </a:rPr>
              <a:t>Evolution vers hyperkératose, croûtes</a:t>
            </a:r>
            <a:endParaRPr lang="fr-FR" altLang="fr-FR" sz="1600">
              <a:solidFill>
                <a:srgbClr val="000099"/>
              </a:solidFill>
              <a:cs typeface="Arial" panose="020B0604020202020204" pitchFamily="34" charset="0"/>
            </a:endParaRPr>
          </a:p>
          <a:p>
            <a:pPr eaLnBrk="0" hangingPunct="0">
              <a:spcBef>
                <a:spcPct val="20000"/>
              </a:spcBef>
            </a:pPr>
            <a:r>
              <a:rPr lang="fr-FR" altLang="fr-FR" sz="1600" b="1" i="1">
                <a:solidFill>
                  <a:srgbClr val="000099"/>
                </a:solidFill>
              </a:rPr>
              <a:t>Aggravation en hiver++, au froid++</a:t>
            </a:r>
            <a:endParaRPr lang="fr-FR" altLang="fr-FR" sz="1600" b="1" i="1">
              <a:solidFill>
                <a:srgbClr val="000099"/>
              </a:solidFill>
              <a:cs typeface="Arial" panose="020B0604020202020204" pitchFamily="34" charset="0"/>
            </a:endParaRPr>
          </a:p>
        </p:txBody>
      </p:sp>
      <p:sp>
        <p:nvSpPr>
          <p:cNvPr id="8" name="Rectangle 7"/>
          <p:cNvSpPr/>
          <p:nvPr/>
        </p:nvSpPr>
        <p:spPr>
          <a:xfrm>
            <a:off x="479425" y="1741488"/>
            <a:ext cx="6096000" cy="1168400"/>
          </a:xfrm>
          <a:prstGeom prst="rect">
            <a:avLst/>
          </a:prstGeom>
        </p:spPr>
        <p:txBody>
          <a:bodyPr>
            <a:spAutoFit/>
          </a:bodyPr>
          <a:lstStyle>
            <a:lvl1pPr indent="274638">
              <a:tabLst>
                <a:tab pos="274638" algn="l"/>
              </a:tabLst>
              <a:defRPr>
                <a:solidFill>
                  <a:schemeClr val="tx1"/>
                </a:solidFill>
                <a:latin typeface="Arial" panose="020B0604020202020204" pitchFamily="34" charset="0"/>
              </a:defRPr>
            </a:lvl1pPr>
            <a:lvl2pPr marL="822325" indent="-285750">
              <a:tabLst>
                <a:tab pos="274638" algn="l"/>
              </a:tabLst>
              <a:defRPr>
                <a:solidFill>
                  <a:schemeClr val="tx1"/>
                </a:solidFill>
                <a:latin typeface="Arial" panose="020B0604020202020204" pitchFamily="34" charset="0"/>
              </a:defRPr>
            </a:lvl2pPr>
            <a:lvl3pPr marL="1230313" indent="-228600">
              <a:tabLst>
                <a:tab pos="274638" algn="l"/>
              </a:tabLst>
              <a:defRPr>
                <a:solidFill>
                  <a:schemeClr val="tx1"/>
                </a:solidFill>
                <a:latin typeface="Arial" panose="020B0604020202020204" pitchFamily="34" charset="0"/>
              </a:defRPr>
            </a:lvl3pPr>
            <a:lvl4pPr marL="1638300" indent="-228600">
              <a:tabLst>
                <a:tab pos="274638" algn="l"/>
              </a:tabLst>
              <a:defRPr>
                <a:solidFill>
                  <a:schemeClr val="tx1"/>
                </a:solidFill>
                <a:latin typeface="Arial" panose="020B0604020202020204" pitchFamily="34" charset="0"/>
              </a:defRPr>
            </a:lvl4pPr>
            <a:lvl5pPr marL="2057400" indent="-228600">
              <a:tabLst>
                <a:tab pos="274638" algn="l"/>
              </a:tabLst>
              <a:defRPr>
                <a:solidFill>
                  <a:schemeClr val="tx1"/>
                </a:solidFill>
                <a:latin typeface="Arial" panose="020B0604020202020204" pitchFamily="34" charset="0"/>
              </a:defRPr>
            </a:lvl5pPr>
            <a:lvl6pPr marL="2514600" indent="-228600" fontAlgn="base">
              <a:spcBef>
                <a:spcPct val="0"/>
              </a:spcBef>
              <a:spcAft>
                <a:spcPct val="0"/>
              </a:spcAft>
              <a:tabLst>
                <a:tab pos="274638" algn="l"/>
              </a:tabLst>
              <a:defRPr>
                <a:solidFill>
                  <a:schemeClr val="tx1"/>
                </a:solidFill>
                <a:latin typeface="Arial" panose="020B0604020202020204" pitchFamily="34" charset="0"/>
              </a:defRPr>
            </a:lvl6pPr>
            <a:lvl7pPr marL="2971800" indent="-228600" fontAlgn="base">
              <a:spcBef>
                <a:spcPct val="0"/>
              </a:spcBef>
              <a:spcAft>
                <a:spcPct val="0"/>
              </a:spcAft>
              <a:tabLst>
                <a:tab pos="274638" algn="l"/>
              </a:tabLst>
              <a:defRPr>
                <a:solidFill>
                  <a:schemeClr val="tx1"/>
                </a:solidFill>
                <a:latin typeface="Arial" panose="020B0604020202020204" pitchFamily="34" charset="0"/>
              </a:defRPr>
            </a:lvl7pPr>
            <a:lvl8pPr marL="3429000" indent="-228600" fontAlgn="base">
              <a:spcBef>
                <a:spcPct val="0"/>
              </a:spcBef>
              <a:spcAft>
                <a:spcPct val="0"/>
              </a:spcAft>
              <a:tabLst>
                <a:tab pos="274638" algn="l"/>
              </a:tabLst>
              <a:defRPr>
                <a:solidFill>
                  <a:schemeClr val="tx1"/>
                </a:solidFill>
                <a:latin typeface="Arial" panose="020B0604020202020204" pitchFamily="34" charset="0"/>
              </a:defRPr>
            </a:lvl8pPr>
            <a:lvl9pPr marL="3886200" indent="-228600" fontAlgn="base">
              <a:spcBef>
                <a:spcPct val="0"/>
              </a:spcBef>
              <a:spcAft>
                <a:spcPct val="0"/>
              </a:spcAft>
              <a:tabLst>
                <a:tab pos="274638" algn="l"/>
              </a:tabLst>
              <a:defRPr>
                <a:solidFill>
                  <a:schemeClr val="tx1"/>
                </a:solidFill>
                <a:latin typeface="Arial" panose="020B0604020202020204" pitchFamily="34" charset="0"/>
              </a:defRPr>
            </a:lvl9pPr>
          </a:lstStyle>
          <a:p>
            <a:pPr eaLnBrk="0" hangingPunct="0">
              <a:spcBef>
                <a:spcPct val="20000"/>
              </a:spcBef>
              <a:buFontTx/>
              <a:buChar char="•"/>
            </a:pPr>
            <a:endParaRPr lang="fr-FR" altLang="fr-FR" sz="1600">
              <a:solidFill>
                <a:srgbClr val="000099"/>
              </a:solidFill>
              <a:cs typeface="Arial" panose="020B0604020202020204" pitchFamily="34" charset="0"/>
            </a:endParaRPr>
          </a:p>
          <a:p>
            <a:pPr eaLnBrk="0" hangingPunct="0">
              <a:spcBef>
                <a:spcPct val="20000"/>
              </a:spcBef>
              <a:buFontTx/>
              <a:buBlip>
                <a:blip r:embed="rId3"/>
              </a:buBlip>
            </a:pPr>
            <a:r>
              <a:rPr lang="fr-FR" altLang="fr-FR" sz="1600" b="1">
                <a:solidFill>
                  <a:srgbClr val="000099"/>
                </a:solidFill>
                <a:cs typeface="Arial" panose="020B0604020202020204" pitchFamily="34" charset="0"/>
              </a:rPr>
              <a:t>Œdème</a:t>
            </a:r>
            <a:r>
              <a:rPr lang="fr-FR" altLang="fr-FR" sz="1600">
                <a:solidFill>
                  <a:srgbClr val="000099"/>
                </a:solidFill>
                <a:cs typeface="Arial" panose="020B0604020202020204" pitchFamily="34" charset="0"/>
              </a:rPr>
              <a:t> inflammatoire, avec apparition de </a:t>
            </a:r>
            <a:r>
              <a:rPr lang="fr-FR" altLang="fr-FR" sz="1600" b="1">
                <a:solidFill>
                  <a:srgbClr val="000099"/>
                </a:solidFill>
                <a:cs typeface="Arial" panose="020B0604020202020204" pitchFamily="34" charset="0"/>
              </a:rPr>
              <a:t>vésicules de 	liquide clair</a:t>
            </a:r>
          </a:p>
          <a:p>
            <a:pPr eaLnBrk="0" hangingPunct="0">
              <a:spcBef>
                <a:spcPct val="20000"/>
              </a:spcBef>
            </a:pPr>
            <a:r>
              <a:rPr lang="fr-FR" altLang="fr-FR" sz="1600" b="1" i="1">
                <a:solidFill>
                  <a:srgbClr val="000099"/>
                </a:solidFill>
                <a:cs typeface="Arial" panose="020B0604020202020204" pitchFamily="34" charset="0"/>
              </a:rPr>
              <a:t>Amélioration par les applications très chaudes</a:t>
            </a:r>
          </a:p>
        </p:txBody>
      </p:sp>
      <p:sp>
        <p:nvSpPr>
          <p:cNvPr id="364551"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
        <p:nvSpPr>
          <p:cNvPr id="364552" name="Text Box 8"/>
          <p:cNvSpPr txBox="1">
            <a:spLocks noChangeArrowheads="1"/>
          </p:cNvSpPr>
          <p:nvPr/>
        </p:nvSpPr>
        <p:spPr bwMode="auto">
          <a:xfrm>
            <a:off x="2386013" y="1057275"/>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Dysidrose palmo-plantaire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Espace réservé du contenu 1"/>
          <p:cNvSpPr>
            <a:spLocks noGrp="1"/>
          </p:cNvSpPr>
          <p:nvPr>
            <p:ph idx="4294967295"/>
          </p:nvPr>
        </p:nvSpPr>
        <p:spPr bwMode="auto">
          <a:xfrm>
            <a:off x="590550" y="2246313"/>
            <a:ext cx="11049000" cy="177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Blip>
                <a:blip r:embed="rId3"/>
              </a:buBlip>
            </a:pPr>
            <a:r>
              <a:rPr lang="fr-FR" altLang="fr-FR" sz="2000">
                <a:solidFill>
                  <a:srgbClr val="000099"/>
                </a:solidFill>
              </a:rPr>
              <a:t>Et s’il y a récidive des manifestations cutanées ?</a:t>
            </a:r>
          </a:p>
          <a:p>
            <a:pPr eaLnBrk="1" hangingPunct="1"/>
            <a:endParaRPr lang="fr-FR" altLang="fr-FR" sz="2000">
              <a:solidFill>
                <a:srgbClr val="000099"/>
              </a:solidFill>
            </a:endParaRPr>
          </a:p>
          <a:p>
            <a:pPr eaLnBrk="1" hangingPunct="1"/>
            <a:endParaRPr lang="fr-FR" altLang="fr-FR" sz="2000">
              <a:solidFill>
                <a:srgbClr val="000099"/>
              </a:solidFill>
            </a:endParaRPr>
          </a:p>
          <a:p>
            <a:pPr eaLnBrk="1" hangingPunct="1"/>
            <a:endParaRPr lang="fr-FR" altLang="fr-FR" sz="2000">
              <a:solidFill>
                <a:srgbClr val="000099"/>
              </a:solidFill>
            </a:endParaRPr>
          </a:p>
        </p:txBody>
      </p:sp>
      <p:pic>
        <p:nvPicPr>
          <p:cNvPr id="366594" name="Picture 8" descr="point d interrogation : Un personnage humain 3D une marque de fond de question">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35813" y="1347788"/>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595" name="Text Box 8"/>
          <p:cNvSpPr txBox="1">
            <a:spLocks noChangeArrowheads="1"/>
          </p:cNvSpPr>
          <p:nvPr/>
        </p:nvSpPr>
        <p:spPr bwMode="auto">
          <a:xfrm>
            <a:off x="2386013"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Prescription médicale</a:t>
            </a:r>
          </a:p>
        </p:txBody>
      </p:sp>
      <p:sp>
        <p:nvSpPr>
          <p:cNvPr id="366596" name="Rectangle 2"/>
          <p:cNvSpPr>
            <a:spLocks noChangeArrowheads="1"/>
          </p:cNvSpPr>
          <p:nvPr/>
        </p:nvSpPr>
        <p:spPr bwMode="auto">
          <a:xfrm>
            <a:off x="2917825" y="4237038"/>
            <a:ext cx="3829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a:solidFill>
                  <a:srgbClr val="000099"/>
                </a:solidFill>
                <a:sym typeface="Wingdings" panose="05000000000000000000" pitchFamily="2" charset="2"/>
              </a:rPr>
              <a:t> </a:t>
            </a:r>
            <a:r>
              <a:rPr lang="fr-FR" altLang="fr-FR" sz="2400" b="1">
                <a:solidFill>
                  <a:srgbClr val="000099"/>
                </a:solidFill>
                <a:sym typeface="Wingdings" panose="05000000000000000000" pitchFamily="2" charset="2"/>
              </a:rPr>
              <a:t>consultation médicale</a:t>
            </a:r>
            <a:endParaRPr lang="fr-FR" altLang="fr-FR" sz="2400" b="1">
              <a:solidFill>
                <a:srgbClr val="000099"/>
              </a:solidFill>
            </a:endParaRPr>
          </a:p>
        </p:txBody>
      </p:sp>
      <p:pic>
        <p:nvPicPr>
          <p:cNvPr id="366597" name="Picture 2" descr="Afficher l'image d'origin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39925" y="3883025"/>
            <a:ext cx="71913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598"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41" name="Groupe 2"/>
          <p:cNvGrpSpPr>
            <a:grpSpLocks/>
          </p:cNvGrpSpPr>
          <p:nvPr/>
        </p:nvGrpSpPr>
        <p:grpSpPr bwMode="auto">
          <a:xfrm>
            <a:off x="4079875" y="1978025"/>
            <a:ext cx="3941763" cy="2820988"/>
            <a:chOff x="2555750" y="1977368"/>
            <a:chExt cx="3941757" cy="2822328"/>
          </a:xfrm>
        </p:grpSpPr>
        <p:grpSp>
          <p:nvGrpSpPr>
            <p:cNvPr id="368671" name="Groupe 9"/>
            <p:cNvGrpSpPr>
              <a:grpSpLocks/>
            </p:cNvGrpSpPr>
            <p:nvPr/>
          </p:nvGrpSpPr>
          <p:grpSpPr bwMode="auto">
            <a:xfrm>
              <a:off x="2555750" y="1977368"/>
              <a:ext cx="3941757" cy="2822328"/>
              <a:chOff x="2748195" y="2224318"/>
              <a:chExt cx="3411540" cy="2670656"/>
            </a:xfrm>
          </p:grpSpPr>
          <p:sp>
            <p:nvSpPr>
              <p:cNvPr id="368673"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368674" name="Groupe 3"/>
              <p:cNvGrpSpPr>
                <a:grpSpLocks/>
              </p:cNvGrpSpPr>
              <p:nvPr/>
            </p:nvGrpSpPr>
            <p:grpSpPr bwMode="auto">
              <a:xfrm>
                <a:off x="2748195" y="2224318"/>
                <a:ext cx="3411344" cy="2670656"/>
                <a:chOff x="2748195" y="2224318"/>
                <a:chExt cx="3411344" cy="2670656"/>
              </a:xfrm>
            </p:grpSpPr>
            <p:sp>
              <p:nvSpPr>
                <p:cNvPr id="368675"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368676" name="Group 5"/>
                <p:cNvGrpSpPr>
                  <a:grpSpLocks/>
                </p:cNvGrpSpPr>
                <p:nvPr/>
              </p:nvGrpSpPr>
              <p:grpSpPr bwMode="auto">
                <a:xfrm>
                  <a:off x="2748195" y="2224318"/>
                  <a:ext cx="3411344" cy="2670656"/>
                  <a:chOff x="1746" y="1246"/>
                  <a:chExt cx="2366" cy="1867"/>
                </a:xfrm>
              </p:grpSpPr>
              <p:sp>
                <p:nvSpPr>
                  <p:cNvPr id="368677"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MS PGothic" panose="020B0600070205080204" pitchFamily="34" charset="-128"/>
                    </a:endParaRPr>
                  </a:p>
                </p:txBody>
              </p:sp>
              <p:grpSp>
                <p:nvGrpSpPr>
                  <p:cNvPr id="368678" name="Group 7"/>
                  <p:cNvGrpSpPr>
                    <a:grpSpLocks/>
                  </p:cNvGrpSpPr>
                  <p:nvPr/>
                </p:nvGrpSpPr>
                <p:grpSpPr bwMode="auto">
                  <a:xfrm>
                    <a:off x="1758" y="1246"/>
                    <a:ext cx="2174" cy="1845"/>
                    <a:chOff x="1758" y="1246"/>
                    <a:chExt cx="2174" cy="1845"/>
                  </a:xfrm>
                </p:grpSpPr>
                <p:sp>
                  <p:nvSpPr>
                    <p:cNvPr id="368679" name="Text Box 8"/>
                    <p:cNvSpPr txBox="1">
                      <a:spLocks noChangeArrowheads="1"/>
                    </p:cNvSpPr>
                    <p:nvPr/>
                  </p:nvSpPr>
                  <p:spPr bwMode="auto">
                    <a:xfrm>
                      <a:off x="1758" y="1699"/>
                      <a:ext cx="1044"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MS PGothic" panose="020B0600070205080204" pitchFamily="34" charset="-128"/>
                          <a:cs typeface="Arial" panose="020B0604020202020204" pitchFamily="34" charset="0"/>
                        </a:rPr>
                        <a:t>Aspect</a:t>
                      </a:r>
                    </a:p>
                    <a:p>
                      <a:r>
                        <a:rPr lang="fr-FR" altLang="fr-FR" sz="1400" b="1">
                          <a:solidFill>
                            <a:srgbClr val="000000"/>
                          </a:solidFill>
                          <a:ea typeface="MS PGothic" panose="020B0600070205080204" pitchFamily="34" charset="-128"/>
                          <a:cs typeface="Arial" panose="020B0604020202020204" pitchFamily="34" charset="0"/>
                        </a:rPr>
                        <a:t>Stade</a:t>
                      </a:r>
                    </a:p>
                    <a:p>
                      <a:r>
                        <a:rPr lang="fr-FR" altLang="fr-FR" sz="1400" b="1">
                          <a:solidFill>
                            <a:srgbClr val="000000"/>
                          </a:solidFill>
                          <a:ea typeface="MS PGothic" panose="020B0600070205080204" pitchFamily="34" charset="-128"/>
                          <a:cs typeface="Arial" panose="020B0604020202020204" pitchFamily="34" charset="0"/>
                        </a:rPr>
                        <a:t>Localisation</a:t>
                      </a:r>
                    </a:p>
                  </p:txBody>
                </p:sp>
                <p:sp>
                  <p:nvSpPr>
                    <p:cNvPr id="368680"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MS PGothic" panose="020B0600070205080204" pitchFamily="34" charset="-128"/>
                          <a:cs typeface="Arial" panose="020B0604020202020204" pitchFamily="34" charset="0"/>
                        </a:rPr>
                        <a:t>I</a:t>
                      </a:r>
                    </a:p>
                  </p:txBody>
                </p:sp>
                <p:sp>
                  <p:nvSpPr>
                    <p:cNvPr id="368681"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MS PGothic" panose="020B0600070205080204" pitchFamily="34" charset="-128"/>
                          <a:cs typeface="Arial" panose="020B0604020202020204" pitchFamily="34" charset="0"/>
                        </a:rPr>
                        <a:t>II</a:t>
                      </a:r>
                    </a:p>
                  </p:txBody>
                </p:sp>
                <p:sp>
                  <p:nvSpPr>
                    <p:cNvPr id="368682"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MS PGothic" panose="020B0600070205080204" pitchFamily="34" charset="-128"/>
                          <a:cs typeface="Arial" panose="020B0604020202020204" pitchFamily="34" charset="0"/>
                        </a:rPr>
                        <a:t>III</a:t>
                      </a:r>
                    </a:p>
                  </p:txBody>
                </p:sp>
                <p:sp>
                  <p:nvSpPr>
                    <p:cNvPr id="368683"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MS PGothic" panose="020B0600070205080204" pitchFamily="34" charset="-128"/>
                          <a:cs typeface="Arial" panose="020B0604020202020204" pitchFamily="34" charset="0"/>
                        </a:rPr>
                        <a:t>IV</a:t>
                      </a:r>
                    </a:p>
                  </p:txBody>
                </p:sp>
                <p:sp>
                  <p:nvSpPr>
                    <p:cNvPr id="368684" name="Text Box 13"/>
                    <p:cNvSpPr txBox="1">
                      <a:spLocks noChangeArrowheads="1"/>
                    </p:cNvSpPr>
                    <p:nvPr/>
                  </p:nvSpPr>
                  <p:spPr bwMode="auto">
                    <a:xfrm>
                      <a:off x="1791" y="2432"/>
                      <a:ext cx="10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MS PGothic" panose="020B0600070205080204" pitchFamily="34" charset="-128"/>
                          <a:cs typeface="Arial" panose="020B0604020202020204" pitchFamily="34" charset="0"/>
                        </a:rPr>
                        <a:t>Signes concomitants</a:t>
                      </a:r>
                    </a:p>
                  </p:txBody>
                </p:sp>
                <p:sp>
                  <p:nvSpPr>
                    <p:cNvPr id="368685" name="Text Box 14"/>
                    <p:cNvSpPr txBox="1">
                      <a:spLocks noChangeArrowheads="1"/>
                    </p:cNvSpPr>
                    <p:nvPr/>
                  </p:nvSpPr>
                  <p:spPr bwMode="auto">
                    <a:xfrm>
                      <a:off x="3025" y="2511"/>
                      <a:ext cx="90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MS PGothic" panose="020B0600070205080204" pitchFamily="34" charset="-128"/>
                          <a:cs typeface="Arial" panose="020B0604020202020204" pitchFamily="34" charset="0"/>
                        </a:rPr>
                        <a:t>Modalités</a:t>
                      </a:r>
                    </a:p>
                  </p:txBody>
                </p:sp>
                <p:sp>
                  <p:nvSpPr>
                    <p:cNvPr id="368686" name="Text Box 15"/>
                    <p:cNvSpPr txBox="1">
                      <a:spLocks noChangeArrowheads="1"/>
                    </p:cNvSpPr>
                    <p:nvPr/>
                  </p:nvSpPr>
                  <p:spPr bwMode="auto">
                    <a:xfrm>
                      <a:off x="3016" y="1706"/>
                      <a:ext cx="8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MS PGothic" panose="020B0600070205080204" pitchFamily="34" charset="-128"/>
                          <a:cs typeface="Arial" panose="020B0604020202020204" pitchFamily="34" charset="0"/>
                        </a:rPr>
                        <a:t>Sensations</a:t>
                      </a:r>
                    </a:p>
                  </p:txBody>
                </p:sp>
              </p:grpSp>
            </p:grpSp>
          </p:grpSp>
        </p:grpSp>
        <p:sp>
          <p:nvSpPr>
            <p:cNvPr id="368672" name="ZoneTexte 52"/>
            <p:cNvSpPr txBox="1">
              <a:spLocks noChangeArrowheads="1"/>
            </p:cNvSpPr>
            <p:nvPr/>
          </p:nvSpPr>
          <p:spPr bwMode="auto">
            <a:xfrm>
              <a:off x="2571161" y="2216029"/>
              <a:ext cx="1994087" cy="446488"/>
            </a:xfrm>
            <a:prstGeom prst="rect">
              <a:avLst/>
            </a:prstGeom>
            <a:noFill/>
            <a:ln w="190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00"/>
                  </a:solidFill>
                </a:rPr>
                <a:t>Lésions anatomo-physio- pathologiques =</a:t>
              </a:r>
              <a:r>
                <a:rPr lang="fr-FR" altLang="fr-FR" sz="1200" b="1">
                  <a:solidFill>
                    <a:srgbClr val="000000"/>
                  </a:solidFill>
                </a:rPr>
                <a:t> </a:t>
              </a:r>
              <a:r>
                <a:rPr lang="fr-FR" altLang="fr-FR" sz="1000" b="1">
                  <a:solidFill>
                    <a:srgbClr val="000099"/>
                  </a:solidFill>
                </a:rPr>
                <a:t>15-30CH</a:t>
              </a:r>
            </a:p>
          </p:txBody>
        </p:sp>
      </p:grpSp>
      <p:grpSp>
        <p:nvGrpSpPr>
          <p:cNvPr id="368642" name="Groupe 7"/>
          <p:cNvGrpSpPr>
            <a:grpSpLocks/>
          </p:cNvGrpSpPr>
          <p:nvPr/>
        </p:nvGrpSpPr>
        <p:grpSpPr bwMode="auto">
          <a:xfrm>
            <a:off x="2228850" y="4787900"/>
            <a:ext cx="8262938" cy="1630363"/>
            <a:chOff x="686962" y="5150607"/>
            <a:chExt cx="8262936" cy="1630177"/>
          </a:xfrm>
        </p:grpSpPr>
        <p:grpSp>
          <p:nvGrpSpPr>
            <p:cNvPr id="368660" name="Group 23"/>
            <p:cNvGrpSpPr>
              <a:grpSpLocks/>
            </p:cNvGrpSpPr>
            <p:nvPr/>
          </p:nvGrpSpPr>
          <p:grpSpPr bwMode="auto">
            <a:xfrm>
              <a:off x="2537329" y="5150607"/>
              <a:ext cx="3942222" cy="1166340"/>
              <a:chOff x="1509" y="3123"/>
              <a:chExt cx="2455" cy="486"/>
            </a:xfrm>
          </p:grpSpPr>
          <p:sp>
            <p:nvSpPr>
              <p:cNvPr id="368669" name="Rectangle 24"/>
              <p:cNvSpPr>
                <a:spLocks noChangeArrowheads="1"/>
              </p:cNvSpPr>
              <p:nvPr/>
            </p:nvSpPr>
            <p:spPr bwMode="auto">
              <a:xfrm>
                <a:off x="1509" y="3127"/>
                <a:ext cx="2455" cy="482"/>
              </a:xfrm>
              <a:prstGeom prst="rect">
                <a:avLst/>
              </a:prstGeom>
              <a:solidFill>
                <a:srgbClr val="FF9933"/>
              </a:solidFill>
              <a:ln w="19050">
                <a:solidFill>
                  <a:srgbClr val="00008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MS PGothic" panose="020B0600070205080204" pitchFamily="34" charset="-128"/>
                </a:endParaRPr>
              </a:p>
            </p:txBody>
          </p:sp>
          <p:sp>
            <p:nvSpPr>
              <p:cNvPr id="368670" name="Line 25"/>
              <p:cNvSpPr>
                <a:spLocks noChangeShapeType="1"/>
              </p:cNvSpPr>
              <p:nvPr/>
            </p:nvSpPr>
            <p:spPr bwMode="auto">
              <a:xfrm>
                <a:off x="2766" y="3123"/>
                <a:ext cx="6" cy="486"/>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368661" name="AutoShape 26"/>
            <p:cNvSpPr>
              <a:spLocks noChangeArrowheads="1"/>
            </p:cNvSpPr>
            <p:nvPr/>
          </p:nvSpPr>
          <p:spPr bwMode="auto">
            <a:xfrm>
              <a:off x="686962" y="5873928"/>
              <a:ext cx="2173288" cy="670366"/>
            </a:xfrm>
            <a:prstGeom prst="cloudCallout">
              <a:avLst>
                <a:gd name="adj1" fmla="val 53972"/>
                <a:gd name="adj2" fmla="val -81556"/>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Puis-je définir le Type sensible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368662" name="AutoShape 27"/>
            <p:cNvSpPr>
              <a:spLocks noChangeArrowheads="1"/>
            </p:cNvSpPr>
            <p:nvPr/>
          </p:nvSpPr>
          <p:spPr bwMode="auto">
            <a:xfrm>
              <a:off x="6012658" y="5972747"/>
              <a:ext cx="2937240" cy="465187"/>
            </a:xfrm>
            <a:prstGeom prst="wedgeRoundRectCallout">
              <a:avLst>
                <a:gd name="adj1" fmla="val -54185"/>
                <a:gd name="adj2" fmla="val -100958"/>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100" i="1">
                  <a:solidFill>
                    <a:srgbClr val="000000"/>
                  </a:solidFill>
                  <a:latin typeface="Comic Sans MS" panose="030F0702030302020204" pitchFamily="66" charset="0"/>
                  <a:ea typeface="MS Mincho" panose="02020609040205080304" pitchFamily="49" charset="-128"/>
                  <a:cs typeface="Arial" panose="020B0604020202020204" pitchFamily="34" charset="0"/>
                </a:rPr>
                <a:t>Quelles maladies faites-vous </a:t>
              </a:r>
            </a:p>
            <a:p>
              <a:pPr algn="ctr"/>
              <a:r>
                <a:rPr lang="fr-FR" altLang="ja-JP" sz="1100" i="1">
                  <a:solidFill>
                    <a:srgbClr val="000000"/>
                  </a:solidFill>
                  <a:latin typeface="Comic Sans MS" panose="030F0702030302020204" pitchFamily="66" charset="0"/>
                  <a:ea typeface="MS Mincho" panose="02020609040205080304" pitchFamily="49" charset="-128"/>
                  <a:cs typeface="Arial" panose="020B0604020202020204" pitchFamily="34" charset="0"/>
                </a:rPr>
                <a:t>(ou avez-vous fait) et à quel rythme ?</a:t>
              </a:r>
            </a:p>
            <a:p>
              <a:pPr lvl="1" algn="ctr"/>
              <a:endParaRPr lang="fr-FR" altLang="ja-JP" sz="11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368663" name="Text Box 28"/>
            <p:cNvSpPr txBox="1">
              <a:spLocks noChangeArrowheads="1"/>
            </p:cNvSpPr>
            <p:nvPr/>
          </p:nvSpPr>
          <p:spPr bwMode="auto">
            <a:xfrm>
              <a:off x="2826239" y="5351909"/>
              <a:ext cx="1728787" cy="30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FFFFFF"/>
                  </a:solidFill>
                  <a:ea typeface="MS PGothic" panose="020B0600070205080204" pitchFamily="34" charset="-128"/>
                  <a:cs typeface="Arial" panose="020B0604020202020204" pitchFamily="34" charset="0"/>
                </a:rPr>
                <a:t>Type sensible</a:t>
              </a:r>
            </a:p>
          </p:txBody>
        </p:sp>
        <p:sp>
          <p:nvSpPr>
            <p:cNvPr id="368664" name="Text Box 29"/>
            <p:cNvSpPr txBox="1">
              <a:spLocks noChangeArrowheads="1"/>
            </p:cNvSpPr>
            <p:nvPr/>
          </p:nvSpPr>
          <p:spPr bwMode="auto">
            <a:xfrm>
              <a:off x="4599795" y="5364312"/>
              <a:ext cx="1728787"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FFFFFF"/>
                  </a:solidFill>
                  <a:ea typeface="MS PGothic" panose="020B0600070205080204" pitchFamily="34" charset="-128"/>
                  <a:cs typeface="Arial" panose="020B0604020202020204" pitchFamily="34" charset="0"/>
                </a:rPr>
                <a:t>Mode Réactionnel Chronique</a:t>
              </a:r>
            </a:p>
          </p:txBody>
        </p:sp>
        <p:sp>
          <p:nvSpPr>
            <p:cNvPr id="52254" name="Text Box 30"/>
            <p:cNvSpPr txBox="1">
              <a:spLocks noChangeArrowheads="1"/>
            </p:cNvSpPr>
            <p:nvPr/>
          </p:nvSpPr>
          <p:spPr bwMode="auto">
            <a:xfrm>
              <a:off x="3049161" y="5928393"/>
              <a:ext cx="1333500"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dirty="0">
                  <a:solidFill>
                    <a:srgbClr val="3333CC"/>
                  </a:solidFill>
                  <a:effectLst>
                    <a:outerShdw blurRad="38100" dist="38100" dir="2700000" algn="tl">
                      <a:srgbClr val="C0C0C0"/>
                    </a:outerShdw>
                  </a:effectLst>
                  <a:latin typeface="Tahoma" pitchFamily="34" charset="0"/>
                  <a:cs typeface="Arial" pitchFamily="34" charset="0"/>
                </a:rPr>
                <a:t>15 – 30 CH</a:t>
              </a:r>
            </a:p>
          </p:txBody>
        </p:sp>
        <p:sp>
          <p:nvSpPr>
            <p:cNvPr id="52255" name="Text Box 31"/>
            <p:cNvSpPr txBox="1">
              <a:spLocks noChangeArrowheads="1"/>
            </p:cNvSpPr>
            <p:nvPr/>
          </p:nvSpPr>
          <p:spPr bwMode="auto">
            <a:xfrm>
              <a:off x="4658886" y="5928393"/>
              <a:ext cx="1333500"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a:solidFill>
                    <a:srgbClr val="3333CC"/>
                  </a:solidFill>
                  <a:effectLst>
                    <a:outerShdw blurRad="38100" dist="38100" dir="2700000" algn="tl">
                      <a:srgbClr val="C0C0C0"/>
                    </a:outerShdw>
                  </a:effectLst>
                  <a:latin typeface="Tahoma" pitchFamily="34" charset="0"/>
                  <a:cs typeface="Arial" pitchFamily="34" charset="0"/>
                </a:rPr>
                <a:t>15 – 30 CH</a:t>
              </a:r>
            </a:p>
          </p:txBody>
        </p:sp>
        <p:sp>
          <p:nvSpPr>
            <p:cNvPr id="368667" name="Rectangle 22"/>
            <p:cNvSpPr>
              <a:spLocks noChangeArrowheads="1"/>
            </p:cNvSpPr>
            <p:nvPr/>
          </p:nvSpPr>
          <p:spPr bwMode="auto">
            <a:xfrm>
              <a:off x="1979613"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3333CC"/>
                  </a:solidFill>
                  <a:ea typeface="MS PGothic" panose="020B0600070205080204" pitchFamily="34" charset="-128"/>
                  <a:cs typeface="Arial" panose="020B0604020202020204" pitchFamily="34" charset="0"/>
                </a:rPr>
                <a:t>5 gr/j à 1 dose/semaine</a:t>
              </a:r>
            </a:p>
          </p:txBody>
        </p:sp>
        <p:sp>
          <p:nvSpPr>
            <p:cNvPr id="368668" name="Rectangle 22"/>
            <p:cNvSpPr>
              <a:spLocks noChangeArrowheads="1"/>
            </p:cNvSpPr>
            <p:nvPr/>
          </p:nvSpPr>
          <p:spPr bwMode="auto">
            <a:xfrm>
              <a:off x="4211638"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3333CC"/>
                  </a:solidFill>
                  <a:ea typeface="MS PGothic" panose="020B0600070205080204" pitchFamily="34" charset="-128"/>
                  <a:cs typeface="Arial" panose="020B0604020202020204" pitchFamily="34" charset="0"/>
                </a:rPr>
                <a:t>1 dose/semaine</a:t>
              </a:r>
            </a:p>
          </p:txBody>
        </p:sp>
      </p:grpSp>
      <p:grpSp>
        <p:nvGrpSpPr>
          <p:cNvPr id="368643" name="Groupe 14"/>
          <p:cNvGrpSpPr>
            <a:grpSpLocks/>
          </p:cNvGrpSpPr>
          <p:nvPr/>
        </p:nvGrpSpPr>
        <p:grpSpPr bwMode="auto">
          <a:xfrm>
            <a:off x="4067175" y="1006475"/>
            <a:ext cx="4722813" cy="987425"/>
            <a:chOff x="2695359" y="1710167"/>
            <a:chExt cx="4722263" cy="988208"/>
          </a:xfrm>
        </p:grpSpPr>
        <p:grpSp>
          <p:nvGrpSpPr>
            <p:cNvPr id="368652" name="Group 36"/>
            <p:cNvGrpSpPr>
              <a:grpSpLocks/>
            </p:cNvGrpSpPr>
            <p:nvPr/>
          </p:nvGrpSpPr>
          <p:grpSpPr bwMode="auto">
            <a:xfrm>
              <a:off x="2695359" y="1888738"/>
              <a:ext cx="3941932" cy="809637"/>
              <a:chOff x="1693" y="852"/>
              <a:chExt cx="2734" cy="566"/>
            </a:xfrm>
          </p:grpSpPr>
          <p:grpSp>
            <p:nvGrpSpPr>
              <p:cNvPr id="368654" name="Group 37"/>
              <p:cNvGrpSpPr>
                <a:grpSpLocks/>
              </p:cNvGrpSpPr>
              <p:nvPr/>
            </p:nvGrpSpPr>
            <p:grpSpPr bwMode="auto">
              <a:xfrm>
                <a:off x="1693" y="852"/>
                <a:ext cx="2734" cy="566"/>
                <a:chOff x="1700" y="967"/>
                <a:chExt cx="2343" cy="537"/>
              </a:xfrm>
            </p:grpSpPr>
            <p:grpSp>
              <p:nvGrpSpPr>
                <p:cNvPr id="368656" name="Group 38"/>
                <p:cNvGrpSpPr>
                  <a:grpSpLocks/>
                </p:cNvGrpSpPr>
                <p:nvPr/>
              </p:nvGrpSpPr>
              <p:grpSpPr bwMode="auto">
                <a:xfrm>
                  <a:off x="1707" y="967"/>
                  <a:ext cx="2336" cy="537"/>
                  <a:chOff x="1707" y="1058"/>
                  <a:chExt cx="2336" cy="537"/>
                </a:xfrm>
              </p:grpSpPr>
              <p:sp>
                <p:nvSpPr>
                  <p:cNvPr id="368658"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68659"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368657"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368655" name="Text Box 42"/>
              <p:cNvSpPr txBox="1">
                <a:spLocks noChangeArrowheads="1"/>
              </p:cNvSpPr>
              <p:nvPr/>
            </p:nvSpPr>
            <p:spPr bwMode="auto">
              <a:xfrm>
                <a:off x="2778" y="987"/>
                <a:ext cx="81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MS PGothic" panose="020B0600070205080204" pitchFamily="34" charset="-128"/>
                    <a:cs typeface="Arial" panose="020B0604020202020204" pitchFamily="34" charset="0"/>
                  </a:rPr>
                  <a:t>Etiologie</a:t>
                </a:r>
              </a:p>
            </p:txBody>
          </p:sp>
        </p:grpSp>
        <p:sp>
          <p:nvSpPr>
            <p:cNvPr id="368653"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Depuis quand ? </a:t>
              </a:r>
            </a:p>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A la suite de quoi ?</a:t>
              </a: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grpSp>
      <p:grpSp>
        <p:nvGrpSpPr>
          <p:cNvPr id="368644" name="Groupe 13"/>
          <p:cNvGrpSpPr>
            <a:grpSpLocks/>
          </p:cNvGrpSpPr>
          <p:nvPr/>
        </p:nvGrpSpPr>
        <p:grpSpPr bwMode="auto">
          <a:xfrm>
            <a:off x="1658938" y="2146300"/>
            <a:ext cx="8721725" cy="2733675"/>
            <a:chOff x="134938" y="2506317"/>
            <a:chExt cx="8721725" cy="2734587"/>
          </a:xfrm>
        </p:grpSpPr>
        <p:sp>
          <p:nvSpPr>
            <p:cNvPr id="368648"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Que ressentez-vous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368649"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Que vous arrive-t-il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368650"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Avez-vous d’autres signes</a:t>
              </a:r>
            </a:p>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à ajouter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368651"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ja-JP" sz="1200" i="1">
                  <a:solidFill>
                    <a:srgbClr val="000000"/>
                  </a:solidFill>
                  <a:latin typeface="Comic Sans MS" panose="030F0702030302020204" pitchFamily="66" charset="0"/>
                  <a:ea typeface="MS PGothic" panose="020B0600070205080204" pitchFamily="34" charset="-128"/>
                  <a:cs typeface="Arial" panose="020B0604020202020204" pitchFamily="34" charset="0"/>
                </a:rPr>
                <a:t>Qu'est ce qui vous améliore ?</a:t>
              </a:r>
            </a:p>
            <a:p>
              <a:r>
                <a:rPr lang="fr-FR" altLang="ja-JP" sz="1200" i="1">
                  <a:solidFill>
                    <a:srgbClr val="000000"/>
                  </a:solidFill>
                  <a:latin typeface="Comic Sans MS" panose="030F0702030302020204" pitchFamily="66" charset="0"/>
                  <a:ea typeface="MS PGothic" panose="020B0600070205080204" pitchFamily="34" charset="-128"/>
                  <a:cs typeface="Arial" panose="020B0604020202020204" pitchFamily="34" charset="0"/>
                </a:rPr>
                <a:t>Qu'est ce qui vous aggrave ?</a:t>
              </a: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200">
                <a:solidFill>
                  <a:srgbClr val="000000"/>
                </a:solidFill>
                <a:latin typeface="Comic Sans MS" panose="030F0702030302020204" pitchFamily="66" charset="0"/>
                <a:ea typeface="MS PGothic" panose="020B0600070205080204" pitchFamily="34" charset="-128"/>
                <a:cs typeface="Arial" panose="020B0604020202020204" pitchFamily="34" charset="0"/>
              </a:endParaRPr>
            </a:p>
          </p:txBody>
        </p:sp>
      </p:grpSp>
      <p:sp>
        <p:nvSpPr>
          <p:cNvPr id="368645" name="Text Box 8"/>
          <p:cNvSpPr txBox="1">
            <a:spLocks noChangeArrowheads="1"/>
          </p:cNvSpPr>
          <p:nvPr/>
        </p:nvSpPr>
        <p:spPr bwMode="auto">
          <a:xfrm>
            <a:off x="2386013"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Prescription médicale</a:t>
            </a:r>
          </a:p>
        </p:txBody>
      </p:sp>
      <p:sp>
        <p:nvSpPr>
          <p:cNvPr id="48" name="Ellipse 47"/>
          <p:cNvSpPr/>
          <p:nvPr/>
        </p:nvSpPr>
        <p:spPr>
          <a:xfrm>
            <a:off x="5753100" y="4694238"/>
            <a:ext cx="2820988" cy="1724025"/>
          </a:xfrm>
          <a:prstGeom prst="ellipse">
            <a:avLst/>
          </a:prstGeom>
          <a:no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ndParaRPr>
          </a:p>
        </p:txBody>
      </p:sp>
      <p:sp>
        <p:nvSpPr>
          <p:cNvPr id="368647"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ZoneTexte 3"/>
          <p:cNvSpPr txBox="1">
            <a:spLocks noChangeArrowheads="1"/>
          </p:cNvSpPr>
          <p:nvPr/>
        </p:nvSpPr>
        <p:spPr bwMode="auto">
          <a:xfrm>
            <a:off x="3314700" y="1181100"/>
            <a:ext cx="7997825" cy="646331"/>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i="1">
                <a:solidFill>
                  <a:srgbClr val="FFFFFF"/>
                </a:solidFill>
                <a:cs typeface="Arial" panose="020B0604020202020204" pitchFamily="34" charset="0"/>
              </a:rPr>
              <a:t>Expertise Dermatologie</a:t>
            </a:r>
          </a:p>
        </p:txBody>
      </p:sp>
      <p:sp>
        <p:nvSpPr>
          <p:cNvPr id="5" name="Rectangle 4"/>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rgbClr val="FFFFFF"/>
              </a:solidFill>
            </a:endParaRPr>
          </a:p>
        </p:txBody>
      </p:sp>
      <p:sp>
        <p:nvSpPr>
          <p:cNvPr id="286724"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a:solidFill>
                  <a:srgbClr val="FFFFFF"/>
                </a:solidFill>
                <a:cs typeface="Arial" panose="020B0604020202020204" pitchFamily="34" charset="0"/>
              </a:rPr>
              <a:t>L’homéopathie au comptoir</a:t>
            </a:r>
          </a:p>
        </p:txBody>
      </p:sp>
      <p:pic>
        <p:nvPicPr>
          <p:cNvPr id="286725" name="Imag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472569" y="2145030"/>
            <a:ext cx="9682086"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None/>
            </a:pPr>
            <a:r>
              <a:rPr lang="fr-FR" altLang="fr-FR" sz="2200" dirty="0">
                <a:solidFill>
                  <a:srgbClr val="000099"/>
                </a:solidFill>
                <a:cs typeface="Arial" panose="020B0604020202020204" pitchFamily="34" charset="0"/>
              </a:rPr>
              <a:t>Face aux pathologies dermatologiques </a:t>
            </a:r>
            <a:r>
              <a:rPr lang="fr-FR" altLang="fr-FR" sz="2200" b="1" dirty="0">
                <a:solidFill>
                  <a:srgbClr val="000099"/>
                </a:solidFill>
                <a:cs typeface="Arial" panose="020B0604020202020204" pitchFamily="34" charset="0"/>
              </a:rPr>
              <a:t>les plus couramment rencontrées à l’officine </a:t>
            </a:r>
            <a:r>
              <a:rPr lang="fr-FR" altLang="fr-FR" sz="2200" dirty="0">
                <a:solidFill>
                  <a:srgbClr val="000099"/>
                </a:solidFill>
                <a:cs typeface="Arial" panose="020B0604020202020204" pitchFamily="34" charset="0"/>
              </a:rPr>
              <a:t>:</a:t>
            </a:r>
          </a:p>
          <a:p>
            <a:pPr>
              <a:spcBef>
                <a:spcPts val="12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2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lésions observées et symptômes aigus décrits, en appliquant les principes de prescription</a:t>
            </a:r>
          </a:p>
          <a:p>
            <a:pPr>
              <a:spcBef>
                <a:spcPts val="12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a:p>
            <a:pPr>
              <a:spcBef>
                <a:spcPts val="1200"/>
              </a:spcBef>
              <a:buClr>
                <a:srgbClr val="62C400"/>
              </a:buClr>
            </a:pPr>
            <a:r>
              <a:rPr lang="fr-FR" altLang="fr-FR" sz="2200" b="1" dirty="0">
                <a:solidFill>
                  <a:srgbClr val="000099"/>
                </a:solidFill>
                <a:cs typeface="Arial" panose="020B0604020202020204" pitchFamily="34" charset="0"/>
              </a:rPr>
              <a:t>Commenter les prescriptions </a:t>
            </a:r>
            <a:r>
              <a:rPr lang="fr-FR" altLang="fr-FR" sz="2200" dirty="0">
                <a:solidFill>
                  <a:srgbClr val="000099"/>
                </a:solidFill>
                <a:cs typeface="Arial" panose="020B0604020202020204" pitchFamily="34" charset="0"/>
              </a:rPr>
              <a:t>de médicaments homéopathiques en dermatologie : distinction traitement aigu et de terrain, valorisation et accompagnement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ext Box 8"/>
          <p:cNvSpPr txBox="1">
            <a:spLocks noChangeArrowheads="1"/>
          </p:cNvSpPr>
          <p:nvPr/>
        </p:nvSpPr>
        <p:spPr bwMode="auto">
          <a:xfrm>
            <a:off x="2386013" y="1055688"/>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Prescription médicale</a:t>
            </a:r>
          </a:p>
        </p:txBody>
      </p:sp>
      <p:sp>
        <p:nvSpPr>
          <p:cNvPr id="370690" name="Espace réservé du contenu 1"/>
          <p:cNvSpPr txBox="1">
            <a:spLocks/>
          </p:cNvSpPr>
          <p:nvPr/>
        </p:nvSpPr>
        <p:spPr bwMode="auto">
          <a:xfrm>
            <a:off x="260350" y="1676400"/>
            <a:ext cx="1122521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Char char="v"/>
            </a:pPr>
            <a:r>
              <a:rPr lang="fr-FR" altLang="fr-FR" sz="2000" u="sng">
                <a:solidFill>
                  <a:srgbClr val="000099"/>
                </a:solidFill>
                <a:cs typeface="Arial" panose="020B0604020202020204" pitchFamily="34" charset="0"/>
                <a:sym typeface="Wingdings" panose="05000000000000000000" pitchFamily="2" charset="2"/>
              </a:rPr>
              <a:t>Nécessité d’une réflexion sur le </a:t>
            </a:r>
            <a:r>
              <a:rPr lang="fr-FR" altLang="fr-FR" sz="2000" b="1" u="sng">
                <a:solidFill>
                  <a:srgbClr val="000099"/>
                </a:solidFill>
                <a:cs typeface="Arial" panose="020B0604020202020204" pitchFamily="34" charset="0"/>
                <a:sym typeface="Wingdings" panose="05000000000000000000" pitchFamily="2" charset="2"/>
              </a:rPr>
              <a:t>M</a:t>
            </a:r>
            <a:r>
              <a:rPr lang="fr-FR" altLang="fr-FR" sz="2000" u="sng">
                <a:solidFill>
                  <a:srgbClr val="000099"/>
                </a:solidFill>
                <a:cs typeface="Arial" panose="020B0604020202020204" pitchFamily="34" charset="0"/>
                <a:sym typeface="Wingdings" panose="05000000000000000000" pitchFamily="2" charset="2"/>
              </a:rPr>
              <a:t>ode </a:t>
            </a:r>
            <a:r>
              <a:rPr lang="fr-FR" altLang="fr-FR" sz="2000" b="1" u="sng">
                <a:solidFill>
                  <a:srgbClr val="000099"/>
                </a:solidFill>
                <a:cs typeface="Arial" panose="020B0604020202020204" pitchFamily="34" charset="0"/>
                <a:sym typeface="Wingdings" panose="05000000000000000000" pitchFamily="2" charset="2"/>
              </a:rPr>
              <a:t>R</a:t>
            </a:r>
            <a:r>
              <a:rPr lang="fr-FR" altLang="fr-FR" sz="2000" u="sng">
                <a:solidFill>
                  <a:srgbClr val="000099"/>
                </a:solidFill>
                <a:cs typeface="Arial" panose="020B0604020202020204" pitchFamily="34" charset="0"/>
                <a:sym typeface="Wingdings" panose="05000000000000000000" pitchFamily="2" charset="2"/>
              </a:rPr>
              <a:t>éactionnel </a:t>
            </a:r>
            <a:r>
              <a:rPr lang="fr-FR" altLang="fr-FR" sz="2000" b="1" u="sng">
                <a:solidFill>
                  <a:srgbClr val="000099"/>
                </a:solidFill>
                <a:cs typeface="Arial" panose="020B0604020202020204" pitchFamily="34" charset="0"/>
                <a:sym typeface="Wingdings" panose="05000000000000000000" pitchFamily="2" charset="2"/>
              </a:rPr>
              <a:t>C</a:t>
            </a:r>
            <a:r>
              <a:rPr lang="fr-FR" altLang="fr-FR" sz="2000" u="sng">
                <a:solidFill>
                  <a:srgbClr val="000099"/>
                </a:solidFill>
                <a:cs typeface="Arial" panose="020B0604020202020204" pitchFamily="34" charset="0"/>
                <a:sym typeface="Wingdings" panose="05000000000000000000" pitchFamily="2" charset="2"/>
              </a:rPr>
              <a:t>hronique </a:t>
            </a:r>
            <a:r>
              <a:rPr lang="fr-FR" altLang="fr-FR" sz="2000">
                <a:solidFill>
                  <a:srgbClr val="000099"/>
                </a:solidFill>
                <a:cs typeface="Arial" panose="020B0604020202020204" pitchFamily="34" charset="0"/>
                <a:sym typeface="Wingdings" panose="05000000000000000000" pitchFamily="2" charset="2"/>
              </a:rPr>
              <a:t>:</a:t>
            </a:r>
          </a:p>
        </p:txBody>
      </p:sp>
      <p:sp>
        <p:nvSpPr>
          <p:cNvPr id="370691" name="Espace réservé du contenu 1"/>
          <p:cNvSpPr txBox="1">
            <a:spLocks/>
          </p:cNvSpPr>
          <p:nvPr/>
        </p:nvSpPr>
        <p:spPr bwMode="auto">
          <a:xfrm>
            <a:off x="968375" y="2530475"/>
            <a:ext cx="112236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2000">
                <a:solidFill>
                  <a:srgbClr val="000099"/>
                </a:solidFill>
                <a:cs typeface="Arial" panose="020B0604020202020204" pitchFamily="34" charset="0"/>
                <a:sym typeface="Wingdings" panose="05000000000000000000" pitchFamily="2" charset="2"/>
              </a:rPr>
              <a:t>MRC = </a:t>
            </a:r>
            <a:r>
              <a:rPr lang="fr-FR" altLang="fr-FR" sz="2000" b="1">
                <a:solidFill>
                  <a:srgbClr val="000099"/>
                </a:solidFill>
                <a:cs typeface="Arial" panose="020B0604020202020204" pitchFamily="34" charset="0"/>
                <a:sym typeface="Wingdings" panose="05000000000000000000" pitchFamily="2" charset="2"/>
              </a:rPr>
              <a:t>évolution de la(es) pathologie(s) dans le temps</a:t>
            </a:r>
            <a:r>
              <a:rPr lang="fr-FR" altLang="fr-FR" sz="2000">
                <a:solidFill>
                  <a:srgbClr val="000099"/>
                </a:solidFill>
                <a:cs typeface="Arial" panose="020B0604020202020204" pitchFamily="34" charset="0"/>
                <a:sym typeface="Wingdings" panose="05000000000000000000" pitchFamily="2" charset="2"/>
              </a:rPr>
              <a:t>. </a:t>
            </a:r>
          </a:p>
        </p:txBody>
      </p:sp>
      <p:sp>
        <p:nvSpPr>
          <p:cNvPr id="370692" name="Espace réservé du contenu 1"/>
          <p:cNvSpPr txBox="1">
            <a:spLocks/>
          </p:cNvSpPr>
          <p:nvPr/>
        </p:nvSpPr>
        <p:spPr bwMode="auto">
          <a:xfrm>
            <a:off x="968375" y="3133725"/>
            <a:ext cx="112236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2000" b="1">
                <a:solidFill>
                  <a:srgbClr val="000099"/>
                </a:solidFill>
                <a:cs typeface="Arial" panose="020B0604020202020204" pitchFamily="34" charset="0"/>
                <a:sym typeface="Wingdings" panose="05000000000000000000" pitchFamily="2" charset="2"/>
              </a:rPr>
              <a:t>3 MRC</a:t>
            </a:r>
            <a:r>
              <a:rPr lang="fr-FR" altLang="fr-FR" sz="2000">
                <a:solidFill>
                  <a:srgbClr val="000099"/>
                </a:solidFill>
                <a:cs typeface="Arial" panose="020B0604020202020204" pitchFamily="34" charset="0"/>
                <a:sym typeface="Wingdings" panose="05000000000000000000" pitchFamily="2" charset="2"/>
              </a:rPr>
              <a:t>:</a:t>
            </a:r>
          </a:p>
        </p:txBody>
      </p:sp>
      <p:sp>
        <p:nvSpPr>
          <p:cNvPr id="370693" name="Espace réservé du contenu 1"/>
          <p:cNvSpPr txBox="1">
            <a:spLocks/>
          </p:cNvSpPr>
          <p:nvPr/>
        </p:nvSpPr>
        <p:spPr bwMode="auto">
          <a:xfrm>
            <a:off x="1747838" y="5534025"/>
            <a:ext cx="4646612"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a:solidFill>
                  <a:srgbClr val="000099"/>
                </a:solidFill>
                <a:cs typeface="Arial" panose="020B0604020202020204" pitchFamily="34" charset="0"/>
                <a:sym typeface="Wingdings" panose="05000000000000000000" pitchFamily="2" charset="2"/>
              </a:rPr>
              <a:t>- Le Mode Réactionnel </a:t>
            </a:r>
            <a:r>
              <a:rPr lang="fr-FR" altLang="fr-FR" sz="2000" b="1">
                <a:solidFill>
                  <a:srgbClr val="000099"/>
                </a:solidFill>
                <a:cs typeface="Arial" panose="020B0604020202020204" pitchFamily="34" charset="0"/>
                <a:sym typeface="Wingdings" panose="05000000000000000000" pitchFamily="2" charset="2"/>
              </a:rPr>
              <a:t>Sycotique</a:t>
            </a:r>
          </a:p>
          <a:p>
            <a:pPr>
              <a:spcBef>
                <a:spcPct val="20000"/>
              </a:spcBef>
            </a:pPr>
            <a:r>
              <a:rPr lang="fr-FR" altLang="fr-FR" sz="3200">
                <a:solidFill>
                  <a:srgbClr val="FF0000"/>
                </a:solidFill>
                <a:sym typeface="Wingdings" panose="05000000000000000000" pitchFamily="2" charset="2"/>
              </a:rPr>
              <a:t> </a:t>
            </a:r>
          </a:p>
        </p:txBody>
      </p:sp>
      <p:sp>
        <p:nvSpPr>
          <p:cNvPr id="370694" name="Espace réservé du contenu 1"/>
          <p:cNvSpPr txBox="1">
            <a:spLocks/>
          </p:cNvSpPr>
          <p:nvPr/>
        </p:nvSpPr>
        <p:spPr bwMode="auto">
          <a:xfrm>
            <a:off x="814388" y="3424238"/>
            <a:ext cx="54197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3200">
                <a:solidFill>
                  <a:srgbClr val="000000"/>
                </a:solidFill>
                <a:sym typeface="Wingdings" panose="05000000000000000000" pitchFamily="2" charset="2"/>
              </a:rPr>
              <a:t>	</a:t>
            </a:r>
            <a:r>
              <a:rPr lang="fr-FR" altLang="fr-FR" sz="2000">
                <a:solidFill>
                  <a:srgbClr val="000099"/>
                </a:solidFill>
                <a:cs typeface="Arial" panose="020B0604020202020204" pitchFamily="34" charset="0"/>
                <a:sym typeface="Wingdings" panose="05000000000000000000" pitchFamily="2" charset="2"/>
              </a:rPr>
              <a:t>- Le Mode Réactionnel </a:t>
            </a:r>
            <a:r>
              <a:rPr lang="fr-FR" altLang="fr-FR" sz="2000" b="1">
                <a:solidFill>
                  <a:srgbClr val="000099"/>
                </a:solidFill>
                <a:cs typeface="Arial" panose="020B0604020202020204" pitchFamily="34" charset="0"/>
                <a:sym typeface="Wingdings" panose="05000000000000000000" pitchFamily="2" charset="2"/>
              </a:rPr>
              <a:t>Psorique </a:t>
            </a:r>
          </a:p>
        </p:txBody>
      </p:sp>
      <p:sp>
        <p:nvSpPr>
          <p:cNvPr id="370695" name="Espace réservé du contenu 1"/>
          <p:cNvSpPr txBox="1">
            <a:spLocks/>
          </p:cNvSpPr>
          <p:nvPr/>
        </p:nvSpPr>
        <p:spPr bwMode="auto">
          <a:xfrm>
            <a:off x="1747838" y="4556125"/>
            <a:ext cx="5532437"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a:solidFill>
                  <a:srgbClr val="000099"/>
                </a:solidFill>
                <a:cs typeface="Arial" panose="020B0604020202020204" pitchFamily="34" charset="0"/>
                <a:sym typeface="Wingdings" panose="05000000000000000000" pitchFamily="2" charset="2"/>
              </a:rPr>
              <a:t>- Le Mode Réactionnel </a:t>
            </a:r>
            <a:r>
              <a:rPr lang="fr-FR" altLang="fr-FR" sz="2000" b="1">
                <a:solidFill>
                  <a:srgbClr val="000099"/>
                </a:solidFill>
                <a:cs typeface="Arial" panose="020B0604020202020204" pitchFamily="34" charset="0"/>
                <a:sym typeface="Wingdings" panose="05000000000000000000" pitchFamily="2" charset="2"/>
              </a:rPr>
              <a:t>Psoro-Tuberculinique</a:t>
            </a:r>
            <a:r>
              <a:rPr lang="fr-FR" altLang="fr-FR" sz="2000">
                <a:solidFill>
                  <a:srgbClr val="000099"/>
                </a:solidFill>
                <a:cs typeface="Arial" panose="020B0604020202020204" pitchFamily="34" charset="0"/>
                <a:sym typeface="Wingdings" panose="05000000000000000000" pitchFamily="2" charset="2"/>
              </a:rPr>
              <a:t>  </a:t>
            </a:r>
          </a:p>
        </p:txBody>
      </p:sp>
      <p:pic>
        <p:nvPicPr>
          <p:cNvPr id="370696" name="Image 1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50188" y="3940175"/>
            <a:ext cx="17621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697" name="Image 2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45175" y="2854325"/>
            <a:ext cx="17335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698" name="Image 2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45175" y="5002213"/>
            <a:ext cx="1860550"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9"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Espace réservé du contenu 1"/>
          <p:cNvSpPr>
            <a:spLocks noGrp="1"/>
          </p:cNvSpPr>
          <p:nvPr>
            <p:ph idx="4294967295"/>
          </p:nvPr>
        </p:nvSpPr>
        <p:spPr bwMode="auto">
          <a:xfrm>
            <a:off x="4195763" y="2897188"/>
            <a:ext cx="6869112" cy="3373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lnSpc>
                <a:spcPct val="150000"/>
              </a:lnSpc>
              <a:buFontTx/>
              <a:buNone/>
            </a:pPr>
            <a:r>
              <a:rPr lang="fr-FR" altLang="fr-FR" sz="2000">
                <a:solidFill>
                  <a:srgbClr val="000099"/>
                </a:solidFill>
                <a:cs typeface="Arial" panose="020B0604020202020204" pitchFamily="34" charset="0"/>
              </a:rPr>
              <a:t>-</a:t>
            </a:r>
            <a:r>
              <a:rPr lang="fr-FR" altLang="fr-FR" sz="2000" b="1">
                <a:solidFill>
                  <a:srgbClr val="000099"/>
                </a:solidFill>
                <a:cs typeface="Arial" panose="020B0604020202020204" pitchFamily="34" charset="0"/>
              </a:rPr>
              <a:t>  Périodicité de manifestations</a:t>
            </a:r>
            <a:r>
              <a:rPr lang="fr-FR" altLang="fr-FR" sz="2000">
                <a:solidFill>
                  <a:srgbClr val="000099"/>
                </a:solidFill>
                <a:cs typeface="Arial" panose="020B0604020202020204" pitchFamily="34" charset="0"/>
              </a:rPr>
              <a:t> cutanées ou muqueuses</a:t>
            </a:r>
            <a:r>
              <a:rPr lang="fr-FR" altLang="fr-FR" sz="2000" b="1">
                <a:solidFill>
                  <a:srgbClr val="000099"/>
                </a:solidFill>
                <a:cs typeface="Arial" panose="020B0604020202020204" pitchFamily="34" charset="0"/>
              </a:rPr>
              <a:t>                                                                                                       </a:t>
            </a:r>
            <a:r>
              <a:rPr lang="fr-FR" altLang="fr-FR" sz="2000">
                <a:solidFill>
                  <a:srgbClr val="000099"/>
                </a:solidFill>
                <a:cs typeface="Arial" panose="020B0604020202020204" pitchFamily="34" charset="0"/>
              </a:rPr>
              <a:t>-</a:t>
            </a:r>
            <a:r>
              <a:rPr lang="fr-FR" altLang="fr-FR" sz="2000" b="1">
                <a:solidFill>
                  <a:srgbClr val="000099"/>
                </a:solidFill>
                <a:cs typeface="Arial" panose="020B0604020202020204" pitchFamily="34" charset="0"/>
              </a:rPr>
              <a:t>  Alternance </a:t>
            </a:r>
            <a:r>
              <a:rPr lang="fr-FR" altLang="fr-FR" sz="2000">
                <a:solidFill>
                  <a:srgbClr val="000099"/>
                </a:solidFill>
                <a:cs typeface="Arial" panose="020B0604020202020204" pitchFamily="34" charset="0"/>
              </a:rPr>
              <a:t>ou s</a:t>
            </a:r>
            <a:r>
              <a:rPr lang="fr-FR" altLang="fr-FR" sz="2000" b="1">
                <a:solidFill>
                  <a:srgbClr val="000099"/>
                </a:solidFill>
                <a:cs typeface="Arial" panose="020B0604020202020204" pitchFamily="34" charset="0"/>
              </a:rPr>
              <a:t>uccession </a:t>
            </a:r>
            <a:r>
              <a:rPr lang="fr-FR" altLang="fr-FR" sz="2000">
                <a:solidFill>
                  <a:srgbClr val="000099"/>
                </a:solidFill>
                <a:cs typeface="Arial" panose="020B0604020202020204" pitchFamily="34" charset="0"/>
              </a:rPr>
              <a:t>de ces manifestations                                                                                                       -  Tendance aux</a:t>
            </a:r>
            <a:r>
              <a:rPr lang="fr-FR" altLang="fr-FR" sz="2000" b="1">
                <a:solidFill>
                  <a:srgbClr val="000099"/>
                </a:solidFill>
                <a:cs typeface="Arial" panose="020B0604020202020204" pitchFamily="34" charset="0"/>
              </a:rPr>
              <a:t> parasitoses                                                                                                      </a:t>
            </a: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 Rétablissement difficile</a:t>
            </a:r>
            <a:r>
              <a:rPr lang="fr-FR" altLang="fr-FR" sz="2000">
                <a:solidFill>
                  <a:srgbClr val="000099"/>
                </a:solidFill>
                <a:cs typeface="Arial" panose="020B0604020202020204" pitchFamily="34" charset="0"/>
              </a:rPr>
              <a:t> après les maladies aiguës</a:t>
            </a:r>
          </a:p>
          <a:p>
            <a:pPr marL="0" indent="0" eaLnBrk="1" hangingPunct="1">
              <a:lnSpc>
                <a:spcPct val="150000"/>
              </a:lnSpc>
              <a:buFontTx/>
              <a:buNone/>
            </a:pPr>
            <a:r>
              <a:rPr lang="fr-FR" altLang="fr-FR" sz="2000">
                <a:solidFill>
                  <a:srgbClr val="000099"/>
                </a:solidFill>
                <a:cs typeface="Arial" panose="020B0604020202020204" pitchFamily="34" charset="0"/>
              </a:rPr>
              <a:t>-</a:t>
            </a:r>
            <a:r>
              <a:rPr lang="fr-FR" altLang="fr-FR" sz="2000" b="1">
                <a:solidFill>
                  <a:srgbClr val="000099"/>
                </a:solidFill>
                <a:cs typeface="Arial" panose="020B0604020202020204" pitchFamily="34" charset="0"/>
              </a:rPr>
              <a:t>  Manque de réaction favorable</a:t>
            </a:r>
            <a:r>
              <a:rPr lang="fr-FR" altLang="fr-FR" sz="2000">
                <a:solidFill>
                  <a:srgbClr val="000099"/>
                </a:solidFill>
                <a:cs typeface="Arial" panose="020B0604020202020204" pitchFamily="34" charset="0"/>
              </a:rPr>
              <a:t> aux médicaments</a:t>
            </a:r>
          </a:p>
          <a:p>
            <a:pPr marL="0" indent="0" eaLnBrk="1" hangingPunct="1">
              <a:buFontTx/>
              <a:buNone/>
            </a:pPr>
            <a:r>
              <a:rPr lang="fr-FR" altLang="fr-FR" sz="2000">
                <a:solidFill>
                  <a:srgbClr val="000099"/>
                </a:solidFill>
                <a:sym typeface="Wingdings" panose="05000000000000000000" pitchFamily="2" charset="2"/>
              </a:rPr>
              <a:t> </a:t>
            </a:r>
            <a:endParaRPr lang="fr-FR" altLang="fr-FR" sz="2000" u="sng">
              <a:solidFill>
                <a:srgbClr val="000099"/>
              </a:solidFill>
              <a:sym typeface="Wingdings" panose="05000000000000000000" pitchFamily="2" charset="2"/>
            </a:endParaRPr>
          </a:p>
        </p:txBody>
      </p:sp>
      <p:sp>
        <p:nvSpPr>
          <p:cNvPr id="372738" name="Rectangle 3"/>
          <p:cNvSpPr>
            <a:spLocks noChangeArrowheads="1"/>
          </p:cNvSpPr>
          <p:nvPr/>
        </p:nvSpPr>
        <p:spPr bwMode="auto">
          <a:xfrm>
            <a:off x="247650" y="1685925"/>
            <a:ext cx="584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a:solidFill>
                  <a:srgbClr val="000099"/>
                </a:solidFill>
                <a:cs typeface="Arial" panose="020B0604020202020204" pitchFamily="34" charset="0"/>
              </a:rPr>
              <a:t> </a:t>
            </a:r>
            <a:r>
              <a:rPr lang="fr-FR" altLang="fr-FR" sz="2000" b="1" u="sng">
                <a:solidFill>
                  <a:srgbClr val="000099"/>
                </a:solidFill>
                <a:cs typeface="Arial" panose="020B0604020202020204" pitchFamily="34" charset="0"/>
              </a:rPr>
              <a:t>Récidives</a:t>
            </a:r>
            <a:endParaRPr lang="fr-FR" altLang="fr-FR" sz="2000" u="sng">
              <a:solidFill>
                <a:srgbClr val="000000"/>
              </a:solidFill>
            </a:endParaRPr>
          </a:p>
        </p:txBody>
      </p:sp>
      <p:sp>
        <p:nvSpPr>
          <p:cNvPr id="313349" name="Rectangle 6"/>
          <p:cNvSpPr>
            <a:spLocks noChangeArrowheads="1"/>
          </p:cNvSpPr>
          <p:nvPr/>
        </p:nvSpPr>
        <p:spPr bwMode="auto">
          <a:xfrm>
            <a:off x="1058863" y="2368550"/>
            <a:ext cx="7031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à"/>
            </a:pPr>
            <a:r>
              <a:rPr lang="fr-FR" altLang="fr-FR" sz="2000">
                <a:solidFill>
                  <a:srgbClr val="000099"/>
                </a:solidFill>
                <a:sym typeface="Wingdings" panose="05000000000000000000" pitchFamily="2" charset="2"/>
              </a:rPr>
              <a:t> Un constat : </a:t>
            </a:r>
            <a:r>
              <a:rPr lang="fr-FR" altLang="fr-FR" sz="2000">
                <a:solidFill>
                  <a:srgbClr val="000099"/>
                </a:solidFill>
                <a:cs typeface="Arial" panose="020B0604020202020204" pitchFamily="34" charset="0"/>
                <a:sym typeface="Wingdings" panose="05000000000000000000" pitchFamily="2" charset="2"/>
              </a:rPr>
              <a:t>Mode Réactionnel </a:t>
            </a:r>
            <a:r>
              <a:rPr lang="fr-FR" altLang="fr-FR" sz="2000" b="1">
                <a:solidFill>
                  <a:srgbClr val="000099"/>
                </a:solidFill>
                <a:cs typeface="Arial" panose="020B0604020202020204" pitchFamily="34" charset="0"/>
                <a:sym typeface="Wingdings" panose="05000000000000000000" pitchFamily="2" charset="2"/>
              </a:rPr>
              <a:t>Psorique</a:t>
            </a:r>
            <a:r>
              <a:rPr lang="fr-FR" altLang="fr-FR" sz="2000">
                <a:solidFill>
                  <a:srgbClr val="000099"/>
                </a:solidFill>
                <a:cs typeface="Arial" panose="020B0604020202020204" pitchFamily="34" charset="0"/>
                <a:sym typeface="Wingdings" panose="05000000000000000000" pitchFamily="2" charset="2"/>
              </a:rPr>
              <a:t> le plus souvent </a:t>
            </a:r>
          </a:p>
        </p:txBody>
      </p:sp>
      <p:pic>
        <p:nvPicPr>
          <p:cNvPr id="313350" name="Imag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6163" y="2927350"/>
            <a:ext cx="2701925"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1"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
        <p:nvSpPr>
          <p:cNvPr id="372742" name="Text Box 8"/>
          <p:cNvSpPr txBox="1">
            <a:spLocks noChangeArrowheads="1"/>
          </p:cNvSpPr>
          <p:nvPr/>
        </p:nvSpPr>
        <p:spPr bwMode="auto">
          <a:xfrm>
            <a:off x="2397125" y="107950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Prescription médicale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33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335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3345">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334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334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5" grpId="0" build="allAtOnce"/>
      <p:bldP spid="31334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3"/>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bwMode="auto">
          <a:xfrm>
            <a:off x="0" y="3270250"/>
            <a:ext cx="0" cy="1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6" name="Rectangle 4"/>
          <p:cNvSpPr>
            <a:spLocks noChangeArrowheads="1"/>
          </p:cNvSpPr>
          <p:nvPr/>
        </p:nvSpPr>
        <p:spPr bwMode="auto">
          <a:xfrm>
            <a:off x="4256088" y="2262188"/>
            <a:ext cx="92329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2000">
              <a:solidFill>
                <a:srgbClr val="000000"/>
              </a:solidFill>
            </a:endParaRPr>
          </a:p>
          <a:p>
            <a:pPr>
              <a:lnSpc>
                <a:spcPct val="150000"/>
              </a:lnSpc>
            </a:pPr>
            <a:r>
              <a:rPr lang="fr-FR" altLang="fr-FR" sz="2000">
                <a:solidFill>
                  <a:srgbClr val="FF0000"/>
                </a:solidFill>
              </a:rPr>
              <a:t>-  </a:t>
            </a:r>
            <a:r>
              <a:rPr lang="fr-FR" altLang="fr-FR" sz="2000" b="1">
                <a:solidFill>
                  <a:srgbClr val="FF0000"/>
                </a:solidFill>
              </a:rPr>
              <a:t>SULFUR</a:t>
            </a:r>
          </a:p>
          <a:p>
            <a:pPr>
              <a:lnSpc>
                <a:spcPct val="150000"/>
              </a:lnSpc>
            </a:pPr>
            <a:r>
              <a:rPr lang="fr-FR" altLang="fr-FR" sz="2000">
                <a:solidFill>
                  <a:srgbClr val="000099"/>
                </a:solidFill>
              </a:rPr>
              <a:t>-  PSORINUM</a:t>
            </a:r>
          </a:p>
          <a:p>
            <a:pPr>
              <a:lnSpc>
                <a:spcPct val="150000"/>
              </a:lnSpc>
            </a:pPr>
            <a:r>
              <a:rPr lang="fr-FR" altLang="fr-FR" sz="2000">
                <a:solidFill>
                  <a:srgbClr val="000099"/>
                </a:solidFill>
              </a:rPr>
              <a:t>-  LYCOPODIUM</a:t>
            </a:r>
          </a:p>
          <a:p>
            <a:pPr>
              <a:lnSpc>
                <a:spcPct val="150000"/>
              </a:lnSpc>
            </a:pPr>
            <a:r>
              <a:rPr lang="fr-FR" altLang="fr-FR" sz="2000">
                <a:solidFill>
                  <a:srgbClr val="000099"/>
                </a:solidFill>
              </a:rPr>
              <a:t>-  ARSENICUM ALBUM</a:t>
            </a:r>
          </a:p>
          <a:p>
            <a:pPr>
              <a:spcBef>
                <a:spcPts val="600"/>
              </a:spcBef>
              <a:buFontTx/>
              <a:buChar char="-"/>
            </a:pPr>
            <a:r>
              <a:rPr lang="fr-FR" altLang="fr-FR" sz="2000">
                <a:solidFill>
                  <a:srgbClr val="000099"/>
                </a:solidFill>
              </a:rPr>
              <a:t>  CALCAREA CARBONICA et SEPIA : </a:t>
            </a:r>
          </a:p>
          <a:p>
            <a:pPr>
              <a:spcBef>
                <a:spcPts val="600"/>
              </a:spcBef>
            </a:pPr>
            <a:r>
              <a:rPr lang="fr-FR" altLang="fr-FR" sz="2000">
                <a:solidFill>
                  <a:srgbClr val="000099"/>
                </a:solidFill>
              </a:rPr>
              <a:t>entre MR psorique et MR sycotique</a:t>
            </a:r>
          </a:p>
          <a:p>
            <a:r>
              <a:rPr lang="fr-FR" altLang="fr-FR" sz="2000">
                <a:solidFill>
                  <a:srgbClr val="000099"/>
                </a:solidFill>
              </a:rPr>
              <a:t>  </a:t>
            </a:r>
          </a:p>
          <a:p>
            <a:r>
              <a:rPr lang="fr-FR" altLang="fr-FR" sz="2000">
                <a:solidFill>
                  <a:srgbClr val="000000"/>
                </a:solidFill>
              </a:rPr>
              <a:t>  </a:t>
            </a:r>
          </a:p>
          <a:p>
            <a:endParaRPr lang="fr-FR" altLang="fr-FR" sz="2000">
              <a:solidFill>
                <a:srgbClr val="000000"/>
              </a:solidFill>
            </a:endParaRPr>
          </a:p>
        </p:txBody>
      </p:sp>
      <p:sp>
        <p:nvSpPr>
          <p:cNvPr id="374787" name="Rectangle 7"/>
          <p:cNvSpPr>
            <a:spLocks noChangeArrowheads="1"/>
          </p:cNvSpPr>
          <p:nvPr/>
        </p:nvSpPr>
        <p:spPr bwMode="auto">
          <a:xfrm>
            <a:off x="242888" y="1684338"/>
            <a:ext cx="976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u="sng">
                <a:solidFill>
                  <a:srgbClr val="000099"/>
                </a:solidFill>
                <a:cs typeface="Arial" panose="020B0604020202020204" pitchFamily="34" charset="0"/>
              </a:rPr>
              <a:t>Les médicaments du </a:t>
            </a:r>
            <a:r>
              <a:rPr lang="fr-FR" altLang="fr-FR" sz="2000" b="1" u="sng">
                <a:solidFill>
                  <a:srgbClr val="000099"/>
                </a:solidFill>
                <a:cs typeface="Arial" panose="020B0604020202020204" pitchFamily="34" charset="0"/>
                <a:sym typeface="Wingdings" panose="05000000000000000000" pitchFamily="2" charset="2"/>
              </a:rPr>
              <a:t>Mode Réactionnel Psorique</a:t>
            </a:r>
            <a:endParaRPr lang="fr-FR" altLang="fr-FR" sz="2000" b="1" u="sng">
              <a:solidFill>
                <a:srgbClr val="000099"/>
              </a:solidFill>
              <a:cs typeface="Arial" panose="020B0604020202020204" pitchFamily="34" charset="0"/>
            </a:endParaRPr>
          </a:p>
        </p:txBody>
      </p:sp>
      <p:pic>
        <p:nvPicPr>
          <p:cNvPr id="374788" name="Imag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6163" y="2927350"/>
            <a:ext cx="2701925"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9"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
        <p:nvSpPr>
          <p:cNvPr id="374790" name="Text Box 8"/>
          <p:cNvSpPr txBox="1">
            <a:spLocks noChangeArrowheads="1"/>
          </p:cNvSpPr>
          <p:nvPr/>
        </p:nvSpPr>
        <p:spPr bwMode="auto">
          <a:xfrm>
            <a:off x="2374900" y="1063625"/>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Prescription médicale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p:cNvSpPr>
            <a:spLocks noChangeAspect="1" noChangeArrowheads="1"/>
          </p:cNvSpPr>
          <p:nvPr/>
        </p:nvSpPr>
        <p:spPr bwMode="auto">
          <a:xfrm>
            <a:off x="3781425" y="1474788"/>
            <a:ext cx="4465638" cy="4964112"/>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Dr Bruno B.</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Médecine Générale Homéopathie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1000" dirty="0">
                <a:solidFill>
                  <a:srgbClr val="000099"/>
                </a:solidFill>
                <a:latin typeface="Comic Sans MS" panose="030F0702030302020204" pitchFamily="66" charset="0"/>
              </a:rPr>
              <a:t> </a:t>
            </a:r>
            <a:r>
              <a:rPr lang="fr-FR" altLang="fr-FR" sz="800" dirty="0">
                <a:solidFill>
                  <a:srgbClr val="000000"/>
                </a:solidFill>
              </a:rPr>
              <a:t>	</a:t>
            </a:r>
            <a:endParaRPr lang="fr-FR" altLang="fr-FR" sz="800" b="1" dirty="0">
              <a:solidFill>
                <a:srgbClr val="000099"/>
              </a:solidFill>
            </a:endParaRPr>
          </a:p>
          <a:p>
            <a:pPr eaLnBrk="0" fontAlgn="auto" hangingPunct="0">
              <a:spcBef>
                <a:spcPts val="0"/>
              </a:spcBef>
              <a:spcAft>
                <a:spcPts val="0"/>
              </a:spcAft>
              <a:defRPr/>
            </a:pPr>
            <a:endParaRPr lang="fr-FR" altLang="fr-FR" sz="800" dirty="0">
              <a:solidFill>
                <a:srgbClr val="000000"/>
              </a:solidFill>
            </a:endParaRPr>
          </a:p>
          <a:p>
            <a:pPr eaLnBrk="0" fontAlgn="auto" hangingPunct="0">
              <a:spcBef>
                <a:spcPts val="0"/>
              </a:spcBef>
              <a:spcAft>
                <a:spcPts val="0"/>
              </a:spcAft>
              <a:defRPr/>
            </a:pPr>
            <a:r>
              <a:rPr lang="fr-FR" altLang="fr-FR" sz="800" dirty="0">
                <a:solidFill>
                  <a:srgbClr val="000000"/>
                </a:solidFill>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		Tom (14 mois)</a:t>
            </a:r>
            <a:endParaRPr lang="fr-FR" altLang="fr-FR" sz="1000" dirty="0">
              <a:solidFill>
                <a:srgbClr val="000000"/>
              </a:solidFill>
              <a:latin typeface="Comic Sans MS" panose="030F0702030302020204" pitchFamily="66" charset="0"/>
            </a:endParaRPr>
          </a:p>
          <a:p>
            <a:pPr eaLnBrk="0" fontAlgn="auto" hangingPunct="0">
              <a:spcBef>
                <a:spcPts val="0"/>
              </a:spcBef>
              <a:spcAft>
                <a:spcPts val="0"/>
              </a:spcAft>
              <a:defRPr/>
            </a:pP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SULFUR 15 CH</a:t>
            </a:r>
          </a:p>
          <a:p>
            <a:pPr eaLnBrk="0" fontAlgn="auto" hangingPunct="0">
              <a:spcBef>
                <a:spcPts val="0"/>
              </a:spcBef>
              <a:spcAft>
                <a:spcPts val="0"/>
              </a:spcAft>
              <a:defRPr/>
            </a:pPr>
            <a:r>
              <a:rPr lang="fr-FR" altLang="fr-FR" sz="1400" dirty="0">
                <a:solidFill>
                  <a:srgbClr val="FF0000"/>
                </a:solidFill>
                <a:latin typeface="Comic Sans MS" panose="030F0702030302020204" pitchFamily="66" charset="0"/>
              </a:rPr>
              <a:t>	</a:t>
            </a:r>
            <a:r>
              <a:rPr lang="fr-FR" altLang="fr-FR" sz="1400" dirty="0">
                <a:solidFill>
                  <a:srgbClr val="000099"/>
                </a:solidFill>
                <a:latin typeface="Comic Sans MS" panose="030F0702030302020204" pitchFamily="66" charset="0"/>
              </a:rPr>
              <a:t>1 dose chaque dimanche</a:t>
            </a:r>
          </a:p>
          <a:p>
            <a:pPr eaLnBrk="0" fontAlgn="auto" hangingPunct="0">
              <a:spcBef>
                <a:spcPct val="60000"/>
              </a:spcBef>
              <a:spcAft>
                <a:spcPts val="0"/>
              </a:spcAft>
              <a:defRPr/>
            </a:pPr>
            <a:r>
              <a:rPr lang="fr-FR" altLang="fr-FR" sz="1400" dirty="0">
                <a:solidFill>
                  <a:srgbClr val="FF0000"/>
                </a:solidFill>
                <a:latin typeface="Comic Sans MS" panose="030F0702030302020204" pitchFamily="66" charset="0"/>
              </a:rPr>
              <a:t>	</a:t>
            </a:r>
            <a:r>
              <a:rPr lang="fr-FR" altLang="fr-FR" sz="1400" b="1" dirty="0">
                <a:solidFill>
                  <a:srgbClr val="000099"/>
                </a:solidFill>
                <a:latin typeface="Comic Sans MS" panose="030F0702030302020204" pitchFamily="66" charset="0"/>
              </a:rPr>
              <a:t>GRAPHITES 15 CH</a:t>
            </a:r>
            <a:endParaRPr lang="fr-FR" altLang="fr-FR" sz="1400" dirty="0">
              <a:solidFill>
                <a:srgbClr val="FF0000"/>
              </a:solidFill>
              <a:latin typeface="Comic Sans MS" panose="030F0702030302020204" pitchFamily="66" charset="0"/>
            </a:endParaRPr>
          </a:p>
          <a:p>
            <a:pPr eaLnBrk="0" fontAlgn="auto" hangingPunct="0">
              <a:spcBef>
                <a:spcPct val="30000"/>
              </a:spcBef>
              <a:spcAft>
                <a:spcPts val="0"/>
              </a:spcAft>
              <a:defRPr/>
            </a:pPr>
            <a:r>
              <a:rPr lang="fr-FR" altLang="fr-FR" sz="1400" b="1" dirty="0">
                <a:solidFill>
                  <a:srgbClr val="FF0000"/>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tous les matins sauf le dimanche</a:t>
            </a:r>
          </a:p>
          <a:p>
            <a:pPr eaLnBrk="0" fontAlgn="auto" hangingPunct="0">
              <a:spcBef>
                <a:spcPts val="0"/>
              </a:spcBef>
              <a:spcAft>
                <a:spcPts val="0"/>
              </a:spcAft>
              <a:defRPr/>
            </a:pPr>
            <a:endParaRPr lang="fr-FR" altLang="fr-FR" sz="1400" dirty="0">
              <a:solidFill>
                <a:srgbClr val="FF0000"/>
              </a:solidFill>
              <a:latin typeface="Comic Sans MS" panose="030F0702030302020204" pitchFamily="66" charset="0"/>
            </a:endParaRPr>
          </a:p>
          <a:p>
            <a:pPr fontAlgn="auto">
              <a:spcBef>
                <a:spcPct val="30000"/>
              </a:spcBef>
              <a:spcAft>
                <a:spcPts val="0"/>
              </a:spcAft>
              <a:defRPr/>
            </a:pPr>
            <a:r>
              <a:rPr lang="fr-FR" altLang="fr-FR" sz="1400" b="1" dirty="0">
                <a:solidFill>
                  <a:srgbClr val="000099"/>
                </a:solidFill>
                <a:latin typeface="Comic Sans MS" panose="030F0702030302020204" pitchFamily="66" charset="0"/>
              </a:rPr>
              <a:t>	POUMON HISTAMINE 15 CH</a:t>
            </a: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5 granules tous les soirs sauf le dimanche</a:t>
            </a: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a:t>
            </a:r>
            <a:r>
              <a:rPr lang="fr-FR" altLang="fr-FR" sz="1400" i="1" dirty="0">
                <a:solidFill>
                  <a:srgbClr val="000099"/>
                </a:solidFill>
                <a:latin typeface="Comic Sans MS" panose="030F0702030302020204" pitchFamily="66" charset="0"/>
              </a:rPr>
              <a:t>XXXXXXX</a:t>
            </a:r>
          </a:p>
        </p:txBody>
      </p:sp>
      <p:sp>
        <p:nvSpPr>
          <p:cNvPr id="376834"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
        <p:nvSpPr>
          <p:cNvPr id="376835" name="Text Box 8"/>
          <p:cNvSpPr txBox="1">
            <a:spLocks noChangeArrowheads="1"/>
          </p:cNvSpPr>
          <p:nvPr/>
        </p:nvSpPr>
        <p:spPr bwMode="auto">
          <a:xfrm>
            <a:off x="2386013" y="1063625"/>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Prescription médicale</a:t>
            </a:r>
          </a:p>
        </p:txBody>
      </p:sp>
      <p:pic>
        <p:nvPicPr>
          <p:cNvPr id="8" name="Image 1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5979241" y="4123300"/>
            <a:ext cx="1431234" cy="1048826"/>
            <a:chOff x="5290039" y="3785419"/>
            <a:chExt cx="1431234" cy="1048826"/>
          </a:xfrm>
        </p:grpSpPr>
        <p:pic>
          <p:nvPicPr>
            <p:cNvPr id="9" name="Image 8"/>
            <p:cNvPicPr>
              <a:picLocks noChangeAspect="1"/>
            </p:cNvPicPr>
            <p:nvPr/>
          </p:nvPicPr>
          <p:blipFill rotWithShape="1">
            <a:blip r:embed="rId3"/>
            <a:srcRect l="21820" t="14332" r="9113"/>
            <a:stretch/>
          </p:blipFill>
          <p:spPr>
            <a:xfrm>
              <a:off x="5397910" y="3785419"/>
              <a:ext cx="835742" cy="840021"/>
            </a:xfrm>
            <a:prstGeom prst="rect">
              <a:avLst/>
            </a:prstGeom>
            <a:scene3d>
              <a:camera prst="orthographicFront">
                <a:rot lat="0" lon="0" rev="0"/>
              </a:camera>
              <a:lightRig rig="threePt" dir="t"/>
            </a:scene3d>
          </p:spPr>
        </p:pic>
        <p:sp>
          <p:nvSpPr>
            <p:cNvPr id="10" name="ZoneTexte 9"/>
            <p:cNvSpPr txBox="1"/>
            <p:nvPr/>
          </p:nvSpPr>
          <p:spPr>
            <a:xfrm>
              <a:off x="5290039" y="4495691"/>
              <a:ext cx="1431234" cy="338554"/>
            </a:xfrm>
            <a:prstGeom prst="rect">
              <a:avLst/>
            </a:prstGeom>
            <a:noFill/>
          </p:spPr>
          <p:txBody>
            <a:bodyPr wrap="square" rtlCol="0">
              <a:spAutoFit/>
            </a:bodyPr>
            <a:lstStyle/>
            <a:p>
              <a:r>
                <a:rPr lang="fr-FR" dirty="0">
                  <a:solidFill>
                    <a:srgbClr val="000000"/>
                  </a:solidFill>
                  <a:latin typeface="Arial" charset="0"/>
                </a:rPr>
                <a:t>Converser</a:t>
              </a:r>
            </a:p>
          </p:txBody>
        </p:sp>
      </p:grpSp>
      <p:sp>
        <p:nvSpPr>
          <p:cNvPr id="368641" name="Rectangle 19"/>
          <p:cNvSpPr>
            <a:spLocks noChangeArrowheads="1"/>
          </p:cNvSpPr>
          <p:nvPr/>
        </p:nvSpPr>
        <p:spPr bwMode="auto">
          <a:xfrm>
            <a:off x="5735638" y="1930400"/>
            <a:ext cx="6516687" cy="1081088"/>
          </a:xfrm>
          <a:prstGeom prst="rect">
            <a:avLst/>
          </a:prstGeom>
          <a:noFill/>
          <a:ln w="9525">
            <a:noFill/>
            <a:miter lim="800000"/>
            <a:headEnd/>
            <a:tailEnd/>
          </a:ln>
        </p:spPr>
        <p:txBody>
          <a:bodyPr/>
          <a:lstStyle/>
          <a:p>
            <a:pPr marL="342900" indent="-342900" eaLnBrk="0" hangingPunct="0">
              <a:buClr>
                <a:srgbClr val="ABD5FF"/>
              </a:buClr>
            </a:pPr>
            <a:r>
              <a:rPr lang="fr-FR" altLang="fr-FR" sz="2000" b="1" u="sng">
                <a:solidFill>
                  <a:srgbClr val="000099"/>
                </a:solidFill>
                <a:latin typeface="Arial" charset="0"/>
                <a:ea typeface="ＭＳ Ｐゴシック"/>
                <a:cs typeface="Arial" charset="0"/>
              </a:rPr>
              <a:t>Objectif :</a:t>
            </a:r>
            <a:endParaRPr lang="fr-FR" altLang="fr-FR" sz="1000" u="sng">
              <a:solidFill>
                <a:srgbClr val="000099"/>
              </a:solidFill>
              <a:latin typeface="Arial" charset="0"/>
              <a:ea typeface="ＭＳ Ｐゴシック"/>
              <a:cs typeface="Arial" charset="0"/>
            </a:endParaRPr>
          </a:p>
          <a:p>
            <a:pPr marL="342900" indent="-342900" eaLnBrk="0" hangingPunct="0">
              <a:spcBef>
                <a:spcPct val="50000"/>
              </a:spcBef>
              <a:buClr>
                <a:srgbClr val="000099"/>
              </a:buClr>
              <a:buFont typeface="Wingdings" pitchFamily="2" charset="2"/>
              <a:buChar char="Ø"/>
            </a:pPr>
            <a:r>
              <a:rPr lang="fr-FR" altLang="fr-FR" sz="2000">
                <a:solidFill>
                  <a:srgbClr val="000099"/>
                </a:solidFill>
                <a:latin typeface="Arial" charset="0"/>
                <a:ea typeface="ＭＳ Ｐゴシック"/>
                <a:cs typeface="Arial" charset="0"/>
              </a:rPr>
              <a:t>Restituer les différents médicaments de la matinée</a:t>
            </a:r>
          </a:p>
        </p:txBody>
      </p:sp>
      <p:sp>
        <p:nvSpPr>
          <p:cNvPr id="368643" name="Text Box 4"/>
          <p:cNvSpPr txBox="1">
            <a:spLocks noChangeArrowheads="1"/>
          </p:cNvSpPr>
          <p:nvPr/>
        </p:nvSpPr>
        <p:spPr bwMode="auto">
          <a:xfrm>
            <a:off x="2038350" y="1152525"/>
            <a:ext cx="3352800" cy="584200"/>
          </a:xfrm>
          <a:prstGeom prst="rect">
            <a:avLst/>
          </a:prstGeom>
          <a:noFill/>
          <a:ln w="9525">
            <a:noFill/>
            <a:miter lim="800000"/>
            <a:headEnd/>
            <a:tailEnd/>
          </a:ln>
        </p:spPr>
        <p:txBody>
          <a:bodyPr>
            <a:spAutoFit/>
          </a:bodyPr>
          <a:lstStyle/>
          <a:p>
            <a:pPr algn="ctr"/>
            <a:r>
              <a:rPr lang="fr-FR" altLang="fr-FR" sz="3200" b="1" i="1">
                <a:solidFill>
                  <a:srgbClr val="FF0000"/>
                </a:solidFill>
                <a:latin typeface="Lucida Calligraphy"/>
                <a:cs typeface="Arial" charset="0"/>
              </a:rPr>
              <a:t>C’est à vous…</a:t>
            </a:r>
            <a:endParaRPr lang="fr-FR" altLang="fr-FR" sz="3200" b="1" i="1">
              <a:solidFill>
                <a:srgbClr val="FF0000"/>
              </a:solidFill>
              <a:latin typeface="Lucida Calligraphy"/>
              <a:cs typeface="Arial" charset="0"/>
              <a:sym typeface="Wingdings" pitchFamily="2" charset="2"/>
            </a:endParaRPr>
          </a:p>
        </p:txBody>
      </p:sp>
      <p:sp>
        <p:nvSpPr>
          <p:cNvPr id="368644" name="ZoneTexte 8"/>
          <p:cNvSpPr txBox="1">
            <a:spLocks noChangeArrowheads="1"/>
          </p:cNvSpPr>
          <p:nvPr/>
        </p:nvSpPr>
        <p:spPr bwMode="auto">
          <a:xfrm rot="-39669">
            <a:off x="1425575" y="3028950"/>
            <a:ext cx="2863850" cy="368300"/>
          </a:xfrm>
          <a:prstGeom prst="rect">
            <a:avLst/>
          </a:prstGeom>
          <a:noFill/>
          <a:ln w="9525">
            <a:noFill/>
            <a:miter lim="800000"/>
            <a:headEnd/>
            <a:tailEnd/>
          </a:ln>
        </p:spPr>
        <p:txBody>
          <a:bodyPr>
            <a:spAutoFit/>
          </a:bodyPr>
          <a:lstStyle/>
          <a:p>
            <a:r>
              <a:rPr lang="fr-FR" altLang="fr-FR">
                <a:solidFill>
                  <a:srgbClr val="FFFFFF"/>
                </a:solidFill>
                <a:latin typeface="Arial Black" pitchFamily="34" charset="0"/>
                <a:cs typeface="Arial" charset="0"/>
              </a:rPr>
              <a:t>10’</a:t>
            </a:r>
          </a:p>
        </p:txBody>
      </p:sp>
      <p:sp>
        <p:nvSpPr>
          <p:cNvPr id="368645" name="Titre 1"/>
          <p:cNvSpPr txBox="1">
            <a:spLocks/>
          </p:cNvSpPr>
          <p:nvPr/>
        </p:nvSpPr>
        <p:spPr bwMode="auto">
          <a:xfrm>
            <a:off x="2303463" y="361950"/>
            <a:ext cx="7523162" cy="569913"/>
          </a:xfrm>
          <a:prstGeom prst="rect">
            <a:avLst/>
          </a:prstGeom>
          <a:noFill/>
          <a:ln w="9525">
            <a:noFill/>
            <a:miter lim="800000"/>
            <a:headEnd/>
            <a:tailEnd/>
          </a:ln>
        </p:spPr>
        <p:txBody>
          <a:bodyPr/>
          <a:lstStyle/>
          <a:p>
            <a:pPr defTabSz="685800">
              <a:lnSpc>
                <a:spcPct val="90000"/>
              </a:lnSpc>
            </a:pPr>
            <a:r>
              <a:rPr lang="fr-FR" altLang="fr-FR" sz="3200" b="1">
                <a:solidFill>
                  <a:srgbClr val="FFFFFF"/>
                </a:solidFill>
                <a:latin typeface="Arial" charset="0"/>
                <a:ea typeface="Tahoma" pitchFamily="34" charset="0"/>
                <a:cs typeface="Arial" charset="0"/>
              </a:rPr>
              <a:t>Synthèse </a:t>
            </a:r>
          </a:p>
        </p:txBody>
      </p:sp>
      <p:sp>
        <p:nvSpPr>
          <p:cNvPr id="7" name="Rectangle 15"/>
          <p:cNvSpPr>
            <a:spLocks noChangeArrowheads="1"/>
          </p:cNvSpPr>
          <p:nvPr/>
        </p:nvSpPr>
        <p:spPr bwMode="auto">
          <a:xfrm>
            <a:off x="4224338" y="3789363"/>
            <a:ext cx="7545387" cy="2087562"/>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0"/>
                </a:solidFill>
                <a:latin typeface="Arial"/>
                <a:ea typeface="ＭＳ Ｐゴシック" panose="020B0600070205080204" pitchFamily="34" charset="-128"/>
              </a:rPr>
              <a:t>Règles du jeu</a:t>
            </a:r>
            <a:r>
              <a:rPr lang="fr-FR" altLang="fr-FR" b="1" dirty="0">
                <a:solidFill>
                  <a:srgbClr val="000090"/>
                </a:solidFill>
                <a:effectLst>
                  <a:outerShdw blurRad="38100" dist="38100" dir="2700000" algn="tl">
                    <a:srgbClr val="C0C0C0"/>
                  </a:outerShdw>
                </a:effectLst>
                <a:latin typeface="Arial"/>
                <a:ea typeface="ＭＳ Ｐゴシック" panose="020B0600070205080204" pitchFamily="34" charset="-128"/>
              </a:rPr>
              <a:t> : </a:t>
            </a:r>
          </a:p>
          <a:p>
            <a:pPr eaLnBrk="0" hangingPunct="0">
              <a:spcBef>
                <a:spcPct val="50000"/>
              </a:spcBef>
              <a:buClr>
                <a:srgbClr val="000099"/>
              </a:buClr>
              <a:buFontTx/>
              <a:buBlip>
                <a:blip r:embed="rId4"/>
              </a:buBlip>
              <a:defRPr/>
            </a:pPr>
            <a:r>
              <a:rPr lang="fr-FR" altLang="fr-FR" b="1" dirty="0">
                <a:solidFill>
                  <a:srgbClr val="000090"/>
                </a:solidFill>
                <a:latin typeface="Arial"/>
                <a:ea typeface="ＭＳ Ｐゴシック" panose="020B0600070205080204" pitchFamily="34" charset="-128"/>
              </a:rPr>
              <a:t>En utilisant </a:t>
            </a:r>
          </a:p>
          <a:p>
            <a:pPr eaLnBrk="0" hangingPunct="0">
              <a:spcBef>
                <a:spcPct val="50000"/>
              </a:spcBef>
              <a:buClr>
                <a:srgbClr val="000099"/>
              </a:buClr>
              <a:buFontTx/>
              <a:buBlip>
                <a:blip r:embed="rId4"/>
              </a:buBlip>
              <a:defRPr/>
            </a:pPr>
            <a:endParaRPr lang="fr-FR" altLang="fr-FR" b="1" dirty="0">
              <a:solidFill>
                <a:srgbClr val="000090"/>
              </a:solidFill>
              <a:latin typeface="Arial"/>
              <a:ea typeface="ＭＳ Ｐゴシック" panose="020B0600070205080204" pitchFamily="34" charset="-128"/>
            </a:endParaRPr>
          </a:p>
          <a:p>
            <a:pPr eaLnBrk="0" hangingPunct="0">
              <a:spcBef>
                <a:spcPct val="50000"/>
              </a:spcBef>
              <a:buClr>
                <a:srgbClr val="000099"/>
              </a:buClr>
              <a:buFontTx/>
              <a:buBlip>
                <a:blip r:embed="rId4"/>
              </a:buBlip>
              <a:defRPr/>
            </a:pPr>
            <a:endParaRPr lang="fr-FR" altLang="fr-FR" b="1" dirty="0">
              <a:solidFill>
                <a:srgbClr val="000090"/>
              </a:solidFill>
              <a:latin typeface="Arial"/>
              <a:ea typeface="ＭＳ Ｐゴシック" panose="020B0600070205080204" pitchFamily="34" charset="-128"/>
            </a:endParaRPr>
          </a:p>
          <a:p>
            <a:pPr eaLnBrk="0" hangingPunct="0">
              <a:spcBef>
                <a:spcPct val="50000"/>
              </a:spcBef>
              <a:buClr>
                <a:srgbClr val="000099"/>
              </a:buClr>
              <a:buFontTx/>
              <a:buBlip>
                <a:blip r:embed="rId4"/>
              </a:buBlip>
              <a:defRPr/>
            </a:pPr>
            <a:r>
              <a:rPr lang="fr-FR" altLang="fr-FR" dirty="0">
                <a:solidFill>
                  <a:srgbClr val="000090"/>
                </a:solidFill>
                <a:latin typeface="Arial"/>
                <a:ea typeface="ＭＳ Ｐゴシック" panose="020B0600070205080204" pitchFamily="34" charset="-128"/>
              </a:rPr>
              <a:t>Saurez-vous </a:t>
            </a:r>
            <a:r>
              <a:rPr lang="fr-FR" altLang="fr-FR" b="1" dirty="0">
                <a:solidFill>
                  <a:srgbClr val="000090"/>
                </a:solidFill>
                <a:latin typeface="Arial"/>
                <a:ea typeface="ＭＳ Ｐゴシック" panose="020B0600070205080204" pitchFamily="34" charset="-128"/>
              </a:rPr>
              <a:t>retrouver le bon médicament </a:t>
            </a:r>
            <a:r>
              <a:rPr lang="fr-FR" altLang="fr-FR" dirty="0">
                <a:solidFill>
                  <a:srgbClr val="000090"/>
                </a:solidFill>
                <a:latin typeface="Arial"/>
                <a:ea typeface="ＭＳ Ｐゴシック" panose="020B0600070205080204" pitchFamily="34" charset="-128"/>
              </a:rPr>
              <a:t>?</a:t>
            </a:r>
          </a:p>
          <a:p>
            <a:pPr eaLnBrk="0" hangingPunct="0">
              <a:spcBef>
                <a:spcPct val="50000"/>
              </a:spcBef>
              <a:buClr>
                <a:srgbClr val="000099"/>
              </a:buClr>
              <a:buFontTx/>
              <a:buBlip>
                <a:blip r:embed="rId4"/>
              </a:buBlip>
              <a:defRPr/>
            </a:pPr>
            <a:r>
              <a:rPr lang="fr-FR" altLang="fr-FR" dirty="0">
                <a:solidFill>
                  <a:srgbClr val="000090"/>
                </a:solidFill>
                <a:latin typeface="Arial"/>
                <a:ea typeface="ＭＳ Ｐゴシック" panose="020B0600070205080204" pitchFamily="34" charset="-128"/>
              </a:rPr>
              <a:t>Questions </a:t>
            </a:r>
            <a:r>
              <a:rPr lang="fr-FR" altLang="fr-FR" b="1" dirty="0">
                <a:solidFill>
                  <a:srgbClr val="000090"/>
                </a:solidFill>
                <a:latin typeface="Arial"/>
                <a:ea typeface="ＭＳ Ｐゴシック" panose="020B0600070205080204" pitchFamily="34" charset="-128"/>
              </a:rPr>
              <a:t>du tac-au-tac</a:t>
            </a:r>
          </a:p>
        </p:txBody>
      </p:sp>
    </p:spTree>
    <p:extLst>
      <p:ext uri="{BB962C8B-B14F-4D97-AF65-F5344CB8AC3E}">
        <p14:creationId xmlns:p14="http://schemas.microsoft.com/office/powerpoint/2010/main" val="37472655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
        <p:nvSpPr>
          <p:cNvPr id="11" name="Rectangle 3"/>
          <p:cNvSpPr txBox="1">
            <a:spLocks/>
          </p:cNvSpPr>
          <p:nvPr/>
        </p:nvSpPr>
        <p:spPr bwMode="auto">
          <a:xfrm>
            <a:off x="1382713" y="1574800"/>
            <a:ext cx="8013700" cy="4729163"/>
          </a:xfrm>
          <a:prstGeom prst="rect">
            <a:avLst/>
          </a:prstGeom>
          <a:solidFill>
            <a:srgbClr val="FFFFFF"/>
          </a:solidFill>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a:t>
            </a:r>
            <a:r>
              <a:rPr lang="fr-FR" altLang="fr-FR" sz="2000" b="1" dirty="0">
                <a:solidFill>
                  <a:srgbClr val="95C41D"/>
                </a:solidFill>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Muguet</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Croûtes de lait</a:t>
            </a:r>
          </a:p>
          <a:p>
            <a:pPr marL="714375" lvl="2" indent="-342900">
              <a:buFontTx/>
              <a:buBlip>
                <a:blip r:embed="rId3"/>
              </a:buBlip>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Erythème fessier</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Verrues</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Syndrome pieds-mains-bouche</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Varicelle</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Molluscum </a:t>
            </a:r>
            <a:r>
              <a:rPr lang="fr-FR" altLang="fr-FR" sz="2000" b="1" dirty="0" err="1">
                <a:solidFill>
                  <a:srgbClr val="000099"/>
                </a:solidFill>
                <a:latin typeface="+mj-lt"/>
                <a:ea typeface="ＭＳ Ｐゴシック" panose="020B0600070205080204" pitchFamily="34" charset="-128"/>
                <a:cs typeface="Arial" panose="020B0604020202020204" pitchFamily="34" charset="0"/>
              </a:rPr>
              <a:t>contagiosum</a:t>
            </a: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76313" y="2798763"/>
            <a:ext cx="10515600" cy="2335212"/>
          </a:xfrm>
        </p:spPr>
        <p:txBody>
          <a:bodyPr anchor="t"/>
          <a:lstStyle/>
          <a:p>
            <a:pPr>
              <a:buFontTx/>
              <a:buBlip>
                <a:blip r:embed="rId3"/>
              </a:buBlip>
              <a:defRPr/>
            </a:pPr>
            <a:r>
              <a:rPr lang="fr-FR" sz="2000" b="1" dirty="0">
                <a:solidFill>
                  <a:srgbClr val="000099"/>
                </a:solidFill>
                <a:cs typeface="Arial"/>
              </a:rPr>
              <a:t>Candidose buccale</a:t>
            </a:r>
          </a:p>
          <a:p>
            <a:pPr marL="0" indent="0">
              <a:buFontTx/>
              <a:buNone/>
              <a:defRPr/>
            </a:pPr>
            <a:endParaRPr lang="fr-FR" sz="2000" dirty="0">
              <a:solidFill>
                <a:srgbClr val="000099"/>
              </a:solidFill>
              <a:cs typeface="Arial"/>
            </a:endParaRPr>
          </a:p>
          <a:p>
            <a:pPr>
              <a:buFontTx/>
              <a:buBlip>
                <a:blip r:embed="rId3"/>
              </a:buBlip>
              <a:defRPr/>
            </a:pPr>
            <a:r>
              <a:rPr lang="fr-FR" sz="2000" dirty="0">
                <a:solidFill>
                  <a:srgbClr val="000099"/>
                </a:solidFill>
                <a:cs typeface="Arial"/>
              </a:rPr>
              <a:t>Fréquente chez le bébé </a:t>
            </a:r>
            <a:r>
              <a:rPr lang="fr-FR" sz="2000" b="1" dirty="0">
                <a:solidFill>
                  <a:srgbClr val="000099"/>
                </a:solidFill>
                <a:cs typeface="Arial"/>
              </a:rPr>
              <a:t>avant l’âge de 2 mois</a:t>
            </a:r>
          </a:p>
          <a:p>
            <a:pPr marL="0" indent="0">
              <a:buFontTx/>
              <a:buNone/>
              <a:defRPr/>
            </a:pPr>
            <a:endParaRPr lang="fr-FR" sz="2000" b="1" dirty="0">
              <a:solidFill>
                <a:srgbClr val="000099"/>
              </a:solidFill>
              <a:cs typeface="Arial"/>
            </a:endParaRPr>
          </a:p>
          <a:p>
            <a:pPr>
              <a:buFontTx/>
              <a:buBlip>
                <a:blip r:embed="rId3"/>
              </a:buBlip>
              <a:defRPr/>
            </a:pPr>
            <a:r>
              <a:rPr lang="fr-FR" sz="2000" b="1" dirty="0">
                <a:solidFill>
                  <a:srgbClr val="000099"/>
                </a:solidFill>
                <a:cs typeface="Arial"/>
              </a:rPr>
              <a:t>Plaques blanchâtres </a:t>
            </a:r>
            <a:r>
              <a:rPr lang="fr-FR" sz="2000" dirty="0">
                <a:solidFill>
                  <a:srgbClr val="000099"/>
                </a:solidFill>
                <a:cs typeface="Arial"/>
              </a:rPr>
              <a:t>sur l’intérieur des joues, la langue et le palais</a:t>
            </a:r>
          </a:p>
          <a:p>
            <a:pPr>
              <a:defRPr/>
            </a:pPr>
            <a:endParaRPr lang="fr-FR" sz="2000" dirty="0">
              <a:solidFill>
                <a:srgbClr val="000099"/>
              </a:solidFill>
              <a:cs typeface="Arial"/>
            </a:endParaRPr>
          </a:p>
        </p:txBody>
      </p:sp>
      <p:sp>
        <p:nvSpPr>
          <p:cNvPr id="382978" name="Text Box 8"/>
          <p:cNvSpPr txBox="1">
            <a:spLocks noChangeArrowheads="1"/>
          </p:cNvSpPr>
          <p:nvPr/>
        </p:nvSpPr>
        <p:spPr bwMode="auto">
          <a:xfrm>
            <a:off x="2397125" y="1062038"/>
            <a:ext cx="4899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Muguet</a:t>
            </a:r>
          </a:p>
        </p:txBody>
      </p:sp>
      <p:sp>
        <p:nvSpPr>
          <p:cNvPr id="5" name="Espace réservé du contenu 2"/>
          <p:cNvSpPr txBox="1">
            <a:spLocks/>
          </p:cNvSpPr>
          <p:nvPr/>
        </p:nvSpPr>
        <p:spPr>
          <a:xfrm>
            <a:off x="254000" y="1682750"/>
            <a:ext cx="3811588"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p:txBody>
      </p:sp>
      <p:sp>
        <p:nvSpPr>
          <p:cNvPr id="382980"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ZoneTexte 2"/>
          <p:cNvSpPr txBox="1">
            <a:spLocks noChangeArrowheads="1"/>
          </p:cNvSpPr>
          <p:nvPr/>
        </p:nvSpPr>
        <p:spPr bwMode="auto">
          <a:xfrm>
            <a:off x="1676400" y="2439988"/>
            <a:ext cx="9834563"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endParaRPr lang="fr-FR" altLang="fr-FR" sz="1000">
              <a:solidFill>
                <a:srgbClr val="2D2DB9"/>
              </a:solidFill>
              <a:cs typeface="Arial" panose="020B0604020202020204" pitchFamily="34" charset="0"/>
            </a:endParaRPr>
          </a:p>
          <a:p>
            <a:pPr algn="just">
              <a:buFontTx/>
              <a:buBlip>
                <a:blip r:embed="rId3"/>
              </a:buBlip>
            </a:pPr>
            <a:r>
              <a:rPr lang="fr-FR" altLang="fr-FR" sz="2000">
                <a:solidFill>
                  <a:srgbClr val="000099"/>
                </a:solidFill>
              </a:rPr>
              <a:t> Si douloureux</a:t>
            </a:r>
          </a:p>
          <a:p>
            <a:pPr algn="just"/>
            <a:endParaRPr lang="fr-FR" altLang="fr-FR" sz="2000">
              <a:solidFill>
                <a:srgbClr val="000099"/>
              </a:solidFill>
              <a:cs typeface="Arial" panose="020B0604020202020204" pitchFamily="34" charset="0"/>
            </a:endParaRPr>
          </a:p>
          <a:p>
            <a:pPr>
              <a:buFontTx/>
              <a:buBlip>
                <a:blip r:embed="rId3"/>
              </a:buBlip>
            </a:pPr>
            <a:r>
              <a:rPr lang="fr-FR" altLang="fr-FR" sz="2000">
                <a:solidFill>
                  <a:srgbClr val="000099"/>
                </a:solidFill>
              </a:rPr>
              <a:t> S'accompagne d'anorexie ou d'un érythème fessier</a:t>
            </a:r>
            <a:endParaRPr lang="fr-FR" altLang="fr-FR" sz="2000">
              <a:solidFill>
                <a:srgbClr val="000099"/>
              </a:solidFill>
              <a:cs typeface="Arial" panose="020B0604020202020204" pitchFamily="34" charset="0"/>
            </a:endParaRPr>
          </a:p>
        </p:txBody>
      </p:sp>
      <p:pic>
        <p:nvPicPr>
          <p:cNvPr id="385026"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08888" y="1933575"/>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27" name="Espace réservé du contenu 2"/>
          <p:cNvSpPr txBox="1">
            <a:spLocks/>
          </p:cNvSpPr>
          <p:nvPr/>
        </p:nvSpPr>
        <p:spPr bwMode="auto">
          <a:xfrm>
            <a:off x="246063" y="1382713"/>
            <a:ext cx="1051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endParaRPr lang="fr-FR" altLang="fr-FR" sz="2000">
              <a:solidFill>
                <a:srgbClr val="000000"/>
              </a:solidFill>
              <a:cs typeface="Arial" panose="020B0604020202020204" pitchFamily="34" charset="0"/>
            </a:endParaRPr>
          </a:p>
          <a:p>
            <a:pPr>
              <a:buFont typeface="Wingdings" panose="05000000000000000000" pitchFamily="2" charset="2"/>
              <a:buChar char="v"/>
            </a:pPr>
            <a:r>
              <a:rPr lang="fr-FR" altLang="fr-FR" sz="2000" b="1">
                <a:solidFill>
                  <a:srgbClr val="000099"/>
                </a:solidFill>
                <a:cs typeface="Arial" panose="020B0604020202020204" pitchFamily="34" charset="0"/>
              </a:rPr>
              <a:t> </a:t>
            </a:r>
            <a:r>
              <a:rPr lang="fr-FR" altLang="fr-FR" sz="2000" b="1" u="sng">
                <a:solidFill>
                  <a:srgbClr val="000099"/>
                </a:solidFill>
                <a:cs typeface="Arial" panose="020B0604020202020204" pitchFamily="34" charset="0"/>
              </a:rPr>
              <a:t>Limites du conseil</a:t>
            </a:r>
          </a:p>
          <a:p>
            <a:endParaRPr lang="fr-FR" altLang="fr-FR" sz="2000">
              <a:solidFill>
                <a:srgbClr val="000000"/>
              </a:solidFill>
              <a:cs typeface="Arial" panose="020B0604020202020204" pitchFamily="34" charset="0"/>
            </a:endParaRPr>
          </a:p>
        </p:txBody>
      </p:sp>
      <p:pic>
        <p:nvPicPr>
          <p:cNvPr id="385028" name="Picture 2" descr="Afficher l'image d'origin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19238" y="4471988"/>
            <a:ext cx="8159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29" name="Rectangle 7"/>
          <p:cNvSpPr>
            <a:spLocks noChangeArrowheads="1"/>
          </p:cNvSpPr>
          <p:nvPr/>
        </p:nvSpPr>
        <p:spPr bwMode="auto">
          <a:xfrm>
            <a:off x="2903538" y="4900613"/>
            <a:ext cx="3878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400">
                <a:solidFill>
                  <a:srgbClr val="000099"/>
                </a:solidFill>
                <a:cs typeface="Arial" panose="020B0604020202020204" pitchFamily="34" charset="0"/>
                <a:sym typeface="Wingdings" panose="05000000000000000000" pitchFamily="2" charset="2"/>
              </a:rPr>
              <a:t> </a:t>
            </a:r>
            <a:r>
              <a:rPr lang="fr-FR" altLang="fr-FR" sz="2400" b="1">
                <a:solidFill>
                  <a:srgbClr val="000099"/>
                </a:solidFill>
                <a:cs typeface="Arial" panose="020B0604020202020204" pitchFamily="34" charset="0"/>
                <a:sym typeface="Wingdings" panose="05000000000000000000" pitchFamily="2" charset="2"/>
              </a:rPr>
              <a:t>consultation médicale</a:t>
            </a:r>
            <a:endParaRPr lang="fr-FR" altLang="fr-FR" sz="2400" b="1">
              <a:solidFill>
                <a:srgbClr val="000099"/>
              </a:solidFill>
              <a:cs typeface="Arial" panose="020B0604020202020204" pitchFamily="34" charset="0"/>
            </a:endParaRPr>
          </a:p>
        </p:txBody>
      </p:sp>
      <p:sp>
        <p:nvSpPr>
          <p:cNvPr id="385030"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
        <p:nvSpPr>
          <p:cNvPr id="385031" name="Text Box 8"/>
          <p:cNvSpPr txBox="1">
            <a:spLocks noChangeArrowheads="1"/>
          </p:cNvSpPr>
          <p:nvPr/>
        </p:nvSpPr>
        <p:spPr bwMode="auto">
          <a:xfrm>
            <a:off x="2397125" y="1062038"/>
            <a:ext cx="4899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Muguet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a:spLocks noChangeArrowheads="1"/>
          </p:cNvSpPr>
          <p:nvPr/>
        </p:nvSpPr>
        <p:spPr bwMode="auto">
          <a:xfrm>
            <a:off x="477838" y="2360613"/>
            <a:ext cx="28146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Médicament d’étiologie</a:t>
            </a:r>
          </a:p>
        </p:txBody>
      </p:sp>
      <p:sp>
        <p:nvSpPr>
          <p:cNvPr id="7" name="Text Box 3"/>
          <p:cNvSpPr txBox="1">
            <a:spLocks noChangeArrowheads="1"/>
          </p:cNvSpPr>
          <p:nvPr/>
        </p:nvSpPr>
        <p:spPr bwMode="auto">
          <a:xfrm>
            <a:off x="498475" y="3592513"/>
            <a:ext cx="4852988" cy="338137"/>
          </a:xfrm>
          <a:prstGeom prst="rect">
            <a:avLst/>
          </a:prstGeom>
          <a:noFill/>
          <a:ln>
            <a:noFill/>
          </a:ln>
          <a:effectLst/>
        </p:spPr>
        <p:txBody>
          <a:bodyPr>
            <a:spAutoFit/>
          </a:bodyPr>
          <a:lstStyle>
            <a:lvl1pPr marL="187325" indent="-187325">
              <a:tabLst>
                <a:tab pos="180975" algn="l"/>
                <a:tab pos="7124700" algn="r"/>
              </a:tabLst>
              <a:defRPr sz="2400">
                <a:solidFill>
                  <a:schemeClr val="tx1"/>
                </a:solidFill>
                <a:latin typeface="Times New Roman" panose="02020603050405020304" pitchFamily="18" charset="0"/>
              </a:defRPr>
            </a:lvl1pPr>
            <a:lvl2pPr>
              <a:tabLst>
                <a:tab pos="180975" algn="l"/>
                <a:tab pos="7124700" algn="r"/>
              </a:tabLst>
              <a:defRPr sz="2400">
                <a:solidFill>
                  <a:schemeClr val="tx1"/>
                </a:solidFill>
                <a:latin typeface="Times New Roman" panose="02020603050405020304" pitchFamily="18" charset="0"/>
              </a:defRPr>
            </a:lvl2pPr>
            <a:lvl3pPr>
              <a:tabLst>
                <a:tab pos="180975" algn="l"/>
                <a:tab pos="7124700" algn="r"/>
              </a:tabLst>
              <a:defRPr sz="2400">
                <a:solidFill>
                  <a:schemeClr val="tx1"/>
                </a:solidFill>
                <a:latin typeface="Times New Roman" panose="02020603050405020304" pitchFamily="18" charset="0"/>
              </a:defRPr>
            </a:lvl3pPr>
            <a:lvl4pPr>
              <a:tabLst>
                <a:tab pos="180975" algn="l"/>
                <a:tab pos="7124700" algn="r"/>
              </a:tabLst>
              <a:defRPr sz="2400">
                <a:solidFill>
                  <a:schemeClr val="tx1"/>
                </a:solidFill>
                <a:latin typeface="Times New Roman" panose="02020603050405020304" pitchFamily="18" charset="0"/>
              </a:defRPr>
            </a:lvl4pPr>
            <a:lvl5pPr>
              <a:tabLst>
                <a:tab pos="180975" algn="l"/>
                <a:tab pos="7124700" algn="r"/>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9pPr>
          </a:lstStyle>
          <a:p>
            <a:pPr marL="285750" indent="-285750" fontAlgn="auto">
              <a:spcBef>
                <a:spcPts val="0"/>
              </a:spcBef>
              <a:spcAft>
                <a:spcPts val="0"/>
              </a:spcAft>
              <a:buClr>
                <a:srgbClr val="62C400"/>
              </a:buClr>
              <a:buFontTx/>
              <a:buBlip>
                <a:blip r:embed="rId3"/>
              </a:buBlip>
              <a:defRPr/>
            </a:pPr>
            <a:r>
              <a:rPr lang="fr-FR" altLang="fr-FR" sz="1600" b="1" dirty="0">
                <a:solidFill>
                  <a:srgbClr val="000099"/>
                </a:solidFill>
                <a:latin typeface="+mj-lt"/>
              </a:rPr>
              <a:t>Aphtes</a:t>
            </a:r>
            <a:r>
              <a:rPr lang="fr-FR" altLang="fr-FR" sz="1600" dirty="0">
                <a:solidFill>
                  <a:srgbClr val="000099"/>
                </a:solidFill>
                <a:latin typeface="+mj-lt"/>
              </a:rPr>
              <a:t> sur la </a:t>
            </a:r>
            <a:r>
              <a:rPr lang="fr-FR" altLang="fr-FR" sz="1600" b="1" dirty="0">
                <a:solidFill>
                  <a:srgbClr val="000099"/>
                </a:solidFill>
                <a:latin typeface="+mj-lt"/>
              </a:rPr>
              <a:t>face interne des joues</a:t>
            </a:r>
          </a:p>
        </p:txBody>
      </p:sp>
      <p:sp>
        <p:nvSpPr>
          <p:cNvPr id="9" name="Rectangle 8"/>
          <p:cNvSpPr>
            <a:spLocks noChangeArrowheads="1"/>
          </p:cNvSpPr>
          <p:nvPr/>
        </p:nvSpPr>
        <p:spPr bwMode="auto">
          <a:xfrm>
            <a:off x="571500" y="5162550"/>
            <a:ext cx="6096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b="1">
                <a:solidFill>
                  <a:srgbClr val="000099"/>
                </a:solidFill>
                <a:ea typeface="MS PGothic" panose="020B0600070205080204" pitchFamily="34" charset="-128"/>
              </a:rPr>
              <a:t>Si érythème fessier associé</a:t>
            </a:r>
          </a:p>
          <a:p>
            <a:pPr lvl="1">
              <a:buFontTx/>
              <a:buBlip>
                <a:blip r:embed="rId3"/>
              </a:buBlip>
            </a:pPr>
            <a:endParaRPr lang="fr-FR" altLang="fr-FR" sz="1600" b="1">
              <a:solidFill>
                <a:srgbClr val="000099"/>
              </a:solidFill>
              <a:ea typeface="MS PGothic" panose="020B0600070205080204" pitchFamily="34" charset="-128"/>
            </a:endParaRPr>
          </a:p>
        </p:txBody>
      </p:sp>
      <p:sp>
        <p:nvSpPr>
          <p:cNvPr id="14" name="Text Box 32"/>
          <p:cNvSpPr txBox="1">
            <a:spLocks noChangeArrowheads="1"/>
          </p:cNvSpPr>
          <p:nvPr/>
        </p:nvSpPr>
        <p:spPr bwMode="auto">
          <a:xfrm>
            <a:off x="2652713" y="5997575"/>
            <a:ext cx="5514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sz="1600">
                <a:solidFill>
                  <a:srgbClr val="000099"/>
                </a:solidFill>
                <a:ea typeface="MS PGothic" panose="020B0600070205080204" pitchFamily="34" charset="-128"/>
                <a:cs typeface="Arial" panose="020B0604020202020204" pitchFamily="34" charset="0"/>
              </a:rPr>
              <a:t>Dissoudre si besoin les granules dans un peu d’eau </a:t>
            </a:r>
          </a:p>
        </p:txBody>
      </p:sp>
      <p:sp>
        <p:nvSpPr>
          <p:cNvPr id="387077"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
        <p:nvSpPr>
          <p:cNvPr id="13" name="Text Box 6"/>
          <p:cNvSpPr>
            <a:spLocks noChangeArrowheads="1"/>
          </p:cNvSpPr>
          <p:nvPr/>
        </p:nvSpPr>
        <p:spPr bwMode="auto">
          <a:xfrm>
            <a:off x="8108950" y="3511550"/>
            <a:ext cx="304165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Borax 5 CH</a:t>
            </a:r>
          </a:p>
          <a:p>
            <a:pPr algn="r" eaLnBrk="0" hangingPunct="0"/>
            <a:r>
              <a:rPr lang="fr-FR" altLang="fr-FR" sz="1600">
                <a:solidFill>
                  <a:srgbClr val="000099"/>
                </a:solidFill>
                <a:cs typeface="Arial" panose="020B0604020202020204" pitchFamily="34" charset="0"/>
              </a:rPr>
              <a:t>5 granules avant chaque tétée</a:t>
            </a:r>
          </a:p>
        </p:txBody>
      </p:sp>
      <p:sp>
        <p:nvSpPr>
          <p:cNvPr id="15" name="Text Box 6"/>
          <p:cNvSpPr>
            <a:spLocks noChangeArrowheads="1"/>
          </p:cNvSpPr>
          <p:nvPr/>
        </p:nvSpPr>
        <p:spPr bwMode="auto">
          <a:xfrm>
            <a:off x="8108950" y="2341563"/>
            <a:ext cx="3041650"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Monilia albicans 15 CH</a:t>
            </a:r>
          </a:p>
          <a:p>
            <a:pPr algn="r" eaLnBrk="0" hangingPunct="0"/>
            <a:r>
              <a:rPr lang="fr-FR" altLang="fr-FR" sz="1600">
                <a:solidFill>
                  <a:srgbClr val="000099"/>
                </a:solidFill>
                <a:cs typeface="Arial" panose="020B0604020202020204" pitchFamily="34" charset="0"/>
              </a:rPr>
              <a:t>5 granules par jour</a:t>
            </a:r>
          </a:p>
        </p:txBody>
      </p:sp>
      <p:sp>
        <p:nvSpPr>
          <p:cNvPr id="16" name="Text Box 6"/>
          <p:cNvSpPr>
            <a:spLocks noChangeArrowheads="1"/>
          </p:cNvSpPr>
          <p:nvPr/>
        </p:nvSpPr>
        <p:spPr bwMode="auto">
          <a:xfrm>
            <a:off x="8540750" y="5162550"/>
            <a:ext cx="260985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rPr>
              <a:t>Medorrhinum</a:t>
            </a:r>
            <a:r>
              <a:rPr lang="fr-FR" altLang="fr-FR" b="1">
                <a:solidFill>
                  <a:srgbClr val="000099"/>
                </a:solidFill>
                <a:cs typeface="Arial" panose="020B0604020202020204" pitchFamily="34" charset="0"/>
              </a:rPr>
              <a:t> 15 CH</a:t>
            </a:r>
          </a:p>
          <a:p>
            <a:pPr algn="r" eaLnBrk="0" hangingPunct="0"/>
            <a:r>
              <a:rPr lang="fr-FR" altLang="fr-FR" sz="1600">
                <a:solidFill>
                  <a:srgbClr val="000099"/>
                </a:solidFill>
                <a:cs typeface="Arial" panose="020B0604020202020204" pitchFamily="34" charset="0"/>
              </a:rPr>
              <a:t>5 granules par jour</a:t>
            </a:r>
          </a:p>
        </p:txBody>
      </p:sp>
      <p:sp>
        <p:nvSpPr>
          <p:cNvPr id="387081" name="Text Box 8"/>
          <p:cNvSpPr txBox="1">
            <a:spLocks noChangeArrowheads="1"/>
          </p:cNvSpPr>
          <p:nvPr/>
        </p:nvSpPr>
        <p:spPr bwMode="auto">
          <a:xfrm>
            <a:off x="2397125" y="1062038"/>
            <a:ext cx="4899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Muguet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4" grpId="0"/>
      <p:bldP spid="13" grpId="0" animBg="1"/>
      <p:bldP spid="15"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ZoneTexte 1"/>
          <p:cNvSpPr txBox="1">
            <a:spLocks noChangeArrowheads="1"/>
          </p:cNvSpPr>
          <p:nvPr/>
        </p:nvSpPr>
        <p:spPr bwMode="auto">
          <a:xfrm>
            <a:off x="1703388" y="2390775"/>
            <a:ext cx="91598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fr-FR" altLang="fr-FR" sz="2000" b="1">
              <a:solidFill>
                <a:srgbClr val="000099"/>
              </a:solidFill>
              <a:cs typeface="Arial" panose="020B0604020202020204" pitchFamily="34" charset="0"/>
            </a:endParaRPr>
          </a:p>
          <a:p>
            <a:pPr>
              <a:buFontTx/>
              <a:buBlip>
                <a:blip r:embed="rId3"/>
              </a:buBlip>
            </a:pPr>
            <a:r>
              <a:rPr lang="fr-FR" altLang="fr-FR" sz="2000" b="1">
                <a:solidFill>
                  <a:srgbClr val="000099"/>
                </a:solidFill>
                <a:cs typeface="Arial" panose="020B0604020202020204" pitchFamily="34" charset="0"/>
              </a:rPr>
              <a:t>  Dermite séborrhéique du nourrisson</a:t>
            </a:r>
          </a:p>
          <a:p>
            <a:endParaRPr lang="fr-FR" altLang="fr-FR" sz="2000">
              <a:solidFill>
                <a:srgbClr val="000099"/>
              </a:solidFill>
              <a:cs typeface="Arial" panose="020B0604020202020204" pitchFamily="34" charset="0"/>
            </a:endParaRPr>
          </a:p>
          <a:p>
            <a:pPr>
              <a:buFontTx/>
              <a:buBlip>
                <a:blip r:embed="rId3"/>
              </a:buBlip>
            </a:pPr>
            <a:r>
              <a:rPr lang="fr-FR" altLang="fr-FR" sz="2000">
                <a:solidFill>
                  <a:srgbClr val="000099"/>
                </a:solidFill>
                <a:cs typeface="Arial" panose="020B0604020202020204" pitchFamily="34" charset="0"/>
              </a:rPr>
              <a:t>  Petites </a:t>
            </a:r>
            <a:r>
              <a:rPr lang="fr-FR" altLang="fr-FR" sz="2000" b="1">
                <a:solidFill>
                  <a:srgbClr val="000099"/>
                </a:solidFill>
                <a:cs typeface="Arial" panose="020B0604020202020204" pitchFamily="34" charset="0"/>
              </a:rPr>
              <a:t>plaques jaunâtres, prurit</a:t>
            </a:r>
          </a:p>
          <a:p>
            <a:endParaRPr lang="fr-FR" altLang="fr-FR" sz="2000" b="1">
              <a:solidFill>
                <a:srgbClr val="000099"/>
              </a:solidFill>
              <a:cs typeface="Arial" panose="020B0604020202020204" pitchFamily="34" charset="0"/>
            </a:endParaRPr>
          </a:p>
        </p:txBody>
      </p:sp>
      <p:sp>
        <p:nvSpPr>
          <p:cNvPr id="389122" name="Text Box 8"/>
          <p:cNvSpPr txBox="1">
            <a:spLocks noChangeArrowheads="1"/>
          </p:cNvSpPr>
          <p:nvPr/>
        </p:nvSpPr>
        <p:spPr bwMode="auto">
          <a:xfrm>
            <a:off x="2397125" y="1062038"/>
            <a:ext cx="4899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Croûtes de lait</a:t>
            </a:r>
          </a:p>
        </p:txBody>
      </p:sp>
      <p:sp>
        <p:nvSpPr>
          <p:cNvPr id="389123" name="Espace réservé du contenu 2"/>
          <p:cNvSpPr txBox="1">
            <a:spLocks/>
          </p:cNvSpPr>
          <p:nvPr/>
        </p:nvSpPr>
        <p:spPr bwMode="auto">
          <a:xfrm>
            <a:off x="254000" y="1682750"/>
            <a:ext cx="381158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b="1" u="sng">
                <a:solidFill>
                  <a:srgbClr val="000099"/>
                </a:solidFill>
                <a:cs typeface="Arial" panose="020B0604020202020204" pitchFamily="34" charset="0"/>
              </a:rPr>
              <a:t>Quelques rappels</a:t>
            </a:r>
          </a:p>
          <a:p>
            <a:pPr>
              <a:buFontTx/>
              <a:buBlip>
                <a:blip r:embed="rId3"/>
              </a:buBlip>
            </a:pPr>
            <a:endParaRPr lang="fr-FR" altLang="fr-FR" sz="3200">
              <a:solidFill>
                <a:srgbClr val="000000"/>
              </a:solidFill>
            </a:endParaRPr>
          </a:p>
        </p:txBody>
      </p:sp>
      <p:sp>
        <p:nvSpPr>
          <p:cNvPr id="389124" name="ZoneTexte 5"/>
          <p:cNvSpPr txBox="1">
            <a:spLocks noChangeArrowheads="1"/>
          </p:cNvSpPr>
          <p:nvPr/>
        </p:nvSpPr>
        <p:spPr bwMode="auto">
          <a:xfrm>
            <a:off x="3367088" y="4500563"/>
            <a:ext cx="426243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a:solidFill>
                  <a:srgbClr val="000099"/>
                </a:solidFill>
              </a:rPr>
              <a:t>Si signes de surinfection</a:t>
            </a:r>
          </a:p>
        </p:txBody>
      </p:sp>
      <p:sp>
        <p:nvSpPr>
          <p:cNvPr id="389125"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
        <p:nvSpPr>
          <p:cNvPr id="389126" name="Rectangle 2"/>
          <p:cNvSpPr>
            <a:spLocks noChangeArrowheads="1"/>
          </p:cNvSpPr>
          <p:nvPr/>
        </p:nvSpPr>
        <p:spPr bwMode="auto">
          <a:xfrm>
            <a:off x="3367088" y="4921250"/>
            <a:ext cx="3829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a:solidFill>
                  <a:srgbClr val="000099"/>
                </a:solidFill>
                <a:sym typeface="Wingdings" panose="05000000000000000000" pitchFamily="2" charset="2"/>
              </a:rPr>
              <a:t> </a:t>
            </a:r>
            <a:r>
              <a:rPr lang="fr-FR" altLang="fr-FR" sz="2400" b="1">
                <a:solidFill>
                  <a:srgbClr val="000099"/>
                </a:solidFill>
                <a:sym typeface="Wingdings" panose="05000000000000000000" pitchFamily="2" charset="2"/>
              </a:rPr>
              <a:t>consultation médicale</a:t>
            </a:r>
            <a:endParaRPr lang="fr-FR" altLang="fr-FR" sz="2400" b="1">
              <a:solidFill>
                <a:srgbClr val="000099"/>
              </a:solidFill>
            </a:endParaRPr>
          </a:p>
        </p:txBody>
      </p:sp>
      <p:pic>
        <p:nvPicPr>
          <p:cNvPr id="389127" name="Picture 2" descr="Afficher l'image d'origi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97125" y="4633913"/>
            <a:ext cx="719138"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Imag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750" y="0"/>
            <a:ext cx="106807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0" name="Imag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84225" y="-188913"/>
            <a:ext cx="121856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4492625" y="1257300"/>
            <a:ext cx="6621463"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665163" algn="l"/>
              </a:tabLst>
              <a:defRPr>
                <a:solidFill>
                  <a:schemeClr val="tx1"/>
                </a:solidFill>
                <a:latin typeface="Arial" panose="020B0604020202020204" pitchFamily="34" charset="0"/>
              </a:defRPr>
            </a:lvl1pPr>
            <a:lvl2pPr marL="742950" indent="-285750">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a:buClr>
                <a:srgbClr val="62C400"/>
              </a:buClr>
            </a:pPr>
            <a:r>
              <a:rPr lang="fr-FR" altLang="fr-FR" sz="2400">
                <a:solidFill>
                  <a:srgbClr val="000099"/>
                </a:solidFill>
                <a:cs typeface="Arial" panose="020B0604020202020204" pitchFamily="34" charset="0"/>
                <a:sym typeface="Wingdings" panose="05000000000000000000" pitchFamily="2" charset="2"/>
              </a:rPr>
              <a:t> </a:t>
            </a:r>
            <a:r>
              <a:rPr lang="fr-FR" altLang="fr-FR" sz="2000" b="1">
                <a:solidFill>
                  <a:srgbClr val="000099"/>
                </a:solidFill>
                <a:cs typeface="Arial" panose="020B0604020202020204" pitchFamily="34" charset="0"/>
                <a:sym typeface="Wingdings" panose="05000000000000000000" pitchFamily="2" charset="2"/>
              </a:rPr>
              <a:t>L’homéopathie en Dermatologie</a:t>
            </a:r>
            <a:endParaRPr lang="fr-FR" altLang="fr-FR" sz="2200" b="1">
              <a:solidFill>
                <a:srgbClr val="000099"/>
              </a:solidFill>
              <a:cs typeface="Arial" panose="020B0604020202020204" pitchFamily="34" charset="0"/>
              <a:sym typeface="Wingdings" panose="05000000000000000000" pitchFamily="2" charset="2"/>
            </a:endParaRPr>
          </a:p>
          <a:p>
            <a:pPr>
              <a:buClr>
                <a:srgbClr val="62C400"/>
              </a:buClr>
              <a:buFontTx/>
              <a:buChar char="•"/>
            </a:pPr>
            <a:endParaRPr lang="fr-FR" altLang="fr-FR" sz="500">
              <a:solidFill>
                <a:srgbClr val="000099"/>
              </a:solidFill>
              <a:cs typeface="Arial" panose="020B0604020202020204" pitchFamily="34" charset="0"/>
              <a:sym typeface="Wingdings" panose="05000000000000000000" pitchFamily="2" charset="2"/>
            </a:endParaRPr>
          </a:p>
        </p:txBody>
      </p:sp>
      <p:sp>
        <p:nvSpPr>
          <p:cNvPr id="8" name="Rectangle 2"/>
          <p:cNvSpPr>
            <a:spLocks noChangeArrowheads="1"/>
          </p:cNvSpPr>
          <p:nvPr/>
        </p:nvSpPr>
        <p:spPr bwMode="auto">
          <a:xfrm>
            <a:off x="5026025" y="2871788"/>
            <a:ext cx="461327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665163" algn="l"/>
              </a:tabLst>
              <a:defRPr>
                <a:solidFill>
                  <a:schemeClr val="tx1"/>
                </a:solidFill>
                <a:latin typeface="Arial" panose="020B0604020202020204" pitchFamily="34" charset="0"/>
              </a:defRPr>
            </a:lvl1pPr>
            <a:lvl2pPr>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a:buClr>
                <a:srgbClr val="62C400"/>
              </a:buClr>
              <a:buFont typeface="Wingdings" panose="05000000000000000000" pitchFamily="2" charset="2"/>
              <a:buChar char=""/>
            </a:pPr>
            <a:endParaRPr lang="fr-FR" altLang="fr-FR" sz="500" dirty="0">
              <a:solidFill>
                <a:srgbClr val="000099"/>
              </a:solidFill>
              <a:cs typeface="Arial" panose="020B0604020202020204" pitchFamily="34" charset="0"/>
              <a:sym typeface="Wingdings" panose="05000000000000000000" pitchFamily="2" charset="2"/>
            </a:endParaRPr>
          </a:p>
          <a:p>
            <a:pPr lvl="1">
              <a:buClr>
                <a:srgbClr val="62C400"/>
              </a:buClr>
            </a:pPr>
            <a:r>
              <a:rPr lang="fr-FR" altLang="fr-FR" sz="2000" dirty="0">
                <a:solidFill>
                  <a:srgbClr val="000099"/>
                </a:solidFill>
                <a:cs typeface="Arial" panose="020B0604020202020204" pitchFamily="34" charset="0"/>
              </a:rPr>
              <a:t>2.1. Règles d’or du conseil</a:t>
            </a:r>
          </a:p>
          <a:p>
            <a:pPr lvl="1">
              <a:buClr>
                <a:srgbClr val="62C400"/>
              </a:buClr>
            </a:pPr>
            <a:r>
              <a:rPr lang="fr-FR" altLang="fr-FR" sz="2000" dirty="0">
                <a:solidFill>
                  <a:srgbClr val="000099"/>
                </a:solidFill>
                <a:cs typeface="Arial" panose="020B0604020202020204" pitchFamily="34" charset="0"/>
              </a:rPr>
              <a:t>2.2. Méthodologie de conseil</a:t>
            </a:r>
          </a:p>
          <a:p>
            <a:pPr lvl="1">
              <a:buClr>
                <a:srgbClr val="62C400"/>
              </a:buClr>
            </a:pPr>
            <a:r>
              <a:rPr lang="fr-FR" altLang="fr-FR" sz="2000" dirty="0">
                <a:solidFill>
                  <a:srgbClr val="000099"/>
                </a:solidFill>
                <a:cs typeface="Arial" panose="020B0604020202020204" pitchFamily="34" charset="0"/>
              </a:rPr>
              <a:t>2.3. Observation</a:t>
            </a:r>
          </a:p>
        </p:txBody>
      </p:sp>
      <p:sp>
        <p:nvSpPr>
          <p:cNvPr id="10" name="Rectangle 2"/>
          <p:cNvSpPr>
            <a:spLocks noChangeArrowheads="1"/>
          </p:cNvSpPr>
          <p:nvPr/>
        </p:nvSpPr>
        <p:spPr bwMode="auto">
          <a:xfrm>
            <a:off x="4492625" y="2519363"/>
            <a:ext cx="6621463" cy="538162"/>
          </a:xfrm>
          <a:prstGeom prst="rect">
            <a:avLst/>
          </a:prstGeom>
          <a:noFill/>
          <a:ln>
            <a:noFill/>
          </a:ln>
          <a:effectLst/>
        </p:spPr>
        <p:txBody>
          <a:bodyPr>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fontAlgn="auto">
              <a:spcBef>
                <a:spcPts val="0"/>
              </a:spcBef>
              <a:spcAft>
                <a:spcPts val="0"/>
              </a:spcAft>
              <a:buClr>
                <a:srgbClr val="62C400"/>
              </a:buClr>
              <a:defRPr/>
            </a:pPr>
            <a:r>
              <a:rPr lang="fr-FR" altLang="fr-FR" sz="24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sym typeface="Wingdings" panose="05000000000000000000" pitchFamily="2" charset="2"/>
              </a:rPr>
              <a:t>Le conseil officinal</a:t>
            </a:r>
          </a:p>
          <a:p>
            <a:pPr marL="171450" indent="-171450" fontAlgn="auto">
              <a:spcBef>
                <a:spcPts val="0"/>
              </a:spcBef>
              <a:spcAft>
                <a:spcPts val="0"/>
              </a:spcAft>
              <a:buClr>
                <a:srgbClr val="62C400"/>
              </a:buClr>
              <a:buFont typeface="Wingdings" panose="05000000000000000000" pitchFamily="2" charset="2"/>
              <a:buChar char=""/>
              <a:defRPr/>
            </a:pPr>
            <a:endParaRPr lang="fr-FR" altLang="fr-FR" sz="500" dirty="0">
              <a:solidFill>
                <a:srgbClr val="000099"/>
              </a:solidFill>
              <a:cs typeface="Arial" panose="020B0604020202020204" pitchFamily="34" charset="0"/>
            </a:endParaRPr>
          </a:p>
        </p:txBody>
      </p:sp>
      <p:sp>
        <p:nvSpPr>
          <p:cNvPr id="11" name="Rectangle 2"/>
          <p:cNvSpPr>
            <a:spLocks noChangeArrowheads="1"/>
          </p:cNvSpPr>
          <p:nvPr/>
        </p:nvSpPr>
        <p:spPr bwMode="auto">
          <a:xfrm>
            <a:off x="5026025" y="1665288"/>
            <a:ext cx="5005388"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665163" algn="l"/>
              </a:tabLst>
              <a:defRPr>
                <a:solidFill>
                  <a:schemeClr val="tx1"/>
                </a:solidFill>
                <a:latin typeface="Arial" panose="020B0604020202020204" pitchFamily="34" charset="0"/>
              </a:defRPr>
            </a:lvl1pPr>
            <a:lvl2pPr marL="373063">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a:buClr>
                <a:srgbClr val="62C400"/>
              </a:buClr>
              <a:buFontTx/>
              <a:buChar char="•"/>
            </a:pPr>
            <a:endParaRPr lang="fr-FR" altLang="fr-FR" sz="500">
              <a:solidFill>
                <a:srgbClr val="000099"/>
              </a:solidFill>
              <a:cs typeface="Arial" panose="020B0604020202020204" pitchFamily="34" charset="0"/>
              <a:sym typeface="Wingdings" panose="05000000000000000000" pitchFamily="2" charset="2"/>
            </a:endParaRPr>
          </a:p>
          <a:p>
            <a:pPr lvl="1">
              <a:buClr>
                <a:srgbClr val="62C400"/>
              </a:buClr>
            </a:pPr>
            <a:r>
              <a:rPr lang="fr-FR" altLang="fr-FR" sz="2000">
                <a:solidFill>
                  <a:srgbClr val="000099"/>
                </a:solidFill>
                <a:cs typeface="Arial" panose="020B0604020202020204" pitchFamily="34" charset="0"/>
              </a:rPr>
              <a:t>1.1. Intérêt de l’homéopathie</a:t>
            </a:r>
          </a:p>
          <a:p>
            <a:pPr lvl="1">
              <a:buClr>
                <a:srgbClr val="62C400"/>
              </a:buClr>
            </a:pPr>
            <a:r>
              <a:rPr lang="fr-FR" altLang="fr-FR" sz="2000">
                <a:solidFill>
                  <a:srgbClr val="000099"/>
                </a:solidFill>
                <a:cs typeface="Arial" panose="020B0604020202020204" pitchFamily="34" charset="0"/>
              </a:rPr>
              <a:t>1.2. Place de l’homéopathie</a:t>
            </a:r>
          </a:p>
          <a:p>
            <a:pPr>
              <a:buClr>
                <a:srgbClr val="62C400"/>
              </a:buClr>
              <a:buFontTx/>
              <a:buChar char="•"/>
            </a:pPr>
            <a:endParaRPr lang="fr-FR" altLang="fr-FR" sz="1200">
              <a:solidFill>
                <a:srgbClr val="000099"/>
              </a:solidFill>
              <a:cs typeface="Arial" panose="020B0604020202020204" pitchFamily="34" charset="0"/>
              <a:sym typeface="Wingdings" panose="05000000000000000000" pitchFamily="2" charset="2"/>
            </a:endParaRPr>
          </a:p>
        </p:txBody>
      </p:sp>
      <p:sp>
        <p:nvSpPr>
          <p:cNvPr id="12" name="Rectangle 2"/>
          <p:cNvSpPr>
            <a:spLocks noChangeArrowheads="1"/>
          </p:cNvSpPr>
          <p:nvPr/>
        </p:nvSpPr>
        <p:spPr bwMode="auto">
          <a:xfrm>
            <a:off x="4492625" y="4037013"/>
            <a:ext cx="6621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665163" algn="l"/>
              </a:tabLst>
              <a:defRPr>
                <a:solidFill>
                  <a:schemeClr val="tx1"/>
                </a:solidFill>
                <a:latin typeface="Arial" panose="020B0604020202020204" pitchFamily="34" charset="0"/>
              </a:defRPr>
            </a:lvl1pPr>
            <a:lvl2pPr marL="742950" indent="-285750">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a:buClr>
                <a:srgbClr val="62C400"/>
              </a:buClr>
            </a:pPr>
            <a:r>
              <a:rPr lang="fr-FR" altLang="fr-FR" sz="2400">
                <a:solidFill>
                  <a:srgbClr val="000099"/>
                </a:solidFill>
                <a:cs typeface="Arial" panose="020B0604020202020204" pitchFamily="34" charset="0"/>
                <a:sym typeface="Wingdings" panose="05000000000000000000" pitchFamily="2" charset="2"/>
              </a:rPr>
              <a:t> </a:t>
            </a:r>
            <a:r>
              <a:rPr lang="fr-FR" altLang="fr-FR" sz="2000" b="1">
                <a:solidFill>
                  <a:srgbClr val="000099"/>
                </a:solidFill>
                <a:cs typeface="Arial" panose="020B0604020202020204" pitchFamily="34" charset="0"/>
                <a:sym typeface="Wingdings" panose="05000000000000000000" pitchFamily="2" charset="2"/>
              </a:rPr>
              <a:t>Prise en charge officinale en Dermatologie</a:t>
            </a:r>
          </a:p>
        </p:txBody>
      </p:sp>
      <p:sp>
        <p:nvSpPr>
          <p:cNvPr id="15" name="Rectangle 2"/>
          <p:cNvSpPr>
            <a:spLocks noChangeArrowheads="1"/>
          </p:cNvSpPr>
          <p:nvPr/>
        </p:nvSpPr>
        <p:spPr bwMode="auto">
          <a:xfrm>
            <a:off x="3506788" y="4495800"/>
            <a:ext cx="4265612"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665163" algn="l"/>
              </a:tabLst>
              <a:defRPr>
                <a:solidFill>
                  <a:schemeClr val="tx1"/>
                </a:solidFill>
                <a:latin typeface="Arial" panose="020B0604020202020204" pitchFamily="34" charset="0"/>
              </a:defRPr>
            </a:lvl1pPr>
            <a:lvl2pPr>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a:buClr>
                <a:srgbClr val="62C400"/>
              </a:buClr>
              <a:buFont typeface="Wingdings" panose="05000000000000000000" pitchFamily="2" charset="2"/>
              <a:buChar char=""/>
            </a:pPr>
            <a:endParaRPr lang="fr-FR" altLang="fr-FR" sz="500">
              <a:solidFill>
                <a:srgbClr val="000099"/>
              </a:solidFill>
              <a:cs typeface="Arial" panose="020B0604020202020204" pitchFamily="34" charset="0"/>
              <a:sym typeface="Wingdings" panose="05000000000000000000" pitchFamily="2" charset="2"/>
            </a:endParaRPr>
          </a:p>
          <a:p>
            <a:pPr lvl="1">
              <a:buClr>
                <a:srgbClr val="62C400"/>
              </a:buClr>
            </a:pPr>
            <a:r>
              <a:rPr lang="fr-FR" altLang="fr-FR" sz="2000">
                <a:solidFill>
                  <a:srgbClr val="000099"/>
                </a:solidFill>
                <a:cs typeface="Arial" panose="020B0604020202020204" pitchFamily="34" charset="0"/>
              </a:rPr>
              <a:t>3.1. Herpès labial</a:t>
            </a:r>
          </a:p>
          <a:p>
            <a:pPr lvl="1">
              <a:buClr>
                <a:srgbClr val="62C400"/>
              </a:buClr>
            </a:pPr>
            <a:r>
              <a:rPr lang="fr-FR" altLang="fr-FR" sz="2000">
                <a:solidFill>
                  <a:srgbClr val="000099"/>
                </a:solidFill>
                <a:cs typeface="Arial" panose="020B0604020202020204" pitchFamily="34" charset="0"/>
              </a:rPr>
              <a:t>3.2. Prurit</a:t>
            </a:r>
          </a:p>
          <a:p>
            <a:pPr lvl="1">
              <a:buClr>
                <a:srgbClr val="62C400"/>
              </a:buClr>
            </a:pPr>
            <a:r>
              <a:rPr lang="fr-FR" altLang="fr-FR" sz="2000">
                <a:solidFill>
                  <a:srgbClr val="000099"/>
                </a:solidFill>
                <a:cs typeface="Arial" panose="020B0604020202020204" pitchFamily="34" charset="0"/>
              </a:rPr>
              <a:t>3.3. Eczéma</a:t>
            </a:r>
          </a:p>
          <a:p>
            <a:pPr lvl="1">
              <a:buClr>
                <a:srgbClr val="62C400"/>
              </a:buClr>
            </a:pPr>
            <a:r>
              <a:rPr lang="fr-FR" altLang="fr-FR" sz="2000">
                <a:solidFill>
                  <a:srgbClr val="000099"/>
                </a:solidFill>
                <a:cs typeface="Arial" panose="020B0604020202020204" pitchFamily="34" charset="0"/>
              </a:rPr>
              <a:t>3.4. Dermatologie pédiatrique</a:t>
            </a:r>
          </a:p>
          <a:p>
            <a:pPr lvl="1">
              <a:buClr>
                <a:srgbClr val="62C400"/>
              </a:buClr>
            </a:pPr>
            <a:r>
              <a:rPr lang="fr-FR" altLang="fr-FR" sz="2000">
                <a:solidFill>
                  <a:srgbClr val="000099"/>
                </a:solidFill>
                <a:cs typeface="Arial" panose="020B0604020202020204" pitchFamily="34" charset="0"/>
              </a:rPr>
              <a:t>3.5. Zona</a:t>
            </a:r>
          </a:p>
          <a:p>
            <a:pPr lvl="1">
              <a:buClr>
                <a:srgbClr val="62C400"/>
              </a:buClr>
            </a:pPr>
            <a:r>
              <a:rPr lang="fr-FR" altLang="fr-FR" sz="2000">
                <a:solidFill>
                  <a:srgbClr val="000099"/>
                </a:solidFill>
                <a:cs typeface="Arial" panose="020B0604020202020204" pitchFamily="34" charset="0"/>
              </a:rPr>
              <a:t>3.6. Acné</a:t>
            </a:r>
          </a:p>
          <a:p>
            <a:pPr lvl="1">
              <a:buClr>
                <a:srgbClr val="62C400"/>
              </a:buClr>
            </a:pPr>
            <a:endParaRPr lang="fr-FR" altLang="fr-FR" sz="2000">
              <a:solidFill>
                <a:srgbClr val="000099"/>
              </a:solidFill>
              <a:cs typeface="Arial" panose="020B0604020202020204" pitchFamily="34" charset="0"/>
            </a:endParaRPr>
          </a:p>
        </p:txBody>
      </p:sp>
      <p:sp>
        <p:nvSpPr>
          <p:cNvPr id="14" name="Rectangle 2"/>
          <p:cNvSpPr>
            <a:spLocks noChangeArrowheads="1"/>
          </p:cNvSpPr>
          <p:nvPr/>
        </p:nvSpPr>
        <p:spPr bwMode="auto">
          <a:xfrm>
            <a:off x="7772400" y="4498975"/>
            <a:ext cx="591661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665163" algn="l"/>
              </a:tabLst>
              <a:defRPr>
                <a:solidFill>
                  <a:schemeClr val="tx1"/>
                </a:solidFill>
                <a:latin typeface="Arial" panose="020B0604020202020204" pitchFamily="34" charset="0"/>
              </a:defRPr>
            </a:lvl1pPr>
            <a:lvl2pPr>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a:buClr>
                <a:srgbClr val="62C400"/>
              </a:buClr>
              <a:buFont typeface="Wingdings" panose="05000000000000000000" pitchFamily="2" charset="2"/>
              <a:buChar char=""/>
            </a:pPr>
            <a:endParaRPr lang="fr-FR" altLang="fr-FR" sz="500">
              <a:solidFill>
                <a:srgbClr val="000099"/>
              </a:solidFill>
              <a:cs typeface="Arial" panose="020B0604020202020204" pitchFamily="34" charset="0"/>
              <a:sym typeface="Wingdings" panose="05000000000000000000" pitchFamily="2" charset="2"/>
            </a:endParaRPr>
          </a:p>
          <a:p>
            <a:pPr lvl="1">
              <a:buClr>
                <a:srgbClr val="62C400"/>
              </a:buClr>
            </a:pPr>
            <a:r>
              <a:rPr lang="fr-FR" altLang="fr-FR" sz="2000">
                <a:solidFill>
                  <a:srgbClr val="000099"/>
                </a:solidFill>
                <a:cs typeface="Arial" panose="020B0604020202020204" pitchFamily="34" charset="0"/>
              </a:rPr>
              <a:t>3.7. Dermatologie hivernale</a:t>
            </a:r>
          </a:p>
          <a:p>
            <a:pPr lvl="1">
              <a:buClr>
                <a:srgbClr val="62C400"/>
              </a:buClr>
            </a:pPr>
            <a:r>
              <a:rPr lang="fr-FR" altLang="fr-FR" sz="2000">
                <a:solidFill>
                  <a:srgbClr val="000099"/>
                </a:solidFill>
                <a:cs typeface="Arial" panose="020B0604020202020204" pitchFamily="34" charset="0"/>
              </a:rPr>
              <a:t>3.8. Orgelet - chalazion</a:t>
            </a:r>
          </a:p>
          <a:p>
            <a:pPr lvl="1">
              <a:buClr>
                <a:srgbClr val="62C400"/>
              </a:buClr>
            </a:pPr>
            <a:r>
              <a:rPr lang="fr-FR" altLang="fr-FR" sz="2000">
                <a:solidFill>
                  <a:srgbClr val="000099"/>
                </a:solidFill>
                <a:cs typeface="Arial" panose="020B0604020202020204" pitchFamily="34" charset="0"/>
              </a:rPr>
              <a:t>3.9. Panaris</a:t>
            </a:r>
          </a:p>
          <a:p>
            <a:pPr lvl="1">
              <a:buClr>
                <a:srgbClr val="62C400"/>
              </a:buClr>
            </a:pPr>
            <a:r>
              <a:rPr lang="fr-FR" altLang="fr-FR" sz="2000">
                <a:solidFill>
                  <a:srgbClr val="000099"/>
                </a:solidFill>
                <a:cs typeface="Arial" panose="020B0604020202020204" pitchFamily="34" charset="0"/>
              </a:rPr>
              <a:t>3.10. Dermatologie estivale</a:t>
            </a:r>
          </a:p>
          <a:p>
            <a:pPr lvl="1">
              <a:buClr>
                <a:srgbClr val="62C400"/>
              </a:buClr>
            </a:pPr>
            <a:r>
              <a:rPr lang="fr-FR" altLang="fr-FR" sz="2000">
                <a:solidFill>
                  <a:srgbClr val="000099"/>
                </a:solidFill>
                <a:cs typeface="Arial" panose="020B0604020202020204" pitchFamily="34" charset="0"/>
              </a:rPr>
              <a:t>3.11. Cicatrisation</a:t>
            </a:r>
          </a:p>
          <a:p>
            <a:pPr lvl="1">
              <a:buClr>
                <a:srgbClr val="62C400"/>
              </a:buClr>
            </a:pPr>
            <a:r>
              <a:rPr lang="fr-FR" altLang="fr-FR" sz="2000">
                <a:solidFill>
                  <a:srgbClr val="000099"/>
                </a:solidFill>
                <a:cs typeface="Arial" panose="020B0604020202020204" pitchFamily="34" charset="0"/>
              </a:rPr>
              <a:t>3.12. Onco-dermatologie</a:t>
            </a:r>
          </a:p>
        </p:txBody>
      </p:sp>
      <p:cxnSp>
        <p:nvCxnSpPr>
          <p:cNvPr id="3" name="Connecteur droit 2"/>
          <p:cNvCxnSpPr/>
          <p:nvPr/>
        </p:nvCxnSpPr>
        <p:spPr>
          <a:xfrm>
            <a:off x="7772400" y="4648200"/>
            <a:ext cx="0" cy="1914525"/>
          </a:xfrm>
          <a:prstGeom prst="line">
            <a:avLst/>
          </a:prstGeom>
          <a:ln w="12700">
            <a:solidFill>
              <a:srgbClr val="000099"/>
            </a:solidFill>
          </a:ln>
        </p:spPr>
        <p:style>
          <a:lnRef idx="1">
            <a:schemeClr val="accent1"/>
          </a:lnRef>
          <a:fillRef idx="0">
            <a:schemeClr val="accent1"/>
          </a:fillRef>
          <a:effectRef idx="0">
            <a:schemeClr val="accent1"/>
          </a:effectRef>
          <a:fontRef idx="minor">
            <a:schemeClr val="tx1"/>
          </a:fontRef>
        </p:style>
      </p:cxnSp>
      <p:pic>
        <p:nvPicPr>
          <p:cNvPr id="16" name="Image 1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3" presetClass="emph" presetSubtype="2" fill="hold" grpId="0" nodeType="withEffect">
                                  <p:stCondLst>
                                    <p:cond delay="0"/>
                                  </p:stCondLst>
                                  <p:childTnLst>
                                    <p:animClr clrSpc="rgb" dir="cw">
                                      <p:cBhvr override="childStyle">
                                        <p:cTn id="20" dur="500" fill="hold"/>
                                        <p:tgtEl>
                                          <p:spTgt spid="6"/>
                                        </p:tgtEl>
                                        <p:attrNameLst>
                                          <p:attrName>style.color</p:attrName>
                                        </p:attrNameLst>
                                      </p:cBhvr>
                                      <p:to>
                                        <a:srgbClr val="B5E1E1"/>
                                      </p:to>
                                    </p:animClr>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3" presetClass="emph" presetSubtype="2" fill="hold" grpId="1" nodeType="withEffect">
                                  <p:stCondLst>
                                    <p:cond delay="0"/>
                                  </p:stCondLst>
                                  <p:childTnLst>
                                    <p:animClr clrSpc="rgb" dir="cw">
                                      <p:cBhvr override="childStyle">
                                        <p:cTn id="34" dur="500" fill="hold"/>
                                        <p:tgtEl>
                                          <p:spTgt spid="10"/>
                                        </p:tgtEl>
                                        <p:attrNameLst>
                                          <p:attrName>style.color</p:attrName>
                                        </p:attrNameLst>
                                      </p:cBhvr>
                                      <p:to>
                                        <a:srgbClr val="B5E1E1"/>
                                      </p:to>
                                    </p:animClr>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10" grpId="0"/>
      <p:bldP spid="10" grpId="1"/>
      <p:bldP spid="11" grpId="0"/>
      <p:bldP spid="11" grpId="1"/>
      <p:bldP spid="12" grpId="0"/>
      <p:bldP spid="15" grpId="0"/>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2397125" y="993775"/>
            <a:ext cx="489902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Croûtes de lait</a:t>
            </a:r>
          </a:p>
        </p:txBody>
      </p:sp>
      <p:sp>
        <p:nvSpPr>
          <p:cNvPr id="11" name="Rectangle 10"/>
          <p:cNvSpPr>
            <a:spLocks noChangeArrowheads="1"/>
          </p:cNvSpPr>
          <p:nvPr/>
        </p:nvSpPr>
        <p:spPr bwMode="auto">
          <a:xfrm>
            <a:off x="758825" y="2781300"/>
            <a:ext cx="56546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Si dermite séborrhéique,</a:t>
            </a:r>
          </a:p>
          <a:p>
            <a:r>
              <a:rPr lang="fr-FR" altLang="fr-FR" sz="1600" b="1">
                <a:solidFill>
                  <a:srgbClr val="000099"/>
                </a:solidFill>
              </a:rPr>
              <a:t>     Érythème fessier</a:t>
            </a:r>
            <a:r>
              <a:rPr lang="fr-FR" altLang="fr-FR" sz="1600">
                <a:solidFill>
                  <a:srgbClr val="000099"/>
                </a:solidFill>
              </a:rPr>
              <a:t>, transpire de la tête</a:t>
            </a:r>
          </a:p>
          <a:p>
            <a:r>
              <a:rPr lang="fr-FR" altLang="fr-FR" sz="1600" b="1">
                <a:solidFill>
                  <a:srgbClr val="000099"/>
                </a:solidFill>
              </a:rPr>
              <a:t>     Morphologie bréviligne, enfant bon mangeur</a:t>
            </a:r>
          </a:p>
        </p:txBody>
      </p:sp>
      <p:sp>
        <p:nvSpPr>
          <p:cNvPr id="12" name="Rectangle 11"/>
          <p:cNvSpPr/>
          <p:nvPr/>
        </p:nvSpPr>
        <p:spPr>
          <a:xfrm>
            <a:off x="758825" y="3881438"/>
            <a:ext cx="5210175" cy="830262"/>
          </a:xfrm>
          <a:prstGeom prst="rect">
            <a:avLst/>
          </a:prstGeom>
        </p:spPr>
        <p:txBody>
          <a:bodyPr>
            <a:spAutoFit/>
          </a:bodyPr>
          <a:lstStyle/>
          <a:p>
            <a:pPr marL="285750" indent="-285750" fontAlgn="auto">
              <a:spcBef>
                <a:spcPts val="0"/>
              </a:spcBef>
              <a:spcAft>
                <a:spcPts val="0"/>
              </a:spcAft>
              <a:buFontTx/>
              <a:buBlip>
                <a:blip r:embed="rId3"/>
              </a:buBlip>
              <a:defRPr/>
            </a:pPr>
            <a:r>
              <a:rPr lang="fr-FR" sz="1600" dirty="0">
                <a:solidFill>
                  <a:srgbClr val="000099"/>
                </a:solidFill>
                <a:latin typeface="+mj-lt"/>
              </a:rPr>
              <a:t>Si </a:t>
            </a:r>
            <a:r>
              <a:rPr lang="fr-FR" sz="1600" b="1" dirty="0">
                <a:solidFill>
                  <a:srgbClr val="000099"/>
                </a:solidFill>
                <a:latin typeface="+mj-lt"/>
              </a:rPr>
              <a:t>hyperkératose</a:t>
            </a:r>
            <a:r>
              <a:rPr lang="fr-FR" sz="1600" dirty="0">
                <a:solidFill>
                  <a:srgbClr val="000099"/>
                </a:solidFill>
                <a:latin typeface="+mj-lt"/>
              </a:rPr>
              <a:t>, éruption suintante et croûteuse du cuir chevelu, </a:t>
            </a:r>
          </a:p>
          <a:p>
            <a:pPr marL="271463" indent="-271463" fontAlgn="auto">
              <a:spcBef>
                <a:spcPts val="0"/>
              </a:spcBef>
              <a:spcAft>
                <a:spcPts val="0"/>
              </a:spcAft>
              <a:defRPr/>
            </a:pPr>
            <a:r>
              <a:rPr lang="fr-FR" sz="1600" dirty="0">
                <a:solidFill>
                  <a:srgbClr val="000099"/>
                </a:solidFill>
                <a:latin typeface="+mj-lt"/>
              </a:rPr>
              <a:t>	Enfant </a:t>
            </a:r>
            <a:r>
              <a:rPr lang="fr-FR" sz="1600" b="1" dirty="0">
                <a:solidFill>
                  <a:srgbClr val="000099"/>
                </a:solidFill>
                <a:latin typeface="+mj-lt"/>
              </a:rPr>
              <a:t>glouton </a:t>
            </a:r>
            <a:r>
              <a:rPr lang="fr-FR" sz="1600" dirty="0">
                <a:solidFill>
                  <a:srgbClr val="000099"/>
                </a:solidFill>
                <a:latin typeface="+mj-lt"/>
              </a:rPr>
              <a:t>avec troubles digestifs</a:t>
            </a:r>
          </a:p>
        </p:txBody>
      </p:sp>
      <p:sp>
        <p:nvSpPr>
          <p:cNvPr id="14" name="Text Box 32"/>
          <p:cNvSpPr txBox="1">
            <a:spLocks noChangeArrowheads="1"/>
          </p:cNvSpPr>
          <p:nvPr/>
        </p:nvSpPr>
        <p:spPr bwMode="auto">
          <a:xfrm>
            <a:off x="3052763" y="6283325"/>
            <a:ext cx="5514975" cy="33813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lang="fr-FR" altLang="fr-FR" sz="1600" dirty="0">
                <a:solidFill>
                  <a:srgbClr val="000099"/>
                </a:solidFill>
                <a:latin typeface="+mj-lt"/>
                <a:ea typeface="ＭＳ Ｐゴシック" panose="020B0600070205080204" pitchFamily="34" charset="-128"/>
              </a:rPr>
              <a:t>Dissoudre si besoin les granules dans un peu d’eau </a:t>
            </a:r>
          </a:p>
        </p:txBody>
      </p:sp>
      <p:sp>
        <p:nvSpPr>
          <p:cNvPr id="10" name="ZoneTexte 8"/>
          <p:cNvSpPr txBox="1">
            <a:spLocks noChangeArrowheads="1"/>
          </p:cNvSpPr>
          <p:nvPr/>
        </p:nvSpPr>
        <p:spPr bwMode="auto">
          <a:xfrm>
            <a:off x="2397125" y="314325"/>
            <a:ext cx="8091488" cy="5842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fr-FR" altLang="fr-FR" sz="3200" b="1" dirty="0">
                <a:solidFill>
                  <a:schemeClr val="bg1"/>
                </a:solidFill>
                <a:latin typeface="+mj-lt"/>
                <a:cs typeface="Arial" panose="020B0604020202020204" pitchFamily="34" charset="0"/>
              </a:rPr>
              <a:t>3.4. </a:t>
            </a:r>
            <a:r>
              <a:rPr lang="fr-FR" altLang="fr-FR" sz="3200" b="1" dirty="0">
                <a:solidFill>
                  <a:srgbClr val="FFFFFF"/>
                </a:solidFill>
                <a:latin typeface="+mj-lt"/>
                <a:cs typeface="Arial" panose="020B0604020202020204" pitchFamily="34" charset="0"/>
              </a:rPr>
              <a:t>Dermatologie pédiatrique</a:t>
            </a:r>
          </a:p>
        </p:txBody>
      </p:sp>
      <p:sp>
        <p:nvSpPr>
          <p:cNvPr id="9" name="Text Box 6"/>
          <p:cNvSpPr>
            <a:spLocks noChangeArrowheads="1"/>
          </p:cNvSpPr>
          <p:nvPr/>
        </p:nvSpPr>
        <p:spPr bwMode="auto">
          <a:xfrm>
            <a:off x="7662863" y="2686050"/>
            <a:ext cx="3476625"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Calcarea carbonica 15 CH</a:t>
            </a:r>
          </a:p>
          <a:p>
            <a:pPr algn="r" eaLnBrk="0" hangingPunct="0"/>
            <a:r>
              <a:rPr lang="fr-FR" altLang="fr-FR" sz="1600">
                <a:solidFill>
                  <a:srgbClr val="000099"/>
                </a:solidFill>
                <a:cs typeface="Arial" panose="020B0604020202020204" pitchFamily="34" charset="0"/>
              </a:rPr>
              <a:t>5 granules matin et soir</a:t>
            </a:r>
          </a:p>
        </p:txBody>
      </p:sp>
      <p:sp>
        <p:nvSpPr>
          <p:cNvPr id="13" name="Text Box 6"/>
          <p:cNvSpPr>
            <a:spLocks noChangeArrowheads="1"/>
          </p:cNvSpPr>
          <p:nvPr/>
        </p:nvSpPr>
        <p:spPr bwMode="auto">
          <a:xfrm>
            <a:off x="7662863" y="3744913"/>
            <a:ext cx="3476625"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Antimonium crudum 9 CH</a:t>
            </a:r>
          </a:p>
          <a:p>
            <a:pPr algn="r" eaLnBrk="0" hangingPunct="0"/>
            <a:r>
              <a:rPr lang="fr-FR" altLang="fr-FR" sz="1600">
                <a:solidFill>
                  <a:srgbClr val="000099"/>
                </a:solidFill>
                <a:cs typeface="Arial" panose="020B0604020202020204" pitchFamily="34" charset="0"/>
              </a:rPr>
              <a:t>5 granules matin et soir</a:t>
            </a:r>
          </a:p>
        </p:txBody>
      </p:sp>
      <p:sp>
        <p:nvSpPr>
          <p:cNvPr id="15" name="Rectangle 14"/>
          <p:cNvSpPr/>
          <p:nvPr/>
        </p:nvSpPr>
        <p:spPr>
          <a:xfrm>
            <a:off x="763588" y="5119688"/>
            <a:ext cx="5835650" cy="831850"/>
          </a:xfrm>
          <a:prstGeom prst="rect">
            <a:avLst/>
          </a:prstGeom>
        </p:spPr>
        <p:txBody>
          <a:bodyPr>
            <a:spAutoFit/>
          </a:bodyPr>
          <a:lstStyle/>
          <a:p>
            <a:pPr marL="285750" indent="-285750" fontAlgn="auto">
              <a:spcBef>
                <a:spcPts val="0"/>
              </a:spcBef>
              <a:spcAft>
                <a:spcPts val="0"/>
              </a:spcAft>
              <a:buFontTx/>
              <a:buBlip>
                <a:blip r:embed="rId3"/>
              </a:buBlip>
              <a:defRPr/>
            </a:pPr>
            <a:r>
              <a:rPr lang="fr-FR" sz="1600" dirty="0">
                <a:solidFill>
                  <a:srgbClr val="000099"/>
                </a:solidFill>
                <a:latin typeface="+mj-lt"/>
              </a:rPr>
              <a:t>Si dermite séborrhéique </a:t>
            </a:r>
            <a:r>
              <a:rPr lang="fr-FR" sz="1600" b="1" dirty="0">
                <a:solidFill>
                  <a:srgbClr val="000099"/>
                </a:solidFill>
                <a:latin typeface="+mj-lt"/>
              </a:rPr>
              <a:t>saignant facilement au grattage</a:t>
            </a:r>
          </a:p>
          <a:p>
            <a:pPr marL="271463" indent="-271463" fontAlgn="auto">
              <a:spcBef>
                <a:spcPts val="0"/>
              </a:spcBef>
              <a:spcAft>
                <a:spcPts val="0"/>
              </a:spcAft>
              <a:defRPr/>
            </a:pPr>
            <a:r>
              <a:rPr lang="fr-FR" sz="1600" dirty="0">
                <a:solidFill>
                  <a:srgbClr val="000099"/>
                </a:solidFill>
                <a:latin typeface="+mj-lt"/>
              </a:rPr>
              <a:t>	Enfant </a:t>
            </a:r>
            <a:r>
              <a:rPr lang="fr-FR" sz="1600" b="1" dirty="0">
                <a:solidFill>
                  <a:srgbClr val="000099"/>
                </a:solidFill>
                <a:latin typeface="+mj-lt"/>
              </a:rPr>
              <a:t>vite rassasié</a:t>
            </a:r>
            <a:r>
              <a:rPr lang="fr-FR" sz="1600" dirty="0">
                <a:solidFill>
                  <a:srgbClr val="000099"/>
                </a:solidFill>
                <a:latin typeface="+mj-lt"/>
              </a:rPr>
              <a:t>, contexte de troubles digestifs avec </a:t>
            </a:r>
            <a:r>
              <a:rPr lang="fr-FR" sz="1600" b="1" dirty="0">
                <a:solidFill>
                  <a:srgbClr val="000099"/>
                </a:solidFill>
                <a:latin typeface="+mj-lt"/>
              </a:rPr>
              <a:t>ballonnements</a:t>
            </a:r>
          </a:p>
        </p:txBody>
      </p:sp>
      <p:sp>
        <p:nvSpPr>
          <p:cNvPr id="16" name="Text Box 6"/>
          <p:cNvSpPr>
            <a:spLocks noChangeArrowheads="1"/>
          </p:cNvSpPr>
          <p:nvPr/>
        </p:nvSpPr>
        <p:spPr bwMode="auto">
          <a:xfrm>
            <a:off x="7666038" y="4984750"/>
            <a:ext cx="3478212"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Lycopodium clavatum 15 CH</a:t>
            </a:r>
          </a:p>
          <a:p>
            <a:pPr algn="r" eaLnBrk="0" hangingPunct="0"/>
            <a:r>
              <a:rPr lang="fr-FR" altLang="fr-FR" sz="1600">
                <a:solidFill>
                  <a:srgbClr val="000099"/>
                </a:solidFill>
                <a:cs typeface="Arial" panose="020B0604020202020204" pitchFamily="34" charset="0"/>
              </a:rPr>
              <a:t>5 granules matin et soir</a:t>
            </a:r>
          </a:p>
        </p:txBody>
      </p:sp>
      <p:sp>
        <p:nvSpPr>
          <p:cNvPr id="17" name="Rectangle 16"/>
          <p:cNvSpPr/>
          <p:nvPr/>
        </p:nvSpPr>
        <p:spPr>
          <a:xfrm>
            <a:off x="758825" y="1746250"/>
            <a:ext cx="5654675" cy="584200"/>
          </a:xfrm>
          <a:prstGeom prst="rect">
            <a:avLst/>
          </a:prstGeom>
        </p:spPr>
        <p:txBody>
          <a:bodyPr>
            <a:spAutoFit/>
          </a:bodyPr>
          <a:lstStyle/>
          <a:p>
            <a:pPr marL="285750" indent="-285750" fontAlgn="auto">
              <a:spcBef>
                <a:spcPts val="0"/>
              </a:spcBef>
              <a:spcAft>
                <a:spcPts val="0"/>
              </a:spcAft>
              <a:buFontTx/>
              <a:buBlip>
                <a:blip r:embed="rId3"/>
              </a:buBlip>
              <a:defRPr/>
            </a:pPr>
            <a:r>
              <a:rPr lang="fr-FR" sz="1600" b="1" dirty="0">
                <a:solidFill>
                  <a:srgbClr val="000099"/>
                </a:solidFill>
                <a:latin typeface="+mj-lt"/>
              </a:rPr>
              <a:t>Croûtes épaisses jaunes agglutinant les cheveux</a:t>
            </a:r>
          </a:p>
          <a:p>
            <a:pPr marL="271463" indent="-271463" fontAlgn="auto">
              <a:spcBef>
                <a:spcPts val="0"/>
              </a:spcBef>
              <a:spcAft>
                <a:spcPts val="0"/>
              </a:spcAft>
              <a:defRPr/>
            </a:pPr>
            <a:r>
              <a:rPr lang="fr-FR" sz="1600" dirty="0">
                <a:solidFill>
                  <a:srgbClr val="000099"/>
                </a:solidFill>
                <a:latin typeface="+mj-lt"/>
              </a:rPr>
              <a:t>	Eczéma suintant du cuir chevelu</a:t>
            </a:r>
          </a:p>
        </p:txBody>
      </p:sp>
      <p:sp>
        <p:nvSpPr>
          <p:cNvPr id="18" name="Text Box 6"/>
          <p:cNvSpPr>
            <a:spLocks noChangeArrowheads="1"/>
          </p:cNvSpPr>
          <p:nvPr/>
        </p:nvSpPr>
        <p:spPr bwMode="auto">
          <a:xfrm>
            <a:off x="7662863" y="1649413"/>
            <a:ext cx="3476625"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Viola tricolor 5 CH</a:t>
            </a:r>
          </a:p>
          <a:p>
            <a:pPr algn="r" eaLnBrk="0" hangingPunct="0"/>
            <a:r>
              <a:rPr lang="fr-FR" altLang="fr-FR" sz="1600">
                <a:solidFill>
                  <a:srgbClr val="000099"/>
                </a:solidFill>
                <a:cs typeface="Arial" panose="020B0604020202020204" pitchFamily="34" charset="0"/>
              </a:rPr>
              <a:t>5 granules matin et soir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9" grpId="0" animBg="1"/>
      <p:bldP spid="13" grpId="0" animBg="1"/>
      <p:bldP spid="15" grpId="0"/>
      <p:bldP spid="16" grpId="0" animBg="1"/>
      <p:bldP spid="17" grpId="0"/>
      <p:bldP spid="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676275" y="1774825"/>
            <a:ext cx="10515600" cy="5053013"/>
          </a:xfrm>
        </p:spPr>
        <p:txBody>
          <a:bodyPr anchor="t"/>
          <a:lstStyle/>
          <a:p>
            <a:pPr algn="ctr">
              <a:buFontTx/>
              <a:buNone/>
              <a:defRPr/>
            </a:pPr>
            <a:endParaRPr lang="fr-FR" sz="2000" b="1" dirty="0">
              <a:solidFill>
                <a:srgbClr val="000099"/>
              </a:solidFill>
              <a:cs typeface="Arial"/>
            </a:endParaRPr>
          </a:p>
          <a:p>
            <a:pPr>
              <a:buFontTx/>
              <a:buBlip>
                <a:blip r:embed="rId3"/>
              </a:buBlip>
              <a:defRPr/>
            </a:pPr>
            <a:r>
              <a:rPr lang="fr-FR" sz="2000" b="1" dirty="0">
                <a:solidFill>
                  <a:srgbClr val="000099"/>
                </a:solidFill>
                <a:cs typeface="Arial"/>
              </a:rPr>
              <a:t>Dermite du siège</a:t>
            </a:r>
            <a:r>
              <a:rPr lang="fr-FR" sz="2000" dirty="0">
                <a:solidFill>
                  <a:srgbClr val="000099"/>
                </a:solidFill>
                <a:cs typeface="Arial"/>
              </a:rPr>
              <a:t> :</a:t>
            </a:r>
            <a:r>
              <a:rPr lang="fr-FR" sz="2000" b="1" dirty="0">
                <a:solidFill>
                  <a:srgbClr val="000099"/>
                </a:solidFill>
                <a:cs typeface="Arial"/>
              </a:rPr>
              <a:t> </a:t>
            </a:r>
          </a:p>
          <a:p>
            <a:pPr marL="1524000" lvl="1" indent="0">
              <a:buFontTx/>
              <a:buNone/>
              <a:defRPr/>
            </a:pPr>
            <a:r>
              <a:rPr lang="fr-FR" sz="2000" dirty="0">
                <a:solidFill>
                  <a:srgbClr val="000099"/>
                </a:solidFill>
                <a:cs typeface="Arial"/>
              </a:rPr>
              <a:t>-</a:t>
            </a:r>
            <a:r>
              <a:rPr lang="fr-FR" sz="2000" b="1" dirty="0">
                <a:solidFill>
                  <a:srgbClr val="000099"/>
                </a:solidFill>
                <a:cs typeface="Arial"/>
              </a:rPr>
              <a:t> lésions érythémateuses</a:t>
            </a:r>
            <a:r>
              <a:rPr lang="fr-FR" sz="2000" dirty="0">
                <a:solidFill>
                  <a:srgbClr val="000099"/>
                </a:solidFill>
                <a:cs typeface="Arial"/>
              </a:rPr>
              <a:t> légèrement </a:t>
            </a:r>
            <a:r>
              <a:rPr lang="fr-FR" sz="2000" b="1" dirty="0">
                <a:solidFill>
                  <a:srgbClr val="000099"/>
                </a:solidFill>
                <a:cs typeface="Arial"/>
              </a:rPr>
              <a:t>suintantes</a:t>
            </a:r>
            <a:endParaRPr lang="fr-FR" sz="2000" dirty="0">
              <a:solidFill>
                <a:srgbClr val="000099"/>
              </a:solidFill>
              <a:cs typeface="Arial"/>
            </a:endParaRPr>
          </a:p>
          <a:p>
            <a:pPr marL="1524000" lvl="1" indent="0">
              <a:buFontTx/>
              <a:buNone/>
              <a:defRPr/>
            </a:pPr>
            <a:r>
              <a:rPr lang="fr-FR" sz="2000" dirty="0">
                <a:solidFill>
                  <a:srgbClr val="000099"/>
                </a:solidFill>
                <a:cs typeface="Arial"/>
              </a:rPr>
              <a:t>-</a:t>
            </a:r>
            <a:r>
              <a:rPr lang="fr-FR" sz="2000" b="1" dirty="0">
                <a:solidFill>
                  <a:srgbClr val="000099"/>
                </a:solidFill>
                <a:cs typeface="Arial"/>
              </a:rPr>
              <a:t> lésions érosives </a:t>
            </a:r>
          </a:p>
          <a:p>
            <a:pPr marL="1524000" lvl="1" indent="0">
              <a:buFontTx/>
              <a:buNone/>
              <a:defRPr/>
            </a:pPr>
            <a:r>
              <a:rPr lang="fr-FR" sz="2000" dirty="0">
                <a:solidFill>
                  <a:srgbClr val="000099"/>
                </a:solidFill>
                <a:cs typeface="Arial"/>
              </a:rPr>
              <a:t>- lésions </a:t>
            </a:r>
            <a:r>
              <a:rPr lang="fr-FR" sz="2000" dirty="0" err="1">
                <a:solidFill>
                  <a:srgbClr val="000099"/>
                </a:solidFill>
                <a:cs typeface="Arial"/>
              </a:rPr>
              <a:t>papulo</a:t>
            </a:r>
            <a:r>
              <a:rPr lang="fr-FR" sz="2000" dirty="0">
                <a:solidFill>
                  <a:srgbClr val="000099"/>
                </a:solidFill>
                <a:cs typeface="Arial"/>
              </a:rPr>
              <a:t>-vésiculeuses parfois </a:t>
            </a:r>
            <a:r>
              <a:rPr lang="fr-FR" sz="2000" dirty="0" err="1">
                <a:solidFill>
                  <a:srgbClr val="000099"/>
                </a:solidFill>
                <a:cs typeface="Arial"/>
              </a:rPr>
              <a:t>psoriasiformes</a:t>
            </a:r>
            <a:endParaRPr lang="fr-FR" sz="2000" dirty="0">
              <a:solidFill>
                <a:srgbClr val="000099"/>
              </a:solidFill>
              <a:cs typeface="Arial"/>
            </a:endParaRPr>
          </a:p>
          <a:p>
            <a:pPr>
              <a:buFontTx/>
              <a:buNone/>
              <a:defRPr/>
            </a:pPr>
            <a:endParaRPr lang="fr-FR" sz="2000" dirty="0">
              <a:solidFill>
                <a:srgbClr val="000099"/>
              </a:solidFill>
              <a:cs typeface="Arial"/>
            </a:endParaRPr>
          </a:p>
          <a:p>
            <a:pPr>
              <a:buFontTx/>
              <a:buBlip>
                <a:blip r:embed="rId3"/>
              </a:buBlip>
              <a:defRPr/>
            </a:pPr>
            <a:r>
              <a:rPr lang="fr-FR" sz="2000" dirty="0">
                <a:solidFill>
                  <a:srgbClr val="000099"/>
                </a:solidFill>
                <a:cs typeface="Arial"/>
              </a:rPr>
              <a:t> </a:t>
            </a:r>
            <a:r>
              <a:rPr lang="fr-FR" sz="2000" b="1" dirty="0">
                <a:solidFill>
                  <a:srgbClr val="000099"/>
                </a:solidFill>
                <a:cs typeface="Arial"/>
              </a:rPr>
              <a:t>Facteurs favorisants </a:t>
            </a:r>
            <a:r>
              <a:rPr lang="fr-FR" sz="2000" dirty="0">
                <a:solidFill>
                  <a:srgbClr val="000099"/>
                </a:solidFill>
                <a:cs typeface="Arial"/>
              </a:rPr>
              <a:t>: macération dans les urines et les selles, irritation de certaines   couches cellulosiques, produits de toilettes trop détergents, ou parfumés</a:t>
            </a:r>
          </a:p>
          <a:p>
            <a:pPr marL="0" indent="0">
              <a:buFontTx/>
              <a:buNone/>
              <a:defRPr/>
            </a:pPr>
            <a:endParaRPr lang="fr-FR" sz="2000" dirty="0">
              <a:solidFill>
                <a:srgbClr val="000099"/>
              </a:solidFill>
              <a:cs typeface="Arial"/>
            </a:endParaRPr>
          </a:p>
        </p:txBody>
      </p:sp>
      <p:sp>
        <p:nvSpPr>
          <p:cNvPr id="393218"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Erythème fessier</a:t>
            </a:r>
          </a:p>
        </p:txBody>
      </p:sp>
      <p:sp>
        <p:nvSpPr>
          <p:cNvPr id="5"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dirty="0">
              <a:solidFill>
                <a:srgbClr val="000000"/>
              </a:solidFill>
            </a:endParaRPr>
          </a:p>
        </p:txBody>
      </p:sp>
      <p:sp>
        <p:nvSpPr>
          <p:cNvPr id="393220" name="Rectangle 5"/>
          <p:cNvSpPr>
            <a:spLocks noChangeArrowheads="1"/>
          </p:cNvSpPr>
          <p:nvPr/>
        </p:nvSpPr>
        <p:spPr bwMode="auto">
          <a:xfrm>
            <a:off x="3144838" y="5394325"/>
            <a:ext cx="3035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r>
              <a:rPr lang="fr-FR" altLang="fr-FR" sz="2000">
                <a:solidFill>
                  <a:srgbClr val="2D2DB9"/>
                </a:solidFill>
              </a:rPr>
              <a:t>Si signes de surinfection </a:t>
            </a:r>
          </a:p>
        </p:txBody>
      </p:sp>
      <p:pic>
        <p:nvPicPr>
          <p:cNvPr id="393221" name="Picture 2" descr="Afficher l'image d'origi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7413" y="5178425"/>
            <a:ext cx="8159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22" name="Rectangle 7"/>
          <p:cNvSpPr>
            <a:spLocks noChangeArrowheads="1"/>
          </p:cNvSpPr>
          <p:nvPr/>
        </p:nvSpPr>
        <p:spPr bwMode="auto">
          <a:xfrm>
            <a:off x="3144838" y="5764213"/>
            <a:ext cx="3879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400">
                <a:solidFill>
                  <a:srgbClr val="000099"/>
                </a:solidFill>
                <a:cs typeface="Arial" panose="020B0604020202020204" pitchFamily="34" charset="0"/>
                <a:sym typeface="Wingdings" panose="05000000000000000000" pitchFamily="2" charset="2"/>
              </a:rPr>
              <a:t> </a:t>
            </a:r>
            <a:r>
              <a:rPr lang="fr-FR" altLang="fr-FR" sz="2400" b="1">
                <a:solidFill>
                  <a:srgbClr val="000099"/>
                </a:solidFill>
                <a:cs typeface="Arial" panose="020B0604020202020204" pitchFamily="34" charset="0"/>
                <a:sym typeface="Wingdings" panose="05000000000000000000" pitchFamily="2" charset="2"/>
              </a:rPr>
              <a:t>consultation médicale</a:t>
            </a:r>
            <a:endParaRPr lang="fr-FR" altLang="fr-FR" sz="2400" b="1">
              <a:solidFill>
                <a:srgbClr val="000099"/>
              </a:solidFill>
              <a:cs typeface="Arial" panose="020B0604020202020204" pitchFamily="34" charset="0"/>
            </a:endParaRPr>
          </a:p>
        </p:txBody>
      </p:sp>
      <p:sp>
        <p:nvSpPr>
          <p:cNvPr id="393223"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Text Box 8"/>
          <p:cNvSpPr txBox="1">
            <a:spLocks noChangeArrowheads="1"/>
          </p:cNvSpPr>
          <p:nvPr/>
        </p:nvSpPr>
        <p:spPr bwMode="auto">
          <a:xfrm>
            <a:off x="2386013" y="1063625"/>
            <a:ext cx="3671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Erythème fessier</a:t>
            </a:r>
          </a:p>
        </p:txBody>
      </p:sp>
      <p:sp>
        <p:nvSpPr>
          <p:cNvPr id="13" name="Text Box 6"/>
          <p:cNvSpPr>
            <a:spLocks noChangeArrowheads="1"/>
          </p:cNvSpPr>
          <p:nvPr/>
        </p:nvSpPr>
        <p:spPr bwMode="auto">
          <a:xfrm>
            <a:off x="7888288" y="2127250"/>
            <a:ext cx="3240087"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ea typeface="MS PGothic" panose="020B0600070205080204" pitchFamily="34" charset="-128"/>
                <a:cs typeface="Arial" panose="020B0604020202020204" pitchFamily="34" charset="0"/>
              </a:rPr>
              <a:t>Medorrhinum 15 CH</a:t>
            </a:r>
          </a:p>
          <a:p>
            <a:pPr algn="r"/>
            <a:r>
              <a:rPr lang="fr-FR" altLang="fr-FR" sz="1600">
                <a:solidFill>
                  <a:srgbClr val="000090"/>
                </a:solidFill>
                <a:ea typeface="MS PGothic" panose="020B0600070205080204" pitchFamily="34" charset="-128"/>
                <a:cs typeface="Arial" panose="020B0604020202020204" pitchFamily="34" charset="0"/>
              </a:rPr>
              <a:t>1 dose, à renouveler si besoin</a:t>
            </a:r>
          </a:p>
        </p:txBody>
      </p:sp>
      <p:sp>
        <p:nvSpPr>
          <p:cNvPr id="14" name="Rectangle 13"/>
          <p:cNvSpPr>
            <a:spLocks noChangeArrowheads="1"/>
          </p:cNvSpPr>
          <p:nvPr/>
        </p:nvSpPr>
        <p:spPr bwMode="auto">
          <a:xfrm>
            <a:off x="347663" y="2227263"/>
            <a:ext cx="6096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MS PGothic" panose="020B0600070205080204" pitchFamily="34" charset="-128"/>
              </a:rPr>
              <a:t>Éruption </a:t>
            </a:r>
            <a:r>
              <a:rPr lang="fr-FR" altLang="fr-FR" sz="1600" b="1">
                <a:solidFill>
                  <a:srgbClr val="000099"/>
                </a:solidFill>
                <a:ea typeface="MS PGothic" panose="020B0600070205080204" pitchFamily="34" charset="-128"/>
              </a:rPr>
              <a:t>vésiculeuse prurigineuse </a:t>
            </a:r>
          </a:p>
          <a:p>
            <a:pPr lvl="1"/>
            <a:r>
              <a:rPr lang="fr-FR" altLang="fr-FR" sz="1600">
                <a:solidFill>
                  <a:srgbClr val="000099"/>
                </a:solidFill>
                <a:ea typeface="MS PGothic" panose="020B0600070205080204" pitchFamily="34" charset="-128"/>
              </a:rPr>
              <a:t>     Nourrisson dormant en </a:t>
            </a:r>
            <a:r>
              <a:rPr lang="fr-FR" altLang="fr-FR" sz="1600" b="1">
                <a:solidFill>
                  <a:srgbClr val="000099"/>
                </a:solidFill>
                <a:ea typeface="MS PGothic" panose="020B0600070205080204" pitchFamily="34" charset="-128"/>
              </a:rPr>
              <a:t>position genu-pectorale</a:t>
            </a:r>
          </a:p>
        </p:txBody>
      </p:sp>
      <p:sp>
        <p:nvSpPr>
          <p:cNvPr id="18" name="Text Box 6"/>
          <p:cNvSpPr>
            <a:spLocks noChangeArrowheads="1"/>
          </p:cNvSpPr>
          <p:nvPr/>
        </p:nvSpPr>
        <p:spPr bwMode="auto">
          <a:xfrm>
            <a:off x="7685088" y="3236913"/>
            <a:ext cx="3443287"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ea typeface="MS PGothic" panose="020B0600070205080204" pitchFamily="34" charset="-128"/>
                <a:cs typeface="Arial" panose="020B0604020202020204" pitchFamily="34" charset="0"/>
              </a:rPr>
              <a:t>Belladonna 9 CH</a:t>
            </a:r>
          </a:p>
          <a:p>
            <a:pPr algn="r"/>
            <a:r>
              <a:rPr lang="fr-FR" altLang="fr-FR" sz="1600">
                <a:solidFill>
                  <a:srgbClr val="000090"/>
                </a:solidFill>
                <a:ea typeface="MS PGothic" panose="020B0600070205080204" pitchFamily="34" charset="-128"/>
                <a:cs typeface="Arial" panose="020B0604020202020204" pitchFamily="34" charset="0"/>
              </a:rPr>
              <a:t>5 granules à chaque change - ESA</a:t>
            </a:r>
          </a:p>
        </p:txBody>
      </p:sp>
      <p:sp>
        <p:nvSpPr>
          <p:cNvPr id="20" name="Text Box 6"/>
          <p:cNvSpPr>
            <a:spLocks noChangeArrowheads="1"/>
          </p:cNvSpPr>
          <p:nvPr/>
        </p:nvSpPr>
        <p:spPr bwMode="auto">
          <a:xfrm>
            <a:off x="7678738" y="4316413"/>
            <a:ext cx="3443287"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ea typeface="MS PGothic" panose="020B0600070205080204" pitchFamily="34" charset="-128"/>
                <a:cs typeface="Arial" panose="020B0604020202020204" pitchFamily="34" charset="0"/>
              </a:rPr>
              <a:t>Rhus toxicodendron  9 CH</a:t>
            </a:r>
          </a:p>
          <a:p>
            <a:pPr algn="r"/>
            <a:r>
              <a:rPr lang="fr-FR" altLang="fr-FR" sz="1600">
                <a:solidFill>
                  <a:srgbClr val="000090"/>
                </a:solidFill>
                <a:ea typeface="MS PGothic" panose="020B0600070205080204" pitchFamily="34" charset="-128"/>
                <a:cs typeface="Arial" panose="020B0604020202020204" pitchFamily="34" charset="0"/>
              </a:rPr>
              <a:t>5 granules à chaque change - ESA</a:t>
            </a:r>
          </a:p>
        </p:txBody>
      </p:sp>
      <p:sp>
        <p:nvSpPr>
          <p:cNvPr id="21" name="Rectangle 20"/>
          <p:cNvSpPr>
            <a:spLocks noChangeArrowheads="1"/>
          </p:cNvSpPr>
          <p:nvPr/>
        </p:nvSpPr>
        <p:spPr bwMode="auto">
          <a:xfrm>
            <a:off x="347663" y="4340225"/>
            <a:ext cx="6096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MS PGothic" panose="020B0600070205080204" pitchFamily="34" charset="-128"/>
              </a:rPr>
              <a:t>Si érythème fessier avec aspect papuleux</a:t>
            </a:r>
          </a:p>
          <a:p>
            <a:pPr lvl="1"/>
            <a:r>
              <a:rPr lang="fr-FR" altLang="fr-FR" sz="1600">
                <a:solidFill>
                  <a:srgbClr val="000099"/>
                </a:solidFill>
                <a:ea typeface="MS PGothic" panose="020B0600070205080204" pitchFamily="34" charset="-128"/>
              </a:rPr>
              <a:t>     Éruption de </a:t>
            </a:r>
            <a:r>
              <a:rPr lang="fr-FR" altLang="fr-FR" sz="1600" b="1">
                <a:solidFill>
                  <a:srgbClr val="000099"/>
                </a:solidFill>
                <a:ea typeface="MS PGothic" panose="020B0600070205080204" pitchFamily="34" charset="-128"/>
              </a:rPr>
              <a:t>petites vésicules à liquide translucide</a:t>
            </a:r>
            <a:r>
              <a:rPr lang="fr-FR" altLang="fr-FR" sz="1600">
                <a:solidFill>
                  <a:srgbClr val="000099"/>
                </a:solidFill>
                <a:ea typeface="MS PGothic" panose="020B0600070205080204" pitchFamily="34" charset="-128"/>
              </a:rPr>
              <a:t>, reposant sur une </a:t>
            </a:r>
            <a:r>
              <a:rPr lang="fr-FR" altLang="fr-FR" sz="1600" b="1">
                <a:solidFill>
                  <a:srgbClr val="000099"/>
                </a:solidFill>
                <a:ea typeface="MS PGothic" panose="020B0600070205080204" pitchFamily="34" charset="-128"/>
              </a:rPr>
              <a:t>base érythémateuse prurigineuse </a:t>
            </a:r>
          </a:p>
        </p:txBody>
      </p:sp>
      <p:sp>
        <p:nvSpPr>
          <p:cNvPr id="19" name="Rectangle 18"/>
          <p:cNvSpPr>
            <a:spLocks noChangeArrowheads="1"/>
          </p:cNvSpPr>
          <p:nvPr/>
        </p:nvSpPr>
        <p:spPr bwMode="auto">
          <a:xfrm>
            <a:off x="347663" y="3384550"/>
            <a:ext cx="609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b="1">
                <a:solidFill>
                  <a:srgbClr val="000099"/>
                </a:solidFill>
                <a:ea typeface="MS PGothic" panose="020B0600070205080204" pitchFamily="34" charset="-128"/>
              </a:rPr>
              <a:t>Rubor, dolor, calor, tumor</a:t>
            </a:r>
          </a:p>
        </p:txBody>
      </p:sp>
      <p:sp>
        <p:nvSpPr>
          <p:cNvPr id="395272"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8" grpId="0" animBg="1"/>
      <p:bldP spid="20" grpId="0" animBg="1"/>
      <p:bldP spid="2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Text Box 8"/>
          <p:cNvSpPr txBox="1">
            <a:spLocks noChangeArrowheads="1"/>
          </p:cNvSpPr>
          <p:nvPr/>
        </p:nvSpPr>
        <p:spPr bwMode="auto">
          <a:xfrm>
            <a:off x="2386013" y="1063625"/>
            <a:ext cx="3671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Erythème fessier</a:t>
            </a:r>
          </a:p>
        </p:txBody>
      </p:sp>
      <p:sp>
        <p:nvSpPr>
          <p:cNvPr id="397314"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
        <p:nvSpPr>
          <p:cNvPr id="4" name="Text Box 6"/>
          <p:cNvSpPr>
            <a:spLocks noChangeArrowheads="1"/>
          </p:cNvSpPr>
          <p:nvPr/>
        </p:nvSpPr>
        <p:spPr bwMode="auto">
          <a:xfrm>
            <a:off x="7685088" y="2147888"/>
            <a:ext cx="3443287"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ea typeface="MS PGothic" panose="020B0600070205080204" pitchFamily="34" charset="-128"/>
                <a:cs typeface="Arial" panose="020B0604020202020204" pitchFamily="34" charset="0"/>
              </a:rPr>
              <a:t>Croton tiglium 9 CH</a:t>
            </a:r>
          </a:p>
          <a:p>
            <a:pPr algn="r"/>
            <a:r>
              <a:rPr lang="fr-FR" altLang="fr-FR" sz="1600">
                <a:solidFill>
                  <a:srgbClr val="000090"/>
                </a:solidFill>
                <a:ea typeface="MS PGothic" panose="020B0600070205080204" pitchFamily="34" charset="-128"/>
                <a:cs typeface="Arial" panose="020B0604020202020204" pitchFamily="34" charset="0"/>
              </a:rPr>
              <a:t>5 granules à chaque change - ESA</a:t>
            </a:r>
          </a:p>
        </p:txBody>
      </p:sp>
      <p:sp>
        <p:nvSpPr>
          <p:cNvPr id="5" name="Rectangle 4"/>
          <p:cNvSpPr>
            <a:spLocks noChangeArrowheads="1"/>
          </p:cNvSpPr>
          <p:nvPr/>
        </p:nvSpPr>
        <p:spPr bwMode="auto">
          <a:xfrm>
            <a:off x="347663" y="2228850"/>
            <a:ext cx="6096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MS PGothic" panose="020B0600070205080204" pitchFamily="34" charset="-128"/>
              </a:rPr>
              <a:t>Si</a:t>
            </a:r>
            <a:r>
              <a:rPr lang="fr-FR" altLang="fr-FR" sz="1600" b="1">
                <a:solidFill>
                  <a:srgbClr val="000099"/>
                </a:solidFill>
                <a:ea typeface="MS PGothic" panose="020B0600070205080204" pitchFamily="34" charset="-128"/>
              </a:rPr>
              <a:t> petites vésicules puis croûtes avec prurit intense </a:t>
            </a:r>
            <a:r>
              <a:rPr lang="fr-FR" altLang="fr-FR" sz="1600">
                <a:solidFill>
                  <a:srgbClr val="000099"/>
                </a:solidFill>
                <a:ea typeface="MS PGothic" panose="020B0600070205080204" pitchFamily="34" charset="-128"/>
              </a:rPr>
              <a:t>et peau hypersensible au grattage. Concomitance de diarrhées excoriantes</a:t>
            </a:r>
          </a:p>
        </p:txBody>
      </p:sp>
      <p:pic>
        <p:nvPicPr>
          <p:cNvPr id="6" name="Image 5"/>
          <p:cNvPicPr>
            <a:picLocks noChangeAspect="1"/>
          </p:cNvPicPr>
          <p:nvPr/>
        </p:nvPicPr>
        <p:blipFill>
          <a:blip r:embed="rId4"/>
          <a:stretch>
            <a:fillRect/>
          </a:stretch>
        </p:blipFill>
        <p:spPr>
          <a:xfrm>
            <a:off x="4059238" y="3178175"/>
            <a:ext cx="3744912" cy="295751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Text Box 8"/>
          <p:cNvSpPr txBox="1">
            <a:spLocks noChangeArrowheads="1"/>
          </p:cNvSpPr>
          <p:nvPr/>
        </p:nvSpPr>
        <p:spPr bwMode="auto">
          <a:xfrm>
            <a:off x="2386013" y="1063625"/>
            <a:ext cx="3671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Erythème fessier</a:t>
            </a:r>
          </a:p>
        </p:txBody>
      </p:sp>
      <p:sp>
        <p:nvSpPr>
          <p:cNvPr id="22" name="Text Box 6"/>
          <p:cNvSpPr>
            <a:spLocks noChangeArrowheads="1"/>
          </p:cNvSpPr>
          <p:nvPr/>
        </p:nvSpPr>
        <p:spPr bwMode="auto">
          <a:xfrm>
            <a:off x="7685088" y="3822700"/>
            <a:ext cx="3443287"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ea typeface="MS PGothic" panose="020B0600070205080204" pitchFamily="34" charset="-128"/>
                <a:cs typeface="Arial" panose="020B0604020202020204" pitchFamily="34" charset="0"/>
              </a:rPr>
              <a:t>Calcarea carbonica 15 CH</a:t>
            </a:r>
          </a:p>
          <a:p>
            <a:pPr algn="r"/>
            <a:r>
              <a:rPr lang="fr-FR" altLang="fr-FR" sz="1600">
                <a:solidFill>
                  <a:srgbClr val="000090"/>
                </a:solidFill>
                <a:ea typeface="MS PGothic" panose="020B0600070205080204" pitchFamily="34" charset="-128"/>
                <a:cs typeface="Arial" panose="020B0604020202020204" pitchFamily="34" charset="0"/>
              </a:rPr>
              <a:t>5 granules par jour</a:t>
            </a:r>
          </a:p>
        </p:txBody>
      </p:sp>
      <p:sp>
        <p:nvSpPr>
          <p:cNvPr id="23" name="Rectangle 22"/>
          <p:cNvSpPr>
            <a:spLocks noChangeArrowheads="1"/>
          </p:cNvSpPr>
          <p:nvPr/>
        </p:nvSpPr>
        <p:spPr bwMode="auto">
          <a:xfrm>
            <a:off x="347663" y="3902075"/>
            <a:ext cx="6096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MS PGothic" panose="020B0600070205080204" pitchFamily="34" charset="-128"/>
              </a:rPr>
              <a:t>Si</a:t>
            </a:r>
            <a:r>
              <a:rPr lang="fr-FR" altLang="fr-FR" sz="1600" b="1">
                <a:solidFill>
                  <a:srgbClr val="000099"/>
                </a:solidFill>
                <a:ea typeface="MS PGothic" panose="020B0600070205080204" pitchFamily="34" charset="-128"/>
              </a:rPr>
              <a:t> croûtes de lait associées, gros bébé</a:t>
            </a:r>
            <a:endParaRPr lang="fr-FR" altLang="fr-FR" sz="1600">
              <a:solidFill>
                <a:srgbClr val="000099"/>
              </a:solidFill>
              <a:ea typeface="MS PGothic" panose="020B0600070205080204" pitchFamily="34" charset="-128"/>
            </a:endParaRPr>
          </a:p>
        </p:txBody>
      </p:sp>
      <p:sp>
        <p:nvSpPr>
          <p:cNvPr id="24" name="Text Box 6"/>
          <p:cNvSpPr>
            <a:spLocks noChangeArrowheads="1"/>
          </p:cNvSpPr>
          <p:nvPr/>
        </p:nvSpPr>
        <p:spPr bwMode="auto">
          <a:xfrm>
            <a:off x="7893050" y="2198688"/>
            <a:ext cx="3240088"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ea typeface="MS PGothic" panose="020B0600070205080204" pitchFamily="34" charset="-128"/>
                <a:cs typeface="Arial" panose="020B0604020202020204" pitchFamily="34" charset="0"/>
              </a:rPr>
              <a:t>Chamomilla vulgaris 15 CH </a:t>
            </a:r>
          </a:p>
          <a:p>
            <a:pPr algn="r"/>
            <a:r>
              <a:rPr lang="fr-FR" altLang="fr-FR" sz="1600">
                <a:solidFill>
                  <a:srgbClr val="000090"/>
                </a:solidFill>
                <a:ea typeface="MS PGothic" panose="020B0600070205080204" pitchFamily="34" charset="-128"/>
                <a:cs typeface="Arial" panose="020B0604020202020204" pitchFamily="34" charset="0"/>
              </a:rPr>
              <a:t>5 granules par jour</a:t>
            </a:r>
          </a:p>
        </p:txBody>
      </p:sp>
      <p:sp>
        <p:nvSpPr>
          <p:cNvPr id="25" name="Rectangle 24"/>
          <p:cNvSpPr>
            <a:spLocks noChangeArrowheads="1"/>
          </p:cNvSpPr>
          <p:nvPr/>
        </p:nvSpPr>
        <p:spPr bwMode="auto">
          <a:xfrm>
            <a:off x="347663" y="2370138"/>
            <a:ext cx="609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MS PGothic" panose="020B0600070205080204" pitchFamily="34" charset="-128"/>
              </a:rPr>
              <a:t>Si </a:t>
            </a:r>
            <a:r>
              <a:rPr lang="fr-FR" altLang="fr-FR" sz="1600" b="1">
                <a:solidFill>
                  <a:srgbClr val="000099"/>
                </a:solidFill>
                <a:ea typeface="MS PGothic" panose="020B0600070205080204" pitchFamily="34" charset="-128"/>
              </a:rPr>
              <a:t>contexte de poussée dentaire </a:t>
            </a:r>
          </a:p>
        </p:txBody>
      </p:sp>
      <p:sp>
        <p:nvSpPr>
          <p:cNvPr id="399366"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89013" y="2511425"/>
            <a:ext cx="10515600" cy="3584575"/>
          </a:xfrm>
        </p:spPr>
        <p:txBody>
          <a:bodyPr anchor="t"/>
          <a:lstStyle/>
          <a:p>
            <a:pPr>
              <a:buFontTx/>
              <a:buBlip>
                <a:blip r:embed="rId3"/>
              </a:buBlip>
              <a:defRPr/>
            </a:pPr>
            <a:r>
              <a:rPr lang="fr-FR" altLang="fr-FR" sz="2000" b="1" dirty="0">
                <a:solidFill>
                  <a:srgbClr val="000099"/>
                </a:solidFill>
                <a:latin typeface="+mj-lt"/>
                <a:cs typeface="Arial" panose="020B0604020202020204" pitchFamily="34" charset="0"/>
              </a:rPr>
              <a:t>Tumeurs cutanées bénignes</a:t>
            </a:r>
            <a:r>
              <a:rPr lang="fr-FR" altLang="fr-FR" sz="2000" dirty="0">
                <a:solidFill>
                  <a:srgbClr val="000099"/>
                </a:solidFill>
                <a:latin typeface="+mj-lt"/>
                <a:cs typeface="Arial" panose="020B0604020202020204" pitchFamily="34" charset="0"/>
                <a:sym typeface="Wingdings" panose="05000000000000000000" pitchFamily="2" charset="2"/>
              </a:rPr>
              <a:t> </a:t>
            </a:r>
            <a:r>
              <a:rPr lang="fr-FR" sz="2000" b="1" dirty="0">
                <a:solidFill>
                  <a:srgbClr val="000099"/>
                </a:solidFill>
                <a:latin typeface="+mj-lt"/>
                <a:cs typeface="Arial"/>
              </a:rPr>
              <a:t>d’origine virale (PVH - famille des Papillomavirus)</a:t>
            </a:r>
          </a:p>
          <a:p>
            <a:pPr marL="0" indent="0">
              <a:buFontTx/>
              <a:buNone/>
              <a:defRPr/>
            </a:pPr>
            <a:endParaRPr lang="fr-FR" sz="2000" dirty="0">
              <a:solidFill>
                <a:srgbClr val="000099"/>
              </a:solidFill>
              <a:latin typeface="+mj-lt"/>
              <a:cs typeface="Arial"/>
            </a:endParaRPr>
          </a:p>
          <a:p>
            <a:pPr>
              <a:buFontTx/>
              <a:buBlip>
                <a:blip r:embed="rId3"/>
              </a:buBlip>
              <a:defRPr/>
            </a:pPr>
            <a:r>
              <a:rPr lang="fr-FR" sz="2000" dirty="0">
                <a:solidFill>
                  <a:srgbClr val="000099"/>
                </a:solidFill>
                <a:latin typeface="+mj-lt"/>
                <a:cs typeface="Arial"/>
              </a:rPr>
              <a:t>Environ 120 sous-types de PVH différents</a:t>
            </a:r>
          </a:p>
          <a:p>
            <a:pPr marL="0" indent="0">
              <a:buFontTx/>
              <a:buNone/>
              <a:defRPr/>
            </a:pPr>
            <a:endParaRPr lang="fr-FR" sz="2000" dirty="0">
              <a:solidFill>
                <a:srgbClr val="000099"/>
              </a:solidFill>
              <a:latin typeface="+mj-lt"/>
              <a:cs typeface="Arial"/>
            </a:endParaRPr>
          </a:p>
          <a:p>
            <a:pPr>
              <a:buFontTx/>
              <a:buBlip>
                <a:blip r:embed="rId3"/>
              </a:buBlip>
              <a:defRPr/>
            </a:pPr>
            <a:r>
              <a:rPr lang="fr-FR" sz="2000" dirty="0">
                <a:solidFill>
                  <a:srgbClr val="000099"/>
                </a:solidFill>
                <a:latin typeface="+mj-lt"/>
                <a:cs typeface="Arial"/>
              </a:rPr>
              <a:t>Plusieurs types de verrues :</a:t>
            </a:r>
          </a:p>
          <a:p>
            <a:pPr marL="1250950" lvl="2" indent="0">
              <a:lnSpc>
                <a:spcPct val="130000"/>
              </a:lnSpc>
              <a:buFontTx/>
              <a:buNone/>
              <a:defRPr/>
            </a:pPr>
            <a:r>
              <a:rPr lang="fr-FR" sz="2000" dirty="0">
                <a:solidFill>
                  <a:srgbClr val="000099"/>
                </a:solidFill>
                <a:latin typeface="+mj-lt"/>
                <a:cs typeface="Arial"/>
              </a:rPr>
              <a:t>- verrues </a:t>
            </a:r>
            <a:r>
              <a:rPr lang="fr-FR" sz="2000" b="1" dirty="0">
                <a:solidFill>
                  <a:srgbClr val="000099"/>
                </a:solidFill>
                <a:latin typeface="+mj-lt"/>
                <a:cs typeface="Arial"/>
              </a:rPr>
              <a:t>vulgaires</a:t>
            </a:r>
            <a:r>
              <a:rPr lang="fr-FR" sz="2000" dirty="0">
                <a:solidFill>
                  <a:srgbClr val="000099"/>
                </a:solidFill>
                <a:latin typeface="+mj-lt"/>
                <a:cs typeface="Arial"/>
              </a:rPr>
              <a:t>: petites lésions en relief (doigts, dos des mains…)</a:t>
            </a:r>
          </a:p>
          <a:p>
            <a:pPr marL="1250950" lvl="2" indent="0">
              <a:lnSpc>
                <a:spcPct val="130000"/>
              </a:lnSpc>
              <a:buFontTx/>
              <a:buNone/>
              <a:defRPr/>
            </a:pPr>
            <a:r>
              <a:rPr lang="fr-FR" sz="2000" dirty="0">
                <a:solidFill>
                  <a:srgbClr val="000099"/>
                </a:solidFill>
                <a:latin typeface="+mj-lt"/>
                <a:cs typeface="Arial"/>
              </a:rPr>
              <a:t>- verrues </a:t>
            </a:r>
            <a:r>
              <a:rPr lang="fr-FR" sz="2000" b="1" dirty="0">
                <a:solidFill>
                  <a:srgbClr val="000099"/>
                </a:solidFill>
                <a:latin typeface="+mj-lt"/>
                <a:cs typeface="Arial"/>
              </a:rPr>
              <a:t>plantaires</a:t>
            </a:r>
            <a:r>
              <a:rPr lang="fr-FR" sz="2000" dirty="0">
                <a:solidFill>
                  <a:srgbClr val="000099"/>
                </a:solidFill>
                <a:latin typeface="+mj-lt"/>
                <a:cs typeface="Arial"/>
              </a:rPr>
              <a:t>: dures, </a:t>
            </a:r>
            <a:r>
              <a:rPr lang="fr-FR" sz="2000" dirty="0" err="1">
                <a:solidFill>
                  <a:srgbClr val="000099"/>
                </a:solidFill>
                <a:latin typeface="+mj-lt"/>
                <a:cs typeface="Arial"/>
              </a:rPr>
              <a:t>hyperkératosiques</a:t>
            </a:r>
            <a:endParaRPr lang="fr-FR" sz="2000" dirty="0">
              <a:solidFill>
                <a:srgbClr val="000099"/>
              </a:solidFill>
              <a:latin typeface="+mj-lt"/>
              <a:cs typeface="Arial"/>
            </a:endParaRPr>
          </a:p>
          <a:p>
            <a:pPr marL="1250950" lvl="2" indent="0">
              <a:lnSpc>
                <a:spcPct val="130000"/>
              </a:lnSpc>
              <a:buFontTx/>
              <a:buNone/>
              <a:defRPr/>
            </a:pPr>
            <a:r>
              <a:rPr lang="fr-FR" sz="2000" dirty="0">
                <a:solidFill>
                  <a:srgbClr val="000099"/>
                </a:solidFill>
                <a:latin typeface="+mj-lt"/>
                <a:cs typeface="Arial"/>
              </a:rPr>
              <a:t>- verrues </a:t>
            </a:r>
            <a:r>
              <a:rPr lang="fr-FR" sz="2000" b="1" dirty="0">
                <a:solidFill>
                  <a:srgbClr val="000099"/>
                </a:solidFill>
                <a:latin typeface="+mj-lt"/>
                <a:cs typeface="Arial"/>
              </a:rPr>
              <a:t>planes:</a:t>
            </a:r>
            <a:r>
              <a:rPr lang="fr-FR" sz="2000" dirty="0">
                <a:solidFill>
                  <a:srgbClr val="000099"/>
                </a:solidFill>
                <a:latin typeface="+mj-lt"/>
                <a:cs typeface="Arial"/>
              </a:rPr>
              <a:t> verrues molles (mains, visage…)</a:t>
            </a:r>
          </a:p>
          <a:p>
            <a:pPr marL="1250950" lvl="2" indent="0">
              <a:lnSpc>
                <a:spcPct val="130000"/>
              </a:lnSpc>
              <a:buFontTx/>
              <a:buNone/>
              <a:defRPr/>
            </a:pPr>
            <a:r>
              <a:rPr lang="fr-FR" sz="2000" dirty="0">
                <a:solidFill>
                  <a:srgbClr val="000099"/>
                </a:solidFill>
                <a:latin typeface="+mj-lt"/>
                <a:cs typeface="Arial"/>
              </a:rPr>
              <a:t>- verrues </a:t>
            </a:r>
            <a:r>
              <a:rPr lang="fr-FR" sz="2000" b="1" dirty="0">
                <a:solidFill>
                  <a:srgbClr val="000099"/>
                </a:solidFill>
                <a:latin typeface="+mj-lt"/>
                <a:cs typeface="Arial"/>
              </a:rPr>
              <a:t>génitales</a:t>
            </a:r>
          </a:p>
        </p:txBody>
      </p:sp>
      <p:sp>
        <p:nvSpPr>
          <p:cNvPr id="401410"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Verrues</a:t>
            </a:r>
          </a:p>
        </p:txBody>
      </p:sp>
      <p:sp>
        <p:nvSpPr>
          <p:cNvPr id="5"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dirty="0"/>
          </a:p>
        </p:txBody>
      </p:sp>
      <p:sp>
        <p:nvSpPr>
          <p:cNvPr id="401412"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022350" y="2478088"/>
            <a:ext cx="10564813" cy="2854325"/>
          </a:xfrm>
        </p:spPr>
        <p:txBody>
          <a:bodyPr anchor="t"/>
          <a:lstStyle/>
          <a:p>
            <a:pPr algn="ctr">
              <a:buFontTx/>
              <a:buNone/>
              <a:defRPr/>
            </a:pPr>
            <a:endParaRPr lang="fr-FR" sz="2000" b="1" i="1" u="sng" dirty="0">
              <a:solidFill>
                <a:srgbClr val="000099"/>
              </a:solidFill>
            </a:endParaRPr>
          </a:p>
          <a:p>
            <a:pPr algn="just">
              <a:buFontTx/>
              <a:buBlip>
                <a:blip r:embed="rId3"/>
              </a:buBlip>
              <a:defRPr/>
            </a:pPr>
            <a:r>
              <a:rPr lang="fr-FR" sz="2000" dirty="0">
                <a:solidFill>
                  <a:srgbClr val="000099"/>
                </a:solidFill>
                <a:cs typeface="Arial" panose="020B0604020202020204" pitchFamily="34" charset="0"/>
              </a:rPr>
              <a:t>Selon localisation : paupières, parties génitales…</a:t>
            </a:r>
          </a:p>
          <a:p>
            <a:pPr marL="0" indent="0" algn="just">
              <a:buFontTx/>
              <a:buNone/>
              <a:defRPr/>
            </a:pPr>
            <a:endParaRPr lang="fr-FR" sz="2000" dirty="0">
              <a:solidFill>
                <a:srgbClr val="000099"/>
              </a:solidFill>
              <a:cs typeface="Arial" panose="020B0604020202020204" pitchFamily="34" charset="0"/>
            </a:endParaRPr>
          </a:p>
          <a:p>
            <a:pPr>
              <a:buFontTx/>
              <a:buBlip>
                <a:blip r:embed="rId3"/>
              </a:buBlip>
              <a:defRPr/>
            </a:pPr>
            <a:r>
              <a:rPr lang="fr-FR" sz="2000" dirty="0">
                <a:solidFill>
                  <a:srgbClr val="000099"/>
                </a:solidFill>
                <a:cs typeface="Arial" panose="020B0604020202020204" pitchFamily="34" charset="0"/>
              </a:rPr>
              <a:t>Si verrues qui saignent, douloureuses, se multiplient ou changent de forme et de couleur</a:t>
            </a:r>
          </a:p>
        </p:txBody>
      </p:sp>
      <p:pic>
        <p:nvPicPr>
          <p:cNvPr id="403458"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07300" y="1963738"/>
            <a:ext cx="13160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contenu 2"/>
          <p:cNvSpPr txBox="1">
            <a:spLocks/>
          </p:cNvSpPr>
          <p:nvPr/>
        </p:nvSpPr>
        <p:spPr>
          <a:xfrm>
            <a:off x="257175" y="13747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pic>
        <p:nvPicPr>
          <p:cNvPr id="403460" name="Picture 2" descr="Afficher l'image d'origin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19238" y="4471988"/>
            <a:ext cx="8159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3461" name="Rectangle 8"/>
          <p:cNvSpPr>
            <a:spLocks noChangeArrowheads="1"/>
          </p:cNvSpPr>
          <p:nvPr/>
        </p:nvSpPr>
        <p:spPr bwMode="auto">
          <a:xfrm>
            <a:off x="2903538" y="4900613"/>
            <a:ext cx="3878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400">
                <a:solidFill>
                  <a:srgbClr val="000099"/>
                </a:solidFill>
                <a:cs typeface="Arial" panose="020B0604020202020204" pitchFamily="34" charset="0"/>
                <a:sym typeface="Wingdings" panose="05000000000000000000" pitchFamily="2" charset="2"/>
              </a:rPr>
              <a:t> </a:t>
            </a:r>
            <a:r>
              <a:rPr lang="fr-FR" altLang="fr-FR" sz="2400" b="1">
                <a:solidFill>
                  <a:srgbClr val="000099"/>
                </a:solidFill>
                <a:cs typeface="Arial" panose="020B0604020202020204" pitchFamily="34" charset="0"/>
                <a:sym typeface="Wingdings" panose="05000000000000000000" pitchFamily="2" charset="2"/>
              </a:rPr>
              <a:t>consultation médicale</a:t>
            </a:r>
            <a:endParaRPr lang="fr-FR" altLang="fr-FR" sz="2400" b="1">
              <a:solidFill>
                <a:srgbClr val="000099"/>
              </a:solidFill>
              <a:cs typeface="Arial" panose="020B0604020202020204" pitchFamily="34" charset="0"/>
            </a:endParaRPr>
          </a:p>
        </p:txBody>
      </p:sp>
      <p:sp>
        <p:nvSpPr>
          <p:cNvPr id="403462"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Verrues</a:t>
            </a:r>
          </a:p>
        </p:txBody>
      </p:sp>
      <p:sp>
        <p:nvSpPr>
          <p:cNvPr id="403463"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2386013" y="1065213"/>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Verrues</a:t>
            </a:r>
          </a:p>
        </p:txBody>
      </p:sp>
      <p:sp>
        <p:nvSpPr>
          <p:cNvPr id="8" name="Text Box 6"/>
          <p:cNvSpPr>
            <a:spLocks noChangeArrowheads="1"/>
          </p:cNvSpPr>
          <p:nvPr/>
        </p:nvSpPr>
        <p:spPr bwMode="auto">
          <a:xfrm>
            <a:off x="7627938" y="1674813"/>
            <a:ext cx="3509962" cy="681037"/>
          </a:xfrm>
          <a:prstGeom prst="roundRect">
            <a:avLst>
              <a:gd name="adj" fmla="val 16667"/>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defRPr/>
            </a:pPr>
            <a:r>
              <a:rPr lang="fr-FR" altLang="fr-FR" b="1" dirty="0">
                <a:solidFill>
                  <a:srgbClr val="000099"/>
                </a:solidFill>
                <a:latin typeface="+mj-lt"/>
                <a:cs typeface="Arial" panose="020B0604020202020204" pitchFamily="34" charset="0"/>
              </a:rPr>
              <a:t>Thuya </a:t>
            </a:r>
            <a:r>
              <a:rPr lang="fr-FR" altLang="fr-FR" b="1" dirty="0" err="1">
                <a:solidFill>
                  <a:srgbClr val="000099"/>
                </a:solidFill>
                <a:latin typeface="+mj-lt"/>
                <a:cs typeface="Arial" panose="020B0604020202020204" pitchFamily="34" charset="0"/>
              </a:rPr>
              <a:t>occidentalis</a:t>
            </a:r>
            <a:r>
              <a:rPr lang="fr-FR" altLang="fr-FR" b="1" dirty="0">
                <a:solidFill>
                  <a:srgbClr val="000099"/>
                </a:solidFill>
                <a:latin typeface="+mj-lt"/>
                <a:cs typeface="Arial" panose="020B0604020202020204" pitchFamily="34" charset="0"/>
              </a:rPr>
              <a:t> 15 CH</a:t>
            </a:r>
          </a:p>
          <a:p>
            <a:pPr algn="r" eaLnBrk="0" hangingPunct="0">
              <a:defRPr/>
            </a:pPr>
            <a:r>
              <a:rPr lang="fr-FR" altLang="fr-FR" sz="1600" dirty="0">
                <a:solidFill>
                  <a:srgbClr val="000099"/>
                </a:solidFill>
                <a:latin typeface="+mj-lt"/>
                <a:cs typeface="Arial" panose="020B0604020202020204" pitchFamily="34" charset="0"/>
              </a:rPr>
              <a:t>1 dose par semaine pendant 2 mois</a:t>
            </a:r>
          </a:p>
        </p:txBody>
      </p:sp>
      <p:sp>
        <p:nvSpPr>
          <p:cNvPr id="9" name="Rectangle 8"/>
          <p:cNvSpPr>
            <a:spLocks noChangeArrowheads="1"/>
          </p:cNvSpPr>
          <p:nvPr/>
        </p:nvSpPr>
        <p:spPr bwMode="auto">
          <a:xfrm>
            <a:off x="347663" y="1801813"/>
            <a:ext cx="6096000" cy="338137"/>
          </a:xfrm>
          <a:prstGeom prst="rect">
            <a:avLst/>
          </a:prstGeom>
          <a:noFill/>
          <a:ln>
            <a:noFill/>
          </a:ln>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Aft>
                <a:spcPct val="50000"/>
              </a:spcAft>
              <a:buClr>
                <a:srgbClr val="33CC33"/>
              </a:buClr>
              <a:buFontTx/>
              <a:buBlip>
                <a:blip r:embed="rId3"/>
              </a:buBlip>
              <a:defRPr/>
            </a:pPr>
            <a:r>
              <a:rPr lang="fr-FR" altLang="fr-FR" sz="1600" b="1" dirty="0">
                <a:solidFill>
                  <a:srgbClr val="000099"/>
                </a:solidFill>
                <a:latin typeface="+mj-lt"/>
              </a:rPr>
              <a:t>Dans tous les cas : </a:t>
            </a:r>
          </a:p>
        </p:txBody>
      </p:sp>
      <p:sp>
        <p:nvSpPr>
          <p:cNvPr id="10" name="Rectangle 9"/>
          <p:cNvSpPr>
            <a:spLocks noChangeArrowheads="1"/>
          </p:cNvSpPr>
          <p:nvPr/>
        </p:nvSpPr>
        <p:spPr bwMode="auto">
          <a:xfrm>
            <a:off x="347663" y="2565400"/>
            <a:ext cx="6096000" cy="954088"/>
          </a:xfrm>
          <a:prstGeom prst="rect">
            <a:avLst/>
          </a:prstGeom>
          <a:noFill/>
          <a:ln>
            <a:noFill/>
          </a:ln>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Aft>
                <a:spcPct val="50000"/>
              </a:spcAft>
              <a:buClr>
                <a:srgbClr val="33CC33"/>
              </a:buClr>
              <a:buFontTx/>
              <a:buBlip>
                <a:blip r:embed="rId3"/>
              </a:buBlip>
              <a:defRPr/>
            </a:pPr>
            <a:r>
              <a:rPr lang="fr-FR" altLang="fr-FR" sz="1600" b="1" dirty="0">
                <a:solidFill>
                  <a:srgbClr val="000099"/>
                </a:solidFill>
                <a:latin typeface="+mj-lt"/>
              </a:rPr>
              <a:t>Si </a:t>
            </a:r>
            <a:r>
              <a:rPr lang="fr-FR" altLang="fr-FR" sz="1600" dirty="0">
                <a:solidFill>
                  <a:srgbClr val="000099"/>
                </a:solidFill>
                <a:latin typeface="+mj-lt"/>
              </a:rPr>
              <a:t>verrue cornée, dure, </a:t>
            </a:r>
            <a:r>
              <a:rPr lang="fr-FR" altLang="fr-FR" sz="1600" b="1" dirty="0" err="1">
                <a:solidFill>
                  <a:srgbClr val="000099"/>
                </a:solidFill>
                <a:latin typeface="+mj-lt"/>
              </a:rPr>
              <a:t>kératosique</a:t>
            </a:r>
            <a:r>
              <a:rPr lang="fr-FR" altLang="fr-FR" sz="1600" b="1" dirty="0">
                <a:solidFill>
                  <a:srgbClr val="000099"/>
                </a:solidFill>
                <a:latin typeface="+mj-lt"/>
              </a:rPr>
              <a:t>, </a:t>
            </a:r>
            <a:r>
              <a:rPr lang="fr-FR" altLang="fr-FR" sz="1600" dirty="0">
                <a:solidFill>
                  <a:srgbClr val="000099"/>
                </a:solidFill>
                <a:latin typeface="+mj-lt"/>
              </a:rPr>
              <a:t>souvent localisée à la paume des mains ou plante des pieds</a:t>
            </a:r>
            <a:endParaRPr lang="fr-FR" altLang="fr-FR" sz="1600" dirty="0">
              <a:solidFill>
                <a:srgbClr val="FF0000"/>
              </a:solidFill>
              <a:latin typeface="+mj-lt"/>
            </a:endParaRPr>
          </a:p>
          <a:p>
            <a:pPr>
              <a:spcAft>
                <a:spcPct val="50000"/>
              </a:spcAft>
              <a:buClr>
                <a:srgbClr val="33CC33"/>
              </a:buClr>
              <a:buFontTx/>
              <a:buBlip>
                <a:blip r:embed="rId3"/>
              </a:buBlip>
              <a:defRPr/>
            </a:pPr>
            <a:endParaRPr lang="fr-FR" altLang="fr-FR" sz="1600" b="1" dirty="0">
              <a:solidFill>
                <a:srgbClr val="000099"/>
              </a:solidFill>
              <a:latin typeface="+mj-lt"/>
            </a:endParaRPr>
          </a:p>
        </p:txBody>
      </p:sp>
      <p:sp>
        <p:nvSpPr>
          <p:cNvPr id="11" name="Text Box 6"/>
          <p:cNvSpPr>
            <a:spLocks noChangeArrowheads="1"/>
          </p:cNvSpPr>
          <p:nvPr/>
        </p:nvSpPr>
        <p:spPr bwMode="auto">
          <a:xfrm>
            <a:off x="7993063" y="2546350"/>
            <a:ext cx="3144837" cy="681038"/>
          </a:xfrm>
          <a:prstGeom prst="roundRect">
            <a:avLst>
              <a:gd name="adj" fmla="val 16667"/>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defRPr/>
            </a:pPr>
            <a:r>
              <a:rPr lang="fr-FR" altLang="fr-FR" b="1" dirty="0" err="1">
                <a:solidFill>
                  <a:srgbClr val="000099"/>
                </a:solidFill>
                <a:latin typeface="+mj-lt"/>
                <a:cs typeface="Arial" panose="020B0604020202020204" pitchFamily="34" charset="0"/>
              </a:rPr>
              <a:t>Antimonium</a:t>
            </a:r>
            <a:r>
              <a:rPr lang="fr-FR" altLang="fr-FR" b="1" dirty="0">
                <a:solidFill>
                  <a:srgbClr val="000099"/>
                </a:solidFill>
                <a:latin typeface="+mj-lt"/>
                <a:cs typeface="Arial" panose="020B0604020202020204" pitchFamily="34" charset="0"/>
              </a:rPr>
              <a:t> </a:t>
            </a:r>
            <a:r>
              <a:rPr lang="fr-FR" altLang="fr-FR" b="1" dirty="0" err="1">
                <a:solidFill>
                  <a:srgbClr val="000099"/>
                </a:solidFill>
                <a:latin typeface="+mj-lt"/>
                <a:cs typeface="Arial" panose="020B0604020202020204" pitchFamily="34" charset="0"/>
              </a:rPr>
              <a:t>crudum</a:t>
            </a:r>
            <a:r>
              <a:rPr lang="fr-FR" altLang="fr-FR" b="1" dirty="0">
                <a:solidFill>
                  <a:srgbClr val="000099"/>
                </a:solidFill>
                <a:latin typeface="+mj-lt"/>
                <a:cs typeface="Arial" panose="020B0604020202020204" pitchFamily="34" charset="0"/>
              </a:rPr>
              <a:t> 9 CH </a:t>
            </a:r>
          </a:p>
          <a:p>
            <a:pPr algn="r" eaLnBrk="0" hangingPunct="0">
              <a:defRPr/>
            </a:pPr>
            <a:r>
              <a:rPr lang="fr-FR" altLang="fr-FR" sz="1600" dirty="0">
                <a:solidFill>
                  <a:srgbClr val="000099"/>
                </a:solidFill>
                <a:latin typeface="+mj-lt"/>
                <a:cs typeface="Arial" panose="020B0604020202020204" pitchFamily="34" charset="0"/>
              </a:rPr>
              <a:t>5 granules matin et soir</a:t>
            </a:r>
          </a:p>
        </p:txBody>
      </p:sp>
      <p:sp>
        <p:nvSpPr>
          <p:cNvPr id="12" name="Text Box 6"/>
          <p:cNvSpPr>
            <a:spLocks noChangeArrowheads="1"/>
          </p:cNvSpPr>
          <p:nvPr/>
        </p:nvSpPr>
        <p:spPr bwMode="auto">
          <a:xfrm>
            <a:off x="8367713" y="4856163"/>
            <a:ext cx="2770187" cy="679450"/>
          </a:xfrm>
          <a:prstGeom prst="roundRect">
            <a:avLst>
              <a:gd name="adj" fmla="val 16667"/>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defRPr/>
            </a:pPr>
            <a:r>
              <a:rPr lang="fr-FR" altLang="fr-FR" b="1">
                <a:solidFill>
                  <a:srgbClr val="000099"/>
                </a:solidFill>
                <a:latin typeface="+mj-lt"/>
                <a:cs typeface="Arial" panose="020B0604020202020204" pitchFamily="34" charset="0"/>
              </a:rPr>
              <a:t>Nitricum acidum 9 CH </a:t>
            </a:r>
          </a:p>
          <a:p>
            <a:pPr algn="r" eaLnBrk="0" hangingPunct="0">
              <a:defRPr/>
            </a:pPr>
            <a:r>
              <a:rPr lang="fr-FR" altLang="fr-FR" sz="1600">
                <a:solidFill>
                  <a:srgbClr val="000099"/>
                </a:solidFill>
                <a:latin typeface="+mj-lt"/>
                <a:cs typeface="Arial" panose="020B0604020202020204" pitchFamily="34" charset="0"/>
              </a:rPr>
              <a:t>5 granules matin et soir</a:t>
            </a:r>
          </a:p>
        </p:txBody>
      </p:sp>
      <p:sp>
        <p:nvSpPr>
          <p:cNvPr id="13" name="Rectangle 12"/>
          <p:cNvSpPr>
            <a:spLocks noChangeArrowheads="1"/>
          </p:cNvSpPr>
          <p:nvPr/>
        </p:nvSpPr>
        <p:spPr bwMode="auto">
          <a:xfrm>
            <a:off x="347663" y="4856163"/>
            <a:ext cx="6096000" cy="339725"/>
          </a:xfrm>
          <a:prstGeom prst="rect">
            <a:avLst/>
          </a:prstGeom>
          <a:noFill/>
          <a:ln>
            <a:noFill/>
          </a:ln>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Aft>
                <a:spcPct val="50000"/>
              </a:spcAft>
              <a:buClr>
                <a:srgbClr val="33CC33"/>
              </a:buClr>
              <a:buFontTx/>
              <a:buBlip>
                <a:blip r:embed="rId3"/>
              </a:buBlip>
              <a:defRPr/>
            </a:pPr>
            <a:r>
              <a:rPr lang="fr-FR" altLang="fr-FR" sz="1600" b="1" dirty="0">
                <a:solidFill>
                  <a:srgbClr val="000099"/>
                </a:solidFill>
                <a:latin typeface="+mj-lt"/>
              </a:rPr>
              <a:t>Si verrue jaune en périphérie, dentelée, douloureuse </a:t>
            </a:r>
          </a:p>
        </p:txBody>
      </p:sp>
      <p:pic>
        <p:nvPicPr>
          <p:cNvPr id="16" name="Picture 5"/>
          <p:cNvPicPr>
            <a:picLocks noChangeAspect="1" noChangeArrowheads="1"/>
          </p:cNvPicPr>
          <p:nvPr/>
        </p:nvPicPr>
        <p:blipFill>
          <a:blip r:embed="rId4">
            <a:extLst>
              <a:ext uri="{28A0092B-C50C-407E-A947-70E740481C1C}">
                <a14:useLocalDpi xmlns:a14="http://schemas.microsoft.com/office/drawing/2010/main"/>
              </a:ext>
            </a:extLst>
          </a:blip>
          <a:srcRect l="19727" t="39171" r="20476" b="41425"/>
          <a:stretch>
            <a:fillRect/>
          </a:stretch>
        </p:blipFill>
        <p:spPr bwMode="auto">
          <a:xfrm>
            <a:off x="1187450" y="3232150"/>
            <a:ext cx="56229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p:cNvPicPr>
            <a:picLocks noChangeAspect="1" noChangeArrowheads="1"/>
          </p:cNvPicPr>
          <p:nvPr/>
        </p:nvPicPr>
        <p:blipFill>
          <a:blip r:embed="rId5">
            <a:extLst>
              <a:ext uri="{28A0092B-C50C-407E-A947-70E740481C1C}">
                <a14:useLocalDpi xmlns:a14="http://schemas.microsoft.com/office/drawing/2010/main"/>
              </a:ext>
            </a:extLst>
          </a:blip>
          <a:srcRect l="42322" t="45074" r="18994" b="34244"/>
          <a:stretch>
            <a:fillRect/>
          </a:stretch>
        </p:blipFill>
        <p:spPr bwMode="auto">
          <a:xfrm>
            <a:off x="3101975" y="5195888"/>
            <a:ext cx="3773488"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8"/>
          <p:cNvSpPr txBox="1">
            <a:spLocks noChangeArrowheads="1"/>
          </p:cNvSpPr>
          <p:nvPr/>
        </p:nvSpPr>
        <p:spPr bwMode="auto">
          <a:xfrm>
            <a:off x="2397125" y="314325"/>
            <a:ext cx="8091488" cy="5842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fr-FR" altLang="fr-FR" sz="3200" b="1" dirty="0">
                <a:solidFill>
                  <a:schemeClr val="bg1"/>
                </a:solidFill>
                <a:latin typeface="+mj-lt"/>
                <a:cs typeface="Arial" panose="020B0604020202020204" pitchFamily="34" charset="0"/>
              </a:rPr>
              <a:t>3.4. </a:t>
            </a:r>
            <a:r>
              <a:rPr lang="fr-FR" altLang="fr-FR" sz="3200" b="1" dirty="0">
                <a:solidFill>
                  <a:srgbClr val="FFFFFF"/>
                </a:solidFill>
                <a:latin typeface="+mj-lt"/>
                <a:cs typeface="Arial" panose="020B0604020202020204" pitchFamily="34" charset="0"/>
              </a:rPr>
              <a:t>Dermatologie pédiatrique</a:t>
            </a:r>
          </a:p>
        </p:txBody>
      </p:sp>
      <p:pic>
        <p:nvPicPr>
          <p:cNvPr id="2" name="Image 1"/>
          <p:cNvPicPr>
            <a:picLocks noChangeAspect="1"/>
          </p:cNvPicPr>
          <p:nvPr/>
        </p:nvPicPr>
        <p:blipFill>
          <a:blip r:embed="rId6" cstate="screen">
            <a:extLst>
              <a:ext uri="{28A0092B-C50C-407E-A947-70E740481C1C}">
                <a14:useLocalDpi xmlns:a14="http://schemas.microsoft.com/office/drawing/2010/main"/>
              </a:ext>
            </a:extLst>
          </a:blip>
          <a:srcRect l="17451" r="36472" b="42223"/>
          <a:stretch>
            <a:fillRect/>
          </a:stretch>
        </p:blipFill>
        <p:spPr bwMode="auto">
          <a:xfrm>
            <a:off x="1220788" y="5265738"/>
            <a:ext cx="1651000" cy="14081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P spid="12" grpId="0" animBg="1"/>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9"/>
          <p:cNvSpPr txBox="1">
            <a:spLocks noChangeArrowheads="1"/>
          </p:cNvSpPr>
          <p:nvPr/>
        </p:nvSpPr>
        <p:spPr bwMode="auto">
          <a:xfrm>
            <a:off x="450850" y="4259263"/>
            <a:ext cx="6965950" cy="339725"/>
          </a:xfrm>
          <a:prstGeom prst="rect">
            <a:avLst/>
          </a:prstGeom>
          <a:noFill/>
          <a:ln>
            <a:noFill/>
          </a:ln>
        </p:spPr>
        <p:txBody>
          <a:bodyPr>
            <a:spAutoFit/>
          </a:bodyPr>
          <a:lstStyle>
            <a:lvl1pPr marL="187325" indent="-187325">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hangingPunct="0">
              <a:buClr>
                <a:srgbClr val="33CC33"/>
              </a:buClr>
              <a:buFontTx/>
              <a:buBlip>
                <a:blip r:embed="rId3"/>
              </a:buBlip>
              <a:defRPr/>
            </a:pPr>
            <a:r>
              <a:rPr lang="fr-FR" altLang="fr-FR" sz="1600" dirty="0">
                <a:solidFill>
                  <a:srgbClr val="000099"/>
                </a:solidFill>
                <a:latin typeface="+mj-lt"/>
              </a:rPr>
              <a:t>Verrues</a:t>
            </a:r>
            <a:r>
              <a:rPr lang="fr-FR" altLang="fr-FR" sz="1600" b="1" dirty="0">
                <a:solidFill>
                  <a:srgbClr val="000099"/>
                </a:solidFill>
                <a:latin typeface="+mj-lt"/>
              </a:rPr>
              <a:t> planes, translucides et molles </a:t>
            </a:r>
            <a:r>
              <a:rPr lang="fr-FR" altLang="fr-FR" sz="1600" dirty="0">
                <a:solidFill>
                  <a:srgbClr val="000099"/>
                </a:solidFill>
                <a:latin typeface="+mj-lt"/>
              </a:rPr>
              <a:t>du dos des mains et du visage</a:t>
            </a:r>
          </a:p>
        </p:txBody>
      </p:sp>
      <p:sp>
        <p:nvSpPr>
          <p:cNvPr id="14" name="Text Box 8"/>
          <p:cNvSpPr txBox="1">
            <a:spLocks noChangeArrowheads="1"/>
          </p:cNvSpPr>
          <p:nvPr/>
        </p:nvSpPr>
        <p:spPr bwMode="auto">
          <a:xfrm>
            <a:off x="2386013" y="1063625"/>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Verrues</a:t>
            </a:r>
          </a:p>
        </p:txBody>
      </p:sp>
      <p:pic>
        <p:nvPicPr>
          <p:cNvPr id="4098" name="Picture 2" descr="Résultat de recherche d'images pour &quot;verrues planes mains&quot;"/>
          <p:cNvPicPr>
            <a:picLocks noChangeAspect="1" noChangeArrowheads="1"/>
          </p:cNvPicPr>
          <p:nvPr/>
        </p:nvPicPr>
        <p:blipFill>
          <a:blip r:embed="rId4" cstate="screen">
            <a:extLst>
              <a:ext uri="{28A0092B-C50C-407E-A947-70E740481C1C}">
                <a14:useLocalDpi xmlns:a14="http://schemas.microsoft.com/office/drawing/2010/main"/>
              </a:ext>
            </a:extLst>
          </a:blip>
          <a:srcRect r="24487" b="24699"/>
          <a:stretch>
            <a:fillRect/>
          </a:stretch>
        </p:blipFill>
        <p:spPr bwMode="auto">
          <a:xfrm>
            <a:off x="815975" y="4868863"/>
            <a:ext cx="1822450" cy="16017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ZoneTexte 8"/>
          <p:cNvSpPr txBox="1">
            <a:spLocks noChangeArrowheads="1"/>
          </p:cNvSpPr>
          <p:nvPr/>
        </p:nvSpPr>
        <p:spPr bwMode="auto">
          <a:xfrm>
            <a:off x="2397125" y="314325"/>
            <a:ext cx="8091488" cy="5842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fr-FR" altLang="fr-FR" sz="3200" b="1" dirty="0">
                <a:solidFill>
                  <a:schemeClr val="bg1"/>
                </a:solidFill>
                <a:latin typeface="+mj-lt"/>
                <a:cs typeface="Arial" panose="020B0604020202020204" pitchFamily="34" charset="0"/>
              </a:rPr>
              <a:t>3.4. </a:t>
            </a:r>
            <a:r>
              <a:rPr lang="fr-FR" altLang="fr-FR" sz="3200" b="1" dirty="0">
                <a:solidFill>
                  <a:srgbClr val="FFFFFF"/>
                </a:solidFill>
                <a:latin typeface="+mj-lt"/>
                <a:cs typeface="Arial" panose="020B0604020202020204" pitchFamily="34" charset="0"/>
              </a:rPr>
              <a:t>Dermatologie pédiatrique</a:t>
            </a:r>
          </a:p>
        </p:txBody>
      </p:sp>
      <p:pic>
        <p:nvPicPr>
          <p:cNvPr id="4" name="Image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29225" y="4848225"/>
            <a:ext cx="1828800" cy="15986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6" cstate="screen">
            <a:extLst>
              <a:ext uri="{28A0092B-C50C-407E-A947-70E740481C1C}">
                <a14:useLocalDpi xmlns:a14="http://schemas.microsoft.com/office/drawing/2010/main"/>
              </a:ext>
            </a:extLst>
          </a:blip>
          <a:srcRect l="15646"/>
          <a:stretch>
            <a:fillRect/>
          </a:stretch>
        </p:blipFill>
        <p:spPr bwMode="auto">
          <a:xfrm>
            <a:off x="3022600" y="4868863"/>
            <a:ext cx="1822450" cy="16208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6"/>
          <p:cNvSpPr>
            <a:spLocks noChangeArrowheads="1"/>
          </p:cNvSpPr>
          <p:nvPr/>
        </p:nvSpPr>
        <p:spPr bwMode="auto">
          <a:xfrm>
            <a:off x="8121650" y="1674813"/>
            <a:ext cx="3016250"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rPr>
              <a:t>Calcarea carbonica 9 CH</a:t>
            </a:r>
          </a:p>
          <a:p>
            <a:pPr algn="r" eaLnBrk="0" hangingPunct="0"/>
            <a:r>
              <a:rPr lang="fr-FR" altLang="fr-FR" sz="1600">
                <a:solidFill>
                  <a:srgbClr val="000099"/>
                </a:solidFill>
                <a:cs typeface="Arial" panose="020B0604020202020204" pitchFamily="34" charset="0"/>
              </a:rPr>
              <a:t>5 granules matin et soir</a:t>
            </a:r>
          </a:p>
        </p:txBody>
      </p:sp>
      <p:sp>
        <p:nvSpPr>
          <p:cNvPr id="13" name="Text Box 6"/>
          <p:cNvSpPr>
            <a:spLocks noChangeArrowheads="1"/>
          </p:cNvSpPr>
          <p:nvPr/>
        </p:nvSpPr>
        <p:spPr bwMode="auto">
          <a:xfrm>
            <a:off x="8505825" y="4089400"/>
            <a:ext cx="2632075"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rPr>
              <a:t>Dulcamara 9 CH</a:t>
            </a:r>
          </a:p>
          <a:p>
            <a:pPr algn="r" eaLnBrk="0" hangingPunct="0"/>
            <a:r>
              <a:rPr lang="fr-FR" altLang="fr-FR" sz="1600">
                <a:solidFill>
                  <a:srgbClr val="000099"/>
                </a:solidFill>
                <a:cs typeface="Arial" panose="020B0604020202020204" pitchFamily="34" charset="0"/>
              </a:rPr>
              <a:t>5 granules matin et soir</a:t>
            </a:r>
          </a:p>
        </p:txBody>
      </p:sp>
      <p:sp>
        <p:nvSpPr>
          <p:cNvPr id="16" name="Text Box 9"/>
          <p:cNvSpPr txBox="1">
            <a:spLocks noChangeArrowheads="1"/>
          </p:cNvSpPr>
          <p:nvPr/>
        </p:nvSpPr>
        <p:spPr bwMode="auto">
          <a:xfrm>
            <a:off x="400050" y="1776413"/>
            <a:ext cx="5664200" cy="338137"/>
          </a:xfrm>
          <a:prstGeom prst="rect">
            <a:avLst/>
          </a:prstGeom>
          <a:noFill/>
          <a:ln>
            <a:noFill/>
          </a:ln>
          <a:effectLst/>
        </p:spPr>
        <p:txBody>
          <a:bodyPr>
            <a:spAutoFit/>
          </a:bodyPr>
          <a:lstStyle>
            <a:lvl1pPr marL="187325" indent="-187325">
              <a:tabLst>
                <a:tab pos="200025" algn="l"/>
                <a:tab pos="5238750" algn="r"/>
              </a:tabLst>
              <a:defRPr sz="2400">
                <a:solidFill>
                  <a:schemeClr val="tx1"/>
                </a:solidFill>
                <a:latin typeface="Times New Roman" panose="02020603050405020304" pitchFamily="18" charset="0"/>
              </a:defRPr>
            </a:lvl1pPr>
            <a:lvl2pPr>
              <a:tabLst>
                <a:tab pos="200025" algn="l"/>
                <a:tab pos="5238750" algn="r"/>
              </a:tabLst>
              <a:defRPr sz="2400">
                <a:solidFill>
                  <a:schemeClr val="tx1"/>
                </a:solidFill>
                <a:latin typeface="Times New Roman" panose="02020603050405020304" pitchFamily="18" charset="0"/>
              </a:defRPr>
            </a:lvl2pPr>
            <a:lvl3pPr>
              <a:tabLst>
                <a:tab pos="200025" algn="l"/>
                <a:tab pos="5238750" algn="r"/>
              </a:tabLst>
              <a:defRPr sz="2400">
                <a:solidFill>
                  <a:schemeClr val="tx1"/>
                </a:solidFill>
                <a:latin typeface="Times New Roman" panose="02020603050405020304" pitchFamily="18" charset="0"/>
              </a:defRPr>
            </a:lvl3pPr>
            <a:lvl4pPr>
              <a:tabLst>
                <a:tab pos="200025" algn="l"/>
                <a:tab pos="5238750" algn="r"/>
              </a:tabLst>
              <a:defRPr sz="2400">
                <a:solidFill>
                  <a:schemeClr val="tx1"/>
                </a:solidFill>
                <a:latin typeface="Times New Roman" panose="02020603050405020304" pitchFamily="18" charset="0"/>
              </a:defRPr>
            </a:lvl4pPr>
            <a:lvl5pPr>
              <a:tabLst>
                <a:tab pos="200025" algn="l"/>
                <a:tab pos="5238750" algn="r"/>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200025" algn="l"/>
                <a:tab pos="5238750" algn="r"/>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200025" algn="l"/>
                <a:tab pos="5238750" algn="r"/>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200025" algn="l"/>
                <a:tab pos="5238750" algn="r"/>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200025" algn="l"/>
                <a:tab pos="5238750" algn="r"/>
              </a:tabLst>
              <a:defRPr sz="2400">
                <a:solidFill>
                  <a:schemeClr val="tx1"/>
                </a:solidFill>
                <a:latin typeface="Times New Roman" panose="02020603050405020304" pitchFamily="18" charset="0"/>
              </a:defRPr>
            </a:lvl9pPr>
          </a:lstStyle>
          <a:p>
            <a:pPr marL="285750" indent="-285750" fontAlgn="auto">
              <a:spcBef>
                <a:spcPts val="0"/>
              </a:spcBef>
              <a:spcAft>
                <a:spcPts val="0"/>
              </a:spcAft>
              <a:buClr>
                <a:srgbClr val="62C400"/>
              </a:buClr>
              <a:buFontTx/>
              <a:buBlip>
                <a:blip r:embed="rId3"/>
              </a:buBlip>
              <a:defRPr/>
            </a:pPr>
            <a:r>
              <a:rPr lang="fr-FR" altLang="fr-FR" sz="1600" dirty="0">
                <a:solidFill>
                  <a:srgbClr val="000099"/>
                </a:solidFill>
                <a:latin typeface="+mj-lt"/>
              </a:rPr>
              <a:t>Verrue </a:t>
            </a:r>
            <a:r>
              <a:rPr lang="fr-FR" altLang="fr-FR" sz="1600" b="1" dirty="0">
                <a:solidFill>
                  <a:srgbClr val="000099"/>
                </a:solidFill>
                <a:latin typeface="+mj-lt"/>
              </a:rPr>
              <a:t>plantaire</a:t>
            </a:r>
            <a:r>
              <a:rPr lang="fr-FR" altLang="fr-FR" sz="1600" dirty="0">
                <a:solidFill>
                  <a:srgbClr val="000099"/>
                </a:solidFill>
                <a:latin typeface="+mj-lt"/>
              </a:rPr>
              <a:t> volumineuse </a:t>
            </a:r>
            <a:r>
              <a:rPr lang="fr-FR" altLang="fr-FR" sz="1600" b="1" dirty="0">
                <a:solidFill>
                  <a:srgbClr val="000099"/>
                </a:solidFill>
                <a:latin typeface="+mj-lt"/>
              </a:rPr>
              <a:t>unique,</a:t>
            </a:r>
            <a:r>
              <a:rPr lang="fr-FR" altLang="fr-FR" sz="1600" dirty="0">
                <a:solidFill>
                  <a:srgbClr val="000099"/>
                </a:solidFill>
                <a:latin typeface="+mj-lt"/>
              </a:rPr>
              <a:t> </a:t>
            </a:r>
            <a:r>
              <a:rPr lang="fr-FR" altLang="fr-FR" sz="1600" b="1" dirty="0">
                <a:solidFill>
                  <a:srgbClr val="000099"/>
                </a:solidFill>
                <a:latin typeface="+mj-lt"/>
              </a:rPr>
              <a:t>dure et ronde</a:t>
            </a:r>
          </a:p>
        </p:txBody>
      </p:sp>
      <p:pic>
        <p:nvPicPr>
          <p:cNvPr id="17" name="Image 1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25838" y="2243138"/>
            <a:ext cx="2133600"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9074"/>
                                        </p:tgtEl>
                                        <p:attrNameLst>
                                          <p:attrName>style.visibility</p:attrName>
                                        </p:attrNameLst>
                                      </p:cBhvr>
                                      <p:to>
                                        <p:strVal val="visible"/>
                                      </p:to>
                                    </p:set>
                                    <p:animEffect transition="in" filter="fade">
                                      <p:cBhvr>
                                        <p:cTn id="17" dur="500"/>
                                        <p:tgtEl>
                                          <p:spTgt spid="259074"/>
                                        </p:tgtEl>
                                      </p:cBhvr>
                                    </p:animEffect>
                                  </p:childTnLst>
                                </p:cTn>
                              </p:par>
                              <p:par>
                                <p:cTn id="18" presetID="1"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4" grpId="0"/>
      <p:bldP spid="12" grpId="0" animBg="1"/>
      <p:bldP spid="13" grpId="0" animBg="1"/>
      <p:bldP spid="1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3"/>
          <p:cNvPicPr>
            <a:picLocks noChangeAspect="1" noChangeArrowheads="1"/>
          </p:cNvPicPr>
          <p:nvPr/>
        </p:nvPicPr>
        <p:blipFill>
          <a:blip r:embed="rId3">
            <a:extLst>
              <a:ext uri="{28A0092B-C50C-407E-A947-70E740481C1C}">
                <a14:useLocalDpi xmlns:a14="http://schemas.microsoft.com/office/drawing/2010/main"/>
              </a:ext>
            </a:extLst>
          </a:blip>
          <a:srcRect l="21208" t="40147" r="18994" b="37196"/>
          <a:stretch>
            <a:fillRect/>
          </a:stretch>
        </p:blipFill>
        <p:spPr bwMode="auto">
          <a:xfrm>
            <a:off x="1898650" y="5045075"/>
            <a:ext cx="48895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3" name="Text Box 4"/>
          <p:cNvSpPr txBox="1">
            <a:spLocks noChangeArrowheads="1"/>
          </p:cNvSpPr>
          <p:nvPr/>
        </p:nvSpPr>
        <p:spPr bwMode="auto">
          <a:xfrm>
            <a:off x="465138" y="4041775"/>
            <a:ext cx="6921500" cy="584200"/>
          </a:xfrm>
          <a:prstGeom prst="rect">
            <a:avLst/>
          </a:prstGeom>
          <a:noFill/>
          <a:ln>
            <a:noFill/>
          </a:ln>
        </p:spPr>
        <p:txBody>
          <a:bodyPr>
            <a:spAutoFit/>
          </a:bodyPr>
          <a:lstStyle>
            <a:lvl1pPr>
              <a:tabLst>
                <a:tab pos="200025" algn="l"/>
                <a:tab pos="529590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9590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9590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9590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9590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9590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9590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9590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9590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hangingPunct="0">
              <a:buClr>
                <a:srgbClr val="33CC33"/>
              </a:buClr>
              <a:buFontTx/>
              <a:buBlip>
                <a:blip r:embed="rId4"/>
              </a:buBlip>
              <a:defRPr/>
            </a:pPr>
            <a:r>
              <a:rPr lang="fr-FR" altLang="fr-FR" sz="1600" dirty="0">
                <a:solidFill>
                  <a:srgbClr val="000099"/>
                </a:solidFill>
                <a:latin typeface="+mj-lt"/>
              </a:rPr>
              <a:t>Verrues </a:t>
            </a:r>
            <a:r>
              <a:rPr lang="fr-FR" altLang="fr-FR" sz="1600" b="1" dirty="0">
                <a:solidFill>
                  <a:srgbClr val="000099"/>
                </a:solidFill>
                <a:latin typeface="+mj-lt"/>
              </a:rPr>
              <a:t>sous-unguéales</a:t>
            </a:r>
            <a:r>
              <a:rPr lang="fr-FR" altLang="fr-FR" sz="1600" dirty="0">
                <a:solidFill>
                  <a:srgbClr val="000099"/>
                </a:solidFill>
                <a:latin typeface="+mj-lt"/>
              </a:rPr>
              <a:t> ou verrues du visage (lèvres, bout du nez), cornées, larges ou pédiculées et saignant facilement</a:t>
            </a:r>
          </a:p>
        </p:txBody>
      </p:sp>
      <p:sp>
        <p:nvSpPr>
          <p:cNvPr id="261125" name="Text Box 8"/>
          <p:cNvSpPr txBox="1">
            <a:spLocks noChangeArrowheads="1"/>
          </p:cNvSpPr>
          <p:nvPr/>
        </p:nvSpPr>
        <p:spPr bwMode="auto">
          <a:xfrm>
            <a:off x="465138" y="1746250"/>
            <a:ext cx="4475162" cy="336550"/>
          </a:xfrm>
          <a:prstGeom prst="rect">
            <a:avLst/>
          </a:prstGeom>
          <a:noFill/>
          <a:ln>
            <a:noFill/>
          </a:ln>
        </p:spPr>
        <p:txBody>
          <a:bodyPr>
            <a:spAutoFit/>
          </a:bodyPr>
          <a:lstStyle>
            <a:lvl1pPr marL="187325" indent="-187325">
              <a:tabLst>
                <a:tab pos="200025" algn="l"/>
                <a:tab pos="529590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9590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9590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9590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9590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9590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9590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9590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9590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hangingPunct="0">
              <a:buClr>
                <a:srgbClr val="33CC33"/>
              </a:buClr>
              <a:buFontTx/>
              <a:buBlip>
                <a:blip r:embed="rId4"/>
              </a:buBlip>
              <a:defRPr/>
            </a:pPr>
            <a:r>
              <a:rPr lang="fr-FR" altLang="fr-FR" sz="1600" dirty="0">
                <a:solidFill>
                  <a:srgbClr val="000099"/>
                </a:solidFill>
                <a:latin typeface="+mj-lt"/>
              </a:rPr>
              <a:t>Verrues cornées </a:t>
            </a:r>
            <a:r>
              <a:rPr lang="fr-FR" altLang="fr-FR" sz="1600" b="1" dirty="0">
                <a:solidFill>
                  <a:srgbClr val="000099"/>
                </a:solidFill>
                <a:latin typeface="+mj-lt"/>
              </a:rPr>
              <a:t>péri-unguéales</a:t>
            </a:r>
          </a:p>
        </p:txBody>
      </p:sp>
      <p:pic>
        <p:nvPicPr>
          <p:cNvPr id="261126"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l="36719" t="28342" r="35237" b="36220"/>
          <a:stretch>
            <a:fillRect/>
          </a:stretch>
        </p:blipFill>
        <p:spPr bwMode="auto">
          <a:xfrm>
            <a:off x="3481388" y="2147888"/>
            <a:ext cx="1724025"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8"/>
          <p:cNvSpPr txBox="1">
            <a:spLocks noChangeArrowheads="1"/>
          </p:cNvSpPr>
          <p:nvPr/>
        </p:nvSpPr>
        <p:spPr bwMode="auto">
          <a:xfrm>
            <a:off x="2386013" y="1063625"/>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Verrues</a:t>
            </a:r>
          </a:p>
        </p:txBody>
      </p:sp>
      <p:sp>
        <p:nvSpPr>
          <p:cNvPr id="12" name="ZoneTexte 8"/>
          <p:cNvSpPr txBox="1">
            <a:spLocks noChangeArrowheads="1"/>
          </p:cNvSpPr>
          <p:nvPr/>
        </p:nvSpPr>
        <p:spPr bwMode="auto">
          <a:xfrm>
            <a:off x="2397125" y="314325"/>
            <a:ext cx="8091488" cy="5842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fr-FR" altLang="fr-FR" sz="3200" b="1" dirty="0">
                <a:solidFill>
                  <a:schemeClr val="bg1"/>
                </a:solidFill>
                <a:latin typeface="+mj-lt"/>
                <a:cs typeface="Arial" panose="020B0604020202020204" pitchFamily="34" charset="0"/>
              </a:rPr>
              <a:t>3.4. </a:t>
            </a:r>
            <a:r>
              <a:rPr lang="fr-FR" altLang="fr-FR" sz="3200" b="1" dirty="0">
                <a:solidFill>
                  <a:srgbClr val="FFFFFF"/>
                </a:solidFill>
                <a:latin typeface="+mj-lt"/>
                <a:cs typeface="Arial" panose="020B0604020202020204" pitchFamily="34" charset="0"/>
              </a:rPr>
              <a:t>Dermatologie pédiatrique</a:t>
            </a:r>
          </a:p>
        </p:txBody>
      </p:sp>
      <p:sp>
        <p:nvSpPr>
          <p:cNvPr id="10" name="Text Box 6"/>
          <p:cNvSpPr>
            <a:spLocks noChangeArrowheads="1"/>
          </p:cNvSpPr>
          <p:nvPr/>
        </p:nvSpPr>
        <p:spPr bwMode="auto">
          <a:xfrm>
            <a:off x="8499475" y="1727200"/>
            <a:ext cx="2630488"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rPr>
              <a:t>Graphites 9 CH</a:t>
            </a:r>
          </a:p>
          <a:p>
            <a:pPr algn="r" eaLnBrk="0" hangingPunct="0"/>
            <a:r>
              <a:rPr lang="fr-FR" altLang="fr-FR" sz="1600">
                <a:solidFill>
                  <a:srgbClr val="000099"/>
                </a:solidFill>
                <a:cs typeface="Arial" panose="020B0604020202020204" pitchFamily="34" charset="0"/>
              </a:rPr>
              <a:t>5 granules matin et soir</a:t>
            </a:r>
          </a:p>
        </p:txBody>
      </p:sp>
      <p:sp>
        <p:nvSpPr>
          <p:cNvPr id="13" name="Text Box 6"/>
          <p:cNvSpPr>
            <a:spLocks noChangeArrowheads="1"/>
          </p:cNvSpPr>
          <p:nvPr/>
        </p:nvSpPr>
        <p:spPr bwMode="auto">
          <a:xfrm>
            <a:off x="8499475" y="3916363"/>
            <a:ext cx="2630488"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rPr>
              <a:t>Causticum 9 CH</a:t>
            </a:r>
          </a:p>
          <a:p>
            <a:pPr algn="r" eaLnBrk="0" hangingPunct="0"/>
            <a:r>
              <a:rPr lang="fr-FR" altLang="fr-FR" sz="1600">
                <a:solidFill>
                  <a:srgbClr val="000099"/>
                </a:solidFill>
                <a:cs typeface="Arial" panose="020B0604020202020204" pitchFamily="34" charset="0"/>
              </a:rPr>
              <a:t>5 granules matin et soir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1125"/>
                                        </p:tgtEl>
                                        <p:attrNameLst>
                                          <p:attrName>style.visibility</p:attrName>
                                        </p:attrNameLst>
                                      </p:cBhvr>
                                      <p:to>
                                        <p:strVal val="visible"/>
                                      </p:to>
                                    </p:set>
                                    <p:animEffect transition="in" filter="fade">
                                      <p:cBhvr>
                                        <p:cTn id="7" dur="500"/>
                                        <p:tgtEl>
                                          <p:spTgt spid="261125"/>
                                        </p:tgtEl>
                                      </p:cBhvr>
                                    </p:animEffect>
                                  </p:childTnLst>
                                </p:cTn>
                              </p:par>
                              <p:par>
                                <p:cTn id="8" presetID="10" presetClass="entr" presetSubtype="0" fill="hold" nodeType="withEffect">
                                  <p:stCondLst>
                                    <p:cond delay="0"/>
                                  </p:stCondLst>
                                  <p:childTnLst>
                                    <p:set>
                                      <p:cBhvr>
                                        <p:cTn id="9" dur="1" fill="hold">
                                          <p:stCondLst>
                                            <p:cond delay="0"/>
                                          </p:stCondLst>
                                        </p:cTn>
                                        <p:tgtEl>
                                          <p:spTgt spid="261126"/>
                                        </p:tgtEl>
                                        <p:attrNameLst>
                                          <p:attrName>style.visibility</p:attrName>
                                        </p:attrNameLst>
                                      </p:cBhvr>
                                      <p:to>
                                        <p:strVal val="visible"/>
                                      </p:to>
                                    </p:set>
                                    <p:animEffect transition="in" filter="fade">
                                      <p:cBhvr>
                                        <p:cTn id="10" dur="500"/>
                                        <p:tgtEl>
                                          <p:spTgt spid="2611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61123"/>
                                        </p:tgtEl>
                                        <p:attrNameLst>
                                          <p:attrName>style.visibility</p:attrName>
                                        </p:attrNameLst>
                                      </p:cBhvr>
                                      <p:to>
                                        <p:strVal val="visible"/>
                                      </p:to>
                                    </p:set>
                                    <p:animEffect transition="in" filter="fade">
                                      <p:cBhvr>
                                        <p:cTn id="19" dur="500"/>
                                        <p:tgtEl>
                                          <p:spTgt spid="261123"/>
                                        </p:tgtEl>
                                      </p:cBhvr>
                                    </p:animEffect>
                                  </p:childTnLst>
                                </p:cTn>
                              </p:par>
                              <p:par>
                                <p:cTn id="20" presetID="1" presetClass="entr" presetSubtype="0" fill="hold" nodeType="withEffect">
                                  <p:stCondLst>
                                    <p:cond delay="0"/>
                                  </p:stCondLst>
                                  <p:childTnLst>
                                    <p:set>
                                      <p:cBhvr>
                                        <p:cTn id="21" dur="1" fill="hold">
                                          <p:stCondLst>
                                            <p:cond delay="0"/>
                                          </p:stCondLst>
                                        </p:cTn>
                                        <p:tgtEl>
                                          <p:spTgt spid="261122"/>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p:bldP spid="261125" grpId="0"/>
      <p:bldP spid="10"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1500325" y="3138437"/>
            <a:ext cx="10515600" cy="3801262"/>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 </a:t>
            </a:r>
          </a:p>
          <a:p>
            <a:pPr marL="0" indent="0" fontAlgn="auto">
              <a:spcAft>
                <a:spcPts val="0"/>
              </a:spcAft>
              <a:buFontTx/>
              <a:buNone/>
            </a:pPr>
            <a:endParaRPr lang="fr-FR" sz="2000" b="1" dirty="0">
              <a:solidFill>
                <a:srgbClr val="000099"/>
              </a:solidFill>
            </a:endParaRPr>
          </a:p>
          <a:p>
            <a:pPr marL="0" indent="0" fontAlgn="auto">
              <a:spcAft>
                <a:spcPts val="0"/>
              </a:spcAft>
              <a:buFontTx/>
              <a:buNone/>
            </a:pPr>
            <a:endParaRPr lang="fr-FR" sz="2000" b="1" dirty="0">
              <a:solidFill>
                <a:srgbClr val="000099"/>
              </a:solidFill>
            </a:endParaRPr>
          </a:p>
          <a:p>
            <a:pPr fontAlgn="auto">
              <a:spcAft>
                <a:spcPts val="0"/>
              </a:spcAft>
            </a:pPr>
            <a:r>
              <a:rPr lang="fr-FR" sz="2000" dirty="0">
                <a:solidFill>
                  <a:srgbClr val="000099"/>
                </a:solidFill>
              </a:rPr>
              <a:t>Tutoiement / vouvoiement</a:t>
            </a:r>
          </a:p>
          <a:p>
            <a:pPr fontAlgn="auto">
              <a:spcAft>
                <a:spcPts val="0"/>
              </a:spcAft>
            </a:pPr>
            <a:endParaRPr lang="fr-FR" sz="2000" dirty="0">
              <a:solidFill>
                <a:srgbClr val="000099"/>
              </a:solidFill>
            </a:endParaRPr>
          </a:p>
          <a:p>
            <a:pPr marL="0" indent="0" fontAlgn="auto">
              <a:spcAft>
                <a:spcPts val="0"/>
              </a:spcAft>
              <a:buFontTx/>
              <a:buNone/>
            </a:pPr>
            <a:endParaRPr lang="fr-FR" sz="2000" dirty="0">
              <a:solidFill>
                <a:srgbClr val="000099"/>
              </a:solidFill>
            </a:endParaRPr>
          </a:p>
          <a:p>
            <a:pPr fontAlgn="auto">
              <a:spcAft>
                <a:spcPts val="0"/>
              </a:spcAft>
            </a:pPr>
            <a:r>
              <a:rPr lang="fr-FR" sz="2000" dirty="0">
                <a:solidFill>
                  <a:prstClr val="white"/>
                </a:solidFill>
              </a:rPr>
              <a:t>N</a:t>
            </a:r>
          </a:p>
          <a:p>
            <a:pPr fontAlgn="auto">
              <a:spcAft>
                <a:spcPts val="0"/>
              </a:spcAft>
            </a:pPr>
            <a:endParaRPr lang="fr-FR" sz="2000" dirty="0">
              <a:solidFill>
                <a:srgbClr val="000099"/>
              </a:solidFill>
            </a:endParaRPr>
          </a:p>
          <a:p>
            <a:pPr fontAlgn="auto">
              <a:spcAft>
                <a:spcPts val="0"/>
              </a:spcAft>
            </a:pPr>
            <a:endParaRPr lang="fr-FR" sz="2000" dirty="0">
              <a:solidFill>
                <a:srgbClr val="000099"/>
              </a:solidFill>
            </a:endParaRPr>
          </a:p>
          <a:p>
            <a:pPr fontAlgn="auto">
              <a:spcAft>
                <a:spcPts val="0"/>
              </a:spcAft>
            </a:pPr>
            <a:endParaRPr lang="fr-FR" sz="2000" dirty="0">
              <a:solidFill>
                <a:srgbClr val="000099"/>
              </a:solidFill>
            </a:endParaRPr>
          </a:p>
          <a:p>
            <a:pPr fontAlgn="auto">
              <a:spcAft>
                <a:spcPts val="0"/>
              </a:spcAft>
            </a:pPr>
            <a:endParaRPr lang="fr-FR" sz="2000" dirty="0">
              <a:solidFill>
                <a:srgbClr val="4472C4">
                  <a:lumMod val="75000"/>
                </a:srgbClr>
              </a:solidFill>
            </a:endParaRPr>
          </a:p>
          <a:p>
            <a:pPr fontAlgn="auto">
              <a:spcAft>
                <a:spcPts val="0"/>
              </a:spcAft>
            </a:pPr>
            <a:endParaRPr lang="fr-FR" sz="2000" b="1" dirty="0">
              <a:solidFill>
                <a:srgbClr val="000099"/>
              </a:solidFill>
            </a:endParaRPr>
          </a:p>
          <a:p>
            <a:pPr marL="1028700" lvl="3" indent="0" fontAlgn="auto">
              <a:spcAft>
                <a:spcPts val="0"/>
              </a:spcAft>
              <a:buFont typeface="Arial" panose="020B0604020202020204" pitchFamily="34" charset="0"/>
              <a:buNone/>
            </a:pPr>
            <a:endParaRPr lang="fr-FR" b="1" dirty="0">
              <a:solidFill>
                <a:srgbClr val="000099"/>
              </a:solidFill>
            </a:endParaRPr>
          </a:p>
        </p:txBody>
      </p:sp>
      <p:sp>
        <p:nvSpPr>
          <p:cNvPr id="2" name="Titre 1"/>
          <p:cNvSpPr>
            <a:spLocks noGrp="1"/>
          </p:cNvSpPr>
          <p:nvPr>
            <p:ph type="title"/>
          </p:nvPr>
        </p:nvSpPr>
        <p:spPr/>
        <p:txBody>
          <a:bodyPr/>
          <a:lstStyle/>
          <a:p>
            <a:r>
              <a:rPr lang="fr-FR" dirty="0"/>
              <a:t>Règles du jeu</a:t>
            </a:r>
          </a:p>
        </p:txBody>
      </p:sp>
      <p:sp>
        <p:nvSpPr>
          <p:cNvPr id="17" name="Espace réservé du contenu 2"/>
          <p:cNvSpPr txBox="1">
            <a:spLocks/>
          </p:cNvSpPr>
          <p:nvPr/>
        </p:nvSpPr>
        <p:spPr>
          <a:xfrm>
            <a:off x="1500325" y="1697391"/>
            <a:ext cx="4021282"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b="1" dirty="0">
                <a:solidFill>
                  <a:srgbClr val="000099"/>
                </a:solidFill>
              </a:rPr>
              <a:t>Horaires et pauses</a:t>
            </a:r>
            <a:endParaRPr lang="fr-FR" dirty="0">
              <a:solidFill>
                <a:srgbClr val="000099"/>
              </a:solidFill>
            </a:endParaRPr>
          </a:p>
        </p:txBody>
      </p:sp>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12077" t="7018" r="11881" b="8071"/>
          <a:stretch/>
        </p:blipFill>
        <p:spPr>
          <a:xfrm flipH="1">
            <a:off x="1943829" y="2882692"/>
            <a:ext cx="946484" cy="887787"/>
          </a:xfrm>
          <a:prstGeom prst="rect">
            <a:avLst/>
          </a:prstGeom>
        </p:spPr>
      </p:pic>
      <p:pic>
        <p:nvPicPr>
          <p:cNvPr id="16" name="Image 15"/>
          <p:cNvPicPr>
            <a:picLocks noChangeAspect="1"/>
          </p:cNvPicPr>
          <p:nvPr/>
        </p:nvPicPr>
        <p:blipFill rotWithShape="1">
          <a:blip r:embed="rId5">
            <a:extLst>
              <a:ext uri="{28A0092B-C50C-407E-A947-70E740481C1C}">
                <a14:useLocalDpi xmlns:a14="http://schemas.microsoft.com/office/drawing/2010/main" val="0"/>
              </a:ext>
            </a:extLst>
          </a:blip>
          <a:srcRect l="37593" t="35436" r="38854" b="36932"/>
          <a:stretch/>
        </p:blipFill>
        <p:spPr>
          <a:xfrm>
            <a:off x="1772378" y="4745632"/>
            <a:ext cx="2871537" cy="1684422"/>
          </a:xfrm>
          <a:prstGeom prst="rect">
            <a:avLst/>
          </a:prstGeom>
        </p:spPr>
      </p:pic>
      <p:pic>
        <p:nvPicPr>
          <p:cNvPr id="21" name="Image 20"/>
          <p:cNvPicPr>
            <a:picLocks noChangeAspect="1"/>
          </p:cNvPicPr>
          <p:nvPr/>
        </p:nvPicPr>
        <p:blipFill rotWithShape="1">
          <a:blip r:embed="rId6"/>
          <a:srcRect l="6875" t="12296" r="6046" b="5463"/>
          <a:stretch/>
        </p:blipFill>
        <p:spPr>
          <a:xfrm>
            <a:off x="4643915" y="1559587"/>
            <a:ext cx="811222" cy="811222"/>
          </a:xfrm>
          <a:prstGeom prst="rect">
            <a:avLst/>
          </a:prstGeom>
        </p:spPr>
      </p:pic>
      <p:grpSp>
        <p:nvGrpSpPr>
          <p:cNvPr id="22" name="Group 2063"/>
          <p:cNvGrpSpPr>
            <a:grpSpLocks/>
          </p:cNvGrpSpPr>
          <p:nvPr/>
        </p:nvGrpSpPr>
        <p:grpSpPr bwMode="auto">
          <a:xfrm>
            <a:off x="485290" y="2211238"/>
            <a:ext cx="682233" cy="613193"/>
            <a:chOff x="1584" y="2688"/>
            <a:chExt cx="166" cy="144"/>
          </a:xfrm>
        </p:grpSpPr>
        <p:sp>
          <p:nvSpPr>
            <p:cNvPr id="23" name="Freeform 2064"/>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fr-FR" sz="1600">
                <a:solidFill>
                  <a:prstClr val="black"/>
                </a:solidFill>
                <a:cs typeface="Arial" panose="020B0604020202020204" pitchFamily="34" charset="0"/>
              </a:endParaRPr>
            </a:p>
          </p:txBody>
        </p:sp>
        <p:sp>
          <p:nvSpPr>
            <p:cNvPr id="24" name="Freeform 2065"/>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fr-FR" sz="1600">
                <a:solidFill>
                  <a:prstClr val="black"/>
                </a:solidFill>
                <a:cs typeface="Arial" panose="020B0604020202020204" pitchFamily="34" charset="0"/>
              </a:endParaRPr>
            </a:p>
          </p:txBody>
        </p:sp>
      </p:grpSp>
      <p:cxnSp>
        <p:nvCxnSpPr>
          <p:cNvPr id="29" name="Connecteur droit 28"/>
          <p:cNvCxnSpPr/>
          <p:nvPr/>
        </p:nvCxnSpPr>
        <p:spPr>
          <a:xfrm>
            <a:off x="6758125" y="2179357"/>
            <a:ext cx="16770" cy="4048842"/>
          </a:xfrm>
          <a:prstGeom prst="line">
            <a:avLst/>
          </a:prstGeom>
          <a:ln cmpd="thickThin">
            <a:solidFill>
              <a:srgbClr val="000099"/>
            </a:solidFill>
          </a:ln>
        </p:spPr>
        <p:style>
          <a:lnRef idx="1">
            <a:schemeClr val="accent1"/>
          </a:lnRef>
          <a:fillRef idx="0">
            <a:schemeClr val="accent1"/>
          </a:fillRef>
          <a:effectRef idx="0">
            <a:schemeClr val="accent1"/>
          </a:effectRef>
          <a:fontRef idx="minor">
            <a:schemeClr val="tx1"/>
          </a:fontRef>
        </p:style>
      </p:cxnSp>
      <p:sp>
        <p:nvSpPr>
          <p:cNvPr id="32" name="AutoShape 9"/>
          <p:cNvSpPr>
            <a:spLocks noChangeArrowheads="1"/>
          </p:cNvSpPr>
          <p:nvPr/>
        </p:nvSpPr>
        <p:spPr bwMode="auto">
          <a:xfrm>
            <a:off x="8232700" y="3138437"/>
            <a:ext cx="2545917" cy="673418"/>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20000"/>
              </a:spcBef>
            </a:pPr>
            <a:r>
              <a:rPr lang="fr-FR" altLang="fr-FR" sz="2400" i="1" dirty="0">
                <a:solidFill>
                  <a:srgbClr val="000099"/>
                </a:solidFill>
                <a:cs typeface="Arial" panose="020B0604020202020204" pitchFamily="34" charset="0"/>
              </a:rPr>
              <a:t>OK pour vous ?</a:t>
            </a:r>
          </a:p>
        </p:txBody>
      </p:sp>
      <p:pic>
        <p:nvPicPr>
          <p:cNvPr id="33" name="Image 32"/>
          <p:cNvPicPr>
            <a:picLocks noChangeAspect="1"/>
          </p:cNvPicPr>
          <p:nvPr/>
        </p:nvPicPr>
        <p:blipFill rotWithShape="1">
          <a:blip r:embed="rId7"/>
          <a:srcRect l="8244" t="8116" r="2726" b="1798"/>
          <a:stretch/>
        </p:blipFill>
        <p:spPr>
          <a:xfrm>
            <a:off x="7836863" y="4615569"/>
            <a:ext cx="986114" cy="961894"/>
          </a:xfrm>
          <a:prstGeom prst="rect">
            <a:avLst/>
          </a:prstGeom>
        </p:spPr>
      </p:pic>
      <p:pic>
        <p:nvPicPr>
          <p:cNvPr id="34" name="Image 33"/>
          <p:cNvPicPr>
            <a:picLocks noChangeAspect="1"/>
          </p:cNvPicPr>
          <p:nvPr/>
        </p:nvPicPr>
        <p:blipFill rotWithShape="1">
          <a:blip r:embed="rId8"/>
          <a:srcRect l="5575" t="6914" r="6504" b="3226"/>
          <a:stretch/>
        </p:blipFill>
        <p:spPr>
          <a:xfrm>
            <a:off x="9901715" y="4615569"/>
            <a:ext cx="968814" cy="972274"/>
          </a:xfrm>
          <a:prstGeom prst="rect">
            <a:avLst/>
          </a:prstGeom>
        </p:spPr>
      </p:pic>
    </p:spTree>
    <p:extLst>
      <p:ext uri="{BB962C8B-B14F-4D97-AF65-F5344CB8AC3E}">
        <p14:creationId xmlns:p14="http://schemas.microsoft.com/office/powerpoint/2010/main" val="40257034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Espace réservé du contenu 1"/>
          <p:cNvSpPr>
            <a:spLocks noGrp="1"/>
          </p:cNvSpPr>
          <p:nvPr>
            <p:ph idx="4294967295"/>
          </p:nvPr>
        </p:nvSpPr>
        <p:spPr bwMode="auto">
          <a:xfrm>
            <a:off x="1295400" y="2593975"/>
            <a:ext cx="10515600" cy="5811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fr-FR" altLang="fr-FR">
                <a:cs typeface="Arial" panose="020B0604020202020204" pitchFamily="34" charset="0"/>
              </a:rPr>
              <a:t>                                         </a:t>
            </a:r>
          </a:p>
        </p:txBody>
      </p:sp>
      <p:sp>
        <p:nvSpPr>
          <p:cNvPr id="331778" name="Text Box 9"/>
          <p:cNvSpPr txBox="1">
            <a:spLocks noChangeArrowheads="1"/>
          </p:cNvSpPr>
          <p:nvPr/>
        </p:nvSpPr>
        <p:spPr bwMode="auto">
          <a:xfrm>
            <a:off x="3895725" y="3052763"/>
            <a:ext cx="8112125"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80975" algn="l"/>
              </a:tabLst>
              <a:defRPr>
                <a:solidFill>
                  <a:schemeClr val="tx1"/>
                </a:solidFill>
                <a:latin typeface="Arial" panose="020B0604020202020204" pitchFamily="34" charset="0"/>
              </a:defRPr>
            </a:lvl1pPr>
            <a:lvl2pPr marL="742950" indent="-285750">
              <a:tabLst>
                <a:tab pos="180975" algn="l"/>
              </a:tabLst>
              <a:defRPr>
                <a:solidFill>
                  <a:schemeClr val="tx1"/>
                </a:solidFill>
                <a:latin typeface="Arial" panose="020B0604020202020204" pitchFamily="34" charset="0"/>
              </a:defRPr>
            </a:lvl2pPr>
            <a:lvl3pPr marL="1143000" indent="-228600">
              <a:tabLst>
                <a:tab pos="180975" algn="l"/>
              </a:tabLst>
              <a:defRPr>
                <a:solidFill>
                  <a:schemeClr val="tx1"/>
                </a:solidFill>
                <a:latin typeface="Arial" panose="020B0604020202020204" pitchFamily="34" charset="0"/>
              </a:defRPr>
            </a:lvl3pPr>
            <a:lvl4pPr marL="1600200" indent="-228600">
              <a:tabLst>
                <a:tab pos="180975" algn="l"/>
              </a:tabLst>
              <a:defRPr>
                <a:solidFill>
                  <a:schemeClr val="tx1"/>
                </a:solidFill>
                <a:latin typeface="Arial" panose="020B0604020202020204" pitchFamily="34" charset="0"/>
              </a:defRPr>
            </a:lvl4pPr>
            <a:lvl5pPr marL="2057400" indent="-228600">
              <a:tabLst>
                <a:tab pos="180975" algn="l"/>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Lst>
              <a:defRPr>
                <a:solidFill>
                  <a:schemeClr val="tx1"/>
                </a:solidFill>
                <a:latin typeface="Arial" panose="020B0604020202020204" pitchFamily="34" charset="0"/>
              </a:defRPr>
            </a:lvl9pPr>
          </a:lstStyle>
          <a:p>
            <a:pPr>
              <a:lnSpc>
                <a:spcPct val="200000"/>
              </a:lnSpc>
              <a:buClr>
                <a:srgbClr val="62C400"/>
              </a:buClr>
            </a:pP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 Productions tumorales</a:t>
            </a: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bénignes</a:t>
            </a:r>
          </a:p>
          <a:p>
            <a:pPr>
              <a:lnSpc>
                <a:spcPct val="200000"/>
              </a:lnSpc>
              <a:buClr>
                <a:srgbClr val="62C400"/>
              </a:buClr>
            </a:pP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Catarrhe chronique</a:t>
            </a:r>
            <a:r>
              <a:rPr lang="fr-FR" altLang="fr-FR" sz="2000">
                <a:solidFill>
                  <a:srgbClr val="000099"/>
                </a:solidFill>
                <a:cs typeface="Arial" panose="020B0604020202020204" pitchFamily="34" charset="0"/>
              </a:rPr>
              <a:t>» des muqueuses d’installation progressive</a:t>
            </a:r>
          </a:p>
          <a:p>
            <a:pPr>
              <a:lnSpc>
                <a:spcPct val="200000"/>
              </a:lnSpc>
              <a:buClr>
                <a:srgbClr val="62C400"/>
              </a:buClr>
            </a:pPr>
            <a:r>
              <a:rPr lang="fr-FR" altLang="fr-FR" sz="2000">
                <a:solidFill>
                  <a:srgbClr val="000099"/>
                </a:solidFill>
                <a:cs typeface="Arial" panose="020B0604020202020204" pitchFamily="34" charset="0"/>
              </a:rPr>
              <a:t>-</a:t>
            </a:r>
            <a:r>
              <a:rPr lang="fr-FR" altLang="fr-FR" sz="2000" b="1">
                <a:solidFill>
                  <a:srgbClr val="000099"/>
                </a:solidFill>
                <a:cs typeface="Arial" panose="020B0604020202020204" pitchFamily="34" charset="0"/>
              </a:rPr>
              <a:t>  Infiltration</a:t>
            </a:r>
            <a:r>
              <a:rPr lang="fr-FR" altLang="fr-FR" sz="2000">
                <a:solidFill>
                  <a:srgbClr val="000099"/>
                </a:solidFill>
                <a:cs typeface="Arial" panose="020B0604020202020204" pitchFamily="34" charset="0"/>
              </a:rPr>
              <a:t> générale</a:t>
            </a:r>
            <a:r>
              <a:rPr lang="fr-FR" altLang="fr-FR" sz="2000" b="1">
                <a:solidFill>
                  <a:srgbClr val="000099"/>
                </a:solidFill>
                <a:cs typeface="Arial" panose="020B0604020202020204" pitchFamily="34" charset="0"/>
              </a:rPr>
              <a:t> </a:t>
            </a:r>
            <a:r>
              <a:rPr lang="fr-FR" altLang="fr-FR" sz="2000">
                <a:solidFill>
                  <a:srgbClr val="000099"/>
                </a:solidFill>
                <a:cs typeface="Arial" panose="020B0604020202020204" pitchFamily="34" charset="0"/>
              </a:rPr>
              <a:t>des tissus</a:t>
            </a:r>
          </a:p>
          <a:p>
            <a:pPr>
              <a:lnSpc>
                <a:spcPct val="200000"/>
              </a:lnSpc>
              <a:buClr>
                <a:srgbClr val="62C400"/>
              </a:buClr>
            </a:pP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Développement lent</a:t>
            </a:r>
            <a:r>
              <a:rPr lang="fr-FR" altLang="fr-FR" sz="2000">
                <a:solidFill>
                  <a:srgbClr val="000099"/>
                </a:solidFill>
                <a:cs typeface="Arial" panose="020B0604020202020204" pitchFamily="34" charset="0"/>
              </a:rPr>
              <a:t> et insidieux</a:t>
            </a:r>
            <a:endParaRPr lang="fr-FR" altLang="fr-FR" sz="2000" b="1">
              <a:solidFill>
                <a:srgbClr val="000099"/>
              </a:solidFill>
              <a:cs typeface="Arial" panose="020B0604020202020204" pitchFamily="34" charset="0"/>
            </a:endParaRPr>
          </a:p>
          <a:p>
            <a:pPr>
              <a:lnSpc>
                <a:spcPct val="200000"/>
              </a:lnSpc>
              <a:buClr>
                <a:srgbClr val="62C400"/>
              </a:buClr>
            </a:pP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Tendance générale « dépressive » </a:t>
            </a:r>
          </a:p>
        </p:txBody>
      </p:sp>
      <p:sp>
        <p:nvSpPr>
          <p:cNvPr id="411651" name="Text Box 8"/>
          <p:cNvSpPr txBox="1">
            <a:spLocks noChangeArrowheads="1"/>
          </p:cNvSpPr>
          <p:nvPr/>
        </p:nvSpPr>
        <p:spPr bwMode="auto">
          <a:xfrm>
            <a:off x="2386013" y="1057275"/>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Prescription médicale</a:t>
            </a:r>
          </a:p>
        </p:txBody>
      </p:sp>
      <p:sp>
        <p:nvSpPr>
          <p:cNvPr id="411652" name="Rectangle 7"/>
          <p:cNvSpPr>
            <a:spLocks noChangeArrowheads="1"/>
          </p:cNvSpPr>
          <p:nvPr/>
        </p:nvSpPr>
        <p:spPr bwMode="auto">
          <a:xfrm>
            <a:off x="271463" y="1651000"/>
            <a:ext cx="58515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a:solidFill>
                  <a:srgbClr val="000099"/>
                </a:solidFill>
                <a:cs typeface="Arial" panose="020B0604020202020204" pitchFamily="34" charset="0"/>
              </a:rPr>
              <a:t> </a:t>
            </a:r>
            <a:r>
              <a:rPr lang="fr-FR" altLang="fr-FR" sz="2000" b="1" u="sng">
                <a:solidFill>
                  <a:srgbClr val="000099"/>
                </a:solidFill>
                <a:cs typeface="Arial" panose="020B0604020202020204" pitchFamily="34" charset="0"/>
              </a:rPr>
              <a:t>Traitement de terrain dans les verrues</a:t>
            </a:r>
          </a:p>
          <a:p>
            <a:pPr>
              <a:buFont typeface="Wingdings" panose="05000000000000000000" pitchFamily="2" charset="2"/>
              <a:buChar char="v"/>
            </a:pPr>
            <a:endParaRPr lang="fr-FR" altLang="fr-FR" sz="2000">
              <a:solidFill>
                <a:srgbClr val="000000"/>
              </a:solidFill>
            </a:endParaRPr>
          </a:p>
        </p:txBody>
      </p:sp>
      <p:sp>
        <p:nvSpPr>
          <p:cNvPr id="331782" name="Rectangle 8"/>
          <p:cNvSpPr>
            <a:spLocks noChangeArrowheads="1"/>
          </p:cNvSpPr>
          <p:nvPr/>
        </p:nvSpPr>
        <p:spPr bwMode="auto">
          <a:xfrm>
            <a:off x="1058863" y="2368550"/>
            <a:ext cx="5722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à"/>
            </a:pPr>
            <a:r>
              <a:rPr lang="fr-FR" altLang="fr-FR" sz="2000">
                <a:solidFill>
                  <a:srgbClr val="000099"/>
                </a:solidFill>
                <a:sym typeface="Wingdings" panose="05000000000000000000" pitchFamily="2" charset="2"/>
              </a:rPr>
              <a:t> Une évidence :  Mode Réactionnel </a:t>
            </a:r>
            <a:r>
              <a:rPr lang="fr-FR" altLang="fr-FR" sz="2000" b="1">
                <a:solidFill>
                  <a:srgbClr val="000099"/>
                </a:solidFill>
                <a:sym typeface="Wingdings" panose="05000000000000000000" pitchFamily="2" charset="2"/>
              </a:rPr>
              <a:t>Sycotique</a:t>
            </a:r>
          </a:p>
          <a:p>
            <a:pPr>
              <a:buFont typeface="Wingdings" panose="05000000000000000000" pitchFamily="2" charset="2"/>
              <a:buChar char="à"/>
            </a:pPr>
            <a:endParaRPr lang="fr-FR" altLang="fr-FR" sz="2000">
              <a:solidFill>
                <a:srgbClr val="000099"/>
              </a:solidFill>
              <a:cs typeface="Arial" panose="020B0604020202020204" pitchFamily="34" charset="0"/>
              <a:sym typeface="Wingdings" panose="05000000000000000000" pitchFamily="2" charset="2"/>
            </a:endParaRPr>
          </a:p>
        </p:txBody>
      </p:sp>
      <p:pic>
        <p:nvPicPr>
          <p:cNvPr id="331783" name="Image 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1050" y="3109913"/>
            <a:ext cx="299561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5"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17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178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1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p:bldP spid="33178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Espace réservé du contenu 1"/>
          <p:cNvSpPr>
            <a:spLocks noGrp="1"/>
          </p:cNvSpPr>
          <p:nvPr>
            <p:ph idx="4294967295"/>
          </p:nvPr>
        </p:nvSpPr>
        <p:spPr bwMode="auto">
          <a:xfrm>
            <a:off x="1676400" y="2224088"/>
            <a:ext cx="10515600" cy="4867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fr-FR" altLang="fr-FR" sz="2000">
                <a:solidFill>
                  <a:srgbClr val="000099"/>
                </a:solidFill>
                <a:cs typeface="Arial" panose="020B0604020202020204" pitchFamily="34" charset="0"/>
              </a:rPr>
              <a:t>                                       </a:t>
            </a:r>
          </a:p>
        </p:txBody>
      </p:sp>
      <p:sp>
        <p:nvSpPr>
          <p:cNvPr id="413698" name="Text Box 9"/>
          <p:cNvSpPr txBox="1">
            <a:spLocks noChangeArrowheads="1"/>
          </p:cNvSpPr>
          <p:nvPr/>
        </p:nvSpPr>
        <p:spPr bwMode="auto">
          <a:xfrm>
            <a:off x="4475163" y="2632075"/>
            <a:ext cx="4440237"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a:tabLst>
                <a:tab pos="180975" algn="l"/>
              </a:tabLst>
              <a:defRPr>
                <a:solidFill>
                  <a:schemeClr val="tx1"/>
                </a:solidFill>
                <a:latin typeface="Arial" panose="020B0604020202020204" pitchFamily="34" charset="0"/>
              </a:defRPr>
            </a:lvl1pPr>
            <a:lvl2pPr marL="742950" indent="-285750">
              <a:tabLst>
                <a:tab pos="180975" algn="l"/>
              </a:tabLst>
              <a:defRPr>
                <a:solidFill>
                  <a:schemeClr val="tx1"/>
                </a:solidFill>
                <a:latin typeface="Arial" panose="020B0604020202020204" pitchFamily="34" charset="0"/>
              </a:defRPr>
            </a:lvl2pPr>
            <a:lvl3pPr marL="1143000" indent="-228600">
              <a:tabLst>
                <a:tab pos="180975" algn="l"/>
              </a:tabLst>
              <a:defRPr>
                <a:solidFill>
                  <a:schemeClr val="tx1"/>
                </a:solidFill>
                <a:latin typeface="Arial" panose="020B0604020202020204" pitchFamily="34" charset="0"/>
              </a:defRPr>
            </a:lvl3pPr>
            <a:lvl4pPr marL="1600200" indent="-228600">
              <a:tabLst>
                <a:tab pos="180975" algn="l"/>
              </a:tabLst>
              <a:defRPr>
                <a:solidFill>
                  <a:schemeClr val="tx1"/>
                </a:solidFill>
                <a:latin typeface="Arial" panose="020B0604020202020204" pitchFamily="34" charset="0"/>
              </a:defRPr>
            </a:lvl4pPr>
            <a:lvl5pPr marL="2057400" indent="-228600">
              <a:tabLst>
                <a:tab pos="180975" algn="l"/>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Lst>
              <a:defRPr>
                <a:solidFill>
                  <a:schemeClr val="tx1"/>
                </a:solidFill>
                <a:latin typeface="Arial" panose="020B0604020202020204" pitchFamily="34" charset="0"/>
              </a:defRPr>
            </a:lvl9pPr>
          </a:lstStyle>
          <a:p>
            <a:pPr>
              <a:spcBef>
                <a:spcPct val="50000"/>
              </a:spcBef>
              <a:buClr>
                <a:srgbClr val="FF0000"/>
              </a:buClr>
              <a:buFontTx/>
              <a:buChar char="-"/>
            </a:pPr>
            <a:r>
              <a:rPr lang="fr-FR" altLang="fr-FR" sz="2000" b="1">
                <a:solidFill>
                  <a:srgbClr val="FF0000"/>
                </a:solidFill>
                <a:cs typeface="Arial" panose="020B0604020202020204" pitchFamily="34" charset="0"/>
              </a:rPr>
              <a:t>THUYA</a:t>
            </a:r>
          </a:p>
          <a:p>
            <a:pPr>
              <a:spcBef>
                <a:spcPct val="50000"/>
              </a:spcBef>
              <a:buClr>
                <a:srgbClr val="000099"/>
              </a:buClr>
              <a:buFontTx/>
              <a:buChar char="-"/>
            </a:pPr>
            <a:r>
              <a:rPr lang="fr-FR" altLang="fr-FR" sz="2000" b="1">
                <a:solidFill>
                  <a:srgbClr val="000099"/>
                </a:solidFill>
                <a:cs typeface="Arial" panose="020B0604020202020204" pitchFamily="34" charset="0"/>
              </a:rPr>
              <a:t>MEDORRHINUM</a:t>
            </a:r>
          </a:p>
          <a:p>
            <a:pPr>
              <a:spcBef>
                <a:spcPct val="50000"/>
              </a:spcBef>
              <a:buClr>
                <a:srgbClr val="000099"/>
              </a:buClr>
              <a:buFontTx/>
              <a:buChar char="-"/>
            </a:pPr>
            <a:r>
              <a:rPr lang="fr-FR" altLang="fr-FR" sz="2000" b="1">
                <a:solidFill>
                  <a:srgbClr val="000099"/>
                </a:solidFill>
                <a:cs typeface="Arial" panose="020B0604020202020204" pitchFamily="34" charset="0"/>
              </a:rPr>
              <a:t>NITRICUM ACIDUM</a:t>
            </a:r>
          </a:p>
          <a:p>
            <a:pPr>
              <a:spcBef>
                <a:spcPct val="50000"/>
              </a:spcBef>
              <a:buClr>
                <a:srgbClr val="000099"/>
              </a:buClr>
              <a:buFontTx/>
              <a:buChar char="-"/>
            </a:pPr>
            <a:r>
              <a:rPr lang="fr-FR" altLang="fr-FR" sz="2000" b="1">
                <a:solidFill>
                  <a:srgbClr val="000099"/>
                </a:solidFill>
                <a:cs typeface="Arial" panose="020B0604020202020204" pitchFamily="34" charset="0"/>
              </a:rPr>
              <a:t>NATRUM SULFURICUM</a:t>
            </a:r>
          </a:p>
          <a:p>
            <a:pPr>
              <a:spcBef>
                <a:spcPct val="50000"/>
              </a:spcBef>
              <a:buClr>
                <a:srgbClr val="000099"/>
              </a:buClr>
              <a:buFontTx/>
              <a:buChar char="-"/>
            </a:pPr>
            <a:r>
              <a:rPr lang="fr-FR" altLang="fr-FR" sz="2000" b="1">
                <a:solidFill>
                  <a:srgbClr val="000099"/>
                </a:solidFill>
                <a:cs typeface="Arial" panose="020B0604020202020204" pitchFamily="34" charset="0"/>
              </a:rPr>
              <a:t>CAUSTICUM</a:t>
            </a:r>
          </a:p>
          <a:p>
            <a:pPr>
              <a:spcBef>
                <a:spcPct val="50000"/>
              </a:spcBef>
              <a:buClr>
                <a:srgbClr val="000099"/>
              </a:buClr>
              <a:buFontTx/>
              <a:buChar char="-"/>
            </a:pPr>
            <a:r>
              <a:rPr lang="fr-FR" altLang="fr-FR" sz="2000" b="1">
                <a:solidFill>
                  <a:srgbClr val="000099"/>
                </a:solidFill>
                <a:cs typeface="Arial" panose="020B0604020202020204" pitchFamily="34" charset="0"/>
              </a:rPr>
              <a:t>SILICEA: entre MRPT et MRS</a:t>
            </a:r>
          </a:p>
        </p:txBody>
      </p:sp>
      <p:sp>
        <p:nvSpPr>
          <p:cNvPr id="413699"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Prescription médicale</a:t>
            </a:r>
          </a:p>
        </p:txBody>
      </p:sp>
      <p:sp>
        <p:nvSpPr>
          <p:cNvPr id="413700" name="Rectangle 8"/>
          <p:cNvSpPr>
            <a:spLocks noChangeArrowheads="1"/>
          </p:cNvSpPr>
          <p:nvPr/>
        </p:nvSpPr>
        <p:spPr bwMode="auto">
          <a:xfrm>
            <a:off x="276225" y="1639888"/>
            <a:ext cx="976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u="sng">
                <a:solidFill>
                  <a:srgbClr val="000099"/>
                </a:solidFill>
                <a:cs typeface="Arial" panose="020B0604020202020204" pitchFamily="34" charset="0"/>
              </a:rPr>
              <a:t>Les médicaments du </a:t>
            </a:r>
            <a:r>
              <a:rPr lang="fr-FR" altLang="fr-FR" sz="2000" b="1" u="sng">
                <a:solidFill>
                  <a:srgbClr val="000099"/>
                </a:solidFill>
                <a:cs typeface="Arial" panose="020B0604020202020204" pitchFamily="34" charset="0"/>
                <a:sym typeface="Wingdings" panose="05000000000000000000" pitchFamily="2" charset="2"/>
              </a:rPr>
              <a:t>Mode Réactionnel Sycotique</a:t>
            </a:r>
            <a:endParaRPr lang="fr-FR" altLang="fr-FR" sz="2000" b="1" u="sng">
              <a:solidFill>
                <a:srgbClr val="000099"/>
              </a:solidFill>
              <a:cs typeface="Arial" panose="020B0604020202020204" pitchFamily="34" charset="0"/>
            </a:endParaRPr>
          </a:p>
        </p:txBody>
      </p:sp>
      <p:pic>
        <p:nvPicPr>
          <p:cNvPr id="413701" name="Imag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1050" y="3109913"/>
            <a:ext cx="299561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702"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7"/>
          <p:cNvSpPr>
            <a:spLocks noChangeAspect="1" noChangeArrowheads="1"/>
          </p:cNvSpPr>
          <p:nvPr/>
        </p:nvSpPr>
        <p:spPr bwMode="auto">
          <a:xfrm>
            <a:off x="3835400" y="1470025"/>
            <a:ext cx="4467225" cy="4964113"/>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Dr Bruno B.</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Médecine Générale Homéopathie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800" dirty="0">
                <a:solidFill>
                  <a:srgbClr val="000000"/>
                </a:solidFill>
              </a:rPr>
              <a:t>	</a:t>
            </a:r>
            <a:endParaRPr lang="fr-FR" altLang="fr-FR" sz="800" b="1" dirty="0">
              <a:solidFill>
                <a:srgbClr val="000099"/>
              </a:solidFill>
            </a:endParaRPr>
          </a:p>
          <a:p>
            <a:pPr eaLnBrk="0" fontAlgn="auto" hangingPunct="0">
              <a:spcBef>
                <a:spcPts val="0"/>
              </a:spcBef>
              <a:spcAft>
                <a:spcPts val="0"/>
              </a:spcAft>
              <a:defRPr/>
            </a:pPr>
            <a:endParaRPr lang="fr-FR" altLang="fr-FR" sz="800" dirty="0">
              <a:solidFill>
                <a:srgbClr val="000000"/>
              </a:solidFill>
            </a:endParaRPr>
          </a:p>
          <a:p>
            <a:pPr eaLnBrk="0" fontAlgn="auto" hangingPunct="0">
              <a:spcBef>
                <a:spcPts val="0"/>
              </a:spcBef>
              <a:spcAft>
                <a:spcPts val="0"/>
              </a:spcAft>
              <a:defRPr/>
            </a:pPr>
            <a:r>
              <a:rPr lang="fr-FR" altLang="fr-FR" sz="800" dirty="0">
                <a:solidFill>
                  <a:srgbClr val="000000"/>
                </a:solidFill>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r>
              <a:rPr lang="fr-FR" altLang="fr-FR" sz="1000" dirty="0">
                <a:solidFill>
                  <a:srgbClr val="000000"/>
                </a:solidFill>
                <a:latin typeface="Comic Sans MS" panose="030F0702030302020204" pitchFamily="66" charset="0"/>
              </a:rPr>
              <a:t>	</a:t>
            </a:r>
          </a:p>
          <a:p>
            <a:pPr eaLnBrk="0" hangingPunct="0">
              <a:defRPr/>
            </a:pPr>
            <a:r>
              <a:rPr lang="fr-FR" altLang="fr-FR" sz="1000" dirty="0">
                <a:solidFill>
                  <a:srgbClr val="000099"/>
                </a:solidFill>
                <a:latin typeface="Comic Sans MS" panose="030F0702030302020204" pitchFamily="66" charset="0"/>
              </a:rPr>
              <a:t>		</a:t>
            </a:r>
            <a:r>
              <a:rPr lang="fr-FR" sz="1000" dirty="0">
                <a:solidFill>
                  <a:srgbClr val="000099"/>
                </a:solidFill>
                <a:latin typeface="Comic Sans MS" pitchFamily="66" charset="0"/>
              </a:rPr>
              <a:t>Mattéo A.  (6 ans)</a:t>
            </a:r>
            <a:endParaRPr lang="fr-FR" sz="1000" dirty="0">
              <a:solidFill>
                <a:srgbClr val="000000"/>
              </a:solidFill>
              <a:latin typeface="Comic Sans MS" pitchFamily="66" charset="0"/>
            </a:endParaRPr>
          </a:p>
          <a:p>
            <a:pPr eaLnBrk="0" fontAlgn="auto" hangingPunct="0">
              <a:spcBef>
                <a:spcPts val="0"/>
              </a:spcBef>
              <a:spcAft>
                <a:spcPts val="0"/>
              </a:spcAft>
              <a:defRPr/>
            </a:pP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200" dirty="0">
              <a:solidFill>
                <a:srgbClr val="000099"/>
              </a:solidFill>
              <a:latin typeface="Comic Sans MS" panose="030F0702030302020204" pitchFamily="66" charset="0"/>
            </a:endParaRPr>
          </a:p>
          <a:p>
            <a:pPr eaLnBrk="0" hangingPunct="0">
              <a:defRPr/>
            </a:pPr>
            <a:r>
              <a:rPr lang="fr-FR" altLang="fr-FR" sz="1200" b="1" dirty="0">
                <a:solidFill>
                  <a:srgbClr val="000099"/>
                </a:solidFill>
                <a:latin typeface="Comic Sans MS" panose="030F0702030302020204" pitchFamily="66" charset="0"/>
              </a:rPr>
              <a:t>	</a:t>
            </a:r>
            <a:r>
              <a:rPr lang="fr-FR" sz="1400" b="1" dirty="0">
                <a:solidFill>
                  <a:srgbClr val="000099"/>
                </a:solidFill>
                <a:latin typeface="Comic Sans MS" pitchFamily="66" charset="0"/>
              </a:rPr>
              <a:t>THUYA 15 CH</a:t>
            </a:r>
          </a:p>
          <a:p>
            <a:pPr eaLnBrk="0" hangingPunct="0">
              <a:defRPr/>
            </a:pPr>
            <a:r>
              <a:rPr lang="fr-FR" sz="1400" b="1" dirty="0">
                <a:solidFill>
                  <a:srgbClr val="000099"/>
                </a:solidFill>
                <a:latin typeface="Comic Sans MS" pitchFamily="66" charset="0"/>
              </a:rPr>
              <a:t>	</a:t>
            </a:r>
            <a:r>
              <a:rPr lang="fr-FR" sz="1400" dirty="0">
                <a:solidFill>
                  <a:srgbClr val="000099"/>
                </a:solidFill>
                <a:latin typeface="Comic Sans MS" pitchFamily="66" charset="0"/>
              </a:rPr>
              <a:t>1 dose chaque dimanche</a:t>
            </a:r>
          </a:p>
          <a:p>
            <a:pPr eaLnBrk="0" hangingPunct="0">
              <a:spcBef>
                <a:spcPct val="30000"/>
              </a:spcBef>
              <a:defRPr/>
            </a:pPr>
            <a:r>
              <a:rPr lang="fr-FR" sz="1400" dirty="0">
                <a:solidFill>
                  <a:srgbClr val="000099"/>
                </a:solidFill>
                <a:latin typeface="Comic Sans MS" pitchFamily="66" charset="0"/>
              </a:rPr>
              <a:t>	</a:t>
            </a:r>
          </a:p>
          <a:p>
            <a:pPr eaLnBrk="0" hangingPunct="0">
              <a:spcBef>
                <a:spcPct val="30000"/>
              </a:spcBef>
              <a:defRPr/>
            </a:pPr>
            <a:r>
              <a:rPr lang="fr-FR" sz="1400" dirty="0">
                <a:solidFill>
                  <a:srgbClr val="000099"/>
                </a:solidFill>
                <a:latin typeface="Comic Sans MS" pitchFamily="66" charset="0"/>
              </a:rPr>
              <a:t>	</a:t>
            </a:r>
            <a:r>
              <a:rPr lang="fr-FR" sz="1400" b="1" dirty="0">
                <a:solidFill>
                  <a:srgbClr val="000099"/>
                </a:solidFill>
                <a:latin typeface="Comic Sans MS" pitchFamily="66" charset="0"/>
              </a:rPr>
              <a:t>ANTIMONIUM CRUDUM 9 CH</a:t>
            </a:r>
            <a:endParaRPr lang="fr-FR" sz="1400" dirty="0">
              <a:solidFill>
                <a:srgbClr val="000099"/>
              </a:solidFill>
              <a:latin typeface="Comic Sans MS" pitchFamily="66" charset="0"/>
            </a:endParaRPr>
          </a:p>
          <a:p>
            <a:pPr eaLnBrk="0" hangingPunct="0">
              <a:spcBef>
                <a:spcPct val="30000"/>
              </a:spcBef>
              <a:defRPr/>
            </a:pPr>
            <a:r>
              <a:rPr lang="fr-FR" sz="1400" b="1" dirty="0">
                <a:solidFill>
                  <a:srgbClr val="000099"/>
                </a:solidFill>
                <a:latin typeface="Comic Sans MS" pitchFamily="66" charset="0"/>
              </a:rPr>
              <a:t>	GRAPHITES 9 CH</a:t>
            </a:r>
          </a:p>
          <a:p>
            <a:pPr eaLnBrk="0" hangingPunct="0">
              <a:defRPr/>
            </a:pPr>
            <a:r>
              <a:rPr lang="fr-FR" sz="1400" dirty="0">
                <a:solidFill>
                  <a:srgbClr val="000099"/>
                </a:solidFill>
                <a:latin typeface="Comic Sans MS" pitchFamily="66" charset="0"/>
              </a:rPr>
              <a:t>	 5 granules de chaque matin et soir</a:t>
            </a:r>
            <a:r>
              <a:rPr lang="fr-FR" sz="1400" dirty="0">
                <a:solidFill>
                  <a:srgbClr val="000099"/>
                </a:solidFill>
              </a:rPr>
              <a:t> </a:t>
            </a:r>
            <a:r>
              <a:rPr lang="fr-FR" sz="1400" b="1" dirty="0">
                <a:solidFill>
                  <a:srgbClr val="000099"/>
                </a:solidFill>
                <a:latin typeface="Comic Sans MS" pitchFamily="66" charset="0"/>
              </a:rPr>
              <a:t>	</a:t>
            </a:r>
          </a:p>
          <a:p>
            <a:pPr eaLnBrk="0" hangingPunct="0">
              <a:defRPr/>
            </a:pPr>
            <a:endParaRPr lang="fr-FR" sz="1400" b="1" dirty="0">
              <a:solidFill>
                <a:srgbClr val="000099"/>
              </a:solidFill>
              <a:latin typeface="Comic Sans MS" pitchFamily="66" charset="0"/>
            </a:endParaRPr>
          </a:p>
          <a:p>
            <a:pPr eaLnBrk="0" hangingPunct="0">
              <a:defRPr/>
            </a:pPr>
            <a:r>
              <a:rPr lang="fr-FR" sz="1400" b="1" dirty="0">
                <a:solidFill>
                  <a:srgbClr val="000099"/>
                </a:solidFill>
                <a:latin typeface="Comic Sans MS" pitchFamily="66" charset="0"/>
              </a:rPr>
              <a:t>Traitement pour 2 mois</a:t>
            </a:r>
          </a:p>
          <a:p>
            <a:pPr eaLnBrk="0" hangingPunct="0">
              <a:defRPr/>
            </a:pPr>
            <a:endParaRPr lang="fr-FR" sz="1400" b="1" dirty="0">
              <a:solidFill>
                <a:srgbClr val="000099"/>
              </a:solidFill>
              <a:latin typeface="Comic Sans MS" pitchFamily="66" charset="0"/>
            </a:endParaRPr>
          </a:p>
          <a:p>
            <a:pPr eaLnBrk="0" hangingPunct="0">
              <a:defRPr/>
            </a:pPr>
            <a:endParaRPr lang="fr-FR" sz="1400" b="1" dirty="0">
              <a:solidFill>
                <a:srgbClr val="000099"/>
              </a:solidFill>
              <a:latin typeface="Comic Sans MS" pitchFamily="66" charset="0"/>
            </a:endParaRPr>
          </a:p>
          <a:p>
            <a:pPr eaLnBrk="0" hangingPunct="0">
              <a:defRPr/>
            </a:pPr>
            <a:r>
              <a:rPr lang="fr-FR" sz="1400" b="1" dirty="0">
                <a:solidFill>
                  <a:srgbClr val="000099"/>
                </a:solidFill>
                <a:latin typeface="Comic Sans MS" pitchFamily="66" charset="0"/>
              </a:rPr>
              <a:t>	</a:t>
            </a:r>
            <a:r>
              <a:rPr lang="fr-FR" altLang="fr-FR" sz="1400" i="1" dirty="0">
                <a:solidFill>
                  <a:srgbClr val="000099"/>
                </a:solidFill>
                <a:latin typeface="Comic Sans MS" panose="030F0702030302020204" pitchFamily="66" charset="0"/>
              </a:rPr>
              <a:t>XXXXXXX</a:t>
            </a:r>
          </a:p>
          <a:p>
            <a:pPr eaLnBrk="0" hangingPunct="0">
              <a:defRPr/>
            </a:pPr>
            <a:r>
              <a:rPr lang="fr-FR" sz="1400" b="1" dirty="0">
                <a:solidFill>
                  <a:srgbClr val="000099"/>
                </a:solidFill>
                <a:latin typeface="Comic Sans MS" pitchFamily="66" charset="0"/>
              </a:rPr>
              <a:t>	</a:t>
            </a: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p:txBody>
      </p:sp>
      <p:sp>
        <p:nvSpPr>
          <p:cNvPr id="415746"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
        <p:nvSpPr>
          <p:cNvPr id="415747" name="Text Box 8"/>
          <p:cNvSpPr txBox="1">
            <a:spLocks noChangeArrowheads="1"/>
          </p:cNvSpPr>
          <p:nvPr/>
        </p:nvSpPr>
        <p:spPr bwMode="auto">
          <a:xfrm>
            <a:off x="2386013" y="1058863"/>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Verrues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19"/>
          <p:cNvSpPr>
            <a:spLocks noChangeArrowheads="1"/>
          </p:cNvSpPr>
          <p:nvPr/>
        </p:nvSpPr>
        <p:spPr bwMode="auto">
          <a:xfrm>
            <a:off x="4945063" y="2014538"/>
            <a:ext cx="67167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spcBef>
                <a:spcPct val="20000"/>
              </a:spcBef>
            </a:pPr>
            <a:r>
              <a:rPr lang="fr-FR" altLang="fr-FR" sz="2000" b="1" u="sng">
                <a:solidFill>
                  <a:srgbClr val="000099"/>
                </a:solidFill>
                <a:ea typeface="MS PGothic" panose="020B0600070205080204" pitchFamily="34" charset="-128"/>
                <a:cs typeface="Arial" panose="020B0604020202020204" pitchFamily="34" charset="0"/>
              </a:rPr>
              <a:t>Objectifs :</a:t>
            </a:r>
          </a:p>
          <a:p>
            <a:pPr>
              <a:lnSpc>
                <a:spcPct val="90000"/>
              </a:lnSpc>
              <a:spcBef>
                <a:spcPct val="20000"/>
              </a:spcBef>
            </a:pPr>
            <a:endParaRPr lang="fr-FR" altLang="fr-FR" sz="1000" b="1" u="sng">
              <a:solidFill>
                <a:srgbClr val="000099"/>
              </a:solidFill>
              <a:ea typeface="MS PGothic" panose="020B0600070205080204" pitchFamily="34" charset="-128"/>
              <a:cs typeface="Arial" panose="020B0604020202020204" pitchFamily="34" charset="0"/>
            </a:endParaRPr>
          </a:p>
          <a:p>
            <a:pPr>
              <a:lnSpc>
                <a:spcPct val="90000"/>
              </a:lnSpc>
              <a:spcBef>
                <a:spcPct val="20000"/>
              </a:spcBef>
              <a:buFont typeface="Wingdings" panose="05000000000000000000" pitchFamily="2" charset="2"/>
              <a:buChar char=""/>
            </a:pPr>
            <a:r>
              <a:rPr lang="fr-FR" altLang="fr-FR" sz="2000">
                <a:solidFill>
                  <a:srgbClr val="000099"/>
                </a:solidFill>
                <a:ea typeface="MS PGothic" panose="020B0600070205080204" pitchFamily="34" charset="-128"/>
                <a:cs typeface="Arial" panose="020B0604020202020204" pitchFamily="34" charset="0"/>
              </a:rPr>
              <a:t>Utiliser une matière médicale</a:t>
            </a:r>
          </a:p>
          <a:p>
            <a:pPr>
              <a:lnSpc>
                <a:spcPct val="90000"/>
              </a:lnSpc>
              <a:spcBef>
                <a:spcPct val="20000"/>
              </a:spcBef>
              <a:buFont typeface="Wingdings" panose="05000000000000000000" pitchFamily="2" charset="2"/>
              <a:buChar char=""/>
            </a:pPr>
            <a:r>
              <a:rPr lang="fr-FR" altLang="fr-FR" sz="2000">
                <a:solidFill>
                  <a:srgbClr val="000099"/>
                </a:solidFill>
                <a:ea typeface="MS PGothic" panose="020B0600070205080204" pitchFamily="34" charset="-128"/>
                <a:cs typeface="Arial" panose="020B0604020202020204" pitchFamily="34" charset="0"/>
              </a:rPr>
              <a:t>Reconnaitre les motivations de prescription et élargir les connaissances</a:t>
            </a:r>
          </a:p>
          <a:p>
            <a:pPr>
              <a:lnSpc>
                <a:spcPct val="90000"/>
              </a:lnSpc>
              <a:spcBef>
                <a:spcPct val="20000"/>
              </a:spcBef>
              <a:buFont typeface="Wingdings" panose="05000000000000000000" pitchFamily="2" charset="2"/>
              <a:buNone/>
            </a:pPr>
            <a:endParaRPr lang="fr-FR" altLang="fr-FR" sz="2000">
              <a:solidFill>
                <a:srgbClr val="000099"/>
              </a:solidFill>
              <a:ea typeface="MS PGothic" panose="020B0600070205080204" pitchFamily="34" charset="-128"/>
              <a:cs typeface="Arial" panose="020B0604020202020204" pitchFamily="34" charset="0"/>
            </a:endParaRPr>
          </a:p>
        </p:txBody>
      </p:sp>
      <p:sp>
        <p:nvSpPr>
          <p:cNvPr id="417794" name="Rectangle 15"/>
          <p:cNvSpPr>
            <a:spLocks noChangeArrowheads="1"/>
          </p:cNvSpPr>
          <p:nvPr/>
        </p:nvSpPr>
        <p:spPr bwMode="auto">
          <a:xfrm>
            <a:off x="3503613" y="3832225"/>
            <a:ext cx="7545387"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a:solidFill>
                  <a:srgbClr val="000099"/>
                </a:solidFill>
                <a:ea typeface="MS PGothic" panose="020B0600070205080204" pitchFamily="34" charset="-128"/>
                <a:cs typeface="Arial" panose="020B0604020202020204" pitchFamily="34" charset="0"/>
              </a:rPr>
              <a:t>Règles du jeu </a:t>
            </a:r>
            <a:r>
              <a:rPr lang="fr-FR" altLang="fr-FR" b="1">
                <a:solidFill>
                  <a:srgbClr val="000090"/>
                </a:solidFill>
                <a:ea typeface="MS PGothic" panose="020B0600070205080204" pitchFamily="34" charset="-128"/>
                <a:cs typeface="Arial" panose="020B0604020202020204" pitchFamily="34" charset="0"/>
              </a:rPr>
              <a:t>: </a:t>
            </a:r>
          </a:p>
          <a:p>
            <a:pPr>
              <a:spcBef>
                <a:spcPct val="50000"/>
              </a:spcBef>
              <a:buFontTx/>
              <a:buBlip>
                <a:blip r:embed="rId3"/>
              </a:buBlip>
            </a:pPr>
            <a:r>
              <a:rPr lang="fr-FR" altLang="fr-FR" b="1">
                <a:solidFill>
                  <a:srgbClr val="000099"/>
                </a:solidFill>
                <a:ea typeface="MS PGothic" panose="020B0600070205080204" pitchFamily="34" charset="-128"/>
                <a:cs typeface="Arial" panose="020B0604020202020204" pitchFamily="34" charset="0"/>
              </a:rPr>
              <a:t>Individuellement</a:t>
            </a:r>
            <a:r>
              <a:rPr lang="fr-FR" altLang="fr-FR">
                <a:solidFill>
                  <a:srgbClr val="000099"/>
                </a:solidFill>
                <a:ea typeface="MS PGothic" panose="020B0600070205080204" pitchFamily="34" charset="-128"/>
                <a:cs typeface="Arial" panose="020B0604020202020204" pitchFamily="34" charset="0"/>
              </a:rPr>
              <a:t>,</a:t>
            </a:r>
          </a:p>
          <a:p>
            <a:pPr>
              <a:spcBef>
                <a:spcPct val="50000"/>
              </a:spcBef>
              <a:buFontTx/>
              <a:buBlip>
                <a:blip r:embed="rId3"/>
              </a:buBlip>
            </a:pPr>
            <a:r>
              <a:rPr lang="fr-FR" altLang="fr-FR">
                <a:solidFill>
                  <a:srgbClr val="000099"/>
                </a:solidFill>
                <a:ea typeface="MS PGothic" panose="020B0600070205080204" pitchFamily="34" charset="-128"/>
                <a:cs typeface="Arial" panose="020B0604020202020204" pitchFamily="34" charset="0"/>
              </a:rPr>
              <a:t>Attribuer </a:t>
            </a:r>
            <a:r>
              <a:rPr lang="fr-FR" altLang="fr-FR" b="1">
                <a:solidFill>
                  <a:srgbClr val="000099"/>
                </a:solidFill>
                <a:ea typeface="MS PGothic" panose="020B0600070205080204" pitchFamily="34" charset="-128"/>
                <a:cs typeface="Arial" panose="020B0604020202020204" pitchFamily="34" charset="0"/>
              </a:rPr>
              <a:t>1 médicament par personne</a:t>
            </a:r>
            <a:r>
              <a:rPr lang="fr-FR" altLang="fr-FR">
                <a:solidFill>
                  <a:srgbClr val="000099"/>
                </a:solidFill>
                <a:ea typeface="MS PGothic" panose="020B0600070205080204" pitchFamily="34" charset="-128"/>
                <a:cs typeface="Arial" panose="020B0604020202020204" pitchFamily="34" charset="0"/>
              </a:rPr>
              <a:t>,</a:t>
            </a:r>
          </a:p>
          <a:p>
            <a:pPr>
              <a:spcBef>
                <a:spcPct val="30000"/>
              </a:spcBef>
              <a:buClr>
                <a:srgbClr val="000099"/>
              </a:buClr>
              <a:buFontTx/>
              <a:buBlip>
                <a:blip r:embed="rId3"/>
              </a:buBlip>
            </a:pPr>
            <a:r>
              <a:rPr lang="fr-FR" altLang="fr-FR">
                <a:solidFill>
                  <a:srgbClr val="000099"/>
                </a:solidFill>
                <a:ea typeface="MS PGothic" panose="020B0600070205080204" pitchFamily="34" charset="-128"/>
                <a:cs typeface="Arial" panose="020B0604020202020204" pitchFamily="34" charset="0"/>
              </a:rPr>
              <a:t>A partir de l’extrait de matière médicale :</a:t>
            </a:r>
          </a:p>
          <a:p>
            <a:pPr>
              <a:spcBef>
                <a:spcPct val="30000"/>
              </a:spcBef>
              <a:buClr>
                <a:srgbClr val="000099"/>
              </a:buClr>
            </a:pPr>
            <a:r>
              <a:rPr lang="fr-FR" altLang="fr-FR">
                <a:solidFill>
                  <a:srgbClr val="000099"/>
                </a:solidFill>
                <a:ea typeface="MS PGothic" panose="020B0600070205080204" pitchFamily="34" charset="-128"/>
                <a:cs typeface="Arial" panose="020B0604020202020204" pitchFamily="34" charset="0"/>
              </a:rPr>
              <a:t>	</a:t>
            </a:r>
            <a:r>
              <a:rPr lang="fr-FR" altLang="fr-FR" b="1">
                <a:solidFill>
                  <a:srgbClr val="000099"/>
                </a:solidFill>
                <a:ea typeface="MS PGothic" panose="020B0600070205080204" pitchFamily="34" charset="-128"/>
                <a:cs typeface="Arial" panose="020B0604020202020204" pitchFamily="34" charset="0"/>
              </a:rPr>
              <a:t>Compléter le schéma de Hering et </a:t>
            </a:r>
            <a:r>
              <a:rPr lang="fr-FR" altLang="fr-FR">
                <a:solidFill>
                  <a:srgbClr val="000099"/>
                </a:solidFill>
                <a:ea typeface="MS PGothic" panose="020B0600070205080204" pitchFamily="34" charset="-128"/>
              </a:rPr>
              <a:t>les </a:t>
            </a:r>
            <a:r>
              <a:rPr lang="fr-FR" altLang="fr-FR" b="1">
                <a:solidFill>
                  <a:srgbClr val="000099"/>
                </a:solidFill>
                <a:ea typeface="MS PGothic" panose="020B0600070205080204" pitchFamily="34" charset="-128"/>
              </a:rPr>
              <a:t>principales indications.</a:t>
            </a:r>
            <a:endParaRPr lang="fr-FR" altLang="fr-FR">
              <a:solidFill>
                <a:srgbClr val="000099"/>
              </a:solidFill>
              <a:ea typeface="MS PGothic" panose="020B0600070205080204" pitchFamily="34" charset="-128"/>
            </a:endParaRPr>
          </a:p>
          <a:p>
            <a:pPr>
              <a:spcBef>
                <a:spcPct val="30000"/>
              </a:spcBef>
              <a:buClr>
                <a:srgbClr val="000099"/>
              </a:buClr>
            </a:pPr>
            <a:endParaRPr lang="fr-FR" altLang="fr-FR">
              <a:solidFill>
                <a:srgbClr val="000099"/>
              </a:solidFill>
              <a:ea typeface="MS PGothic" panose="020B0600070205080204" pitchFamily="34" charset="-128"/>
            </a:endParaRPr>
          </a:p>
        </p:txBody>
      </p:sp>
      <p:sp>
        <p:nvSpPr>
          <p:cNvPr id="417795"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17796"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Focus matière médicale</a:t>
            </a:r>
          </a:p>
        </p:txBody>
      </p:sp>
      <p:sp>
        <p:nvSpPr>
          <p:cNvPr id="417797"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rPr>
              <a:t>10’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8" name="Rectangle 23"/>
          <p:cNvSpPr>
            <a:spLocks noChangeArrowheads="1"/>
          </p:cNvSpPr>
          <p:nvPr/>
        </p:nvSpPr>
        <p:spPr bwMode="auto">
          <a:xfrm>
            <a:off x="104775" y="1452563"/>
            <a:ext cx="3776663" cy="336550"/>
          </a:xfrm>
          <a:prstGeom prst="rect">
            <a:avLst/>
          </a:prstGeom>
          <a:noFill/>
          <a:ln>
            <a:noFill/>
          </a:ln>
        </p:spPr>
        <p:txBody>
          <a:bodyPr wrap="none" anchor="ctr">
            <a:spAutoFit/>
          </a:bodyPr>
          <a:lstStyle>
            <a:lvl1pPr>
              <a:tabLst>
                <a:tab pos="1651000"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1651000"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1651000"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1651000"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1651000"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9pPr>
          </a:lstStyle>
          <a:p>
            <a:pPr algn="ctr">
              <a:defRPr/>
            </a:pPr>
            <a:r>
              <a:rPr lang="fr-FR" altLang="fr-FR" sz="1600" b="1" dirty="0">
                <a:solidFill>
                  <a:srgbClr val="333399"/>
                </a:solidFill>
                <a:latin typeface="+mj-lt"/>
                <a:cs typeface="Arial" panose="020B0604020202020204" pitchFamily="34" charset="0"/>
              </a:rPr>
              <a:t>Peau, muqueuses, système digestif</a:t>
            </a:r>
          </a:p>
        </p:txBody>
      </p:sp>
      <p:pic>
        <p:nvPicPr>
          <p:cNvPr id="419842" name="Picture 20" descr="lycopodi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06013" y="158750"/>
            <a:ext cx="18573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92" name="Rectangle 24"/>
          <p:cNvSpPr>
            <a:spLocks noChangeArrowheads="1"/>
          </p:cNvSpPr>
          <p:nvPr/>
        </p:nvSpPr>
        <p:spPr bwMode="auto">
          <a:xfrm>
            <a:off x="2203450" y="2281238"/>
            <a:ext cx="2979738" cy="954087"/>
          </a:xfrm>
          <a:prstGeom prst="rect">
            <a:avLst/>
          </a:prstGeom>
          <a:noFill/>
          <a:ln>
            <a:noFill/>
          </a:ln>
          <a:effectLst/>
        </p:spPr>
        <p:txBody>
          <a:bodyPr>
            <a:spAutoFit/>
          </a:bodyPr>
          <a:lstStyle/>
          <a:p>
            <a:pPr>
              <a:buClr>
                <a:srgbClr val="000099"/>
              </a:buClr>
              <a:buFontTx/>
              <a:buChar char="•"/>
              <a:defRPr/>
            </a:pPr>
            <a:r>
              <a:rPr lang="fr-FR" altLang="fr-FR" sz="1400" dirty="0">
                <a:solidFill>
                  <a:srgbClr val="333399"/>
                </a:solidFill>
                <a:latin typeface="+mj-lt"/>
                <a:ea typeface="Times New Roman" panose="02020603050405020304" pitchFamily="18" charset="0"/>
                <a:cs typeface="Arial" panose="020B0604020202020204" pitchFamily="34" charset="0"/>
              </a:rPr>
              <a:t> Foie et appareil digestif</a:t>
            </a:r>
          </a:p>
          <a:p>
            <a:pPr>
              <a:buClr>
                <a:srgbClr val="000099"/>
              </a:buClr>
              <a:buFontTx/>
              <a:buChar char="•"/>
              <a:defRPr/>
            </a:pPr>
            <a:r>
              <a:rPr lang="fr-FR" altLang="fr-FR" sz="1400" b="1" dirty="0">
                <a:solidFill>
                  <a:srgbClr val="333399"/>
                </a:solidFill>
                <a:latin typeface="+mj-lt"/>
                <a:ea typeface="Times New Roman" panose="02020603050405020304" pitchFamily="18" charset="0"/>
                <a:cs typeface="Arial" panose="020B0604020202020204" pitchFamily="34" charset="0"/>
              </a:rPr>
              <a:t> </a:t>
            </a:r>
            <a:r>
              <a:rPr lang="fr-FR" altLang="fr-FR" sz="1400" b="1" dirty="0">
                <a:solidFill>
                  <a:srgbClr val="95C41D"/>
                </a:solidFill>
                <a:latin typeface="+mj-lt"/>
              </a:rPr>
              <a:t>Peau</a:t>
            </a:r>
            <a:r>
              <a:rPr lang="fr-FR" altLang="fr-FR" sz="1400" b="1" dirty="0">
                <a:solidFill>
                  <a:srgbClr val="33CC33"/>
                </a:solidFill>
                <a:latin typeface="+mj-lt"/>
                <a:ea typeface="Times New Roman" panose="02020603050405020304" pitchFamily="18" charset="0"/>
                <a:cs typeface="Arial" panose="020B0604020202020204" pitchFamily="34" charset="0"/>
              </a:rPr>
              <a:t> </a:t>
            </a:r>
            <a:r>
              <a:rPr lang="fr-FR" altLang="fr-FR" sz="1400" b="1" dirty="0">
                <a:solidFill>
                  <a:srgbClr val="95C41D"/>
                </a:solidFill>
                <a:latin typeface="+mj-lt"/>
              </a:rPr>
              <a:t>et muqueuses</a:t>
            </a:r>
          </a:p>
          <a:p>
            <a:pPr>
              <a:buClr>
                <a:srgbClr val="000099"/>
              </a:buClr>
              <a:buFontTx/>
              <a:buChar char="•"/>
              <a:defRPr/>
            </a:pPr>
            <a:r>
              <a:rPr lang="fr-FR" altLang="fr-FR" sz="1400" dirty="0">
                <a:solidFill>
                  <a:srgbClr val="333399"/>
                </a:solidFill>
                <a:latin typeface="+mj-lt"/>
                <a:ea typeface="Times New Roman" panose="02020603050405020304" pitchFamily="18" charset="0"/>
                <a:cs typeface="Arial" panose="020B0604020202020204" pitchFamily="34" charset="0"/>
              </a:rPr>
              <a:t> Reins et appareil génital</a:t>
            </a:r>
          </a:p>
          <a:p>
            <a:pPr>
              <a:buClr>
                <a:srgbClr val="000099"/>
              </a:buClr>
              <a:buFontTx/>
              <a:buChar char="•"/>
              <a:defRPr/>
            </a:pPr>
            <a:r>
              <a:rPr lang="fr-FR" altLang="fr-FR" sz="1400" dirty="0">
                <a:solidFill>
                  <a:srgbClr val="333399"/>
                </a:solidFill>
                <a:latin typeface="+mj-lt"/>
                <a:ea typeface="Times New Roman" panose="02020603050405020304" pitchFamily="18" charset="0"/>
                <a:cs typeface="Arial" panose="020B0604020202020204" pitchFamily="34" charset="0"/>
              </a:rPr>
              <a:t> Système nerveux</a:t>
            </a:r>
          </a:p>
        </p:txBody>
      </p:sp>
      <p:sp>
        <p:nvSpPr>
          <p:cNvPr id="211996" name="Rectangle 28"/>
          <p:cNvSpPr>
            <a:spLocks noChangeArrowheads="1"/>
          </p:cNvSpPr>
          <p:nvPr/>
        </p:nvSpPr>
        <p:spPr bwMode="auto">
          <a:xfrm>
            <a:off x="2181225" y="4170363"/>
            <a:ext cx="3341688" cy="522287"/>
          </a:xfrm>
          <a:prstGeom prst="rect">
            <a:avLst/>
          </a:prstGeom>
          <a:noFill/>
          <a:ln>
            <a:noFill/>
          </a:ln>
          <a:effectLst/>
        </p:spPr>
        <p:txBody>
          <a:bodyPr>
            <a:spAutoFit/>
          </a:bodyPr>
          <a:lstStyle/>
          <a:p>
            <a:pPr marL="90488" indent="-90488">
              <a:buClr>
                <a:srgbClr val="000099"/>
              </a:buClr>
              <a:buFont typeface="Arial" panose="020B0604020202020204" pitchFamily="34" charset="0"/>
              <a:buChar char="•"/>
              <a:defRPr/>
            </a:pPr>
            <a:r>
              <a:rPr lang="fr-FR" altLang="fr-FR" sz="1400" dirty="0">
                <a:solidFill>
                  <a:srgbClr val="333399"/>
                </a:solidFill>
                <a:latin typeface="+mj-lt"/>
                <a:ea typeface="Times New Roman" panose="02020603050405020304" pitchFamily="18" charset="0"/>
                <a:cs typeface="Arial" panose="020B0604020202020204" pitchFamily="34" charset="0"/>
              </a:rPr>
              <a:t>Désir de </a:t>
            </a:r>
            <a:r>
              <a:rPr lang="fr-FR" altLang="fr-FR" sz="1400" b="1" dirty="0">
                <a:solidFill>
                  <a:srgbClr val="95C41D"/>
                </a:solidFill>
                <a:latin typeface="+mj-lt"/>
              </a:rPr>
              <a:t>sucreries, </a:t>
            </a:r>
          </a:p>
          <a:p>
            <a:pPr marL="90488" indent="-90488">
              <a:buClr>
                <a:srgbClr val="000099"/>
              </a:buClr>
              <a:buFont typeface="Arial" panose="020B0604020202020204" pitchFamily="34" charset="0"/>
              <a:buChar char="•"/>
              <a:defRPr/>
            </a:pPr>
            <a:r>
              <a:rPr lang="fr-FR" altLang="fr-FR" sz="1400" b="1" dirty="0">
                <a:solidFill>
                  <a:srgbClr val="95C41D"/>
                </a:solidFill>
                <a:latin typeface="+mj-lt"/>
              </a:rPr>
              <a:t>Rougeur postprandiale du visage </a:t>
            </a:r>
          </a:p>
        </p:txBody>
      </p:sp>
      <p:sp>
        <p:nvSpPr>
          <p:cNvPr id="211999" name="Rectangle 31"/>
          <p:cNvSpPr>
            <a:spLocks noChangeArrowheads="1"/>
          </p:cNvSpPr>
          <p:nvPr/>
        </p:nvSpPr>
        <p:spPr bwMode="auto">
          <a:xfrm>
            <a:off x="6113463" y="3673475"/>
            <a:ext cx="4572000" cy="1754188"/>
          </a:xfrm>
          <a:prstGeom prst="rect">
            <a:avLst/>
          </a:prstGeom>
          <a:noFill/>
          <a:ln>
            <a:noFill/>
          </a:ln>
          <a:effectLst/>
        </p:spPr>
        <p:txBody>
          <a:bodyPr>
            <a:spAutoFit/>
          </a:bodyPr>
          <a:lstStyle/>
          <a:p>
            <a:pPr eaLnBrk="0" hangingPunct="0">
              <a:buClr>
                <a:srgbClr val="000099"/>
              </a:buClr>
              <a:buFontTx/>
              <a:buChar char="•"/>
              <a:defRPr/>
            </a:pPr>
            <a:r>
              <a:rPr lang="fr-FR" altLang="fr-FR" sz="1200" dirty="0">
                <a:solidFill>
                  <a:srgbClr val="333399"/>
                </a:solidFill>
                <a:latin typeface="+mj-lt"/>
                <a:ea typeface="ＭＳ Ｐゴシック" panose="020B0600070205080204" pitchFamily="34" charset="-128"/>
              </a:rPr>
              <a:t> Aggravation </a:t>
            </a:r>
          </a:p>
          <a:p>
            <a:pPr marL="361950" eaLnBrk="0" hangingPunct="0">
              <a:buClr>
                <a:srgbClr val="000099"/>
              </a:buClr>
              <a:defRPr/>
            </a:pPr>
            <a:r>
              <a:rPr lang="fr-FR" altLang="fr-FR" sz="1200" dirty="0">
                <a:solidFill>
                  <a:srgbClr val="33CC33"/>
                </a:solidFill>
                <a:latin typeface="+mj-lt"/>
                <a:ea typeface="ＭＳ Ｐゴシック" panose="020B0600070205080204" pitchFamily="34" charset="-128"/>
              </a:rPr>
              <a:t>-</a:t>
            </a:r>
            <a:r>
              <a:rPr lang="fr-FR" altLang="fr-FR" sz="1200" dirty="0">
                <a:solidFill>
                  <a:srgbClr val="333399"/>
                </a:solidFill>
                <a:latin typeface="+mj-lt"/>
                <a:ea typeface="ＭＳ Ｐゴシック" panose="020B0600070205080204" pitchFamily="34" charset="-128"/>
              </a:rPr>
              <a:t> entre </a:t>
            </a:r>
            <a:r>
              <a:rPr lang="fr-FR" altLang="fr-FR" sz="1200" b="1" dirty="0">
                <a:solidFill>
                  <a:srgbClr val="95C41D"/>
                </a:solidFill>
                <a:latin typeface="+mj-lt"/>
              </a:rPr>
              <a:t>16h et 20h</a:t>
            </a:r>
          </a:p>
          <a:p>
            <a:pPr marL="361950" eaLnBrk="0" hangingPunct="0">
              <a:buClr>
                <a:srgbClr val="33CC33"/>
              </a:buClr>
              <a:defRPr/>
            </a:pPr>
            <a:r>
              <a:rPr lang="fr-FR" altLang="fr-FR" sz="1200" dirty="0">
                <a:solidFill>
                  <a:srgbClr val="33CC33"/>
                </a:solidFill>
                <a:latin typeface="+mj-lt"/>
                <a:ea typeface="ＭＳ Ｐゴシック" panose="020B0600070205080204" pitchFamily="34" charset="-128"/>
              </a:rPr>
              <a:t>-</a:t>
            </a:r>
            <a:r>
              <a:rPr lang="fr-FR" altLang="fr-FR" sz="1200" dirty="0">
                <a:solidFill>
                  <a:srgbClr val="333399"/>
                </a:solidFill>
                <a:latin typeface="+mj-lt"/>
                <a:ea typeface="ＭＳ Ｐゴシック" panose="020B0600070205080204" pitchFamily="34" charset="-128"/>
              </a:rPr>
              <a:t> chaleur confinée, </a:t>
            </a:r>
          </a:p>
          <a:p>
            <a:pPr marL="361950" eaLnBrk="0" hangingPunct="0">
              <a:buClr>
                <a:srgbClr val="33CC33"/>
              </a:buClr>
              <a:defRPr/>
            </a:pPr>
            <a:r>
              <a:rPr lang="fr-FR" altLang="fr-FR" sz="1200" dirty="0">
                <a:solidFill>
                  <a:srgbClr val="33CC33"/>
                </a:solidFill>
                <a:latin typeface="+mj-lt"/>
                <a:ea typeface="ＭＳ Ｐゴシック" panose="020B0600070205080204" pitchFamily="34" charset="-128"/>
              </a:rPr>
              <a:t>-</a:t>
            </a:r>
            <a:r>
              <a:rPr lang="fr-FR" altLang="fr-FR" sz="1200" dirty="0">
                <a:solidFill>
                  <a:srgbClr val="333399"/>
                </a:solidFill>
                <a:latin typeface="+mj-lt"/>
                <a:ea typeface="ＭＳ Ｐゴシック" panose="020B0600070205080204" pitchFamily="34" charset="-128"/>
              </a:rPr>
              <a:t> contradiction</a:t>
            </a:r>
          </a:p>
          <a:p>
            <a:pPr eaLnBrk="0" hangingPunct="0">
              <a:buClr>
                <a:srgbClr val="000099"/>
              </a:buClr>
              <a:buFontTx/>
              <a:buChar char="•"/>
              <a:defRPr/>
            </a:pPr>
            <a:r>
              <a:rPr lang="fr-FR" altLang="fr-FR" sz="1200" dirty="0">
                <a:solidFill>
                  <a:srgbClr val="333399"/>
                </a:solidFill>
                <a:latin typeface="+mj-lt"/>
                <a:ea typeface="ＭＳ Ｐゴシック" panose="020B0600070205080204" pitchFamily="34" charset="-128"/>
              </a:rPr>
              <a:t> Amélioration </a:t>
            </a:r>
          </a:p>
          <a:p>
            <a:pPr marL="361950" eaLnBrk="0" hangingPunct="0">
              <a:buClr>
                <a:srgbClr val="000099"/>
              </a:buClr>
              <a:defRPr/>
            </a:pPr>
            <a:r>
              <a:rPr lang="fr-FR" altLang="fr-FR" sz="1200" dirty="0">
                <a:solidFill>
                  <a:srgbClr val="33CC33"/>
                </a:solidFill>
                <a:latin typeface="+mj-lt"/>
                <a:ea typeface="ＭＳ Ｐゴシック" panose="020B0600070205080204" pitchFamily="34" charset="-128"/>
              </a:rPr>
              <a:t>-</a:t>
            </a:r>
            <a:r>
              <a:rPr lang="fr-FR" altLang="fr-FR" sz="1200" b="1" dirty="0">
                <a:solidFill>
                  <a:srgbClr val="33CC33"/>
                </a:solidFill>
                <a:latin typeface="+mj-lt"/>
                <a:ea typeface="ＭＳ Ｐゴシック" panose="020B0600070205080204" pitchFamily="34" charset="-128"/>
              </a:rPr>
              <a:t> </a:t>
            </a:r>
            <a:r>
              <a:rPr lang="fr-FR" altLang="fr-FR" sz="1200" b="1" dirty="0">
                <a:solidFill>
                  <a:srgbClr val="95C41D"/>
                </a:solidFill>
                <a:latin typeface="+mj-lt"/>
              </a:rPr>
              <a:t>par l’air frais</a:t>
            </a:r>
          </a:p>
          <a:p>
            <a:pPr marL="361950" eaLnBrk="0" hangingPunct="0">
              <a:buClr>
                <a:srgbClr val="33CC33"/>
              </a:buClr>
              <a:defRPr/>
            </a:pPr>
            <a:r>
              <a:rPr lang="fr-FR" altLang="fr-FR" sz="1200" dirty="0">
                <a:solidFill>
                  <a:srgbClr val="33CC33"/>
                </a:solidFill>
                <a:latin typeface="+mj-lt"/>
                <a:ea typeface="ＭＳ Ｐゴシック" panose="020B0600070205080204" pitchFamily="34" charset="-128"/>
              </a:rPr>
              <a:t>-</a:t>
            </a:r>
            <a:r>
              <a:rPr lang="fr-FR" altLang="fr-FR" sz="1200" dirty="0">
                <a:solidFill>
                  <a:srgbClr val="333399"/>
                </a:solidFill>
                <a:latin typeface="+mj-lt"/>
                <a:ea typeface="ＭＳ Ｐゴシック" panose="020B0600070205080204" pitchFamily="34" charset="-128"/>
              </a:rPr>
              <a:t> aliments chauds</a:t>
            </a:r>
          </a:p>
          <a:p>
            <a:pPr eaLnBrk="0" hangingPunct="0">
              <a:buClr>
                <a:srgbClr val="33CC33"/>
              </a:buClr>
              <a:buFontTx/>
              <a:buChar char="•"/>
              <a:defRPr/>
            </a:pPr>
            <a:endParaRPr lang="fr-FR" altLang="fr-FR" sz="1200" dirty="0">
              <a:solidFill>
                <a:srgbClr val="333399"/>
              </a:solidFill>
              <a:latin typeface="+mj-lt"/>
              <a:ea typeface="ＭＳ Ｐゴシック" panose="020B0600070205080204" pitchFamily="34" charset="-128"/>
            </a:endParaRPr>
          </a:p>
          <a:p>
            <a:pPr eaLnBrk="0" hangingPunct="0">
              <a:buClr>
                <a:srgbClr val="000099"/>
              </a:buClr>
              <a:defRPr/>
            </a:pPr>
            <a:r>
              <a:rPr lang="fr-FR" altLang="fr-FR" sz="1200" dirty="0">
                <a:solidFill>
                  <a:srgbClr val="333399"/>
                </a:solidFill>
                <a:latin typeface="+mj-lt"/>
                <a:ea typeface="ＭＳ Ｐゴシック" panose="020B0600070205080204" pitchFamily="34" charset="-128"/>
              </a:rPr>
              <a:t>Latéralité droite prédominante</a:t>
            </a:r>
          </a:p>
        </p:txBody>
      </p:sp>
      <p:sp>
        <p:nvSpPr>
          <p:cNvPr id="212001" name="Rectangle 33"/>
          <p:cNvSpPr>
            <a:spLocks noChangeArrowheads="1"/>
          </p:cNvSpPr>
          <p:nvPr/>
        </p:nvSpPr>
        <p:spPr bwMode="auto">
          <a:xfrm>
            <a:off x="6246813" y="2282825"/>
            <a:ext cx="4572000" cy="954088"/>
          </a:xfrm>
          <a:prstGeom prst="rect">
            <a:avLst/>
          </a:prstGeom>
          <a:noFill/>
          <a:ln>
            <a:noFill/>
          </a:ln>
          <a:effectLst/>
        </p:spPr>
        <p:txBody>
          <a:bodyPr>
            <a:spAutoFit/>
          </a:bodyPr>
          <a:lstStyle/>
          <a:p>
            <a:pPr eaLnBrk="0" hangingPunct="0">
              <a:buClr>
                <a:srgbClr val="000099"/>
              </a:buClr>
              <a:buFontTx/>
              <a:buChar char="•"/>
              <a:defRPr/>
            </a:pPr>
            <a:r>
              <a:rPr lang="fr-FR" altLang="fr-FR" sz="1400" dirty="0">
                <a:solidFill>
                  <a:srgbClr val="333399"/>
                </a:solidFill>
                <a:latin typeface="+mj-lt"/>
                <a:ea typeface="ＭＳ Ｐゴシック" panose="020B0600070205080204" pitchFamily="34" charset="-128"/>
              </a:rPr>
              <a:t> Asthénie</a:t>
            </a:r>
          </a:p>
          <a:p>
            <a:pPr marL="90488" indent="-90488">
              <a:buClr>
                <a:srgbClr val="000099"/>
              </a:buClr>
              <a:buFont typeface="Arial" panose="020B0604020202020204" pitchFamily="34" charset="0"/>
              <a:buChar char="•"/>
              <a:tabLst>
                <a:tab pos="90488" algn="l"/>
              </a:tabLst>
              <a:defRPr/>
            </a:pPr>
            <a:r>
              <a:rPr lang="fr-FR" altLang="fr-FR" sz="1400" b="1" dirty="0">
                <a:solidFill>
                  <a:srgbClr val="95C41D"/>
                </a:solidFill>
                <a:latin typeface="+mj-lt"/>
              </a:rPr>
              <a:t>Faim vite rassasiée</a:t>
            </a:r>
          </a:p>
          <a:p>
            <a:pPr eaLnBrk="0" hangingPunct="0">
              <a:buClr>
                <a:srgbClr val="000099"/>
              </a:buClr>
              <a:buFontTx/>
              <a:buChar char="•"/>
              <a:defRPr/>
            </a:pPr>
            <a:r>
              <a:rPr lang="fr-FR" altLang="fr-FR" sz="1400" b="1" dirty="0">
                <a:solidFill>
                  <a:srgbClr val="95C41D"/>
                </a:solidFill>
                <a:latin typeface="+mj-lt"/>
              </a:rPr>
              <a:t> Ballonnement </a:t>
            </a:r>
            <a:r>
              <a:rPr lang="fr-FR" altLang="fr-FR" sz="1400" dirty="0">
                <a:solidFill>
                  <a:srgbClr val="333399"/>
                </a:solidFill>
                <a:latin typeface="+mj-lt"/>
                <a:ea typeface="ＭＳ Ｐゴシック" panose="020B0600070205080204" pitchFamily="34" charset="-128"/>
              </a:rPr>
              <a:t>au niveau de la ceinture</a:t>
            </a:r>
          </a:p>
          <a:p>
            <a:pPr eaLnBrk="0" hangingPunct="0">
              <a:buClr>
                <a:srgbClr val="000099"/>
              </a:buClr>
              <a:buFontTx/>
              <a:buChar char="•"/>
              <a:defRPr/>
            </a:pPr>
            <a:r>
              <a:rPr lang="fr-FR" altLang="fr-FR" sz="1400" dirty="0">
                <a:solidFill>
                  <a:srgbClr val="333399"/>
                </a:solidFill>
                <a:latin typeface="+mj-lt"/>
                <a:ea typeface="ＭＳ Ｐゴシック" panose="020B0600070205080204" pitchFamily="34" charset="-128"/>
              </a:rPr>
              <a:t> </a:t>
            </a:r>
            <a:r>
              <a:rPr lang="fr-FR" altLang="fr-FR" sz="1400" b="1" dirty="0">
                <a:solidFill>
                  <a:srgbClr val="95C41D"/>
                </a:solidFill>
                <a:latin typeface="+mj-lt"/>
              </a:rPr>
              <a:t>Prurit amélioré par le frais</a:t>
            </a:r>
          </a:p>
        </p:txBody>
      </p:sp>
      <p:sp>
        <p:nvSpPr>
          <p:cNvPr id="13" name="ZoneTexte 12"/>
          <p:cNvSpPr txBox="1">
            <a:spLocks noChangeArrowheads="1"/>
          </p:cNvSpPr>
          <p:nvPr/>
        </p:nvSpPr>
        <p:spPr bwMode="auto">
          <a:xfrm>
            <a:off x="6443663" y="5886450"/>
            <a:ext cx="4221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99"/>
                </a:solidFill>
              </a:rPr>
              <a:t>MR </a:t>
            </a:r>
            <a:r>
              <a:rPr lang="fr-FR" altLang="fr-FR" sz="1400" b="1">
                <a:solidFill>
                  <a:srgbClr val="95C41D"/>
                </a:solidFill>
              </a:rPr>
              <a:t>Psorique</a:t>
            </a:r>
          </a:p>
        </p:txBody>
      </p:sp>
      <p:sp>
        <p:nvSpPr>
          <p:cNvPr id="17" name="ZoneTexte 16"/>
          <p:cNvSpPr txBox="1">
            <a:spLocks noChangeArrowheads="1"/>
          </p:cNvSpPr>
          <p:nvPr/>
        </p:nvSpPr>
        <p:spPr bwMode="auto">
          <a:xfrm>
            <a:off x="203200" y="5737225"/>
            <a:ext cx="59991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0488" indent="-904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rgbClr val="000099"/>
              </a:buClr>
              <a:buFont typeface="Arial" panose="020B0604020202020204" pitchFamily="34" charset="0"/>
              <a:buChar char="•"/>
            </a:pPr>
            <a:r>
              <a:rPr lang="fr-FR" altLang="fr-FR" sz="1200">
                <a:solidFill>
                  <a:srgbClr val="000099"/>
                </a:solidFill>
              </a:rPr>
              <a:t>Morphologie variable</a:t>
            </a:r>
          </a:p>
          <a:p>
            <a:pPr>
              <a:buFont typeface="Arial" panose="020B0604020202020204" pitchFamily="34" charset="0"/>
              <a:buChar char="•"/>
            </a:pPr>
            <a:r>
              <a:rPr lang="fr-FR" altLang="fr-FR" sz="1200">
                <a:solidFill>
                  <a:srgbClr val="000099"/>
                </a:solidFill>
              </a:rPr>
              <a:t>Association fréquente de dermatose, de troubles digestifs, uro-génital et d’asthénie</a:t>
            </a:r>
          </a:p>
          <a:p>
            <a:pPr>
              <a:buFont typeface="Arial" panose="020B0604020202020204" pitchFamily="34" charset="0"/>
              <a:buChar char="•"/>
            </a:pPr>
            <a:r>
              <a:rPr lang="fr-FR" altLang="fr-FR" sz="1200">
                <a:solidFill>
                  <a:srgbClr val="000099"/>
                </a:solidFill>
              </a:rPr>
              <a:t>Tendances comportementales : hyperémotivité très marquée, avide d’affection, manque de confiance en soi et comportement orgueilleux, autoritaire</a:t>
            </a:r>
          </a:p>
        </p:txBody>
      </p:sp>
      <p:sp>
        <p:nvSpPr>
          <p:cNvPr id="419849" name="ZoneTexte 1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Focus matière médicale</a:t>
            </a:r>
          </a:p>
        </p:txBody>
      </p:sp>
      <p:sp>
        <p:nvSpPr>
          <p:cNvPr id="419850" name="Text Box 8"/>
          <p:cNvSpPr txBox="1">
            <a:spLocks noChangeArrowheads="1"/>
          </p:cNvSpPr>
          <p:nvPr/>
        </p:nvSpPr>
        <p:spPr bwMode="auto">
          <a:xfrm>
            <a:off x="2386013" y="1058863"/>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Lycopodium clavatum</a:t>
            </a:r>
          </a:p>
        </p:txBody>
      </p:sp>
      <p:sp>
        <p:nvSpPr>
          <p:cNvPr id="20" name="Line 2"/>
          <p:cNvSpPr>
            <a:spLocks noChangeShapeType="1"/>
          </p:cNvSpPr>
          <p:nvPr/>
        </p:nvSpPr>
        <p:spPr bwMode="auto">
          <a:xfrm flipH="1">
            <a:off x="6040438" y="2284413"/>
            <a:ext cx="33337" cy="4413250"/>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21" name="Line 3"/>
          <p:cNvSpPr>
            <a:spLocks noChangeShapeType="1"/>
          </p:cNvSpPr>
          <p:nvPr/>
        </p:nvSpPr>
        <p:spPr bwMode="auto">
          <a:xfrm flipV="1">
            <a:off x="2084388" y="3457575"/>
            <a:ext cx="8234362" cy="0"/>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22" name="Text Box 4"/>
          <p:cNvSpPr txBox="1">
            <a:spLocks noChangeArrowheads="1"/>
          </p:cNvSpPr>
          <p:nvPr/>
        </p:nvSpPr>
        <p:spPr bwMode="auto">
          <a:xfrm>
            <a:off x="2601913" y="1789113"/>
            <a:ext cx="31242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LOCALISATIONS</a:t>
            </a:r>
          </a:p>
        </p:txBody>
      </p:sp>
      <p:sp>
        <p:nvSpPr>
          <p:cNvPr id="23" name="Rectangle 5"/>
          <p:cNvSpPr>
            <a:spLocks noChangeArrowheads="1"/>
          </p:cNvSpPr>
          <p:nvPr/>
        </p:nvSpPr>
        <p:spPr bwMode="auto">
          <a:xfrm>
            <a:off x="6335713" y="3500438"/>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MODALITÉS</a:t>
            </a:r>
          </a:p>
        </p:txBody>
      </p:sp>
      <p:sp>
        <p:nvSpPr>
          <p:cNvPr id="24" name="Rectangle 6"/>
          <p:cNvSpPr>
            <a:spLocks noChangeArrowheads="1"/>
          </p:cNvSpPr>
          <p:nvPr/>
        </p:nvSpPr>
        <p:spPr bwMode="auto">
          <a:xfrm>
            <a:off x="6246813" y="1712913"/>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SENSATIONS</a:t>
            </a:r>
          </a:p>
        </p:txBody>
      </p:sp>
      <p:sp>
        <p:nvSpPr>
          <p:cNvPr id="25" name="Rectangle 7"/>
          <p:cNvSpPr>
            <a:spLocks noChangeArrowheads="1"/>
          </p:cNvSpPr>
          <p:nvPr/>
        </p:nvSpPr>
        <p:spPr bwMode="auto">
          <a:xfrm>
            <a:off x="2060575" y="3556000"/>
            <a:ext cx="3581400" cy="304800"/>
          </a:xfrm>
          <a:prstGeom prst="rect">
            <a:avLst/>
          </a:prstGeom>
          <a:noFill/>
          <a:ln>
            <a:noFill/>
          </a:ln>
          <a:effectLst/>
        </p:spPr>
        <p:txBody>
          <a:bodyPr>
            <a:spAutoFit/>
          </a:bodyPr>
          <a:lstStyle/>
          <a:p>
            <a:pPr algn="ctr" fontAlgn="auto">
              <a:spcBef>
                <a:spcPts val="0"/>
              </a:spcBef>
              <a:spcAft>
                <a:spcPts val="0"/>
              </a:spcAft>
              <a:defRPr/>
            </a:pPr>
            <a:r>
              <a:rPr lang="fr-FR" altLang="fr-FR" sz="1400" b="1" dirty="0">
                <a:solidFill>
                  <a:srgbClr val="000099"/>
                </a:solidFill>
                <a:latin typeface="+mj-lt"/>
              </a:rPr>
              <a:t>SIGNES CONCOMITANTS</a:t>
            </a:r>
          </a:p>
        </p:txBody>
      </p:sp>
      <p:sp>
        <p:nvSpPr>
          <p:cNvPr id="26" name="Line 3"/>
          <p:cNvSpPr>
            <a:spLocks noChangeShapeType="1"/>
          </p:cNvSpPr>
          <p:nvPr/>
        </p:nvSpPr>
        <p:spPr bwMode="auto">
          <a:xfrm flipV="1">
            <a:off x="1771650" y="5376863"/>
            <a:ext cx="8234363" cy="0"/>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27" name="Rectangle 26"/>
          <p:cNvSpPr>
            <a:spLocks noChangeArrowheads="1"/>
          </p:cNvSpPr>
          <p:nvPr/>
        </p:nvSpPr>
        <p:spPr bwMode="auto">
          <a:xfrm>
            <a:off x="6448425" y="5408613"/>
            <a:ext cx="3581400" cy="304800"/>
          </a:xfrm>
          <a:prstGeom prst="rect">
            <a:avLst/>
          </a:prstGeom>
          <a:noFill/>
          <a:ln>
            <a:noFill/>
          </a:ln>
          <a:effectLst/>
        </p:spPr>
        <p:txBody>
          <a:bodyPr>
            <a:spAutoFit/>
          </a:bodyPr>
          <a:lstStyle/>
          <a:p>
            <a:pPr algn="ctr" fontAlgn="auto">
              <a:spcBef>
                <a:spcPts val="0"/>
              </a:spcBef>
              <a:spcAft>
                <a:spcPts val="0"/>
              </a:spcAft>
              <a:defRPr/>
            </a:pPr>
            <a:r>
              <a:rPr lang="fr-FR" altLang="fr-FR" sz="1400" b="1" dirty="0">
                <a:solidFill>
                  <a:srgbClr val="000099"/>
                </a:solidFill>
                <a:latin typeface="+mj-lt"/>
              </a:rPr>
              <a:t>MODE RÉACTIONNEL CHRONIQUE</a:t>
            </a:r>
          </a:p>
        </p:txBody>
      </p:sp>
      <p:sp>
        <p:nvSpPr>
          <p:cNvPr id="28" name="Rectangle 5"/>
          <p:cNvSpPr>
            <a:spLocks noChangeArrowheads="1"/>
          </p:cNvSpPr>
          <p:nvPr/>
        </p:nvSpPr>
        <p:spPr bwMode="auto">
          <a:xfrm>
            <a:off x="2805113" y="5441950"/>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TYPE SENSIBLE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1992"/>
                                        </p:tgtEl>
                                        <p:attrNameLst>
                                          <p:attrName>style.visibility</p:attrName>
                                        </p:attrNameLst>
                                      </p:cBhvr>
                                      <p:to>
                                        <p:strVal val="visible"/>
                                      </p:to>
                                    </p:set>
                                    <p:animEffect transition="in" filter="fade">
                                      <p:cBhvr>
                                        <p:cTn id="7" dur="500"/>
                                        <p:tgtEl>
                                          <p:spTgt spid="2119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2001"/>
                                        </p:tgtEl>
                                        <p:attrNameLst>
                                          <p:attrName>style.visibility</p:attrName>
                                        </p:attrNameLst>
                                      </p:cBhvr>
                                      <p:to>
                                        <p:strVal val="visible"/>
                                      </p:to>
                                    </p:set>
                                    <p:animEffect transition="in" filter="fade">
                                      <p:cBhvr>
                                        <p:cTn id="12" dur="500"/>
                                        <p:tgtEl>
                                          <p:spTgt spid="2120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1999"/>
                                        </p:tgtEl>
                                        <p:attrNameLst>
                                          <p:attrName>style.visibility</p:attrName>
                                        </p:attrNameLst>
                                      </p:cBhvr>
                                      <p:to>
                                        <p:strVal val="visible"/>
                                      </p:to>
                                    </p:set>
                                    <p:animEffect transition="in" filter="fade">
                                      <p:cBhvr>
                                        <p:cTn id="17" dur="500"/>
                                        <p:tgtEl>
                                          <p:spTgt spid="2119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1996"/>
                                        </p:tgtEl>
                                        <p:attrNameLst>
                                          <p:attrName>style.visibility</p:attrName>
                                        </p:attrNameLst>
                                      </p:cBhvr>
                                      <p:to>
                                        <p:strVal val="visible"/>
                                      </p:to>
                                    </p:set>
                                    <p:animEffect transition="in" filter="fade">
                                      <p:cBhvr>
                                        <p:cTn id="22" dur="500"/>
                                        <p:tgtEl>
                                          <p:spTgt spid="21199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92" grpId="0"/>
      <p:bldP spid="211996" grpId="0"/>
      <p:bldP spid="211999" grpId="0"/>
      <p:bldP spid="212001" grpId="0"/>
      <p:bldP spid="13" grpId="0"/>
      <p:bldP spid="1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30" name="Text Box 17"/>
          <p:cNvSpPr txBox="1">
            <a:spLocks noChangeArrowheads="1"/>
          </p:cNvSpPr>
          <p:nvPr/>
        </p:nvSpPr>
        <p:spPr bwMode="auto">
          <a:xfrm>
            <a:off x="1652588" y="2582863"/>
            <a:ext cx="8601075" cy="3170237"/>
          </a:xfrm>
          <a:prstGeom prst="rect">
            <a:avLst/>
          </a:prstGeom>
          <a:noFill/>
          <a:ln>
            <a:noFill/>
          </a:ln>
        </p:spPr>
        <p:txBody>
          <a:bodyPr>
            <a:spAutoFit/>
          </a:bodyPr>
          <a:lstStyle>
            <a:lvl1pPr marL="174625" indent="-174625">
              <a:tabLst>
                <a:tab pos="5613400"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5613400"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5613400"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5613400"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5613400"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9pPr>
          </a:lstStyle>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Gastro-entérologie</a:t>
            </a:r>
            <a:r>
              <a:rPr lang="fr-FR" altLang="fr-FR" sz="1600" dirty="0">
                <a:solidFill>
                  <a:srgbClr val="333399"/>
                </a:solidFill>
                <a:latin typeface="+mj-lt"/>
                <a:ea typeface="Times New Roman" panose="02020603050405020304" pitchFamily="18" charset="0"/>
                <a:cs typeface="Arial" panose="020B0604020202020204" pitchFamily="34" charset="0"/>
              </a:rPr>
              <a:t> : dyspepsie flatulente, constipation, douleurs vésiculaires, migraines, ulcères duodénaux, anorexie des enfants, coliques du nourrisson</a:t>
            </a:r>
          </a:p>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Urologie</a:t>
            </a:r>
            <a:r>
              <a:rPr lang="fr-FR" altLang="fr-FR" sz="1600" dirty="0">
                <a:solidFill>
                  <a:srgbClr val="333399"/>
                </a:solidFill>
                <a:latin typeface="+mj-lt"/>
                <a:ea typeface="Times New Roman" panose="02020603050405020304" pitchFamily="18" charset="0"/>
                <a:cs typeface="Arial" panose="020B0604020202020204" pitchFamily="34" charset="0"/>
              </a:rPr>
              <a:t> : lithiases urinaires</a:t>
            </a:r>
          </a:p>
          <a:p>
            <a:pPr marL="180975" indent="-180975">
              <a:lnSpc>
                <a:spcPct val="150000"/>
              </a:lnSpc>
              <a:spcBef>
                <a:spcPct val="10000"/>
              </a:spcBef>
              <a:buClr>
                <a:srgbClr val="000000"/>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Dermatologie</a:t>
            </a:r>
            <a:r>
              <a:rPr lang="fr-FR" altLang="fr-FR" sz="1600" dirty="0">
                <a:solidFill>
                  <a:srgbClr val="333399"/>
                </a:solidFill>
                <a:latin typeface="+mj-lt"/>
                <a:ea typeface="Times New Roman" panose="02020603050405020304" pitchFamily="18" charset="0"/>
                <a:cs typeface="Arial" panose="020B0604020202020204" pitchFamily="34" charset="0"/>
              </a:rPr>
              <a:t> : </a:t>
            </a:r>
            <a:r>
              <a:rPr lang="fr-FR" altLang="fr-FR" sz="1600" b="1" dirty="0">
                <a:solidFill>
                  <a:srgbClr val="95C41D"/>
                </a:solidFill>
                <a:latin typeface="+mn-lt"/>
              </a:rPr>
              <a:t>urticaire chronique, eczéma saignant facilement au grattage</a:t>
            </a:r>
            <a:r>
              <a:rPr lang="fr-FR" altLang="fr-FR" sz="1600" dirty="0">
                <a:solidFill>
                  <a:srgbClr val="333399"/>
                </a:solidFill>
                <a:latin typeface="+mj-lt"/>
                <a:ea typeface="Times New Roman" panose="02020603050405020304" pitchFamily="18" charset="0"/>
                <a:cs typeface="Arial" panose="020B0604020202020204" pitchFamily="34" charset="0"/>
              </a:rPr>
              <a:t>, prurit </a:t>
            </a:r>
            <a:r>
              <a:rPr lang="fr-FR" altLang="fr-FR" sz="1600" b="1" dirty="0">
                <a:solidFill>
                  <a:srgbClr val="95C41D"/>
                </a:solidFill>
                <a:latin typeface="+mj-lt"/>
                <a:ea typeface="Times New Roman" panose="02020603050405020304" pitchFamily="18" charset="0"/>
                <a:cs typeface="Arial" panose="020B0604020202020204" pitchFamily="34" charset="0"/>
              </a:rPr>
              <a:t>amélioré</a:t>
            </a:r>
            <a:r>
              <a:rPr lang="fr-FR" altLang="fr-FR" sz="1600" dirty="0">
                <a:solidFill>
                  <a:srgbClr val="333399"/>
                </a:solidFill>
                <a:latin typeface="+mj-lt"/>
                <a:ea typeface="Times New Roman" panose="02020603050405020304" pitchFamily="18" charset="0"/>
                <a:cs typeface="Arial" panose="020B0604020202020204" pitchFamily="34" charset="0"/>
              </a:rPr>
              <a:t> par le frais, </a:t>
            </a:r>
            <a:r>
              <a:rPr lang="fr-FR" altLang="fr-FR" sz="1600" b="1" dirty="0">
                <a:solidFill>
                  <a:srgbClr val="95C41D"/>
                </a:solidFill>
                <a:latin typeface="+mn-lt"/>
              </a:rPr>
              <a:t>dermite séborrhéique</a:t>
            </a:r>
            <a:r>
              <a:rPr lang="fr-FR" altLang="fr-FR" sz="1600" dirty="0">
                <a:solidFill>
                  <a:srgbClr val="333399"/>
                </a:solidFill>
                <a:latin typeface="+mj-lt"/>
                <a:ea typeface="Times New Roman" panose="02020603050405020304" pitchFamily="18" charset="0"/>
                <a:cs typeface="Arial" panose="020B0604020202020204" pitchFamily="34" charset="0"/>
              </a:rPr>
              <a:t>, </a:t>
            </a:r>
            <a:r>
              <a:rPr lang="fr-FR" altLang="fr-FR" sz="1600" dirty="0" err="1">
                <a:solidFill>
                  <a:srgbClr val="333399"/>
                </a:solidFill>
                <a:latin typeface="+mj-lt"/>
                <a:ea typeface="Times New Roman" panose="02020603050405020304" pitchFamily="18" charset="0"/>
                <a:cs typeface="Arial" panose="020B0604020202020204" pitchFamily="34" charset="0"/>
              </a:rPr>
              <a:t>atopie</a:t>
            </a:r>
            <a:endParaRPr lang="fr-FR" altLang="fr-FR" sz="1600" dirty="0">
              <a:solidFill>
                <a:srgbClr val="333399"/>
              </a:solidFill>
              <a:latin typeface="+mj-lt"/>
              <a:ea typeface="Times New Roman" panose="02020603050405020304" pitchFamily="18" charset="0"/>
              <a:cs typeface="Arial" panose="020B0604020202020204" pitchFamily="34" charset="0"/>
            </a:endParaRPr>
          </a:p>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ORL et Pneumologie</a:t>
            </a:r>
            <a:r>
              <a:rPr lang="fr-FR" altLang="fr-FR" sz="1600" dirty="0">
                <a:solidFill>
                  <a:srgbClr val="333399"/>
                </a:solidFill>
                <a:latin typeface="+mj-lt"/>
                <a:ea typeface="Times New Roman" panose="02020603050405020304" pitchFamily="18" charset="0"/>
                <a:cs typeface="Arial" panose="020B0604020202020204" pitchFamily="34" charset="0"/>
              </a:rPr>
              <a:t>: coryzas chroniques, asthme</a:t>
            </a:r>
          </a:p>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Troubles du comportement</a:t>
            </a:r>
            <a:r>
              <a:rPr lang="fr-FR" altLang="fr-FR" sz="1600" dirty="0">
                <a:solidFill>
                  <a:srgbClr val="333399"/>
                </a:solidFill>
                <a:latin typeface="+mj-lt"/>
                <a:ea typeface="Times New Roman" panose="02020603050405020304" pitchFamily="18" charset="0"/>
                <a:cs typeface="Arial" panose="020B0604020202020204" pitchFamily="34" charset="0"/>
              </a:rPr>
              <a:t> : dépressions réactionnelles, psychasthénie</a:t>
            </a:r>
          </a:p>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Troubles du métabolisme</a:t>
            </a:r>
            <a:r>
              <a:rPr lang="fr-FR" altLang="fr-FR" sz="1600" dirty="0">
                <a:solidFill>
                  <a:srgbClr val="333399"/>
                </a:solidFill>
                <a:latin typeface="+mj-lt"/>
                <a:ea typeface="Times New Roman" panose="02020603050405020304" pitchFamily="18" charset="0"/>
                <a:cs typeface="Arial" panose="020B0604020202020204" pitchFamily="34" charset="0"/>
              </a:rPr>
              <a:t> : hyperlipidémies modérées, tendance </a:t>
            </a:r>
            <a:r>
              <a:rPr lang="fr-FR" altLang="fr-FR" sz="1600" dirty="0" err="1">
                <a:solidFill>
                  <a:srgbClr val="333399"/>
                </a:solidFill>
                <a:latin typeface="+mj-lt"/>
                <a:ea typeface="Times New Roman" panose="02020603050405020304" pitchFamily="18" charset="0"/>
                <a:cs typeface="Arial" panose="020B0604020202020204" pitchFamily="34" charset="0"/>
              </a:rPr>
              <a:t>uricémique</a:t>
            </a:r>
            <a:r>
              <a:rPr lang="fr-FR" altLang="fr-FR" sz="1600" dirty="0">
                <a:solidFill>
                  <a:srgbClr val="333399"/>
                </a:solidFill>
                <a:latin typeface="+mj-lt"/>
                <a:ea typeface="Times New Roman" panose="02020603050405020304" pitchFamily="18" charset="0"/>
                <a:cs typeface="Arial" panose="020B0604020202020204" pitchFamily="34" charset="0"/>
              </a:rPr>
              <a:t> et urémique</a:t>
            </a:r>
          </a:p>
        </p:txBody>
      </p:sp>
      <p:sp>
        <p:nvSpPr>
          <p:cNvPr id="421890"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Focus matière médicale</a:t>
            </a:r>
          </a:p>
        </p:txBody>
      </p:sp>
      <p:sp>
        <p:nvSpPr>
          <p:cNvPr id="421891" name="Text Box 8"/>
          <p:cNvSpPr txBox="1">
            <a:spLocks noChangeArrowheads="1"/>
          </p:cNvSpPr>
          <p:nvPr/>
        </p:nvSpPr>
        <p:spPr bwMode="auto">
          <a:xfrm>
            <a:off x="2386013" y="1058863"/>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Lycopodium clavatum</a:t>
            </a:r>
          </a:p>
        </p:txBody>
      </p:sp>
      <p:sp>
        <p:nvSpPr>
          <p:cNvPr id="9" name="Rectangle 81"/>
          <p:cNvSpPr>
            <a:spLocks noChangeArrowheads="1"/>
          </p:cNvSpPr>
          <p:nvPr/>
        </p:nvSpPr>
        <p:spPr bwMode="auto">
          <a:xfrm>
            <a:off x="801688" y="2178050"/>
            <a:ext cx="3168650" cy="404813"/>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lnSpc>
                <a:spcPct val="110000"/>
              </a:lnSpc>
              <a:spcBef>
                <a:spcPct val="10000"/>
              </a:spcBef>
              <a:spcAft>
                <a:spcPts val="0"/>
              </a:spcAft>
              <a:buClr>
                <a:srgbClr val="62C400"/>
              </a:buClr>
              <a:defRPr/>
            </a:pPr>
            <a:r>
              <a:rPr lang="fr-FR" altLang="fr-FR" sz="2000" b="1" dirty="0">
                <a:solidFill>
                  <a:srgbClr val="000090"/>
                </a:solidFill>
                <a:latin typeface="+mj-lt"/>
              </a:rPr>
              <a:t>Principales indications </a:t>
            </a:r>
            <a:r>
              <a:rPr lang="fr-FR" altLang="fr-FR" sz="1400" b="1" dirty="0">
                <a:solidFill>
                  <a:srgbClr val="000090"/>
                </a:solidFill>
                <a:latin typeface="+mj-lt"/>
              </a:rPr>
              <a:t>:</a:t>
            </a:r>
            <a:r>
              <a:rPr lang="fr-FR" altLang="fr-FR" dirty="0">
                <a:latin typeface="+mj-lt"/>
              </a:rPr>
              <a: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67"/>
          <p:cNvSpPr>
            <a:spLocks noChangeArrowheads="1"/>
          </p:cNvSpPr>
          <p:nvPr/>
        </p:nvSpPr>
        <p:spPr bwMode="auto">
          <a:xfrm>
            <a:off x="3530600" y="1779588"/>
            <a:ext cx="4400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1651000" algn="l"/>
              </a:tabLst>
              <a:defRPr>
                <a:solidFill>
                  <a:schemeClr val="tx1"/>
                </a:solidFill>
                <a:latin typeface="Arial" panose="020B0604020202020204" pitchFamily="34" charset="0"/>
              </a:defRPr>
            </a:lvl1pPr>
            <a:lvl2pPr marL="742950" indent="-285750">
              <a:tabLst>
                <a:tab pos="1651000" algn="l"/>
              </a:tabLst>
              <a:defRPr>
                <a:solidFill>
                  <a:schemeClr val="tx1"/>
                </a:solidFill>
                <a:latin typeface="Arial" panose="020B0604020202020204" pitchFamily="34" charset="0"/>
              </a:defRPr>
            </a:lvl2pPr>
            <a:lvl3pPr marL="1143000" indent="-228600">
              <a:tabLst>
                <a:tab pos="1651000" algn="l"/>
              </a:tabLst>
              <a:defRPr>
                <a:solidFill>
                  <a:schemeClr val="tx1"/>
                </a:solidFill>
                <a:latin typeface="Arial" panose="020B0604020202020204" pitchFamily="34" charset="0"/>
              </a:defRPr>
            </a:lvl3pPr>
            <a:lvl4pPr marL="1600200" indent="-228600">
              <a:tabLst>
                <a:tab pos="1651000" algn="l"/>
              </a:tabLst>
              <a:defRPr>
                <a:solidFill>
                  <a:schemeClr val="tx1"/>
                </a:solidFill>
                <a:latin typeface="Arial" panose="020B0604020202020204" pitchFamily="34" charset="0"/>
              </a:defRPr>
            </a:lvl4pPr>
            <a:lvl5pPr marL="2057400" indent="-228600">
              <a:tabLst>
                <a:tab pos="1651000" algn="l"/>
              </a:tabLst>
              <a:defRPr>
                <a:solidFill>
                  <a:schemeClr val="tx1"/>
                </a:solidFill>
                <a:latin typeface="Arial" panose="020B0604020202020204" pitchFamily="34" charset="0"/>
              </a:defRPr>
            </a:lvl5pPr>
            <a:lvl6pPr marL="2514600" indent="-228600" fontAlgn="base">
              <a:spcBef>
                <a:spcPct val="0"/>
              </a:spcBef>
              <a:spcAft>
                <a:spcPct val="0"/>
              </a:spcAft>
              <a:tabLst>
                <a:tab pos="1651000" algn="l"/>
              </a:tabLst>
              <a:defRPr>
                <a:solidFill>
                  <a:schemeClr val="tx1"/>
                </a:solidFill>
                <a:latin typeface="Arial" panose="020B0604020202020204" pitchFamily="34" charset="0"/>
              </a:defRPr>
            </a:lvl6pPr>
            <a:lvl7pPr marL="2971800" indent="-228600" fontAlgn="base">
              <a:spcBef>
                <a:spcPct val="0"/>
              </a:spcBef>
              <a:spcAft>
                <a:spcPct val="0"/>
              </a:spcAft>
              <a:tabLst>
                <a:tab pos="1651000" algn="l"/>
              </a:tabLst>
              <a:defRPr>
                <a:solidFill>
                  <a:schemeClr val="tx1"/>
                </a:solidFill>
                <a:latin typeface="Arial" panose="020B0604020202020204" pitchFamily="34" charset="0"/>
              </a:defRPr>
            </a:lvl7pPr>
            <a:lvl8pPr marL="3429000" indent="-228600" fontAlgn="base">
              <a:spcBef>
                <a:spcPct val="0"/>
              </a:spcBef>
              <a:spcAft>
                <a:spcPct val="0"/>
              </a:spcAft>
              <a:tabLst>
                <a:tab pos="1651000" algn="l"/>
              </a:tabLst>
              <a:defRPr>
                <a:solidFill>
                  <a:schemeClr val="tx1"/>
                </a:solidFill>
                <a:latin typeface="Arial" panose="020B0604020202020204" pitchFamily="34" charset="0"/>
              </a:defRPr>
            </a:lvl8pPr>
            <a:lvl9pPr marL="3886200" indent="-228600" fontAlgn="base">
              <a:spcBef>
                <a:spcPct val="0"/>
              </a:spcBef>
              <a:spcAft>
                <a:spcPct val="0"/>
              </a:spcAft>
              <a:tabLst>
                <a:tab pos="1651000" algn="l"/>
              </a:tabLst>
              <a:defRPr>
                <a:solidFill>
                  <a:schemeClr val="tx1"/>
                </a:solidFill>
                <a:latin typeface="Arial" panose="020B0604020202020204" pitchFamily="34" charset="0"/>
              </a:defRPr>
            </a:lvl9pPr>
          </a:lstStyle>
          <a:p>
            <a:pPr algn="ctr"/>
            <a:r>
              <a:rPr lang="fr-FR" altLang="fr-FR" sz="1400" b="1">
                <a:solidFill>
                  <a:srgbClr val="000099"/>
                </a:solidFill>
                <a:ea typeface="MS PGothic" panose="020B0600070205080204" pitchFamily="34" charset="-128"/>
                <a:cs typeface="Arial" panose="020B0604020202020204" pitchFamily="34" charset="0"/>
              </a:rPr>
              <a:t>ÉTIOLOGIE : Convalescence, allergie, dépression</a:t>
            </a:r>
          </a:p>
        </p:txBody>
      </p:sp>
      <p:pic>
        <p:nvPicPr>
          <p:cNvPr id="423938" name="Picture 18" descr="natrum mu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48900" y="166688"/>
            <a:ext cx="17716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1"/>
          <p:cNvSpPr>
            <a:spLocks noChangeArrowheads="1"/>
          </p:cNvSpPr>
          <p:nvPr/>
        </p:nvSpPr>
        <p:spPr bwMode="auto">
          <a:xfrm>
            <a:off x="1498600" y="2555875"/>
            <a:ext cx="3508375" cy="1385888"/>
          </a:xfrm>
          <a:prstGeom prst="rect">
            <a:avLst/>
          </a:prstGeom>
          <a:noFill/>
          <a:ln>
            <a:noFill/>
          </a:ln>
          <a:effectLst/>
        </p:spPr>
        <p:txBody>
          <a:bodyPr>
            <a:spAutoFit/>
          </a:bodyPr>
          <a:lstStyle/>
          <a:p>
            <a:pPr fontAlgn="auto">
              <a:spcBef>
                <a:spcPts val="0"/>
              </a:spcBef>
              <a:spcAft>
                <a:spcPts val="0"/>
              </a:spcAft>
              <a:buClr>
                <a:srgbClr val="000099"/>
              </a:buClr>
              <a:buFontTx/>
              <a:buChar char="•"/>
              <a:defRPr/>
            </a:pPr>
            <a:r>
              <a:rPr lang="fr-FR" altLang="fr-FR" sz="1400" dirty="0">
                <a:solidFill>
                  <a:schemeClr val="accent2"/>
                </a:solidFill>
                <a:latin typeface="+mj-lt"/>
                <a:ea typeface="Times New Roman" panose="02020603050405020304" pitchFamily="18" charset="0"/>
                <a:cs typeface="Arial" panose="020B0604020202020204" pitchFamily="34" charset="0"/>
              </a:rPr>
              <a:t> </a:t>
            </a:r>
            <a:r>
              <a:rPr lang="fr-FR" altLang="fr-FR" sz="1400" dirty="0">
                <a:solidFill>
                  <a:srgbClr val="000099"/>
                </a:solidFill>
                <a:latin typeface="+mj-lt"/>
                <a:ea typeface="Times New Roman" panose="02020603050405020304" pitchFamily="18" charset="0"/>
                <a:cs typeface="Arial" panose="020B0604020202020204" pitchFamily="34" charset="0"/>
              </a:rPr>
              <a:t>Muqueuses</a:t>
            </a:r>
            <a:r>
              <a:rPr lang="fr-FR" altLang="fr-FR" sz="1400" dirty="0">
                <a:solidFill>
                  <a:schemeClr val="accent2"/>
                </a:solidFill>
                <a:latin typeface="+mj-lt"/>
                <a:ea typeface="Times New Roman" panose="02020603050405020304" pitchFamily="18" charset="0"/>
                <a:cs typeface="Arial" panose="020B0604020202020204" pitchFamily="34" charset="0"/>
              </a:rPr>
              <a:t> </a:t>
            </a:r>
            <a:r>
              <a:rPr lang="fr-FR" altLang="fr-FR" sz="1400" dirty="0">
                <a:solidFill>
                  <a:srgbClr val="000099"/>
                </a:solidFill>
                <a:latin typeface="+mj-lt"/>
                <a:ea typeface="Times New Roman" panose="02020603050405020304" pitchFamily="18" charset="0"/>
                <a:cs typeface="Arial" panose="020B0604020202020204" pitchFamily="34" charset="0"/>
              </a:rPr>
              <a:t>nasale, bronchique</a:t>
            </a:r>
            <a:r>
              <a:rPr lang="fr-FR" altLang="fr-FR" sz="1400" dirty="0">
                <a:solidFill>
                  <a:schemeClr val="accent2"/>
                </a:solidFill>
                <a:latin typeface="+mj-lt"/>
                <a:ea typeface="Times New Roman" panose="02020603050405020304" pitchFamily="18" charset="0"/>
                <a:cs typeface="Arial" panose="020B0604020202020204" pitchFamily="34" charset="0"/>
              </a:rPr>
              <a:t>,</a:t>
            </a:r>
            <a:r>
              <a:rPr lang="fr-FR" altLang="fr-FR" sz="1400" b="1" dirty="0">
                <a:solidFill>
                  <a:srgbClr val="33CC33"/>
                </a:solidFill>
                <a:latin typeface="+mj-lt"/>
                <a:ea typeface="Times New Roman" panose="02020603050405020304" pitchFamily="18" charset="0"/>
                <a:cs typeface="Arial" panose="020B0604020202020204" pitchFamily="34" charset="0"/>
              </a:rPr>
              <a:t> </a:t>
            </a:r>
            <a:r>
              <a:rPr lang="fr-FR" altLang="fr-FR" sz="1400" b="1" dirty="0">
                <a:solidFill>
                  <a:srgbClr val="95C41D"/>
                </a:solidFill>
                <a:latin typeface="+mj-lt"/>
                <a:ea typeface="Times New Roman" panose="02020603050405020304" pitchFamily="18" charset="0"/>
                <a:cs typeface="Arial" panose="020B0604020202020204" pitchFamily="34" charset="0"/>
              </a:rPr>
              <a:t>conjonctive</a:t>
            </a:r>
            <a:r>
              <a:rPr lang="fr-FR" altLang="fr-FR" sz="1400" dirty="0">
                <a:solidFill>
                  <a:srgbClr val="000099"/>
                </a:solidFill>
                <a:latin typeface="+mj-lt"/>
                <a:ea typeface="Times New Roman" panose="02020603050405020304" pitchFamily="18" charset="0"/>
                <a:cs typeface="Arial" panose="020B0604020202020204" pitchFamily="34" charset="0"/>
              </a:rPr>
              <a:t>, vaginale</a:t>
            </a:r>
            <a:endParaRPr lang="fr-FR" altLang="fr-FR" sz="1400" b="1" dirty="0">
              <a:solidFill>
                <a:srgbClr val="000099"/>
              </a:solidFill>
              <a:latin typeface="+mj-lt"/>
              <a:ea typeface="Times New Roman" panose="02020603050405020304" pitchFamily="18" charset="0"/>
              <a:cs typeface="Arial" panose="020B0604020202020204" pitchFamily="34" charset="0"/>
            </a:endParaRPr>
          </a:p>
          <a:p>
            <a:pPr fontAlgn="auto">
              <a:spcBef>
                <a:spcPts val="0"/>
              </a:spcBef>
              <a:spcAft>
                <a:spcPts val="0"/>
              </a:spcAft>
              <a:buClr>
                <a:srgbClr val="000099"/>
              </a:buClr>
              <a:buFontTx/>
              <a:buChar char="•"/>
              <a:defRPr/>
            </a:pPr>
            <a:r>
              <a:rPr lang="fr-FR" altLang="fr-FR" sz="1400" b="1" dirty="0">
                <a:solidFill>
                  <a:schemeClr val="accent2"/>
                </a:solidFill>
                <a:latin typeface="+mj-lt"/>
                <a:ea typeface="Times New Roman" panose="02020603050405020304" pitchFamily="18" charset="0"/>
                <a:cs typeface="Arial" panose="020B0604020202020204" pitchFamily="34" charset="0"/>
              </a:rPr>
              <a:t> </a:t>
            </a:r>
            <a:r>
              <a:rPr lang="fr-FR" altLang="fr-FR" sz="1400" dirty="0">
                <a:solidFill>
                  <a:srgbClr val="000099"/>
                </a:solidFill>
                <a:latin typeface="+mj-lt"/>
                <a:ea typeface="Times New Roman" panose="02020603050405020304" pitchFamily="18" charset="0"/>
                <a:cs typeface="Arial" panose="020B0604020202020204" pitchFamily="34" charset="0"/>
              </a:rPr>
              <a:t>Nutrition</a:t>
            </a:r>
          </a:p>
          <a:p>
            <a:pPr fontAlgn="auto">
              <a:spcBef>
                <a:spcPts val="0"/>
              </a:spcBef>
              <a:spcAft>
                <a:spcPts val="0"/>
              </a:spcAft>
              <a:buClr>
                <a:srgbClr val="000099"/>
              </a:buClr>
              <a:buFontTx/>
              <a:buChar char="•"/>
              <a:defRPr/>
            </a:pPr>
            <a:r>
              <a:rPr lang="fr-FR" altLang="fr-FR" sz="1400" b="1" dirty="0">
                <a:solidFill>
                  <a:srgbClr val="33CC33"/>
                </a:solidFill>
                <a:latin typeface="+mj-lt"/>
                <a:ea typeface="Times New Roman" panose="02020603050405020304" pitchFamily="18" charset="0"/>
                <a:cs typeface="Arial" panose="020B0604020202020204" pitchFamily="34" charset="0"/>
              </a:rPr>
              <a:t> </a:t>
            </a:r>
            <a:r>
              <a:rPr lang="fr-FR" altLang="fr-FR" sz="1400" b="1" dirty="0">
                <a:solidFill>
                  <a:srgbClr val="95C41D"/>
                </a:solidFill>
                <a:latin typeface="+mj-lt"/>
                <a:ea typeface="Times New Roman" panose="02020603050405020304" pitchFamily="18" charset="0"/>
                <a:cs typeface="Arial" panose="020B0604020202020204" pitchFamily="34" charset="0"/>
              </a:rPr>
              <a:t>Peau</a:t>
            </a:r>
          </a:p>
          <a:p>
            <a:pPr fontAlgn="auto">
              <a:spcBef>
                <a:spcPts val="0"/>
              </a:spcBef>
              <a:spcAft>
                <a:spcPts val="0"/>
              </a:spcAft>
              <a:buClr>
                <a:srgbClr val="000099"/>
              </a:buClr>
              <a:buFontTx/>
              <a:buChar char="•"/>
              <a:defRPr/>
            </a:pPr>
            <a:r>
              <a:rPr lang="fr-FR" altLang="fr-FR" sz="1400" dirty="0">
                <a:solidFill>
                  <a:schemeClr val="accent2"/>
                </a:solidFill>
                <a:latin typeface="+mj-lt"/>
                <a:ea typeface="Times New Roman" panose="02020603050405020304" pitchFamily="18" charset="0"/>
                <a:cs typeface="Arial" panose="020B0604020202020204" pitchFamily="34" charset="0"/>
              </a:rPr>
              <a:t> </a:t>
            </a:r>
            <a:r>
              <a:rPr lang="fr-FR" altLang="fr-FR" sz="1400" dirty="0">
                <a:solidFill>
                  <a:srgbClr val="000099"/>
                </a:solidFill>
                <a:latin typeface="+mj-lt"/>
                <a:ea typeface="Times New Roman" panose="02020603050405020304" pitchFamily="18" charset="0"/>
                <a:cs typeface="Arial" panose="020B0604020202020204" pitchFamily="34" charset="0"/>
              </a:rPr>
              <a:t>Système nerveux central</a:t>
            </a:r>
            <a:endParaRPr lang="fr-FR" altLang="fr-FR" sz="1400" b="1" dirty="0">
              <a:solidFill>
                <a:srgbClr val="000099"/>
              </a:solidFill>
              <a:latin typeface="+mj-lt"/>
              <a:ea typeface="Times New Roman" panose="02020603050405020304" pitchFamily="18" charset="0"/>
              <a:cs typeface="Arial" panose="020B0604020202020204" pitchFamily="34" charset="0"/>
            </a:endParaRPr>
          </a:p>
          <a:p>
            <a:pPr fontAlgn="auto">
              <a:spcBef>
                <a:spcPts val="0"/>
              </a:spcBef>
              <a:spcAft>
                <a:spcPts val="0"/>
              </a:spcAft>
              <a:buClr>
                <a:srgbClr val="33CC33"/>
              </a:buClr>
              <a:defRPr/>
            </a:pPr>
            <a:endParaRPr lang="fr-FR" altLang="fr-FR" sz="1400" b="1" dirty="0">
              <a:solidFill>
                <a:srgbClr val="33CC33"/>
              </a:solidFill>
              <a:latin typeface="+mj-lt"/>
              <a:ea typeface="Times New Roman" panose="02020603050405020304" pitchFamily="18" charset="0"/>
              <a:cs typeface="Arial" panose="020B0604020202020204" pitchFamily="34" charset="0"/>
            </a:endParaRPr>
          </a:p>
        </p:txBody>
      </p:sp>
      <p:sp>
        <p:nvSpPr>
          <p:cNvPr id="24" name="Rectangle 24"/>
          <p:cNvSpPr>
            <a:spLocks noChangeArrowheads="1"/>
          </p:cNvSpPr>
          <p:nvPr/>
        </p:nvSpPr>
        <p:spPr bwMode="auto">
          <a:xfrm>
            <a:off x="5743575" y="2713038"/>
            <a:ext cx="4572000" cy="73818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buClr>
                <a:srgbClr val="000099"/>
              </a:buClr>
              <a:buFontTx/>
              <a:buChar char="•"/>
              <a:defRPr/>
            </a:pPr>
            <a:r>
              <a:rPr lang="fr-FR" altLang="fr-FR" sz="1400" dirty="0">
                <a:solidFill>
                  <a:srgbClr val="000099"/>
                </a:solidFill>
                <a:ea typeface="Times New Roman" panose="02020603050405020304" pitchFamily="18" charset="0"/>
                <a:cs typeface="Arial" panose="020B0604020202020204" pitchFamily="34" charset="0"/>
              </a:rPr>
              <a:t> Fourmillements</a:t>
            </a:r>
          </a:p>
          <a:p>
            <a:pPr fontAlgn="auto">
              <a:spcBef>
                <a:spcPts val="0"/>
              </a:spcBef>
              <a:spcAft>
                <a:spcPts val="0"/>
              </a:spcAft>
              <a:buClr>
                <a:srgbClr val="000099"/>
              </a:buClr>
              <a:buFontTx/>
              <a:buChar char="•"/>
              <a:defRPr/>
            </a:pPr>
            <a:r>
              <a:rPr lang="fr-FR" altLang="fr-FR" sz="1400" b="1" dirty="0">
                <a:solidFill>
                  <a:srgbClr val="33CC33"/>
                </a:solidFill>
                <a:ea typeface="Times New Roman" panose="02020603050405020304" pitchFamily="18" charset="0"/>
                <a:cs typeface="Arial" panose="020B0604020202020204" pitchFamily="34" charset="0"/>
              </a:rPr>
              <a:t> </a:t>
            </a:r>
            <a:r>
              <a:rPr lang="fr-FR" altLang="fr-FR" sz="1400" b="1" dirty="0">
                <a:solidFill>
                  <a:srgbClr val="95C41D"/>
                </a:solidFill>
                <a:latin typeface="+mj-lt"/>
                <a:ea typeface="Times New Roman" panose="02020603050405020304" pitchFamily="18" charset="0"/>
                <a:cs typeface="Arial" panose="020B0604020202020204" pitchFamily="34" charset="0"/>
              </a:rPr>
              <a:t>Brûlures, piqûres</a:t>
            </a:r>
          </a:p>
          <a:p>
            <a:pPr fontAlgn="auto">
              <a:spcBef>
                <a:spcPts val="0"/>
              </a:spcBef>
              <a:spcAft>
                <a:spcPts val="0"/>
              </a:spcAft>
              <a:buClr>
                <a:srgbClr val="000099"/>
              </a:buClr>
              <a:buFontTx/>
              <a:buChar char="•"/>
              <a:defRPr/>
            </a:pPr>
            <a:r>
              <a:rPr lang="fr-FR" altLang="fr-FR" sz="1400" dirty="0">
                <a:solidFill>
                  <a:srgbClr val="000099"/>
                </a:solidFill>
                <a:ea typeface="Times New Roman" panose="02020603050405020304" pitchFamily="18" charset="0"/>
                <a:cs typeface="Arial" panose="020B0604020202020204" pitchFamily="34" charset="0"/>
              </a:rPr>
              <a:t> Fatigabilité et frilosité</a:t>
            </a:r>
          </a:p>
        </p:txBody>
      </p:sp>
      <p:sp>
        <p:nvSpPr>
          <p:cNvPr id="25" name="Rectangle 27"/>
          <p:cNvSpPr>
            <a:spLocks noChangeArrowheads="1"/>
          </p:cNvSpPr>
          <p:nvPr/>
        </p:nvSpPr>
        <p:spPr bwMode="auto">
          <a:xfrm>
            <a:off x="5746750" y="4084638"/>
            <a:ext cx="4321175" cy="955675"/>
          </a:xfrm>
          <a:prstGeom prst="rect">
            <a:avLst/>
          </a:prstGeom>
          <a:noFill/>
          <a:ln>
            <a:noFill/>
          </a:ln>
          <a:effectLst/>
        </p:spPr>
        <p:txBody>
          <a:bodyPr>
            <a:spAutoFit/>
          </a:bodyPr>
          <a:lstStyle/>
          <a:p>
            <a:pPr fontAlgn="auto">
              <a:spcBef>
                <a:spcPts val="0"/>
              </a:spcBef>
              <a:spcAft>
                <a:spcPts val="0"/>
              </a:spcAft>
              <a:buClr>
                <a:srgbClr val="000099"/>
              </a:buClr>
              <a:buFontTx/>
              <a:buChar char="•"/>
              <a:defRPr/>
            </a:pPr>
            <a:r>
              <a:rPr lang="fr-FR" altLang="fr-FR" sz="1400" dirty="0">
                <a:solidFill>
                  <a:schemeClr val="accent2"/>
                </a:solidFill>
                <a:latin typeface="+mj-lt"/>
                <a:ea typeface="Times New Roman" panose="02020603050405020304" pitchFamily="18" charset="0"/>
                <a:cs typeface="Arial" panose="020B0604020202020204" pitchFamily="34" charset="0"/>
              </a:rPr>
              <a:t> </a:t>
            </a:r>
            <a:r>
              <a:rPr lang="fr-FR" altLang="fr-FR" sz="1400" dirty="0">
                <a:solidFill>
                  <a:srgbClr val="000099"/>
                </a:solidFill>
                <a:latin typeface="+mj-lt"/>
                <a:ea typeface="Times New Roman" panose="02020603050405020304" pitchFamily="18" charset="0"/>
                <a:cs typeface="Arial" panose="020B0604020202020204" pitchFamily="34" charset="0"/>
              </a:rPr>
              <a:t>Aggravation</a:t>
            </a:r>
            <a:r>
              <a:rPr lang="fr-FR" altLang="fr-FR" sz="1400" dirty="0">
                <a:solidFill>
                  <a:schemeClr val="accent2"/>
                </a:solidFill>
                <a:latin typeface="+mj-lt"/>
                <a:ea typeface="Times New Roman" panose="02020603050405020304" pitchFamily="18" charset="0"/>
                <a:cs typeface="Arial" panose="020B0604020202020204" pitchFamily="34" charset="0"/>
              </a:rPr>
              <a:t> </a:t>
            </a:r>
          </a:p>
          <a:p>
            <a:pPr marL="271463" fontAlgn="auto">
              <a:spcBef>
                <a:spcPts val="0"/>
              </a:spcBef>
              <a:spcAft>
                <a:spcPts val="0"/>
              </a:spcAft>
              <a:buClr>
                <a:srgbClr val="33CC33"/>
              </a:buClr>
              <a:buFont typeface="Calibri" panose="020F0502020204030204" pitchFamily="34" charset="0"/>
              <a:buChar char="-"/>
              <a:defRPr/>
            </a:pPr>
            <a:r>
              <a:rPr lang="fr-FR" altLang="fr-FR" sz="1400" dirty="0">
                <a:solidFill>
                  <a:srgbClr val="000099"/>
                </a:solidFill>
                <a:latin typeface="+mj-lt"/>
                <a:ea typeface="Times New Roman" panose="02020603050405020304" pitchFamily="18" charset="0"/>
                <a:cs typeface="Arial" panose="020B0604020202020204" pitchFamily="34" charset="0"/>
              </a:rPr>
              <a:t> vers 10h, </a:t>
            </a:r>
            <a:r>
              <a:rPr lang="fr-FR" altLang="fr-FR" sz="1400" b="1" dirty="0">
                <a:solidFill>
                  <a:srgbClr val="95C41D"/>
                </a:solidFill>
                <a:latin typeface="+mj-lt"/>
                <a:ea typeface="Times New Roman" panose="02020603050405020304" pitchFamily="18" charset="0"/>
                <a:cs typeface="Arial" panose="020B0604020202020204" pitchFamily="34" charset="0"/>
              </a:rPr>
              <a:t>au soleil, en cas de séjour à la mer</a:t>
            </a:r>
          </a:p>
          <a:p>
            <a:pPr marL="271463" fontAlgn="auto">
              <a:spcBef>
                <a:spcPts val="0"/>
              </a:spcBef>
              <a:spcAft>
                <a:spcPts val="0"/>
              </a:spcAft>
              <a:buClr>
                <a:srgbClr val="33CC33"/>
              </a:buClr>
              <a:buFont typeface="Calibri" panose="020F0502020204030204" pitchFamily="34" charset="0"/>
              <a:buChar char="-"/>
              <a:defRPr/>
            </a:pPr>
            <a:r>
              <a:rPr lang="fr-FR" altLang="fr-FR" sz="1400" dirty="0">
                <a:solidFill>
                  <a:schemeClr val="accent2"/>
                </a:solidFill>
                <a:latin typeface="+mj-lt"/>
                <a:ea typeface="Times New Roman" panose="02020603050405020304" pitchFamily="18" charset="0"/>
                <a:cs typeface="Arial" panose="020B0604020202020204" pitchFamily="34" charset="0"/>
              </a:rPr>
              <a:t> </a:t>
            </a:r>
            <a:r>
              <a:rPr lang="fr-FR" altLang="fr-FR" sz="1400" dirty="0">
                <a:solidFill>
                  <a:srgbClr val="000099"/>
                </a:solidFill>
                <a:latin typeface="+mj-lt"/>
                <a:ea typeface="Times New Roman" panose="02020603050405020304" pitchFamily="18" charset="0"/>
                <a:cs typeface="Arial" panose="020B0604020202020204" pitchFamily="34" charset="0"/>
              </a:rPr>
              <a:t>consolation, effort intellectuel</a:t>
            </a:r>
          </a:p>
          <a:p>
            <a:pPr fontAlgn="auto">
              <a:spcBef>
                <a:spcPts val="0"/>
              </a:spcBef>
              <a:spcAft>
                <a:spcPts val="0"/>
              </a:spcAft>
              <a:buClr>
                <a:srgbClr val="000099"/>
              </a:buClr>
              <a:buFontTx/>
              <a:buChar char="•"/>
              <a:defRPr/>
            </a:pPr>
            <a:r>
              <a:rPr lang="fr-FR" altLang="fr-FR" sz="1400" dirty="0">
                <a:solidFill>
                  <a:schemeClr val="accent2"/>
                </a:solidFill>
                <a:latin typeface="+mj-lt"/>
                <a:ea typeface="Times New Roman" panose="02020603050405020304" pitchFamily="18" charset="0"/>
                <a:cs typeface="Arial" panose="020B0604020202020204" pitchFamily="34" charset="0"/>
              </a:rPr>
              <a:t> </a:t>
            </a:r>
            <a:r>
              <a:rPr lang="fr-FR" altLang="fr-FR" sz="1400" b="1" dirty="0">
                <a:solidFill>
                  <a:srgbClr val="95C41D"/>
                </a:solidFill>
                <a:latin typeface="+mj-lt"/>
                <a:ea typeface="Times New Roman" panose="02020603050405020304" pitchFamily="18" charset="0"/>
                <a:cs typeface="Arial" panose="020B0604020202020204" pitchFamily="34" charset="0"/>
              </a:rPr>
              <a:t>Périodicité et alternance courtes</a:t>
            </a:r>
          </a:p>
        </p:txBody>
      </p:sp>
      <p:sp>
        <p:nvSpPr>
          <p:cNvPr id="26" name="Rectangle 29"/>
          <p:cNvSpPr>
            <a:spLocks noChangeArrowheads="1"/>
          </p:cNvSpPr>
          <p:nvPr/>
        </p:nvSpPr>
        <p:spPr bwMode="auto">
          <a:xfrm>
            <a:off x="1498600" y="4111625"/>
            <a:ext cx="4876800" cy="955675"/>
          </a:xfrm>
          <a:prstGeom prst="rect">
            <a:avLst/>
          </a:prstGeom>
          <a:noFill/>
          <a:ln>
            <a:noFill/>
          </a:ln>
          <a:effectLst/>
        </p:spPr>
        <p:txBody>
          <a:bodyPr>
            <a:spAutoFit/>
          </a:bodyPr>
          <a:lstStyle/>
          <a:p>
            <a:pPr fontAlgn="auto">
              <a:spcBef>
                <a:spcPts val="0"/>
              </a:spcBef>
              <a:spcAft>
                <a:spcPts val="0"/>
              </a:spcAft>
              <a:buClr>
                <a:srgbClr val="000099"/>
              </a:buClr>
              <a:buFontTx/>
              <a:buChar char="•"/>
              <a:defRPr/>
            </a:pPr>
            <a:r>
              <a:rPr lang="fr-FR" altLang="fr-FR" sz="1400" dirty="0">
                <a:solidFill>
                  <a:schemeClr val="accent2"/>
                </a:solidFill>
                <a:latin typeface="+mj-lt"/>
              </a:rPr>
              <a:t> </a:t>
            </a:r>
            <a:r>
              <a:rPr lang="fr-FR" altLang="fr-FR" sz="1400" b="1" dirty="0">
                <a:solidFill>
                  <a:srgbClr val="95C41D"/>
                </a:solidFill>
                <a:latin typeface="+mj-lt"/>
                <a:ea typeface="Times New Roman" panose="02020603050405020304" pitchFamily="18" charset="0"/>
                <a:cs typeface="Arial" panose="020B0604020202020204" pitchFamily="34" charset="0"/>
              </a:rPr>
              <a:t>Soif inextinguible, </a:t>
            </a:r>
          </a:p>
          <a:p>
            <a:pPr fontAlgn="auto">
              <a:spcBef>
                <a:spcPts val="0"/>
              </a:spcBef>
              <a:spcAft>
                <a:spcPts val="0"/>
              </a:spcAft>
              <a:buClr>
                <a:srgbClr val="000099"/>
              </a:buClr>
              <a:buFontTx/>
              <a:buChar char="•"/>
              <a:defRPr/>
            </a:pPr>
            <a:r>
              <a:rPr lang="fr-FR" altLang="fr-FR" sz="1400" dirty="0">
                <a:solidFill>
                  <a:srgbClr val="000099"/>
                </a:solidFill>
                <a:latin typeface="+mj-lt"/>
                <a:ea typeface="Times New Roman" panose="02020603050405020304" pitchFamily="18" charset="0"/>
                <a:cs typeface="Arial" panose="020B0604020202020204" pitchFamily="34" charset="0"/>
              </a:rPr>
              <a:t> Sécrétion de mucosités incolores, abondantes</a:t>
            </a:r>
            <a:r>
              <a:rPr lang="fr-FR" altLang="fr-FR" sz="1400" dirty="0">
                <a:solidFill>
                  <a:srgbClr val="000099"/>
                </a:solidFill>
                <a:latin typeface="+mj-lt"/>
              </a:rPr>
              <a:t> </a:t>
            </a:r>
          </a:p>
          <a:p>
            <a:pPr fontAlgn="auto">
              <a:spcBef>
                <a:spcPts val="0"/>
              </a:spcBef>
              <a:spcAft>
                <a:spcPts val="0"/>
              </a:spcAft>
              <a:buClr>
                <a:srgbClr val="000099"/>
              </a:buClr>
              <a:buFontTx/>
              <a:buChar char="•"/>
              <a:defRPr/>
            </a:pPr>
            <a:r>
              <a:rPr lang="fr-FR" altLang="fr-FR" sz="1400" dirty="0">
                <a:solidFill>
                  <a:srgbClr val="000099"/>
                </a:solidFill>
                <a:latin typeface="+mj-lt"/>
                <a:ea typeface="Times New Roman" panose="02020603050405020304" pitchFamily="18" charset="0"/>
                <a:cs typeface="Arial" panose="020B0604020202020204" pitchFamily="34" charset="0"/>
              </a:rPr>
              <a:t> Boulimie fréquente </a:t>
            </a:r>
          </a:p>
          <a:p>
            <a:pPr fontAlgn="auto">
              <a:spcBef>
                <a:spcPts val="0"/>
              </a:spcBef>
              <a:spcAft>
                <a:spcPts val="0"/>
              </a:spcAft>
              <a:buClr>
                <a:srgbClr val="000099"/>
              </a:buClr>
              <a:buFontTx/>
              <a:buChar char="•"/>
              <a:defRPr/>
            </a:pPr>
            <a:r>
              <a:rPr lang="fr-FR" altLang="fr-FR" sz="1400" dirty="0">
                <a:solidFill>
                  <a:schemeClr val="accent2"/>
                </a:solidFill>
                <a:latin typeface="+mj-lt"/>
                <a:ea typeface="Times New Roman" panose="02020603050405020304" pitchFamily="18" charset="0"/>
                <a:cs typeface="Arial" panose="020B0604020202020204" pitchFamily="34" charset="0"/>
              </a:rPr>
              <a:t> </a:t>
            </a:r>
            <a:r>
              <a:rPr lang="fr-FR" altLang="fr-FR" sz="1400" b="1" dirty="0">
                <a:solidFill>
                  <a:srgbClr val="95C41D"/>
                </a:solidFill>
                <a:latin typeface="+mj-lt"/>
                <a:ea typeface="Times New Roman" panose="02020603050405020304" pitchFamily="18" charset="0"/>
                <a:cs typeface="Arial" panose="020B0604020202020204" pitchFamily="34" charset="0"/>
              </a:rPr>
              <a:t>Désir anormal de sel </a:t>
            </a:r>
          </a:p>
        </p:txBody>
      </p:sp>
      <p:sp>
        <p:nvSpPr>
          <p:cNvPr id="27" name="Text Box 24"/>
          <p:cNvSpPr txBox="1">
            <a:spLocks noChangeArrowheads="1"/>
          </p:cNvSpPr>
          <p:nvPr/>
        </p:nvSpPr>
        <p:spPr bwMode="auto">
          <a:xfrm>
            <a:off x="92075" y="1411288"/>
            <a:ext cx="8905875" cy="338137"/>
          </a:xfrm>
          <a:prstGeom prst="rect">
            <a:avLst/>
          </a:prstGeom>
          <a:noFill/>
          <a:ln>
            <a:noFill/>
          </a:ln>
          <a:effectLst/>
        </p:spPr>
        <p:txBody>
          <a:bodyPr>
            <a:spAutoFit/>
          </a:bodyPr>
          <a:lstStyle/>
          <a:p>
            <a:pPr fontAlgn="auto">
              <a:spcBef>
                <a:spcPct val="50000"/>
              </a:spcBef>
              <a:spcAft>
                <a:spcPts val="0"/>
              </a:spcAft>
              <a:defRPr/>
            </a:pPr>
            <a:r>
              <a:rPr lang="fr-FR" altLang="fr-FR" sz="1600" b="1" dirty="0">
                <a:solidFill>
                  <a:srgbClr val="000090"/>
                </a:solidFill>
                <a:latin typeface="+mj-lt"/>
              </a:rPr>
              <a:t>Faim et maigreur, soif et déshydratation, chagrin et solitude </a:t>
            </a:r>
          </a:p>
        </p:txBody>
      </p:sp>
      <p:sp>
        <p:nvSpPr>
          <p:cNvPr id="19" name="Text Box 30"/>
          <p:cNvSpPr txBox="1">
            <a:spLocks noChangeArrowheads="1"/>
          </p:cNvSpPr>
          <p:nvPr/>
        </p:nvSpPr>
        <p:spPr bwMode="auto">
          <a:xfrm>
            <a:off x="2397125" y="1055688"/>
            <a:ext cx="5738813" cy="862012"/>
          </a:xfrm>
          <a:prstGeom prst="rect">
            <a:avLst/>
          </a:prstGeom>
          <a:noFill/>
          <a:ln>
            <a:noFill/>
          </a:ln>
          <a:effectLst/>
        </p:spPr>
        <p:txBody>
          <a:bodyPr>
            <a:spAutoFit/>
          </a:bodyPr>
          <a:lstStyle/>
          <a:p>
            <a:pPr fontAlgn="auto">
              <a:spcBef>
                <a:spcPct val="50000"/>
              </a:spcBef>
              <a:spcAft>
                <a:spcPts val="0"/>
              </a:spcAft>
              <a:defRPr/>
            </a:pPr>
            <a:r>
              <a:rPr lang="fr-FR" altLang="fr-FR" sz="2000" b="1" dirty="0">
                <a:solidFill>
                  <a:srgbClr val="95C41D"/>
                </a:solidFill>
                <a:latin typeface="+mn-lt"/>
                <a:ea typeface="ＭＳ Ｐゴシック" panose="020B0600070205080204" pitchFamily="34" charset="-128"/>
                <a:sym typeface="Wingdings" panose="05000000000000000000" pitchFamily="2" charset="2"/>
              </a:rPr>
              <a:t> </a:t>
            </a:r>
            <a:r>
              <a:rPr lang="fr-FR" altLang="fr-FR" sz="2000" b="1" dirty="0">
                <a:solidFill>
                  <a:srgbClr val="95C41D"/>
                </a:solidFill>
                <a:latin typeface="+mn-lt"/>
                <a:ea typeface="ＭＳ Ｐゴシック" panose="020B0600070205080204" pitchFamily="34" charset="-128"/>
              </a:rPr>
              <a:t>Natrum </a:t>
            </a:r>
            <a:r>
              <a:rPr lang="fr-FR" altLang="fr-FR" sz="2000" b="1" dirty="0" err="1">
                <a:solidFill>
                  <a:srgbClr val="95C41D"/>
                </a:solidFill>
                <a:latin typeface="+mn-lt"/>
                <a:ea typeface="ＭＳ Ｐゴシック" panose="020B0600070205080204" pitchFamily="34" charset="-128"/>
              </a:rPr>
              <a:t>muriaticum</a:t>
            </a:r>
            <a:endParaRPr lang="fr-FR" altLang="fr-FR" sz="2000" b="1" dirty="0">
              <a:solidFill>
                <a:srgbClr val="95C41D"/>
              </a:solidFill>
              <a:latin typeface="+mn-lt"/>
              <a:ea typeface="ＭＳ Ｐゴシック" panose="020B0600070205080204" pitchFamily="34" charset="-128"/>
            </a:endParaRPr>
          </a:p>
          <a:p>
            <a:pPr fontAlgn="auto">
              <a:spcBef>
                <a:spcPct val="50000"/>
              </a:spcBef>
              <a:spcAft>
                <a:spcPts val="0"/>
              </a:spcAft>
              <a:defRPr/>
            </a:pPr>
            <a:endParaRPr lang="fr-FR" altLang="fr-FR" sz="2000" b="1" dirty="0">
              <a:solidFill>
                <a:srgbClr val="000099"/>
              </a:solidFill>
              <a:latin typeface="+mj-lt"/>
            </a:endParaRPr>
          </a:p>
        </p:txBody>
      </p:sp>
      <p:sp>
        <p:nvSpPr>
          <p:cNvPr id="21" name="ZoneTexte 20"/>
          <p:cNvSpPr txBox="1"/>
          <p:nvPr/>
        </p:nvSpPr>
        <p:spPr>
          <a:xfrm>
            <a:off x="2397125" y="314325"/>
            <a:ext cx="8091488" cy="584200"/>
          </a:xfrm>
          <a:prstGeom prst="rect">
            <a:avLst/>
          </a:prstGeom>
          <a:noFill/>
        </p:spPr>
        <p:txBody>
          <a:bodyPr>
            <a:spAutoFit/>
          </a:bodyPr>
          <a:lstStyle/>
          <a:p>
            <a:pPr fontAlgn="auto">
              <a:spcBef>
                <a:spcPts val="0"/>
              </a:spcBef>
              <a:spcAft>
                <a:spcPts val="0"/>
              </a:spcAft>
              <a:defRPr/>
            </a:pPr>
            <a:r>
              <a:rPr lang="fr-FR" sz="3200" b="1" dirty="0">
                <a:solidFill>
                  <a:srgbClr val="FFFFFF"/>
                </a:solidFill>
                <a:latin typeface="+mj-lt"/>
              </a:rPr>
              <a:t>Focus matière médicale</a:t>
            </a:r>
          </a:p>
        </p:txBody>
      </p:sp>
      <p:sp>
        <p:nvSpPr>
          <p:cNvPr id="423946" name="Rectangle 10"/>
          <p:cNvSpPr>
            <a:spLocks noChangeArrowheads="1"/>
          </p:cNvSpPr>
          <p:nvPr/>
        </p:nvSpPr>
        <p:spPr bwMode="auto">
          <a:xfrm>
            <a:off x="6300788" y="5172075"/>
            <a:ext cx="3214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400" b="1">
                <a:solidFill>
                  <a:srgbClr val="000099"/>
                </a:solidFill>
              </a:rPr>
              <a:t>MODE RÉACTIONNEL CHRONIQUE</a:t>
            </a:r>
          </a:p>
        </p:txBody>
      </p:sp>
      <p:sp>
        <p:nvSpPr>
          <p:cNvPr id="15" name="Rectangle 14"/>
          <p:cNvSpPr/>
          <p:nvPr/>
        </p:nvSpPr>
        <p:spPr>
          <a:xfrm>
            <a:off x="6156325" y="5553075"/>
            <a:ext cx="6096000" cy="692150"/>
          </a:xfrm>
          <a:prstGeom prst="rect">
            <a:avLst/>
          </a:prstGeom>
        </p:spPr>
        <p:txBody>
          <a:bodyPr>
            <a:spAutoFit/>
          </a:bodyPr>
          <a:lstStyle/>
          <a:p>
            <a:pPr fontAlgn="auto">
              <a:spcBef>
                <a:spcPts val="0"/>
              </a:spcBef>
              <a:spcAft>
                <a:spcPts val="0"/>
              </a:spcAft>
              <a:buClr>
                <a:srgbClr val="62C400"/>
              </a:buClr>
              <a:defRPr/>
            </a:pPr>
            <a:r>
              <a:rPr lang="fr-FR" altLang="fr-FR" sz="1300" b="1" dirty="0">
                <a:solidFill>
                  <a:srgbClr val="000099"/>
                </a:solidFill>
                <a:latin typeface="+mj-lt"/>
                <a:ea typeface="Times New Roman" panose="02020603050405020304" pitchFamily="18" charset="0"/>
                <a:cs typeface="Arial" panose="020B0604020202020204" pitchFamily="34" charset="0"/>
              </a:rPr>
              <a:t>MR </a:t>
            </a:r>
            <a:r>
              <a:rPr lang="fr-FR" altLang="fr-FR" sz="1300" b="1" dirty="0" err="1">
                <a:solidFill>
                  <a:srgbClr val="95C41D"/>
                </a:solidFill>
                <a:latin typeface="+mj-lt"/>
                <a:ea typeface="Times New Roman" panose="02020603050405020304" pitchFamily="18" charset="0"/>
                <a:cs typeface="Arial" panose="020B0604020202020204" pitchFamily="34" charset="0"/>
              </a:rPr>
              <a:t>Psoro</a:t>
            </a:r>
            <a:r>
              <a:rPr lang="fr-FR" altLang="fr-FR" sz="1300" b="1" dirty="0">
                <a:solidFill>
                  <a:srgbClr val="95C41D"/>
                </a:solidFill>
                <a:latin typeface="+mj-lt"/>
                <a:ea typeface="Times New Roman" panose="02020603050405020304" pitchFamily="18" charset="0"/>
                <a:cs typeface="Arial" panose="020B0604020202020204" pitchFamily="34" charset="0"/>
              </a:rPr>
              <a:t>-tuberculinique</a:t>
            </a:r>
          </a:p>
          <a:p>
            <a:pPr fontAlgn="auto">
              <a:spcBef>
                <a:spcPts val="0"/>
              </a:spcBef>
              <a:spcAft>
                <a:spcPts val="0"/>
              </a:spcAft>
              <a:buClr>
                <a:srgbClr val="62C400"/>
              </a:buClr>
              <a:defRPr/>
            </a:pPr>
            <a:r>
              <a:rPr lang="fr-FR" altLang="fr-FR" sz="1300" dirty="0">
                <a:solidFill>
                  <a:srgbClr val="000099"/>
                </a:solidFill>
                <a:latin typeface="+mj-lt"/>
                <a:ea typeface="Times New Roman" panose="02020603050405020304" pitchFamily="18" charset="0"/>
                <a:cs typeface="Arial" panose="020B0604020202020204" pitchFamily="34" charset="0"/>
              </a:rPr>
              <a:t>Troubles de la nutrition aboutissant à un amaigrissement, </a:t>
            </a:r>
          </a:p>
          <a:p>
            <a:pPr fontAlgn="auto">
              <a:spcBef>
                <a:spcPts val="0"/>
              </a:spcBef>
              <a:spcAft>
                <a:spcPts val="0"/>
              </a:spcAft>
              <a:buClr>
                <a:srgbClr val="62C400"/>
              </a:buClr>
              <a:defRPr/>
            </a:pPr>
            <a:r>
              <a:rPr lang="fr-FR" altLang="fr-FR" sz="1300" dirty="0">
                <a:solidFill>
                  <a:srgbClr val="000099"/>
                </a:solidFill>
                <a:latin typeface="+mj-lt"/>
                <a:ea typeface="Times New Roman" panose="02020603050405020304" pitchFamily="18" charset="0"/>
                <a:cs typeface="Arial" panose="020B0604020202020204" pitchFamily="34" charset="0"/>
              </a:rPr>
              <a:t>tendance à la déshydratation et asthénie plus marquées</a:t>
            </a:r>
          </a:p>
        </p:txBody>
      </p:sp>
      <p:sp>
        <p:nvSpPr>
          <p:cNvPr id="28" name="Rectangle 27"/>
          <p:cNvSpPr>
            <a:spLocks noChangeArrowheads="1"/>
          </p:cNvSpPr>
          <p:nvPr/>
        </p:nvSpPr>
        <p:spPr bwMode="auto">
          <a:xfrm>
            <a:off x="2236788" y="5167313"/>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TYPE SENSIBLE</a:t>
            </a:r>
          </a:p>
        </p:txBody>
      </p:sp>
      <p:sp>
        <p:nvSpPr>
          <p:cNvPr id="17" name="Rectangle 16"/>
          <p:cNvSpPr/>
          <p:nvPr/>
        </p:nvSpPr>
        <p:spPr>
          <a:xfrm>
            <a:off x="315913" y="5480050"/>
            <a:ext cx="5119687" cy="1169988"/>
          </a:xfrm>
          <a:prstGeom prst="rect">
            <a:avLst/>
          </a:prstGeom>
        </p:spPr>
        <p:txBody>
          <a:bodyPr>
            <a:spAutoFit/>
          </a:bodyPr>
          <a:lstStyle/>
          <a:p>
            <a:pPr marL="82550" indent="-82550"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 Souvent enfant, ado ou adulte jeune</a:t>
            </a:r>
          </a:p>
          <a:p>
            <a:pPr marL="90488" indent="-90488" fontAlgn="auto">
              <a:spcBef>
                <a:spcPts val="0"/>
              </a:spcBef>
              <a:spcAft>
                <a:spcPts val="0"/>
              </a:spcAft>
              <a:buClr>
                <a:srgbClr val="000099"/>
              </a:buClr>
              <a:buFont typeface="Arial" panose="020B0604020202020204" pitchFamily="34" charset="0"/>
              <a:buChar char="•"/>
              <a:defRPr/>
            </a:pPr>
            <a:r>
              <a:rPr lang="fr-FR" sz="1400" dirty="0">
                <a:solidFill>
                  <a:srgbClr val="000099"/>
                </a:solidFill>
                <a:latin typeface="+mj-lt"/>
              </a:rPr>
              <a:t> Maigre du haut du corps, pâle, frileux, </a:t>
            </a:r>
            <a:r>
              <a:rPr lang="fr-FR" sz="1400" b="1" dirty="0">
                <a:solidFill>
                  <a:srgbClr val="000099"/>
                </a:solidFill>
                <a:latin typeface="+mj-lt"/>
              </a:rPr>
              <a:t>fatigable </a:t>
            </a:r>
            <a:r>
              <a:rPr lang="fr-FR" altLang="fr-FR" sz="1400" b="1" dirty="0">
                <a:solidFill>
                  <a:srgbClr val="000099"/>
                </a:solidFill>
                <a:latin typeface="+mj-lt"/>
              </a:rPr>
              <a:t>;</a:t>
            </a:r>
            <a:r>
              <a:rPr lang="fr-FR" altLang="fr-FR" sz="1400" b="1" dirty="0">
                <a:solidFill>
                  <a:srgbClr val="33CC33"/>
                </a:solidFill>
                <a:latin typeface="+mj-lt"/>
              </a:rPr>
              <a:t> </a:t>
            </a:r>
            <a:r>
              <a:rPr lang="fr-FR" altLang="fr-FR" sz="1400" b="1" dirty="0">
                <a:solidFill>
                  <a:srgbClr val="95C41D"/>
                </a:solidFill>
                <a:latin typeface="+mj-lt"/>
                <a:ea typeface="Times New Roman" panose="02020603050405020304" pitchFamily="18" charset="0"/>
                <a:cs typeface="Arial" panose="020B0604020202020204" pitchFamily="34" charset="0"/>
              </a:rPr>
              <a:t>peau du visage huileuse, souvent acnéique </a:t>
            </a:r>
          </a:p>
          <a:p>
            <a:pPr marL="82550" indent="-82550"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Tendances comportementales : </a:t>
            </a:r>
            <a:r>
              <a:rPr lang="fr-FR" sz="1400" dirty="0">
                <a:solidFill>
                  <a:srgbClr val="000099"/>
                </a:solidFill>
                <a:latin typeface="+mj-lt"/>
              </a:rPr>
              <a:t>tristesse, troubles du sommeil, </a:t>
            </a:r>
            <a:r>
              <a:rPr lang="fr-FR" sz="1400" b="1" dirty="0">
                <a:solidFill>
                  <a:srgbClr val="000099"/>
                </a:solidFill>
                <a:latin typeface="+mj-lt"/>
              </a:rPr>
              <a:t>sautes d'humeur</a:t>
            </a:r>
            <a:endParaRPr lang="fr-FR" altLang="fr-FR" sz="1400" b="1" dirty="0">
              <a:solidFill>
                <a:srgbClr val="000099"/>
              </a:solidFill>
              <a:latin typeface="+mj-lt"/>
            </a:endParaRPr>
          </a:p>
        </p:txBody>
      </p:sp>
      <p:sp>
        <p:nvSpPr>
          <p:cNvPr id="20" name="Line 2"/>
          <p:cNvSpPr>
            <a:spLocks noChangeShapeType="1"/>
          </p:cNvSpPr>
          <p:nvPr/>
        </p:nvSpPr>
        <p:spPr bwMode="auto">
          <a:xfrm flipH="1">
            <a:off x="5570538" y="2178050"/>
            <a:ext cx="38100" cy="4868863"/>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22" name="Line 3"/>
          <p:cNvSpPr>
            <a:spLocks noChangeShapeType="1"/>
          </p:cNvSpPr>
          <p:nvPr/>
        </p:nvSpPr>
        <p:spPr bwMode="auto">
          <a:xfrm flipV="1">
            <a:off x="1614488" y="3806825"/>
            <a:ext cx="8234362" cy="0"/>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29" name="Text Box 4"/>
          <p:cNvSpPr txBox="1">
            <a:spLocks noChangeArrowheads="1"/>
          </p:cNvSpPr>
          <p:nvPr/>
        </p:nvSpPr>
        <p:spPr bwMode="auto">
          <a:xfrm>
            <a:off x="2189163" y="2251075"/>
            <a:ext cx="31242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LOCALISATIONS</a:t>
            </a:r>
          </a:p>
        </p:txBody>
      </p:sp>
      <p:sp>
        <p:nvSpPr>
          <p:cNvPr id="30" name="Rectangle 5"/>
          <p:cNvSpPr>
            <a:spLocks noChangeArrowheads="1"/>
          </p:cNvSpPr>
          <p:nvPr/>
        </p:nvSpPr>
        <p:spPr bwMode="auto">
          <a:xfrm>
            <a:off x="5865813" y="3849688"/>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MODALITÉS</a:t>
            </a:r>
          </a:p>
        </p:txBody>
      </p:sp>
      <p:sp>
        <p:nvSpPr>
          <p:cNvPr id="31" name="Rectangle 6"/>
          <p:cNvSpPr>
            <a:spLocks noChangeArrowheads="1"/>
          </p:cNvSpPr>
          <p:nvPr/>
        </p:nvSpPr>
        <p:spPr bwMode="auto">
          <a:xfrm>
            <a:off x="6003925" y="2252663"/>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SENSATIONS</a:t>
            </a:r>
          </a:p>
        </p:txBody>
      </p:sp>
      <p:sp>
        <p:nvSpPr>
          <p:cNvPr id="32" name="Rectangle 7"/>
          <p:cNvSpPr>
            <a:spLocks noChangeArrowheads="1"/>
          </p:cNvSpPr>
          <p:nvPr/>
        </p:nvSpPr>
        <p:spPr bwMode="auto">
          <a:xfrm>
            <a:off x="1590675" y="3906838"/>
            <a:ext cx="3581400" cy="304800"/>
          </a:xfrm>
          <a:prstGeom prst="rect">
            <a:avLst/>
          </a:prstGeom>
          <a:noFill/>
          <a:ln>
            <a:noFill/>
          </a:ln>
          <a:effectLst/>
        </p:spPr>
        <p:txBody>
          <a:bodyPr>
            <a:spAutoFit/>
          </a:bodyPr>
          <a:lstStyle/>
          <a:p>
            <a:pPr algn="ctr" fontAlgn="auto">
              <a:spcBef>
                <a:spcPts val="0"/>
              </a:spcBef>
              <a:spcAft>
                <a:spcPts val="0"/>
              </a:spcAft>
              <a:defRPr/>
            </a:pPr>
            <a:r>
              <a:rPr lang="fr-FR" altLang="fr-FR" sz="1400" b="1" dirty="0">
                <a:solidFill>
                  <a:srgbClr val="000099"/>
                </a:solidFill>
                <a:latin typeface="+mj-lt"/>
              </a:rPr>
              <a:t>SIGNES CONCOMITANTS</a:t>
            </a:r>
          </a:p>
        </p:txBody>
      </p:sp>
      <p:sp>
        <p:nvSpPr>
          <p:cNvPr id="33" name="Line 3"/>
          <p:cNvSpPr>
            <a:spLocks noChangeShapeType="1"/>
          </p:cNvSpPr>
          <p:nvPr/>
        </p:nvSpPr>
        <p:spPr bwMode="auto">
          <a:xfrm flipV="1">
            <a:off x="1590675" y="5067300"/>
            <a:ext cx="8234363" cy="0"/>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17"/>
          <p:cNvSpPr txBox="1">
            <a:spLocks noChangeArrowheads="1"/>
          </p:cNvSpPr>
          <p:nvPr/>
        </p:nvSpPr>
        <p:spPr bwMode="auto">
          <a:xfrm>
            <a:off x="1168400" y="2343150"/>
            <a:ext cx="11023600" cy="3170238"/>
          </a:xfrm>
          <a:prstGeom prst="rect">
            <a:avLst/>
          </a:prstGeom>
          <a:noFill/>
          <a:ln>
            <a:noFill/>
          </a:ln>
        </p:spPr>
        <p:txBody>
          <a:bodyPr>
            <a:spAutoFit/>
          </a:bodyPr>
          <a:lstStyle>
            <a:lvl1pPr marL="174625" indent="-174625">
              <a:tabLst>
                <a:tab pos="5613400"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5613400"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5613400"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5613400"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5613400"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9pPr>
          </a:lstStyle>
          <a:p>
            <a:pPr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a:solidFill>
                  <a:srgbClr val="000099"/>
                </a:solidFill>
                <a:latin typeface="+mj-lt"/>
                <a:ea typeface="+mn-ea"/>
              </a:rPr>
              <a:t>ORL et Pneumologie </a:t>
            </a:r>
            <a:r>
              <a:rPr lang="fr-FR" altLang="fr-FR" sz="1600" dirty="0">
                <a:solidFill>
                  <a:srgbClr val="000099"/>
                </a:solidFill>
                <a:latin typeface="+mj-lt"/>
                <a:ea typeface="+mn-ea"/>
              </a:rPr>
              <a:t>: rhinopharyngites récidivantes,</a:t>
            </a:r>
            <a:r>
              <a:rPr lang="fr-FR" altLang="fr-FR" sz="1600" dirty="0">
                <a:solidFill>
                  <a:schemeClr val="accent2"/>
                </a:solidFill>
                <a:latin typeface="+mj-lt"/>
                <a:ea typeface="Times New Roman" panose="02020603050405020304" pitchFamily="18" charset="0"/>
                <a:cs typeface="Arial" panose="020B0604020202020204" pitchFamily="34" charset="0"/>
              </a:rPr>
              <a:t> </a:t>
            </a:r>
            <a:r>
              <a:rPr lang="fr-FR" altLang="fr-FR" sz="1600" b="1" dirty="0" err="1">
                <a:solidFill>
                  <a:srgbClr val="95C41D"/>
                </a:solidFill>
                <a:latin typeface="+mj-lt"/>
                <a:ea typeface="Times New Roman" panose="02020603050405020304" pitchFamily="18" charset="0"/>
                <a:cs typeface="Arial" panose="020B0604020202020204" pitchFamily="34" charset="0"/>
              </a:rPr>
              <a:t>rhinoconjonctivites</a:t>
            </a:r>
            <a:r>
              <a:rPr lang="fr-FR" altLang="fr-FR" sz="1600" b="1" dirty="0">
                <a:solidFill>
                  <a:srgbClr val="95C41D"/>
                </a:solidFill>
                <a:latin typeface="+mj-lt"/>
                <a:ea typeface="Times New Roman" panose="02020603050405020304" pitchFamily="18" charset="0"/>
                <a:cs typeface="Arial" panose="020B0604020202020204" pitchFamily="34" charset="0"/>
              </a:rPr>
              <a:t> allergiques</a:t>
            </a:r>
            <a:r>
              <a:rPr lang="fr-FR" altLang="fr-FR" sz="1600" dirty="0">
                <a:solidFill>
                  <a:schemeClr val="accent2"/>
                </a:solidFill>
                <a:latin typeface="+mj-lt"/>
                <a:ea typeface="Times New Roman" panose="02020603050405020304" pitchFamily="18" charset="0"/>
                <a:cs typeface="Arial" panose="020B0604020202020204" pitchFamily="34" charset="0"/>
              </a:rPr>
              <a:t>, </a:t>
            </a:r>
            <a:r>
              <a:rPr lang="fr-FR" altLang="fr-FR" sz="1600" dirty="0">
                <a:solidFill>
                  <a:srgbClr val="000099"/>
                </a:solidFill>
                <a:latin typeface="+mj-lt"/>
                <a:ea typeface="+mn-ea"/>
              </a:rPr>
              <a:t>otites </a:t>
            </a:r>
            <a:r>
              <a:rPr lang="fr-FR" altLang="fr-FR" sz="1600" dirty="0" err="1">
                <a:solidFill>
                  <a:srgbClr val="000099"/>
                </a:solidFill>
                <a:latin typeface="+mj-lt"/>
                <a:ea typeface="+mn-ea"/>
              </a:rPr>
              <a:t>séromuqueuses</a:t>
            </a:r>
            <a:r>
              <a:rPr lang="fr-FR" altLang="fr-FR" sz="1600" dirty="0">
                <a:solidFill>
                  <a:srgbClr val="000099"/>
                </a:solidFill>
                <a:latin typeface="+mj-lt"/>
                <a:ea typeface="+mn-ea"/>
              </a:rPr>
              <a:t>, asthme </a:t>
            </a:r>
          </a:p>
          <a:p>
            <a:pPr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a:solidFill>
                  <a:srgbClr val="000099"/>
                </a:solidFill>
                <a:latin typeface="+mj-lt"/>
                <a:ea typeface="+mn-ea"/>
              </a:rPr>
              <a:t>Dermatologie</a:t>
            </a:r>
            <a:r>
              <a:rPr lang="fr-FR" altLang="fr-FR" sz="1600" dirty="0">
                <a:solidFill>
                  <a:srgbClr val="000099"/>
                </a:solidFill>
                <a:latin typeface="+mj-lt"/>
                <a:ea typeface="+mn-ea"/>
              </a:rPr>
              <a:t> :, </a:t>
            </a:r>
            <a:r>
              <a:rPr lang="fr-FR" altLang="fr-FR" sz="1600" b="1" dirty="0">
                <a:solidFill>
                  <a:srgbClr val="95C41D"/>
                </a:solidFill>
                <a:latin typeface="+mj-lt"/>
                <a:ea typeface="Times New Roman" panose="02020603050405020304" pitchFamily="18" charset="0"/>
                <a:cs typeface="Arial" panose="020B0604020202020204" pitchFamily="34" charset="0"/>
              </a:rPr>
              <a:t>herpès</a:t>
            </a:r>
            <a:r>
              <a:rPr lang="fr-FR" altLang="fr-FR" sz="1600" b="1" dirty="0">
                <a:solidFill>
                  <a:srgbClr val="33CC33"/>
                </a:solidFill>
                <a:latin typeface="+mj-lt"/>
                <a:ea typeface="Times New Roman" panose="02020603050405020304" pitchFamily="18" charset="0"/>
                <a:cs typeface="Arial" panose="020B0604020202020204" pitchFamily="34" charset="0"/>
              </a:rPr>
              <a:t> </a:t>
            </a:r>
            <a:r>
              <a:rPr lang="fr-FR" altLang="fr-FR" sz="1600" dirty="0">
                <a:solidFill>
                  <a:srgbClr val="000099"/>
                </a:solidFill>
                <a:latin typeface="+mj-lt"/>
                <a:ea typeface="+mn-ea"/>
              </a:rPr>
              <a:t>récurrent</a:t>
            </a:r>
            <a:r>
              <a:rPr lang="fr-FR" altLang="fr-FR" sz="1600" b="1" dirty="0">
                <a:solidFill>
                  <a:srgbClr val="33CC33"/>
                </a:solidFill>
                <a:latin typeface="+mj-lt"/>
                <a:ea typeface="Times New Roman" panose="02020603050405020304" pitchFamily="18" charset="0"/>
                <a:cs typeface="Arial" panose="020B0604020202020204" pitchFamily="34" charset="0"/>
              </a:rPr>
              <a:t>, </a:t>
            </a:r>
            <a:r>
              <a:rPr lang="fr-FR" altLang="fr-FR" sz="1600" b="1" dirty="0">
                <a:solidFill>
                  <a:srgbClr val="95C41D"/>
                </a:solidFill>
                <a:latin typeface="+mj-lt"/>
                <a:ea typeface="Times New Roman" panose="02020603050405020304" pitchFamily="18" charset="0"/>
                <a:cs typeface="Arial" panose="020B0604020202020204" pitchFamily="34" charset="0"/>
              </a:rPr>
              <a:t>acné, lucite estivale, dermatite </a:t>
            </a:r>
            <a:r>
              <a:rPr lang="fr-FR" altLang="fr-FR" sz="1600" b="1" dirty="0" err="1">
                <a:solidFill>
                  <a:srgbClr val="95C41D"/>
                </a:solidFill>
                <a:latin typeface="+mj-lt"/>
                <a:ea typeface="Times New Roman" panose="02020603050405020304" pitchFamily="18" charset="0"/>
                <a:cs typeface="Arial" panose="020B0604020202020204" pitchFamily="34" charset="0"/>
              </a:rPr>
              <a:t>atopique</a:t>
            </a:r>
            <a:r>
              <a:rPr lang="fr-FR" altLang="fr-FR" sz="1600" dirty="0">
                <a:solidFill>
                  <a:schemeClr val="accent2"/>
                </a:solidFill>
                <a:latin typeface="+mj-lt"/>
                <a:ea typeface="Times New Roman" panose="02020603050405020304" pitchFamily="18" charset="0"/>
                <a:cs typeface="Arial" panose="020B0604020202020204" pitchFamily="34" charset="0"/>
              </a:rPr>
              <a:t>, </a:t>
            </a:r>
            <a:r>
              <a:rPr lang="fr-FR" altLang="fr-FR" sz="1600" dirty="0">
                <a:solidFill>
                  <a:srgbClr val="000099"/>
                </a:solidFill>
                <a:latin typeface="+mj-lt"/>
                <a:ea typeface="+mn-ea"/>
              </a:rPr>
              <a:t>verrues des plis du front ou des doigts</a:t>
            </a:r>
          </a:p>
          <a:p>
            <a:pPr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a:solidFill>
                  <a:srgbClr val="000099"/>
                </a:solidFill>
                <a:latin typeface="+mj-lt"/>
                <a:ea typeface="+mn-ea"/>
              </a:rPr>
              <a:t>Gynécologie :</a:t>
            </a:r>
            <a:r>
              <a:rPr lang="fr-FR" altLang="fr-FR" sz="1600" dirty="0">
                <a:solidFill>
                  <a:srgbClr val="000099"/>
                </a:solidFill>
                <a:latin typeface="+mj-lt"/>
                <a:ea typeface="+mn-ea"/>
              </a:rPr>
              <a:t> Syndromes prémenstruels, vaginite </a:t>
            </a:r>
          </a:p>
          <a:p>
            <a:pPr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a:solidFill>
                  <a:srgbClr val="000099"/>
                </a:solidFill>
                <a:latin typeface="+mj-lt"/>
                <a:ea typeface="+mn-ea"/>
              </a:rPr>
              <a:t>Etats dépressifs réactionnels</a:t>
            </a:r>
          </a:p>
          <a:p>
            <a:pPr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err="1">
                <a:solidFill>
                  <a:srgbClr val="000099"/>
                </a:solidFill>
                <a:latin typeface="+mj-lt"/>
                <a:ea typeface="+mn-ea"/>
              </a:rPr>
              <a:t>État</a:t>
            </a:r>
            <a:r>
              <a:rPr lang="fr-FR" altLang="fr-FR" sz="1600" b="1" dirty="0">
                <a:solidFill>
                  <a:srgbClr val="000099"/>
                </a:solidFill>
                <a:latin typeface="+mj-lt"/>
                <a:ea typeface="+mn-ea"/>
              </a:rPr>
              <a:t> </a:t>
            </a:r>
            <a:r>
              <a:rPr lang="fr-FR" altLang="fr-FR" sz="1600" b="1" dirty="0" err="1">
                <a:solidFill>
                  <a:srgbClr val="000099"/>
                </a:solidFill>
                <a:latin typeface="+mj-lt"/>
                <a:ea typeface="+mn-ea"/>
              </a:rPr>
              <a:t>général</a:t>
            </a:r>
            <a:r>
              <a:rPr lang="fr-FR" altLang="fr-FR" sz="1600" b="1" dirty="0">
                <a:solidFill>
                  <a:srgbClr val="000099"/>
                </a:solidFill>
                <a:latin typeface="+mj-lt"/>
                <a:ea typeface="+mn-ea"/>
              </a:rPr>
              <a:t> </a:t>
            </a:r>
            <a:r>
              <a:rPr lang="fr-FR" altLang="fr-FR" sz="1600" dirty="0">
                <a:solidFill>
                  <a:schemeClr val="accent2"/>
                </a:solidFill>
                <a:latin typeface="+mj-lt"/>
                <a:ea typeface="Times New Roman" panose="02020603050405020304" pitchFamily="18" charset="0"/>
                <a:cs typeface="Arial" panose="020B0604020202020204" pitchFamily="34" charset="0"/>
              </a:rPr>
              <a:t>: </a:t>
            </a:r>
            <a:r>
              <a:rPr lang="fr-FR" altLang="fr-FR" sz="1600" b="1" dirty="0">
                <a:solidFill>
                  <a:srgbClr val="95C41D"/>
                </a:solidFill>
                <a:latin typeface="+mj-lt"/>
                <a:ea typeface="Times New Roman" panose="02020603050405020304" pitchFamily="18" charset="0"/>
                <a:cs typeface="Arial" panose="020B0604020202020204" pitchFamily="34" charset="0"/>
              </a:rPr>
              <a:t>asthénie </a:t>
            </a:r>
            <a:r>
              <a:rPr lang="fr-FR" altLang="fr-FR" sz="1600" dirty="0">
                <a:solidFill>
                  <a:srgbClr val="000099"/>
                </a:solidFill>
                <a:latin typeface="+mj-lt"/>
                <a:ea typeface="Times New Roman" panose="02020603050405020304" pitchFamily="18" charset="0"/>
                <a:cs typeface="Arial" panose="020B0604020202020204" pitchFamily="34" charset="0"/>
              </a:rPr>
              <a:t>suite de maladie aigüe </a:t>
            </a:r>
            <a:r>
              <a:rPr lang="fr-FR" altLang="fr-FR" sz="1600" dirty="0">
                <a:solidFill>
                  <a:srgbClr val="000099"/>
                </a:solidFill>
                <a:latin typeface="+mj-lt"/>
                <a:ea typeface="+mn-ea"/>
              </a:rPr>
              <a:t>avec pertes liquidiennes ou </a:t>
            </a:r>
            <a:r>
              <a:rPr lang="fr-FR" altLang="fr-FR" sz="1600" b="1" dirty="0">
                <a:solidFill>
                  <a:srgbClr val="95C41D"/>
                </a:solidFill>
                <a:latin typeface="+mj-lt"/>
                <a:ea typeface="Times New Roman" panose="02020603050405020304" pitchFamily="18" charset="0"/>
                <a:cs typeface="Arial" panose="020B0604020202020204" pitchFamily="34" charset="0"/>
              </a:rPr>
              <a:t>suite de surmenage </a:t>
            </a:r>
            <a:r>
              <a:rPr lang="fr-FR" sz="1600" b="1" dirty="0">
                <a:solidFill>
                  <a:srgbClr val="95C41D"/>
                </a:solidFill>
                <a:latin typeface="+mj-lt"/>
                <a:ea typeface="Times New Roman" panose="02020603050405020304" pitchFamily="18" charset="0"/>
                <a:cs typeface="Arial" panose="020B0604020202020204" pitchFamily="34" charset="0"/>
              </a:rPr>
              <a:t>physique ou intellectuel</a:t>
            </a:r>
          </a:p>
          <a:p>
            <a:pPr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a:solidFill>
                  <a:srgbClr val="000099"/>
                </a:solidFill>
                <a:latin typeface="+mj-lt"/>
                <a:ea typeface="+mn-ea"/>
              </a:rPr>
              <a:t>Constipation opiniâtre</a:t>
            </a:r>
          </a:p>
        </p:txBody>
      </p:sp>
      <p:sp>
        <p:nvSpPr>
          <p:cNvPr id="21" name="Rectangle 81"/>
          <p:cNvSpPr>
            <a:spLocks noChangeArrowheads="1"/>
          </p:cNvSpPr>
          <p:nvPr/>
        </p:nvSpPr>
        <p:spPr bwMode="auto">
          <a:xfrm>
            <a:off x="617538" y="1938338"/>
            <a:ext cx="3168650" cy="404812"/>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lnSpc>
                <a:spcPct val="110000"/>
              </a:lnSpc>
              <a:spcBef>
                <a:spcPct val="10000"/>
              </a:spcBef>
              <a:spcAft>
                <a:spcPts val="0"/>
              </a:spcAft>
              <a:buClr>
                <a:srgbClr val="62C400"/>
              </a:buClr>
              <a:defRPr/>
            </a:pPr>
            <a:r>
              <a:rPr lang="fr-FR" altLang="fr-FR" sz="2000" b="1" dirty="0">
                <a:solidFill>
                  <a:srgbClr val="000090"/>
                </a:solidFill>
                <a:latin typeface="+mj-lt"/>
              </a:rPr>
              <a:t>Principales indications </a:t>
            </a:r>
            <a:r>
              <a:rPr lang="fr-FR" altLang="fr-FR" sz="1400" b="1" dirty="0">
                <a:solidFill>
                  <a:srgbClr val="000090"/>
                </a:solidFill>
                <a:latin typeface="+mj-lt"/>
              </a:rPr>
              <a:t>:</a:t>
            </a:r>
            <a:r>
              <a:rPr lang="fr-FR" altLang="fr-FR" dirty="0">
                <a:latin typeface="+mj-lt"/>
              </a:rPr>
              <a:t> </a:t>
            </a:r>
          </a:p>
        </p:txBody>
      </p:sp>
      <p:pic>
        <p:nvPicPr>
          <p:cNvPr id="425987" name="Picture 18" descr="natrum mu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48900" y="166688"/>
            <a:ext cx="17716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0"/>
          <p:cNvSpPr txBox="1">
            <a:spLocks noChangeArrowheads="1"/>
          </p:cNvSpPr>
          <p:nvPr/>
        </p:nvSpPr>
        <p:spPr bwMode="auto">
          <a:xfrm>
            <a:off x="2397125" y="1046163"/>
            <a:ext cx="5738813" cy="862012"/>
          </a:xfrm>
          <a:prstGeom prst="rect">
            <a:avLst/>
          </a:prstGeom>
          <a:noFill/>
          <a:ln>
            <a:noFill/>
          </a:ln>
          <a:effectLst/>
        </p:spPr>
        <p:txBody>
          <a:bodyPr>
            <a:spAutoFit/>
          </a:bodyPr>
          <a:lstStyle/>
          <a:p>
            <a:pPr fontAlgn="auto">
              <a:spcBef>
                <a:spcPct val="50000"/>
              </a:spcBef>
              <a:spcAft>
                <a:spcPts val="0"/>
              </a:spcAft>
              <a:defRPr/>
            </a:pPr>
            <a:r>
              <a:rPr lang="fr-FR" altLang="fr-FR" sz="2000" b="1" dirty="0">
                <a:solidFill>
                  <a:srgbClr val="95C41D"/>
                </a:solidFill>
                <a:latin typeface="+mn-lt"/>
                <a:ea typeface="ＭＳ Ｐゴシック" panose="020B0600070205080204" pitchFamily="34" charset="-128"/>
                <a:sym typeface="Wingdings" panose="05000000000000000000" pitchFamily="2" charset="2"/>
              </a:rPr>
              <a:t> </a:t>
            </a:r>
            <a:r>
              <a:rPr lang="fr-FR" altLang="fr-FR" sz="2000" b="1" dirty="0">
                <a:solidFill>
                  <a:srgbClr val="95C41D"/>
                </a:solidFill>
                <a:latin typeface="+mn-lt"/>
                <a:ea typeface="ＭＳ Ｐゴシック" panose="020B0600070205080204" pitchFamily="34" charset="-128"/>
              </a:rPr>
              <a:t>Natrum </a:t>
            </a:r>
            <a:r>
              <a:rPr lang="fr-FR" altLang="fr-FR" sz="2000" b="1" dirty="0" err="1">
                <a:solidFill>
                  <a:srgbClr val="95C41D"/>
                </a:solidFill>
                <a:latin typeface="+mn-lt"/>
                <a:ea typeface="ＭＳ Ｐゴシック" panose="020B0600070205080204" pitchFamily="34" charset="-128"/>
              </a:rPr>
              <a:t>muriaticum</a:t>
            </a:r>
            <a:endParaRPr lang="fr-FR" altLang="fr-FR" sz="2000" b="1" dirty="0">
              <a:solidFill>
                <a:srgbClr val="95C41D"/>
              </a:solidFill>
              <a:latin typeface="+mn-lt"/>
              <a:ea typeface="ＭＳ Ｐゴシック" panose="020B0600070205080204" pitchFamily="34" charset="-128"/>
            </a:endParaRPr>
          </a:p>
          <a:p>
            <a:pPr fontAlgn="auto">
              <a:spcBef>
                <a:spcPct val="50000"/>
              </a:spcBef>
              <a:spcAft>
                <a:spcPts val="0"/>
              </a:spcAft>
              <a:defRPr/>
            </a:pPr>
            <a:endParaRPr lang="fr-FR" altLang="fr-FR" sz="2000" b="1" dirty="0">
              <a:solidFill>
                <a:srgbClr val="000099"/>
              </a:solidFill>
              <a:latin typeface="+mj-lt"/>
            </a:endParaRPr>
          </a:p>
        </p:txBody>
      </p:sp>
      <p:sp>
        <p:nvSpPr>
          <p:cNvPr id="13" name="ZoneTexte 12"/>
          <p:cNvSpPr txBox="1"/>
          <p:nvPr/>
        </p:nvSpPr>
        <p:spPr>
          <a:xfrm>
            <a:off x="2397125" y="314325"/>
            <a:ext cx="8091488" cy="584200"/>
          </a:xfrm>
          <a:prstGeom prst="rect">
            <a:avLst/>
          </a:prstGeom>
          <a:noFill/>
        </p:spPr>
        <p:txBody>
          <a:bodyPr>
            <a:spAutoFit/>
          </a:bodyPr>
          <a:lstStyle/>
          <a:p>
            <a:pPr fontAlgn="auto">
              <a:spcBef>
                <a:spcPts val="0"/>
              </a:spcBef>
              <a:spcAft>
                <a:spcPts val="0"/>
              </a:spcAft>
              <a:defRPr/>
            </a:pPr>
            <a:r>
              <a:rPr lang="fr-FR" sz="3200" b="1" dirty="0">
                <a:solidFill>
                  <a:srgbClr val="FFFFFF"/>
                </a:solidFill>
                <a:latin typeface="+mj-lt"/>
              </a:rPr>
              <a:t>Focus matière médicale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6" name="Rectangle 56"/>
          <p:cNvSpPr>
            <a:spLocks noChangeArrowheads="1"/>
          </p:cNvSpPr>
          <p:nvPr/>
        </p:nvSpPr>
        <p:spPr bwMode="auto">
          <a:xfrm>
            <a:off x="69850" y="1527175"/>
            <a:ext cx="3989388" cy="339725"/>
          </a:xfrm>
          <a:prstGeom prst="rect">
            <a:avLst/>
          </a:prstGeom>
          <a:noFill/>
          <a:ln>
            <a:noFill/>
          </a:ln>
        </p:spPr>
        <p:txBody>
          <a:bodyPr wrap="none" anchor="ctr">
            <a:spAutoFit/>
          </a:bodyPr>
          <a:lstStyle>
            <a:lvl1pPr>
              <a:tabLst>
                <a:tab pos="1651000"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1651000"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1651000"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1651000"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1651000"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9pPr>
          </a:lstStyle>
          <a:p>
            <a:pPr algn="ctr">
              <a:defRPr/>
            </a:pPr>
            <a:r>
              <a:rPr lang="fr-FR" altLang="fr-FR" sz="1600" b="1" dirty="0">
                <a:solidFill>
                  <a:srgbClr val="95C41D"/>
                </a:solidFill>
                <a:latin typeface="+mj-lt"/>
              </a:rPr>
              <a:t>Inflammation</a:t>
            </a:r>
            <a:r>
              <a:rPr lang="fr-FR" altLang="fr-FR" sz="1600" b="1" dirty="0">
                <a:solidFill>
                  <a:srgbClr val="333399"/>
                </a:solidFill>
                <a:latin typeface="+mj-lt"/>
              </a:rPr>
              <a:t>, circulation, métabolisme</a:t>
            </a:r>
          </a:p>
        </p:txBody>
      </p:sp>
      <p:sp>
        <p:nvSpPr>
          <p:cNvPr id="214034" name="Rectangle 18"/>
          <p:cNvSpPr>
            <a:spLocks noChangeArrowheads="1"/>
          </p:cNvSpPr>
          <p:nvPr/>
        </p:nvSpPr>
        <p:spPr bwMode="auto">
          <a:xfrm>
            <a:off x="1897063" y="2182813"/>
            <a:ext cx="2616200" cy="954087"/>
          </a:xfrm>
          <a:prstGeom prst="rect">
            <a:avLst/>
          </a:prstGeom>
          <a:noFill/>
          <a:ln>
            <a:noFill/>
          </a:ln>
          <a:effectLst/>
        </p:spPr>
        <p:txBody>
          <a:bodyPr>
            <a:spAutoFit/>
          </a:bodyPr>
          <a:lstStyle/>
          <a:p>
            <a:pPr eaLnBrk="0" hangingPunct="0">
              <a:spcBef>
                <a:spcPct val="50000"/>
              </a:spcBef>
              <a:buClr>
                <a:srgbClr val="000099"/>
              </a:buClr>
              <a:buFontTx/>
              <a:buChar char="•"/>
              <a:defRPr/>
            </a:pPr>
            <a:r>
              <a:rPr lang="fr-FR" altLang="fr-FR" sz="1400" b="1" dirty="0">
                <a:solidFill>
                  <a:srgbClr val="33CC33"/>
                </a:solidFill>
                <a:latin typeface="+mj-lt"/>
                <a:ea typeface="Times New Roman" panose="02020603050405020304" pitchFamily="18" charset="0"/>
                <a:cs typeface="Arial" panose="020B0604020202020204" pitchFamily="34" charset="0"/>
              </a:rPr>
              <a:t> </a:t>
            </a:r>
            <a:r>
              <a:rPr lang="fr-FR" altLang="fr-FR" sz="1400" b="1" dirty="0">
                <a:solidFill>
                  <a:srgbClr val="95C41D"/>
                </a:solidFill>
                <a:latin typeface="+mj-lt"/>
                <a:ea typeface="Times New Roman" panose="02020603050405020304" pitchFamily="18" charset="0"/>
                <a:cs typeface="Arial" panose="020B0604020202020204" pitchFamily="34" charset="0"/>
              </a:rPr>
              <a:t>Peau</a:t>
            </a:r>
          </a:p>
          <a:p>
            <a:pPr eaLnBrk="0" hangingPunct="0">
              <a:buClr>
                <a:srgbClr val="000099"/>
              </a:buClr>
              <a:buFontTx/>
              <a:buChar char="•"/>
              <a:defRPr/>
            </a:pPr>
            <a:r>
              <a:rPr lang="fr-FR" altLang="fr-FR" sz="1400" b="1" dirty="0">
                <a:solidFill>
                  <a:srgbClr val="33CC33"/>
                </a:solidFill>
                <a:latin typeface="+mj-lt"/>
                <a:ea typeface="Times New Roman" panose="02020603050405020304" pitchFamily="18" charset="0"/>
                <a:cs typeface="Arial" panose="020B0604020202020204" pitchFamily="34" charset="0"/>
              </a:rPr>
              <a:t> </a:t>
            </a:r>
            <a:r>
              <a:rPr lang="fr-FR" altLang="fr-FR" sz="1400" b="1" dirty="0">
                <a:solidFill>
                  <a:srgbClr val="95C41D"/>
                </a:solidFill>
                <a:latin typeface="+mj-lt"/>
                <a:ea typeface="Times New Roman" panose="02020603050405020304" pitchFamily="18" charset="0"/>
                <a:cs typeface="Arial" panose="020B0604020202020204" pitchFamily="34" charset="0"/>
              </a:rPr>
              <a:t>Muqueuses, </a:t>
            </a:r>
            <a:r>
              <a:rPr lang="fr-FR" altLang="fr-FR" sz="1400" dirty="0">
                <a:solidFill>
                  <a:srgbClr val="333399"/>
                </a:solidFill>
                <a:latin typeface="+mj-lt"/>
                <a:ea typeface="Times New Roman" panose="02020603050405020304" pitchFamily="18" charset="0"/>
                <a:cs typeface="Arial" panose="020B0604020202020204" pitchFamily="34" charset="0"/>
              </a:rPr>
              <a:t>séreuses</a:t>
            </a:r>
          </a:p>
          <a:p>
            <a:pPr eaLnBrk="0" hangingPunct="0">
              <a:buClr>
                <a:srgbClr val="000099"/>
              </a:buClr>
              <a:buFontTx/>
              <a:buChar char="•"/>
              <a:defRPr/>
            </a:pPr>
            <a:r>
              <a:rPr lang="fr-FR" altLang="fr-FR" sz="1400" dirty="0">
                <a:solidFill>
                  <a:srgbClr val="000000"/>
                </a:solidFill>
                <a:latin typeface="+mj-lt"/>
                <a:ea typeface="Times New Roman" panose="02020603050405020304" pitchFamily="18" charset="0"/>
                <a:cs typeface="Arial" panose="020B0604020202020204" pitchFamily="34" charset="0"/>
              </a:rPr>
              <a:t> </a:t>
            </a:r>
            <a:r>
              <a:rPr lang="fr-FR" altLang="fr-FR" sz="1400" dirty="0">
                <a:solidFill>
                  <a:srgbClr val="333399"/>
                </a:solidFill>
                <a:latin typeface="+mj-lt"/>
                <a:ea typeface="Times New Roman" panose="02020603050405020304" pitchFamily="18" charset="0"/>
                <a:cs typeface="Arial" panose="020B0604020202020204" pitchFamily="34" charset="0"/>
              </a:rPr>
              <a:t>Tissu conjonctif</a:t>
            </a:r>
          </a:p>
          <a:p>
            <a:pPr eaLnBrk="0" hangingPunct="0">
              <a:buClr>
                <a:srgbClr val="000099"/>
              </a:buClr>
              <a:buFontTx/>
              <a:buChar char="•"/>
              <a:defRPr/>
            </a:pPr>
            <a:r>
              <a:rPr lang="fr-FR" altLang="fr-FR" sz="1400" dirty="0">
                <a:solidFill>
                  <a:srgbClr val="333399"/>
                </a:solidFill>
                <a:latin typeface="+mj-lt"/>
                <a:ea typeface="Times New Roman" panose="02020603050405020304" pitchFamily="18" charset="0"/>
                <a:cs typeface="Arial" panose="020B0604020202020204" pitchFamily="34" charset="0"/>
              </a:rPr>
              <a:t> Circulation sanguine</a:t>
            </a:r>
          </a:p>
        </p:txBody>
      </p:sp>
      <p:sp>
        <p:nvSpPr>
          <p:cNvPr id="214036" name="Rectangle 20"/>
          <p:cNvSpPr>
            <a:spLocks noChangeArrowheads="1"/>
          </p:cNvSpPr>
          <p:nvPr/>
        </p:nvSpPr>
        <p:spPr bwMode="auto">
          <a:xfrm>
            <a:off x="5808663" y="2212975"/>
            <a:ext cx="4572000" cy="954088"/>
          </a:xfrm>
          <a:prstGeom prst="rect">
            <a:avLst/>
          </a:prstGeom>
          <a:noFill/>
          <a:ln>
            <a:noFill/>
          </a:ln>
          <a:effectLst/>
        </p:spPr>
        <p:txBody>
          <a:bodyPr>
            <a:spAutoFit/>
          </a:bodyPr>
          <a:lstStyle/>
          <a:p>
            <a:pPr>
              <a:buClr>
                <a:srgbClr val="000099"/>
              </a:buClr>
              <a:buFontTx/>
              <a:buChar char="•"/>
              <a:defRPr/>
            </a:pPr>
            <a:r>
              <a:rPr lang="fr-FR" altLang="fr-FR" sz="1400" dirty="0">
                <a:solidFill>
                  <a:srgbClr val="333399"/>
                </a:solidFill>
                <a:latin typeface="+mj-lt"/>
                <a:ea typeface="ＭＳ Ｐゴシック" panose="020B0600070205080204" pitchFamily="34" charset="-128"/>
              </a:rPr>
              <a:t> </a:t>
            </a:r>
            <a:r>
              <a:rPr lang="fr-FR" altLang="fr-FR" sz="1400" b="1" dirty="0">
                <a:solidFill>
                  <a:srgbClr val="95C41D"/>
                </a:solidFill>
                <a:latin typeface="+mj-lt"/>
                <a:ea typeface="ＭＳ Ｐゴシック" panose="020B0600070205080204" pitchFamily="34" charset="-128"/>
                <a:cs typeface="Arial" panose="020B0604020202020204" pitchFamily="34" charset="0"/>
              </a:rPr>
              <a:t>B</a:t>
            </a:r>
            <a:r>
              <a:rPr lang="fr-FR" altLang="fr-FR" sz="1400" b="1" dirty="0">
                <a:solidFill>
                  <a:srgbClr val="95C41D"/>
                </a:solidFill>
                <a:latin typeface="+mj-lt"/>
                <a:ea typeface="Times New Roman" panose="02020603050405020304" pitchFamily="18" charset="0"/>
                <a:cs typeface="Arial" panose="020B0604020202020204" pitchFamily="34" charset="0"/>
              </a:rPr>
              <a:t>rûlure</a:t>
            </a:r>
            <a:r>
              <a:rPr lang="fr-FR" altLang="fr-FR" sz="1400" dirty="0">
                <a:solidFill>
                  <a:srgbClr val="33CC33"/>
                </a:solidFill>
                <a:latin typeface="+mj-lt"/>
                <a:ea typeface="Times New Roman" panose="02020603050405020304" pitchFamily="18" charset="0"/>
                <a:cs typeface="Arial" panose="020B0604020202020204" pitchFamily="34" charset="0"/>
              </a:rPr>
              <a:t> </a:t>
            </a:r>
            <a:r>
              <a:rPr lang="fr-FR" altLang="fr-FR" sz="1400" dirty="0">
                <a:solidFill>
                  <a:srgbClr val="333399"/>
                </a:solidFill>
                <a:latin typeface="+mj-lt"/>
                <a:ea typeface="ＭＳ Ｐゴシック" panose="020B0600070205080204" pitchFamily="34" charset="-128"/>
                <a:cs typeface="Arial" panose="020B0604020202020204" pitchFamily="34" charset="0"/>
              </a:rPr>
              <a:t>localisée (</a:t>
            </a:r>
            <a:r>
              <a:rPr lang="fr-FR" altLang="fr-FR" sz="1400" b="1" dirty="0">
                <a:solidFill>
                  <a:srgbClr val="95C41D"/>
                </a:solidFill>
                <a:latin typeface="+mj-lt"/>
                <a:ea typeface="ＭＳ Ｐゴシック" panose="020B0600070205080204" pitchFamily="34" charset="-128"/>
                <a:cs typeface="Arial" panose="020B0604020202020204" pitchFamily="34" charset="0"/>
              </a:rPr>
              <a:t>plante des pieds</a:t>
            </a:r>
            <a:r>
              <a:rPr lang="fr-FR" altLang="fr-FR" sz="1400" dirty="0">
                <a:solidFill>
                  <a:srgbClr val="333399"/>
                </a:solidFill>
                <a:latin typeface="+mj-lt"/>
                <a:ea typeface="ＭＳ Ｐゴシック" panose="020B0600070205080204" pitchFamily="34" charset="-128"/>
                <a:cs typeface="Arial" panose="020B0604020202020204" pitchFamily="34" charset="0"/>
              </a:rPr>
              <a:t>, paumes,</a:t>
            </a:r>
          </a:p>
          <a:p>
            <a:pPr>
              <a:buClr>
                <a:srgbClr val="33CC33"/>
              </a:buClr>
              <a:defRPr/>
            </a:pPr>
            <a:r>
              <a:rPr lang="fr-FR" altLang="fr-FR" sz="1400" b="1" dirty="0">
                <a:solidFill>
                  <a:srgbClr val="95C41D"/>
                </a:solidFill>
                <a:latin typeface="+mj-lt"/>
                <a:ea typeface="ＭＳ Ｐゴシック" panose="020B0600070205080204" pitchFamily="34" charset="-128"/>
                <a:cs typeface="Arial" panose="020B0604020202020204" pitchFamily="34" charset="0"/>
              </a:rPr>
              <a:t>  peau</a:t>
            </a:r>
            <a:r>
              <a:rPr lang="fr-FR" altLang="fr-FR" sz="1400" dirty="0">
                <a:solidFill>
                  <a:srgbClr val="333399"/>
                </a:solidFill>
                <a:latin typeface="+mj-lt"/>
                <a:ea typeface="ＭＳ Ｐゴシック" panose="020B0600070205080204" pitchFamily="34" charset="-128"/>
                <a:cs typeface="Arial" panose="020B0604020202020204" pitchFamily="34" charset="0"/>
              </a:rPr>
              <a:t>, muqueuses, orifices…) </a:t>
            </a:r>
            <a:endParaRPr lang="fr-FR" altLang="fr-FR" sz="1400" dirty="0">
              <a:solidFill>
                <a:srgbClr val="333399"/>
              </a:solidFill>
              <a:latin typeface="+mj-lt"/>
              <a:ea typeface="ＭＳ Ｐゴシック" panose="020B0600070205080204" pitchFamily="34" charset="-128"/>
              <a:cs typeface="Times New Roman" panose="02020603050405020304" pitchFamily="18" charset="0"/>
            </a:endParaRPr>
          </a:p>
          <a:p>
            <a:pPr eaLnBrk="0" hangingPunct="0">
              <a:buClr>
                <a:srgbClr val="000099"/>
              </a:buClr>
              <a:buFontTx/>
              <a:buChar char="•"/>
              <a:defRPr/>
            </a:pPr>
            <a:r>
              <a:rPr lang="fr-FR" altLang="fr-FR" sz="1400" dirty="0">
                <a:solidFill>
                  <a:srgbClr val="333399"/>
                </a:solidFill>
                <a:latin typeface="+mj-lt"/>
                <a:ea typeface="ＭＳ Ｐゴシック" panose="020B0600070205080204" pitchFamily="34" charset="-128"/>
                <a:cs typeface="Arial" panose="020B0604020202020204" pitchFamily="34" charset="0"/>
              </a:rPr>
              <a:t> Chaleur</a:t>
            </a:r>
            <a:endParaRPr lang="fr-FR" altLang="fr-FR" sz="1400" dirty="0">
              <a:solidFill>
                <a:srgbClr val="333399"/>
              </a:solidFill>
              <a:latin typeface="+mj-lt"/>
              <a:ea typeface="ＭＳ Ｐゴシック" panose="020B0600070205080204" pitchFamily="34" charset="-128"/>
              <a:cs typeface="Times New Roman" panose="02020603050405020304" pitchFamily="18" charset="0"/>
            </a:endParaRPr>
          </a:p>
          <a:p>
            <a:pPr eaLnBrk="0" hangingPunct="0">
              <a:buClr>
                <a:srgbClr val="000099"/>
              </a:buClr>
              <a:buFontTx/>
              <a:buChar char="•"/>
              <a:defRPr/>
            </a:pPr>
            <a:r>
              <a:rPr lang="fr-FR" altLang="fr-FR" sz="1400" b="1" dirty="0">
                <a:solidFill>
                  <a:srgbClr val="FF9900"/>
                </a:solidFill>
                <a:latin typeface="+mj-lt"/>
                <a:ea typeface="ＭＳ Ｐゴシック" panose="020B0600070205080204" pitchFamily="34" charset="-128"/>
                <a:cs typeface="Times New Roman" panose="02020603050405020304" pitchFamily="18" charset="0"/>
              </a:rPr>
              <a:t> </a:t>
            </a:r>
            <a:r>
              <a:rPr lang="fr-FR" altLang="fr-FR" sz="1400" b="1" dirty="0">
                <a:solidFill>
                  <a:srgbClr val="95C41D"/>
                </a:solidFill>
                <a:latin typeface="+mj-lt"/>
                <a:ea typeface="ＭＳ Ｐゴシック" panose="020B0600070205080204" pitchFamily="34" charset="-128"/>
                <a:cs typeface="Times New Roman" panose="02020603050405020304" pitchFamily="18" charset="0"/>
              </a:rPr>
              <a:t>Prurit</a:t>
            </a:r>
          </a:p>
        </p:txBody>
      </p:sp>
      <p:sp>
        <p:nvSpPr>
          <p:cNvPr id="214038" name="Rectangle 22"/>
          <p:cNvSpPr>
            <a:spLocks noChangeArrowheads="1"/>
          </p:cNvSpPr>
          <p:nvPr/>
        </p:nvSpPr>
        <p:spPr bwMode="auto">
          <a:xfrm>
            <a:off x="5826125" y="3403600"/>
            <a:ext cx="4572000" cy="1892300"/>
          </a:xfrm>
          <a:prstGeom prst="rect">
            <a:avLst/>
          </a:prstGeom>
          <a:noFill/>
          <a:ln>
            <a:noFill/>
          </a:ln>
          <a:effectLst/>
        </p:spPr>
        <p:txBody>
          <a:bodyPr>
            <a:spAutoFit/>
          </a:bodyPr>
          <a:lstStyle/>
          <a:p>
            <a:pPr>
              <a:buClr>
                <a:srgbClr val="000099"/>
              </a:buClr>
              <a:buFontTx/>
              <a:buChar char="•"/>
              <a:defRPr/>
            </a:pPr>
            <a:r>
              <a:rPr lang="fr-FR" altLang="fr-FR" sz="1400" dirty="0">
                <a:solidFill>
                  <a:srgbClr val="333399"/>
                </a:solidFill>
                <a:latin typeface="+mn-lt"/>
                <a:ea typeface="Times New Roman" panose="02020603050405020304" pitchFamily="18" charset="0"/>
                <a:cs typeface="Arial" panose="020B0604020202020204" pitchFamily="34" charset="0"/>
              </a:rPr>
              <a:t> Aggravation </a:t>
            </a:r>
          </a:p>
          <a:p>
            <a:pPr marL="450850" indent="-88900" eaLnBrk="0" hangingPunct="0">
              <a:buClr>
                <a:srgbClr val="33CC33"/>
              </a:buClr>
              <a:buFont typeface="Calibri" panose="020F0502020204030204" pitchFamily="34" charset="0"/>
              <a:buChar char="-"/>
              <a:defRPr/>
            </a:pPr>
            <a:r>
              <a:rPr lang="fr-FR" altLang="fr-FR" sz="1200" b="1" dirty="0">
                <a:solidFill>
                  <a:srgbClr val="FF9900"/>
                </a:solidFill>
                <a:latin typeface="+mn-lt"/>
                <a:ea typeface="Times New Roman" panose="02020603050405020304" pitchFamily="18" charset="0"/>
                <a:cs typeface="Arial" panose="020B0604020202020204" pitchFamily="34" charset="0"/>
              </a:rPr>
              <a:t> </a:t>
            </a:r>
            <a:r>
              <a:rPr lang="fr-FR" altLang="fr-FR" sz="1400" b="1" dirty="0">
                <a:solidFill>
                  <a:srgbClr val="95C41D"/>
                </a:solidFill>
                <a:latin typeface="+mn-lt"/>
                <a:ea typeface="Times New Roman" panose="02020603050405020304" pitchFamily="18" charset="0"/>
                <a:cs typeface="Arial" panose="020B0604020202020204" pitchFamily="34" charset="0"/>
              </a:rPr>
              <a:t>par la chaleur du lit</a:t>
            </a:r>
            <a:endParaRPr lang="fr-FR" altLang="fr-FR" sz="1400" dirty="0">
              <a:solidFill>
                <a:srgbClr val="95C41D"/>
              </a:solidFill>
              <a:latin typeface="+mn-lt"/>
              <a:ea typeface="Times New Roman" panose="02020603050405020304" pitchFamily="18" charset="0"/>
              <a:cs typeface="Arial" panose="020B0604020202020204" pitchFamily="34" charset="0"/>
            </a:endParaRPr>
          </a:p>
          <a:p>
            <a:pPr marL="450850" indent="-88900" eaLnBrk="0" hangingPunct="0">
              <a:buClr>
                <a:srgbClr val="33CC33"/>
              </a:buClr>
              <a:buFont typeface="Calibri" panose="020F0502020204030204" pitchFamily="34" charset="0"/>
              <a:buChar char="-"/>
              <a:defRPr/>
            </a:pPr>
            <a:r>
              <a:rPr lang="fr-FR" altLang="fr-FR" sz="1400" b="1" dirty="0">
                <a:solidFill>
                  <a:srgbClr val="FF9900"/>
                </a:solidFill>
                <a:latin typeface="+mn-lt"/>
                <a:ea typeface="Times New Roman" panose="02020603050405020304" pitchFamily="18" charset="0"/>
                <a:cs typeface="Arial" panose="020B0604020202020204" pitchFamily="34" charset="0"/>
              </a:rPr>
              <a:t> </a:t>
            </a:r>
            <a:r>
              <a:rPr lang="fr-FR" altLang="fr-FR" sz="1400" b="1" dirty="0">
                <a:solidFill>
                  <a:srgbClr val="95C41D"/>
                </a:solidFill>
                <a:latin typeface="+mn-lt"/>
                <a:ea typeface="Times New Roman" panose="02020603050405020304" pitchFamily="18" charset="0"/>
                <a:cs typeface="Arial" panose="020B0604020202020204" pitchFamily="34" charset="0"/>
              </a:rPr>
              <a:t>par la chaleur</a:t>
            </a:r>
            <a:r>
              <a:rPr lang="fr-FR" altLang="fr-FR" sz="1400" dirty="0">
                <a:solidFill>
                  <a:srgbClr val="95C41D"/>
                </a:solidFill>
                <a:latin typeface="+mn-lt"/>
                <a:ea typeface="Times New Roman" panose="02020603050405020304" pitchFamily="18" charset="0"/>
                <a:cs typeface="Arial" panose="020B0604020202020204" pitchFamily="34" charset="0"/>
              </a:rPr>
              <a:t> </a:t>
            </a:r>
            <a:r>
              <a:rPr lang="fr-FR" altLang="fr-FR" sz="1400" dirty="0">
                <a:solidFill>
                  <a:srgbClr val="333399"/>
                </a:solidFill>
                <a:latin typeface="+mn-lt"/>
                <a:ea typeface="Times New Roman" panose="02020603050405020304" pitchFamily="18" charset="0"/>
                <a:cs typeface="Arial" panose="020B0604020202020204" pitchFamily="34" charset="0"/>
              </a:rPr>
              <a:t>mais sensible à l’air froid,</a:t>
            </a:r>
            <a:r>
              <a:rPr lang="fr-FR" altLang="fr-FR" sz="1400" dirty="0">
                <a:solidFill>
                  <a:srgbClr val="000000"/>
                </a:solidFill>
                <a:latin typeface="+mn-lt"/>
                <a:ea typeface="Times New Roman" panose="02020603050405020304" pitchFamily="18" charset="0"/>
                <a:cs typeface="Arial" panose="020B0604020202020204" pitchFamily="34" charset="0"/>
              </a:rPr>
              <a:t> </a:t>
            </a:r>
          </a:p>
          <a:p>
            <a:pPr marL="450850" indent="-88900" eaLnBrk="0" hangingPunct="0">
              <a:buClr>
                <a:srgbClr val="33CC33"/>
              </a:buClr>
              <a:buFont typeface="Calibri" panose="020F0502020204030204" pitchFamily="34" charset="0"/>
              <a:buChar char="-"/>
              <a:defRPr/>
            </a:pPr>
            <a:r>
              <a:rPr lang="fr-FR" altLang="fr-FR" sz="1400" dirty="0">
                <a:solidFill>
                  <a:srgbClr val="333399"/>
                </a:solidFill>
                <a:latin typeface="+mn-lt"/>
                <a:ea typeface="Times New Roman" panose="02020603050405020304" pitchFamily="18" charset="0"/>
                <a:cs typeface="Arial" panose="020B0604020202020204" pitchFamily="34" charset="0"/>
              </a:rPr>
              <a:t> à 11h du matin</a:t>
            </a:r>
          </a:p>
          <a:p>
            <a:pPr marL="361950" indent="88900" eaLnBrk="0" hangingPunct="0">
              <a:buFont typeface="Calibri" panose="020F0502020204030204" pitchFamily="34" charset="0"/>
              <a:buChar char="-"/>
              <a:defRPr/>
            </a:pPr>
            <a:r>
              <a:rPr lang="fr-FR" altLang="fr-FR" sz="1400" b="1" dirty="0">
                <a:solidFill>
                  <a:srgbClr val="33CC33"/>
                </a:solidFill>
                <a:latin typeface="+mn-lt"/>
                <a:ea typeface="Times New Roman" panose="02020603050405020304" pitchFamily="18" charset="0"/>
                <a:cs typeface="Arial" panose="020B0604020202020204" pitchFamily="34" charset="0"/>
              </a:rPr>
              <a:t> </a:t>
            </a:r>
            <a:r>
              <a:rPr lang="fr-FR" altLang="fr-FR" sz="1400" b="1" dirty="0">
                <a:solidFill>
                  <a:srgbClr val="95C41D"/>
                </a:solidFill>
                <a:latin typeface="+mn-lt"/>
                <a:ea typeface="Times New Roman" panose="02020603050405020304" pitchFamily="18" charset="0"/>
                <a:cs typeface="Arial" panose="020B0604020202020204" pitchFamily="34" charset="0"/>
              </a:rPr>
              <a:t>périodiquement</a:t>
            </a:r>
            <a:endParaRPr lang="fr-FR" altLang="fr-FR" sz="1400" dirty="0">
              <a:solidFill>
                <a:srgbClr val="95C41D"/>
              </a:solidFill>
              <a:latin typeface="+mn-lt"/>
              <a:ea typeface="Times New Roman" panose="02020603050405020304" pitchFamily="18" charset="0"/>
              <a:cs typeface="Arial" panose="020B0604020202020204" pitchFamily="34" charset="0"/>
            </a:endParaRPr>
          </a:p>
          <a:p>
            <a:pPr eaLnBrk="0" hangingPunct="0">
              <a:buClr>
                <a:srgbClr val="000099"/>
              </a:buClr>
              <a:buFontTx/>
              <a:buChar char="•"/>
              <a:defRPr/>
            </a:pPr>
            <a:r>
              <a:rPr lang="fr-FR" altLang="fr-FR" sz="1400" dirty="0">
                <a:solidFill>
                  <a:srgbClr val="333399"/>
                </a:solidFill>
                <a:latin typeface="+mn-lt"/>
                <a:ea typeface="Times New Roman" panose="02020603050405020304" pitchFamily="18" charset="0"/>
                <a:cs typeface="Arial" panose="020B0604020202020204" pitchFamily="34" charset="0"/>
              </a:rPr>
              <a:t> Amélioration </a:t>
            </a:r>
          </a:p>
          <a:p>
            <a:pPr marL="361950" eaLnBrk="0" hangingPunct="0">
              <a:buClr>
                <a:srgbClr val="33CC33"/>
              </a:buClr>
              <a:buFont typeface="Calibri" panose="020F0502020204030204" pitchFamily="34" charset="0"/>
              <a:buChar char="-"/>
              <a:defRPr/>
            </a:pPr>
            <a:r>
              <a:rPr lang="fr-FR" altLang="fr-FR" sz="1400" b="1" dirty="0">
                <a:solidFill>
                  <a:srgbClr val="95C41D"/>
                </a:solidFill>
                <a:latin typeface="+mn-lt"/>
                <a:ea typeface="Times New Roman" panose="02020603050405020304" pitchFamily="18" charset="0"/>
                <a:cs typeface="Arial" panose="020B0604020202020204" pitchFamily="34" charset="0"/>
              </a:rPr>
              <a:t> par le froid</a:t>
            </a:r>
            <a:r>
              <a:rPr lang="fr-FR" altLang="fr-FR" sz="1400" dirty="0">
                <a:solidFill>
                  <a:srgbClr val="95C41D"/>
                </a:solidFill>
                <a:latin typeface="+mn-lt"/>
                <a:ea typeface="Times New Roman" panose="02020603050405020304" pitchFamily="18" charset="0"/>
                <a:cs typeface="Arial" panose="020B0604020202020204" pitchFamily="34" charset="0"/>
              </a:rPr>
              <a:t> </a:t>
            </a:r>
            <a:r>
              <a:rPr lang="fr-FR" altLang="fr-FR" sz="1400" dirty="0">
                <a:solidFill>
                  <a:srgbClr val="333399"/>
                </a:solidFill>
                <a:latin typeface="+mn-lt"/>
                <a:ea typeface="Times New Roman" panose="02020603050405020304" pitchFamily="18" charset="0"/>
                <a:cs typeface="Arial" panose="020B0604020202020204" pitchFamily="34" charset="0"/>
              </a:rPr>
              <a:t>sur les sensations de brûlures</a:t>
            </a:r>
          </a:p>
          <a:p>
            <a:pPr eaLnBrk="0" hangingPunct="0">
              <a:spcBef>
                <a:spcPts val="600"/>
              </a:spcBef>
              <a:defRPr/>
            </a:pPr>
            <a:r>
              <a:rPr lang="fr-FR" altLang="fr-FR" sz="1400" dirty="0">
                <a:solidFill>
                  <a:srgbClr val="333399"/>
                </a:solidFill>
                <a:latin typeface="+mn-lt"/>
                <a:ea typeface="Times New Roman" panose="02020603050405020304" pitchFamily="18" charset="0"/>
                <a:cs typeface="Arial" panose="020B0604020202020204" pitchFamily="34" charset="0"/>
              </a:rPr>
              <a:t>Modalités alternantes</a:t>
            </a:r>
          </a:p>
        </p:txBody>
      </p:sp>
      <p:sp>
        <p:nvSpPr>
          <p:cNvPr id="214040" name="Rectangle 24"/>
          <p:cNvSpPr>
            <a:spLocks noChangeArrowheads="1"/>
          </p:cNvSpPr>
          <p:nvPr/>
        </p:nvSpPr>
        <p:spPr bwMode="auto">
          <a:xfrm>
            <a:off x="1871663" y="3641725"/>
            <a:ext cx="4572000" cy="954088"/>
          </a:xfrm>
          <a:prstGeom prst="rect">
            <a:avLst/>
          </a:prstGeom>
          <a:noFill/>
          <a:ln>
            <a:noFill/>
          </a:ln>
          <a:effectLst/>
        </p:spPr>
        <p:txBody>
          <a:bodyPr>
            <a:spAutoFit/>
          </a:bodyPr>
          <a:lstStyle/>
          <a:p>
            <a:pPr eaLnBrk="0" hangingPunct="0">
              <a:buClr>
                <a:srgbClr val="000099"/>
              </a:buClr>
              <a:buFontTx/>
              <a:buChar char="•"/>
              <a:defRPr/>
            </a:pPr>
            <a:r>
              <a:rPr lang="fr-FR" altLang="fr-FR" sz="1400" dirty="0">
                <a:solidFill>
                  <a:srgbClr val="333399"/>
                </a:solidFill>
                <a:latin typeface="+mj-lt"/>
                <a:ea typeface="ＭＳ Ｐゴシック" panose="020B0600070205080204" pitchFamily="34" charset="-128"/>
                <a:cs typeface="Arial" panose="020B0604020202020204" pitchFamily="34" charset="0"/>
              </a:rPr>
              <a:t> Rougeur des orifices</a:t>
            </a:r>
            <a:endParaRPr lang="fr-FR" altLang="fr-FR" sz="1400" dirty="0">
              <a:solidFill>
                <a:srgbClr val="333399"/>
              </a:solidFill>
              <a:latin typeface="+mj-lt"/>
              <a:ea typeface="ＭＳ Ｐゴシック" panose="020B0600070205080204" pitchFamily="34" charset="-128"/>
              <a:cs typeface="Times New Roman" panose="02020603050405020304" pitchFamily="18" charset="0"/>
            </a:endParaRPr>
          </a:p>
          <a:p>
            <a:pPr eaLnBrk="0" hangingPunct="0">
              <a:buClr>
                <a:srgbClr val="000099"/>
              </a:buClr>
              <a:buFontTx/>
              <a:buChar char="•"/>
              <a:defRPr/>
            </a:pPr>
            <a:r>
              <a:rPr lang="fr-FR" altLang="fr-FR" sz="1400" dirty="0">
                <a:solidFill>
                  <a:srgbClr val="33CC33"/>
                </a:solidFill>
                <a:latin typeface="+mj-lt"/>
                <a:ea typeface="Times New Roman" panose="02020603050405020304" pitchFamily="18" charset="0"/>
                <a:cs typeface="Arial" panose="020B0604020202020204" pitchFamily="34" charset="0"/>
              </a:rPr>
              <a:t> </a:t>
            </a:r>
            <a:r>
              <a:rPr lang="fr-FR" altLang="fr-FR" sz="1400" b="1" dirty="0">
                <a:solidFill>
                  <a:srgbClr val="95C41D"/>
                </a:solidFill>
                <a:latin typeface="+mj-lt"/>
                <a:ea typeface="Times New Roman" panose="02020603050405020304" pitchFamily="18" charset="0"/>
                <a:cs typeface="Arial" panose="020B0604020202020204" pitchFamily="34" charset="0"/>
              </a:rPr>
              <a:t>Sécrétions irritantes</a:t>
            </a:r>
            <a:endParaRPr lang="fr-FR" altLang="fr-FR" sz="1400" b="1" dirty="0">
              <a:solidFill>
                <a:srgbClr val="95C41D"/>
              </a:solidFill>
              <a:latin typeface="+mj-lt"/>
              <a:ea typeface="ＭＳ Ｐゴシック" panose="020B0600070205080204" pitchFamily="34" charset="-128"/>
              <a:cs typeface="Times New Roman" panose="02020603050405020304" pitchFamily="18" charset="0"/>
            </a:endParaRPr>
          </a:p>
          <a:p>
            <a:pPr eaLnBrk="0" hangingPunct="0">
              <a:buClr>
                <a:srgbClr val="000099"/>
              </a:buClr>
              <a:buFontTx/>
              <a:buChar char="•"/>
              <a:defRPr/>
            </a:pPr>
            <a:r>
              <a:rPr lang="fr-FR" altLang="fr-FR" sz="1400" dirty="0">
                <a:solidFill>
                  <a:srgbClr val="333399"/>
                </a:solidFill>
                <a:latin typeface="+mj-lt"/>
                <a:ea typeface="ＭＳ Ｐゴシック" panose="020B0600070205080204" pitchFamily="34" charset="-128"/>
              </a:rPr>
              <a:t> Désir de sucré, de mets épicés, d’alcool</a:t>
            </a:r>
          </a:p>
          <a:p>
            <a:pPr eaLnBrk="0" hangingPunct="0">
              <a:buClr>
                <a:srgbClr val="000099"/>
              </a:buClr>
              <a:buFontTx/>
              <a:buChar char="•"/>
              <a:defRPr/>
            </a:pPr>
            <a:r>
              <a:rPr lang="fr-FR" altLang="fr-FR" sz="1400" dirty="0">
                <a:solidFill>
                  <a:srgbClr val="333399"/>
                </a:solidFill>
                <a:latin typeface="+mj-lt"/>
                <a:ea typeface="ＭＳ Ｐゴシック" panose="020B0600070205080204" pitchFamily="34" charset="-128"/>
              </a:rPr>
              <a:t> Diarrhée matinale au lever</a:t>
            </a:r>
          </a:p>
        </p:txBody>
      </p:sp>
      <p:sp>
        <p:nvSpPr>
          <p:cNvPr id="2" name="ZoneTexte 1"/>
          <p:cNvSpPr txBox="1">
            <a:spLocks noChangeArrowheads="1"/>
          </p:cNvSpPr>
          <p:nvPr/>
        </p:nvSpPr>
        <p:spPr bwMode="auto">
          <a:xfrm>
            <a:off x="6159500" y="5808663"/>
            <a:ext cx="4221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99"/>
                </a:solidFill>
              </a:rPr>
              <a:t>MRC </a:t>
            </a:r>
            <a:r>
              <a:rPr lang="fr-FR" altLang="fr-FR" sz="1400" b="1">
                <a:solidFill>
                  <a:srgbClr val="95C41D"/>
                </a:solidFill>
              </a:rPr>
              <a:t>Psorique</a:t>
            </a:r>
          </a:p>
        </p:txBody>
      </p:sp>
      <p:sp>
        <p:nvSpPr>
          <p:cNvPr id="6" name="ZoneTexte 5"/>
          <p:cNvSpPr txBox="1"/>
          <p:nvPr/>
        </p:nvSpPr>
        <p:spPr>
          <a:xfrm>
            <a:off x="369888" y="5526975"/>
            <a:ext cx="5240337" cy="1385888"/>
          </a:xfrm>
          <a:prstGeom prst="rect">
            <a:avLst/>
          </a:prstGeom>
          <a:noFill/>
        </p:spPr>
        <p:txBody>
          <a:bodyPr>
            <a:spAutoFit/>
          </a:bodyPr>
          <a:lstStyle/>
          <a:p>
            <a:pPr marL="90488" indent="-90488" fontAlgn="auto">
              <a:spcBef>
                <a:spcPts val="0"/>
              </a:spcBef>
              <a:spcAft>
                <a:spcPts val="0"/>
              </a:spcAft>
              <a:buFont typeface="Arial" panose="020B0604020202020204" pitchFamily="34" charset="0"/>
              <a:buChar char="•"/>
              <a:defRPr/>
            </a:pPr>
            <a:r>
              <a:rPr lang="fr-FR" sz="1400" dirty="0">
                <a:solidFill>
                  <a:srgbClr val="000099"/>
                </a:solidFill>
                <a:latin typeface="+mn-lt"/>
              </a:rPr>
              <a:t>Morphologie variable</a:t>
            </a:r>
          </a:p>
          <a:p>
            <a:pPr marL="90488" indent="-90488" fontAlgn="auto">
              <a:spcBef>
                <a:spcPts val="0"/>
              </a:spcBef>
              <a:spcAft>
                <a:spcPts val="0"/>
              </a:spcAft>
              <a:buFont typeface="Arial" panose="020B0604020202020204" pitchFamily="34" charset="0"/>
              <a:buChar char="•"/>
              <a:defRPr/>
            </a:pPr>
            <a:r>
              <a:rPr lang="fr-FR" sz="1400" dirty="0">
                <a:solidFill>
                  <a:srgbClr val="000099"/>
                </a:solidFill>
                <a:latin typeface="+mn-lt"/>
              </a:rPr>
              <a:t>Tendance aux pathologies cutanées, circulatoires, aux troubles métaboliques </a:t>
            </a:r>
          </a:p>
          <a:p>
            <a:pPr marL="90488" indent="-90488" fontAlgn="auto">
              <a:spcBef>
                <a:spcPts val="0"/>
              </a:spcBef>
              <a:spcAft>
                <a:spcPts val="0"/>
              </a:spcAft>
              <a:buFont typeface="Arial" panose="020B0604020202020204" pitchFamily="34" charset="0"/>
              <a:buChar char="•"/>
              <a:defRPr/>
            </a:pPr>
            <a:r>
              <a:rPr lang="fr-FR" sz="1400" dirty="0">
                <a:solidFill>
                  <a:srgbClr val="000099"/>
                </a:solidFill>
                <a:latin typeface="+mn-lt"/>
              </a:rPr>
              <a:t>Tendances comportementales : optimiste et actif en bonne santé ; malade il devient grognon et irritable</a:t>
            </a:r>
            <a:endParaRPr lang="fr-FR" sz="1400" b="1" dirty="0">
              <a:solidFill>
                <a:srgbClr val="000099"/>
              </a:solidFill>
              <a:latin typeface="+mn-lt"/>
            </a:endParaRPr>
          </a:p>
          <a:p>
            <a:pPr fontAlgn="auto">
              <a:spcBef>
                <a:spcPts val="0"/>
              </a:spcBef>
              <a:spcAft>
                <a:spcPts val="0"/>
              </a:spcAft>
              <a:defRPr/>
            </a:pPr>
            <a:endParaRPr lang="fr-FR" sz="1400" dirty="0">
              <a:solidFill>
                <a:srgbClr val="000099"/>
              </a:solidFill>
              <a:latin typeface="+mn-lt"/>
            </a:endParaRPr>
          </a:p>
        </p:txBody>
      </p:sp>
      <p:sp>
        <p:nvSpPr>
          <p:cNvPr id="428040" name="ZoneTexte 1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Focus matière médicale</a:t>
            </a:r>
          </a:p>
        </p:txBody>
      </p:sp>
      <p:sp>
        <p:nvSpPr>
          <p:cNvPr id="16" name="Text Box 30"/>
          <p:cNvSpPr txBox="1">
            <a:spLocks noChangeArrowheads="1"/>
          </p:cNvSpPr>
          <p:nvPr/>
        </p:nvSpPr>
        <p:spPr bwMode="auto">
          <a:xfrm>
            <a:off x="2355850" y="1049338"/>
            <a:ext cx="5738813" cy="862012"/>
          </a:xfrm>
          <a:prstGeom prst="rect">
            <a:avLst/>
          </a:prstGeom>
          <a:noFill/>
          <a:ln>
            <a:noFill/>
          </a:ln>
          <a:effectLst/>
        </p:spPr>
        <p:txBody>
          <a:bodyPr>
            <a:spAutoFit/>
          </a:bodyPr>
          <a:lstStyle/>
          <a:p>
            <a:pPr fontAlgn="auto">
              <a:spcBef>
                <a:spcPct val="50000"/>
              </a:spcBef>
              <a:spcAft>
                <a:spcPts val="0"/>
              </a:spcAft>
              <a:defRPr/>
            </a:pPr>
            <a:r>
              <a:rPr lang="fr-FR" altLang="fr-FR" sz="2000" b="1" dirty="0">
                <a:solidFill>
                  <a:srgbClr val="95C41D"/>
                </a:solidFill>
                <a:latin typeface="+mn-lt"/>
                <a:ea typeface="ＭＳ Ｐゴシック" panose="020B0600070205080204" pitchFamily="34" charset="-128"/>
                <a:sym typeface="Wingdings" panose="05000000000000000000" pitchFamily="2" charset="2"/>
              </a:rPr>
              <a:t> </a:t>
            </a:r>
            <a:r>
              <a:rPr lang="fr-FR" altLang="fr-FR" sz="2000" b="1" dirty="0" err="1">
                <a:solidFill>
                  <a:srgbClr val="95C41D"/>
                </a:solidFill>
                <a:latin typeface="+mn-lt"/>
                <a:ea typeface="ＭＳ Ｐゴシック" panose="020B0600070205080204" pitchFamily="34" charset="-128"/>
                <a:sym typeface="Wingdings" panose="05000000000000000000" pitchFamily="2" charset="2"/>
              </a:rPr>
              <a:t>Sulfur</a:t>
            </a:r>
            <a:endParaRPr lang="fr-FR" altLang="fr-FR" sz="2000" b="1" dirty="0">
              <a:solidFill>
                <a:srgbClr val="95C41D"/>
              </a:solidFill>
              <a:latin typeface="+mn-lt"/>
              <a:ea typeface="ＭＳ Ｐゴシック" panose="020B0600070205080204" pitchFamily="34" charset="-128"/>
            </a:endParaRPr>
          </a:p>
          <a:p>
            <a:pPr fontAlgn="auto">
              <a:spcBef>
                <a:spcPct val="50000"/>
              </a:spcBef>
              <a:spcAft>
                <a:spcPts val="0"/>
              </a:spcAft>
              <a:defRPr/>
            </a:pPr>
            <a:endParaRPr lang="fr-FR" altLang="fr-FR" sz="2000" b="1" dirty="0">
              <a:solidFill>
                <a:srgbClr val="000099"/>
              </a:solidFill>
              <a:latin typeface="+mj-lt"/>
            </a:endParaRPr>
          </a:p>
        </p:txBody>
      </p:sp>
      <p:sp>
        <p:nvSpPr>
          <p:cNvPr id="428042" name="Rectangle 10"/>
          <p:cNvSpPr>
            <a:spLocks noChangeArrowheads="1"/>
          </p:cNvSpPr>
          <p:nvPr/>
        </p:nvSpPr>
        <p:spPr bwMode="auto">
          <a:xfrm>
            <a:off x="6032500" y="5395913"/>
            <a:ext cx="3214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400" b="1">
                <a:solidFill>
                  <a:srgbClr val="000099"/>
                </a:solidFill>
              </a:rPr>
              <a:t>MODE RÉACTIONNEL CHRONIQUE</a:t>
            </a:r>
          </a:p>
        </p:txBody>
      </p:sp>
      <p:sp>
        <p:nvSpPr>
          <p:cNvPr id="18" name="Rectangle 17"/>
          <p:cNvSpPr>
            <a:spLocks noChangeArrowheads="1"/>
          </p:cNvSpPr>
          <p:nvPr/>
        </p:nvSpPr>
        <p:spPr bwMode="auto">
          <a:xfrm>
            <a:off x="2241550" y="5357813"/>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TYPE SENSIBLE</a:t>
            </a:r>
          </a:p>
        </p:txBody>
      </p:sp>
      <p:sp>
        <p:nvSpPr>
          <p:cNvPr id="19" name="Line 2"/>
          <p:cNvSpPr>
            <a:spLocks noChangeShapeType="1"/>
          </p:cNvSpPr>
          <p:nvPr/>
        </p:nvSpPr>
        <p:spPr bwMode="auto">
          <a:xfrm flipH="1">
            <a:off x="5610225" y="1809750"/>
            <a:ext cx="12700" cy="4989513"/>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20" name="Line 3"/>
          <p:cNvSpPr>
            <a:spLocks noChangeShapeType="1"/>
          </p:cNvSpPr>
          <p:nvPr/>
        </p:nvSpPr>
        <p:spPr bwMode="auto">
          <a:xfrm flipV="1">
            <a:off x="1630363" y="3184525"/>
            <a:ext cx="8234362" cy="0"/>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21" name="Text Box 4"/>
          <p:cNvSpPr txBox="1">
            <a:spLocks noChangeArrowheads="1"/>
          </p:cNvSpPr>
          <p:nvPr/>
        </p:nvSpPr>
        <p:spPr bwMode="auto">
          <a:xfrm>
            <a:off x="2205038" y="1903413"/>
            <a:ext cx="31242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LOCALISATIONS</a:t>
            </a:r>
          </a:p>
        </p:txBody>
      </p:sp>
      <p:sp>
        <p:nvSpPr>
          <p:cNvPr id="22" name="Rectangle 5"/>
          <p:cNvSpPr>
            <a:spLocks noChangeArrowheads="1"/>
          </p:cNvSpPr>
          <p:nvPr/>
        </p:nvSpPr>
        <p:spPr bwMode="auto">
          <a:xfrm>
            <a:off x="5881688" y="3194050"/>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MODALITÉS</a:t>
            </a:r>
          </a:p>
        </p:txBody>
      </p:sp>
      <p:sp>
        <p:nvSpPr>
          <p:cNvPr id="23" name="Rectangle 6"/>
          <p:cNvSpPr>
            <a:spLocks noChangeArrowheads="1"/>
          </p:cNvSpPr>
          <p:nvPr/>
        </p:nvSpPr>
        <p:spPr bwMode="auto">
          <a:xfrm>
            <a:off x="6022975" y="1876425"/>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SENSATIONS</a:t>
            </a:r>
          </a:p>
        </p:txBody>
      </p:sp>
      <p:sp>
        <p:nvSpPr>
          <p:cNvPr id="24" name="Rectangle 7"/>
          <p:cNvSpPr>
            <a:spLocks noChangeArrowheads="1"/>
          </p:cNvSpPr>
          <p:nvPr/>
        </p:nvSpPr>
        <p:spPr bwMode="auto">
          <a:xfrm>
            <a:off x="1609725" y="3225800"/>
            <a:ext cx="3581400" cy="304800"/>
          </a:xfrm>
          <a:prstGeom prst="rect">
            <a:avLst/>
          </a:prstGeom>
          <a:noFill/>
          <a:ln>
            <a:noFill/>
          </a:ln>
          <a:effectLst/>
        </p:spPr>
        <p:txBody>
          <a:bodyPr>
            <a:spAutoFit/>
          </a:bodyPr>
          <a:lstStyle/>
          <a:p>
            <a:pPr algn="ctr" fontAlgn="auto">
              <a:spcBef>
                <a:spcPts val="0"/>
              </a:spcBef>
              <a:spcAft>
                <a:spcPts val="0"/>
              </a:spcAft>
              <a:defRPr/>
            </a:pPr>
            <a:r>
              <a:rPr lang="fr-FR" altLang="fr-FR" sz="1400" b="1" dirty="0">
                <a:solidFill>
                  <a:srgbClr val="000099"/>
                </a:solidFill>
                <a:latin typeface="+mj-lt"/>
              </a:rPr>
              <a:t>SIGNES CONCOMITANTS</a:t>
            </a:r>
          </a:p>
        </p:txBody>
      </p:sp>
      <p:sp>
        <p:nvSpPr>
          <p:cNvPr id="25" name="Line 3"/>
          <p:cNvSpPr>
            <a:spLocks noChangeShapeType="1"/>
          </p:cNvSpPr>
          <p:nvPr/>
        </p:nvSpPr>
        <p:spPr bwMode="auto">
          <a:xfrm flipV="1">
            <a:off x="1630363" y="5307013"/>
            <a:ext cx="8234362" cy="0"/>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4034"/>
                                        </p:tgtEl>
                                        <p:attrNameLst>
                                          <p:attrName>style.visibility</p:attrName>
                                        </p:attrNameLst>
                                      </p:cBhvr>
                                      <p:to>
                                        <p:strVal val="visible"/>
                                      </p:to>
                                    </p:set>
                                    <p:animEffect transition="in" filter="fade">
                                      <p:cBhvr>
                                        <p:cTn id="7" dur="500"/>
                                        <p:tgtEl>
                                          <p:spTgt spid="2140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4036"/>
                                        </p:tgtEl>
                                        <p:attrNameLst>
                                          <p:attrName>style.visibility</p:attrName>
                                        </p:attrNameLst>
                                      </p:cBhvr>
                                      <p:to>
                                        <p:strVal val="visible"/>
                                      </p:to>
                                    </p:set>
                                    <p:animEffect transition="in" filter="fade">
                                      <p:cBhvr>
                                        <p:cTn id="12" dur="500"/>
                                        <p:tgtEl>
                                          <p:spTgt spid="2140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4038"/>
                                        </p:tgtEl>
                                        <p:attrNameLst>
                                          <p:attrName>style.visibility</p:attrName>
                                        </p:attrNameLst>
                                      </p:cBhvr>
                                      <p:to>
                                        <p:strVal val="visible"/>
                                      </p:to>
                                    </p:set>
                                    <p:animEffect transition="in" filter="fade">
                                      <p:cBhvr>
                                        <p:cTn id="17" dur="500"/>
                                        <p:tgtEl>
                                          <p:spTgt spid="2140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4040"/>
                                        </p:tgtEl>
                                        <p:attrNameLst>
                                          <p:attrName>style.visibility</p:attrName>
                                        </p:attrNameLst>
                                      </p:cBhvr>
                                      <p:to>
                                        <p:strVal val="visible"/>
                                      </p:to>
                                    </p:set>
                                    <p:animEffect transition="in" filter="fade">
                                      <p:cBhvr>
                                        <p:cTn id="22" dur="500"/>
                                        <p:tgtEl>
                                          <p:spTgt spid="21404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34" grpId="0"/>
      <p:bldP spid="214036" grpId="0"/>
      <p:bldP spid="214038" grpId="0"/>
      <p:bldP spid="214040" grpId="0"/>
      <p:bldP spid="2" grpId="0"/>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8" name="Text Box 17"/>
          <p:cNvSpPr txBox="1">
            <a:spLocks noChangeArrowheads="1"/>
          </p:cNvSpPr>
          <p:nvPr/>
        </p:nvSpPr>
        <p:spPr bwMode="auto">
          <a:xfrm>
            <a:off x="1525588" y="2185988"/>
            <a:ext cx="9334500" cy="4351337"/>
          </a:xfrm>
          <a:prstGeom prst="rect">
            <a:avLst/>
          </a:prstGeom>
          <a:noFill/>
          <a:ln>
            <a:noFill/>
          </a:ln>
        </p:spPr>
        <p:txBody>
          <a:bodyPr>
            <a:spAutoFit/>
          </a:bodyPr>
          <a:lstStyle>
            <a:lvl1pPr marL="174625" indent="-174625">
              <a:tabLst>
                <a:tab pos="5613400"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5613400"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5613400"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5613400"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5613400"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9pPr>
          </a:lstStyle>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Syndromes généraux </a:t>
            </a:r>
            <a:r>
              <a:rPr lang="fr-FR" altLang="fr-FR" sz="1600" dirty="0">
                <a:solidFill>
                  <a:srgbClr val="333399"/>
                </a:solidFill>
                <a:latin typeface="+mj-lt"/>
                <a:ea typeface="Times New Roman" panose="02020603050405020304" pitchFamily="18" charset="0"/>
                <a:cs typeface="Arial" panose="020B0604020202020204" pitchFamily="34" charset="0"/>
              </a:rPr>
              <a:t>: états fébriles aigus, fièvres éruptives, </a:t>
            </a:r>
            <a:r>
              <a:rPr lang="fr-FR" altLang="fr-FR" sz="1600" b="1" dirty="0">
                <a:solidFill>
                  <a:srgbClr val="95C41D"/>
                </a:solidFill>
                <a:latin typeface="+mj-lt"/>
                <a:ea typeface="Times New Roman" panose="02020603050405020304" pitchFamily="18" charset="0"/>
                <a:cs typeface="Arial" panose="020B0604020202020204" pitchFamily="34" charset="0"/>
              </a:rPr>
              <a:t>inflammations aiguës</a:t>
            </a:r>
          </a:p>
          <a:p>
            <a:pPr marL="180975" indent="-180975">
              <a:lnSpc>
                <a:spcPct val="150000"/>
              </a:lnSpc>
              <a:spcBef>
                <a:spcPct val="10000"/>
              </a:spcBef>
              <a:buClr>
                <a:srgbClr val="000000"/>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Dermatologie</a:t>
            </a:r>
            <a:r>
              <a:rPr lang="fr-FR" altLang="fr-FR" sz="1600" dirty="0">
                <a:solidFill>
                  <a:srgbClr val="333399"/>
                </a:solidFill>
                <a:latin typeface="+mj-lt"/>
                <a:ea typeface="Times New Roman" panose="02020603050405020304" pitchFamily="18" charset="0"/>
                <a:cs typeface="Arial" panose="020B0604020202020204" pitchFamily="34" charset="0"/>
              </a:rPr>
              <a:t> : toutes formes de </a:t>
            </a:r>
            <a:r>
              <a:rPr lang="fr-FR" altLang="fr-FR" sz="1600" b="1" dirty="0">
                <a:solidFill>
                  <a:srgbClr val="95C41D"/>
                </a:solidFill>
                <a:latin typeface="+mj-lt"/>
                <a:ea typeface="Times New Roman" panose="02020603050405020304" pitchFamily="18" charset="0"/>
                <a:cs typeface="Arial" panose="020B0604020202020204" pitchFamily="34" charset="0"/>
              </a:rPr>
              <a:t>dermatoses</a:t>
            </a:r>
            <a:r>
              <a:rPr lang="fr-FR" altLang="fr-FR" sz="1600" dirty="0">
                <a:solidFill>
                  <a:srgbClr val="95C41D"/>
                </a:solidFill>
                <a:latin typeface="+mj-lt"/>
                <a:ea typeface="Times New Roman" panose="02020603050405020304" pitchFamily="18" charset="0"/>
                <a:cs typeface="Arial" panose="020B0604020202020204" pitchFamily="34" charset="0"/>
              </a:rPr>
              <a:t> </a:t>
            </a:r>
            <a:r>
              <a:rPr lang="fr-FR" altLang="fr-FR" sz="1600" dirty="0">
                <a:solidFill>
                  <a:srgbClr val="333399"/>
                </a:solidFill>
                <a:latin typeface="+mj-lt"/>
                <a:ea typeface="Times New Roman" panose="02020603050405020304" pitchFamily="18" charset="0"/>
                <a:cs typeface="Arial" panose="020B0604020202020204" pitchFamily="34" charset="0"/>
              </a:rPr>
              <a:t>si prurit </a:t>
            </a:r>
            <a:r>
              <a:rPr lang="fr-FR" altLang="fr-FR" sz="1600" dirty="0">
                <a:solidFill>
                  <a:srgbClr val="000099"/>
                </a:solidFill>
                <a:latin typeface="+mj-lt"/>
                <a:ea typeface="Times New Roman" panose="02020603050405020304" pitchFamily="18" charset="0"/>
                <a:cs typeface="Arial" panose="020B0604020202020204" pitchFamily="34" charset="0"/>
              </a:rPr>
              <a:t>aggravé par </a:t>
            </a:r>
            <a:r>
              <a:rPr lang="fr-FR" altLang="fr-FR" sz="1600" b="1" dirty="0">
                <a:solidFill>
                  <a:srgbClr val="95C41D"/>
                </a:solidFill>
                <a:latin typeface="+mj-lt"/>
                <a:ea typeface="Times New Roman" panose="02020603050405020304" pitchFamily="18" charset="0"/>
                <a:cs typeface="Arial" panose="020B0604020202020204" pitchFamily="34" charset="0"/>
              </a:rPr>
              <a:t>la chaleur du lit</a:t>
            </a:r>
            <a:r>
              <a:rPr lang="fr-FR" altLang="fr-FR" sz="1600" dirty="0">
                <a:solidFill>
                  <a:srgbClr val="95C41D"/>
                </a:solidFill>
                <a:latin typeface="+mj-lt"/>
                <a:ea typeface="Times New Roman" panose="02020603050405020304" pitchFamily="18" charset="0"/>
                <a:cs typeface="Arial" panose="020B0604020202020204" pitchFamily="34" charset="0"/>
              </a:rPr>
              <a:t>,  </a:t>
            </a:r>
            <a:r>
              <a:rPr lang="fr-FR" altLang="fr-FR" sz="1600" dirty="0">
                <a:solidFill>
                  <a:srgbClr val="000099"/>
                </a:solidFill>
                <a:latin typeface="+mj-lt"/>
                <a:ea typeface="Times New Roman" panose="02020603050405020304" pitchFamily="18" charset="0"/>
                <a:cs typeface="Arial" panose="020B0604020202020204" pitchFamily="34" charset="0"/>
              </a:rPr>
              <a:t>aggravé par </a:t>
            </a:r>
            <a:r>
              <a:rPr lang="fr-FR" altLang="fr-FR" sz="1600" b="1" dirty="0">
                <a:solidFill>
                  <a:srgbClr val="95C41D"/>
                </a:solidFill>
                <a:latin typeface="+mj-lt"/>
                <a:ea typeface="Times New Roman" panose="02020603050405020304" pitchFamily="18" charset="0"/>
                <a:cs typeface="Arial" panose="020B0604020202020204" pitchFamily="34" charset="0"/>
              </a:rPr>
              <a:t>le contact de l'eau (froide ou chaude) </a:t>
            </a:r>
            <a:r>
              <a:rPr lang="fr-FR" altLang="fr-FR" sz="1600" dirty="0">
                <a:solidFill>
                  <a:srgbClr val="333399"/>
                </a:solidFill>
                <a:latin typeface="+mj-lt"/>
                <a:ea typeface="Times New Roman" panose="02020603050405020304" pitchFamily="18" charset="0"/>
                <a:cs typeface="Arial" panose="020B0604020202020204" pitchFamily="34" charset="0"/>
              </a:rPr>
              <a:t>et sensation de brûlure suite au grattage (</a:t>
            </a:r>
            <a:r>
              <a:rPr lang="fr-FR" altLang="fr-FR" sz="1600" b="1" dirty="0">
                <a:solidFill>
                  <a:srgbClr val="95C41D"/>
                </a:solidFill>
                <a:latin typeface="+mj-lt"/>
                <a:ea typeface="Times New Roman" panose="02020603050405020304" pitchFamily="18" charset="0"/>
                <a:cs typeface="Arial" panose="020B0604020202020204" pitchFamily="34" charset="0"/>
              </a:rPr>
              <a:t>eczéma, herpès</a:t>
            </a:r>
            <a:r>
              <a:rPr lang="fr-FR" altLang="fr-FR" sz="1600" dirty="0">
                <a:solidFill>
                  <a:srgbClr val="333399"/>
                </a:solidFill>
                <a:latin typeface="+mj-lt"/>
                <a:ea typeface="Times New Roman" panose="02020603050405020304" pitchFamily="18" charset="0"/>
                <a:cs typeface="Arial" panose="020B0604020202020204" pitchFamily="34" charset="0"/>
              </a:rPr>
              <a:t>, furonculoses, </a:t>
            </a:r>
            <a:r>
              <a:rPr lang="fr-FR" altLang="fr-FR" sz="1600" b="1" dirty="0">
                <a:solidFill>
                  <a:srgbClr val="95C41D"/>
                </a:solidFill>
                <a:latin typeface="+mj-lt"/>
                <a:ea typeface="Times New Roman" panose="02020603050405020304" pitchFamily="18" charset="0"/>
                <a:cs typeface="Arial" panose="020B0604020202020204" pitchFamily="34" charset="0"/>
              </a:rPr>
              <a:t>urticaire</a:t>
            </a:r>
            <a:r>
              <a:rPr lang="fr-FR" altLang="fr-FR" sz="1600" dirty="0">
                <a:solidFill>
                  <a:srgbClr val="333399"/>
                </a:solidFill>
                <a:latin typeface="+mj-lt"/>
                <a:ea typeface="Times New Roman" panose="02020603050405020304" pitchFamily="18" charset="0"/>
                <a:cs typeface="Arial" panose="020B0604020202020204" pitchFamily="34" charset="0"/>
              </a:rPr>
              <a:t>)</a:t>
            </a:r>
            <a:endParaRPr lang="fr-FR" altLang="fr-FR" sz="1600" b="1" dirty="0">
              <a:solidFill>
                <a:srgbClr val="333399"/>
              </a:solidFill>
              <a:latin typeface="+mj-lt"/>
              <a:ea typeface="Times New Roman" panose="02020603050405020304" pitchFamily="18" charset="0"/>
              <a:cs typeface="Arial" panose="020B0604020202020204" pitchFamily="34" charset="0"/>
            </a:endParaRPr>
          </a:p>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ORL et Pneumologie</a:t>
            </a:r>
            <a:r>
              <a:rPr lang="fr-FR" altLang="fr-FR" sz="1600" dirty="0">
                <a:solidFill>
                  <a:srgbClr val="333399"/>
                </a:solidFill>
                <a:latin typeface="+mj-lt"/>
                <a:ea typeface="Times New Roman" panose="02020603050405020304" pitchFamily="18" charset="0"/>
                <a:cs typeface="Arial" panose="020B0604020202020204" pitchFamily="34" charset="0"/>
              </a:rPr>
              <a:t>: </a:t>
            </a:r>
            <a:r>
              <a:rPr lang="fr-FR" altLang="fr-FR" sz="1600" b="1" dirty="0">
                <a:solidFill>
                  <a:srgbClr val="95C41D"/>
                </a:solidFill>
                <a:latin typeface="+mj-lt"/>
                <a:ea typeface="Times New Roman" panose="02020603050405020304" pitchFamily="18" charset="0"/>
                <a:cs typeface="Arial" panose="020B0604020202020204" pitchFamily="34" charset="0"/>
              </a:rPr>
              <a:t>rhinites allergiques</a:t>
            </a:r>
            <a:r>
              <a:rPr lang="fr-FR" altLang="fr-FR" sz="1600" dirty="0">
                <a:solidFill>
                  <a:srgbClr val="333399"/>
                </a:solidFill>
                <a:latin typeface="+mj-lt"/>
                <a:ea typeface="Times New Roman" panose="02020603050405020304" pitchFamily="18" charset="0"/>
                <a:cs typeface="Arial" panose="020B0604020202020204" pitchFamily="34" charset="0"/>
              </a:rPr>
              <a:t>, otites </a:t>
            </a:r>
            <a:r>
              <a:rPr lang="fr-FR" altLang="fr-FR" sz="1600" dirty="0" err="1">
                <a:solidFill>
                  <a:srgbClr val="333399"/>
                </a:solidFill>
                <a:latin typeface="+mj-lt"/>
                <a:ea typeface="Times New Roman" panose="02020603050405020304" pitchFamily="18" charset="0"/>
                <a:cs typeface="Arial" panose="020B0604020202020204" pitchFamily="34" charset="0"/>
              </a:rPr>
              <a:t>séromuqueuses</a:t>
            </a:r>
            <a:r>
              <a:rPr lang="fr-FR" altLang="fr-FR" sz="1600" dirty="0">
                <a:solidFill>
                  <a:srgbClr val="333399"/>
                </a:solidFill>
                <a:latin typeface="+mj-lt"/>
                <a:ea typeface="Times New Roman" panose="02020603050405020304" pitchFamily="18" charset="0"/>
                <a:cs typeface="Arial" panose="020B0604020202020204" pitchFamily="34" charset="0"/>
              </a:rPr>
              <a:t>, asthme, bronchites chroniques</a:t>
            </a:r>
            <a:endParaRPr lang="fr-FR" altLang="fr-FR" sz="1600" b="1" dirty="0">
              <a:solidFill>
                <a:srgbClr val="333399"/>
              </a:solidFill>
              <a:latin typeface="+mj-lt"/>
              <a:ea typeface="Times New Roman" panose="02020603050405020304" pitchFamily="18" charset="0"/>
              <a:cs typeface="Arial" panose="020B0604020202020204" pitchFamily="34" charset="0"/>
            </a:endParaRPr>
          </a:p>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Ophtalmologie </a:t>
            </a:r>
            <a:r>
              <a:rPr lang="fr-FR" altLang="fr-FR" sz="1600" dirty="0">
                <a:solidFill>
                  <a:srgbClr val="333399"/>
                </a:solidFill>
                <a:latin typeface="+mj-lt"/>
                <a:ea typeface="Times New Roman" panose="02020603050405020304" pitchFamily="18" charset="0"/>
                <a:cs typeface="Arial" panose="020B0604020202020204" pitchFamily="34" charset="0"/>
              </a:rPr>
              <a:t>: </a:t>
            </a:r>
            <a:r>
              <a:rPr lang="fr-FR" altLang="fr-FR" sz="1600" dirty="0">
                <a:solidFill>
                  <a:srgbClr val="000099"/>
                </a:solidFill>
                <a:latin typeface="+mj-lt"/>
                <a:ea typeface="Times New Roman" panose="02020603050405020304" pitchFamily="18" charset="0"/>
                <a:cs typeface="Arial" panose="020B0604020202020204" pitchFamily="34" charset="0"/>
              </a:rPr>
              <a:t>conjonctivites allergiques</a:t>
            </a:r>
            <a:r>
              <a:rPr lang="fr-FR" altLang="fr-FR" sz="1600" dirty="0">
                <a:solidFill>
                  <a:srgbClr val="333399"/>
                </a:solidFill>
                <a:latin typeface="+mj-lt"/>
                <a:ea typeface="Times New Roman" panose="02020603050405020304" pitchFamily="18" charset="0"/>
                <a:cs typeface="Arial" panose="020B0604020202020204" pitchFamily="34" charset="0"/>
              </a:rPr>
              <a:t>, </a:t>
            </a:r>
            <a:r>
              <a:rPr lang="fr-FR" altLang="fr-FR" sz="1600" b="1" dirty="0">
                <a:solidFill>
                  <a:srgbClr val="95C41D"/>
                </a:solidFill>
                <a:latin typeface="+mj-lt"/>
                <a:ea typeface="Times New Roman" panose="02020603050405020304" pitchFamily="18" charset="0"/>
                <a:cs typeface="Arial" panose="020B0604020202020204" pitchFamily="34" charset="0"/>
              </a:rPr>
              <a:t>orgelets</a:t>
            </a:r>
          </a:p>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Gastro-entérologie</a:t>
            </a:r>
            <a:r>
              <a:rPr lang="fr-FR" altLang="fr-FR" sz="1600" dirty="0">
                <a:solidFill>
                  <a:srgbClr val="333399"/>
                </a:solidFill>
                <a:latin typeface="+mj-lt"/>
                <a:ea typeface="Times New Roman" panose="02020603050405020304" pitchFamily="18" charset="0"/>
                <a:cs typeface="Arial" panose="020B0604020202020204" pitchFamily="34" charset="0"/>
              </a:rPr>
              <a:t> : inflammation du tube digestif, migraines</a:t>
            </a:r>
            <a:endParaRPr lang="fr-FR" altLang="fr-FR" sz="1600" b="1" dirty="0">
              <a:solidFill>
                <a:srgbClr val="333399"/>
              </a:solidFill>
              <a:latin typeface="+mj-lt"/>
              <a:ea typeface="Times New Roman" panose="02020603050405020304" pitchFamily="18" charset="0"/>
              <a:cs typeface="Arial" panose="020B0604020202020204" pitchFamily="34" charset="0"/>
            </a:endParaRPr>
          </a:p>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Gynécologie : </a:t>
            </a:r>
            <a:r>
              <a:rPr lang="fr-FR" altLang="fr-FR" sz="1600" dirty="0">
                <a:solidFill>
                  <a:srgbClr val="333399"/>
                </a:solidFill>
                <a:latin typeface="+mj-lt"/>
                <a:ea typeface="Times New Roman" panose="02020603050405020304" pitchFamily="18" charset="0"/>
                <a:cs typeface="Arial" panose="020B0604020202020204" pitchFamily="34" charset="0"/>
              </a:rPr>
              <a:t>bouffées de chaleur</a:t>
            </a:r>
            <a:endParaRPr lang="fr-FR" altLang="fr-FR" sz="1600" b="1" dirty="0">
              <a:solidFill>
                <a:srgbClr val="333399"/>
              </a:solidFill>
              <a:latin typeface="+mj-lt"/>
              <a:ea typeface="Times New Roman" panose="02020603050405020304" pitchFamily="18" charset="0"/>
              <a:cs typeface="Arial" panose="020B0604020202020204" pitchFamily="34" charset="0"/>
            </a:endParaRPr>
          </a:p>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Rhumatologie :</a:t>
            </a:r>
            <a:r>
              <a:rPr lang="fr-FR" altLang="fr-FR" sz="1600" dirty="0">
                <a:solidFill>
                  <a:srgbClr val="333399"/>
                </a:solidFill>
                <a:latin typeface="+mj-lt"/>
                <a:ea typeface="Times New Roman" panose="02020603050405020304" pitchFamily="18" charset="0"/>
                <a:cs typeface="Arial" panose="020B0604020202020204" pitchFamily="34" charset="0"/>
              </a:rPr>
              <a:t> arthrites inflammatoires, lombalgies, goutte</a:t>
            </a:r>
            <a:endParaRPr lang="fr-FR" altLang="fr-FR" sz="1600" b="1" dirty="0">
              <a:solidFill>
                <a:srgbClr val="333399"/>
              </a:solidFill>
              <a:latin typeface="+mj-lt"/>
              <a:ea typeface="Times New Roman" panose="02020603050405020304" pitchFamily="18" charset="0"/>
              <a:cs typeface="Arial" panose="020B0604020202020204" pitchFamily="34" charset="0"/>
            </a:endParaRPr>
          </a:p>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Cardiologie :</a:t>
            </a:r>
            <a:r>
              <a:rPr lang="fr-FR" altLang="fr-FR" sz="1600" dirty="0">
                <a:solidFill>
                  <a:srgbClr val="333399"/>
                </a:solidFill>
                <a:latin typeface="+mj-lt"/>
                <a:ea typeface="Times New Roman" panose="02020603050405020304" pitchFamily="18" charset="0"/>
                <a:cs typeface="Arial" panose="020B0604020202020204" pitchFamily="34" charset="0"/>
              </a:rPr>
              <a:t> hypertension artérielle spasmodique</a:t>
            </a:r>
            <a:endParaRPr lang="fr-FR" altLang="fr-FR" sz="1600" b="1" dirty="0">
              <a:solidFill>
                <a:srgbClr val="333399"/>
              </a:solidFill>
              <a:latin typeface="+mj-lt"/>
              <a:ea typeface="Times New Roman" panose="02020603050405020304" pitchFamily="18" charset="0"/>
              <a:cs typeface="Arial" panose="020B0604020202020204" pitchFamily="34" charset="0"/>
            </a:endParaRPr>
          </a:p>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Troubles métaboliques </a:t>
            </a:r>
          </a:p>
        </p:txBody>
      </p:sp>
      <p:sp>
        <p:nvSpPr>
          <p:cNvPr id="430082"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Focus matière médicale</a:t>
            </a:r>
          </a:p>
        </p:txBody>
      </p:sp>
      <p:sp>
        <p:nvSpPr>
          <p:cNvPr id="7" name="Text Box 30"/>
          <p:cNvSpPr txBox="1">
            <a:spLocks noChangeArrowheads="1"/>
          </p:cNvSpPr>
          <p:nvPr/>
        </p:nvSpPr>
        <p:spPr bwMode="auto">
          <a:xfrm>
            <a:off x="2397125" y="1046163"/>
            <a:ext cx="5738813" cy="862012"/>
          </a:xfrm>
          <a:prstGeom prst="rect">
            <a:avLst/>
          </a:prstGeom>
          <a:noFill/>
          <a:ln>
            <a:noFill/>
          </a:ln>
          <a:effectLst/>
        </p:spPr>
        <p:txBody>
          <a:bodyPr>
            <a:spAutoFit/>
          </a:bodyPr>
          <a:lstStyle/>
          <a:p>
            <a:pPr fontAlgn="auto">
              <a:spcBef>
                <a:spcPct val="50000"/>
              </a:spcBef>
              <a:spcAft>
                <a:spcPts val="0"/>
              </a:spcAft>
              <a:defRPr/>
            </a:pPr>
            <a:r>
              <a:rPr lang="fr-FR" altLang="fr-FR" sz="2000" b="1" dirty="0">
                <a:solidFill>
                  <a:srgbClr val="95C41D"/>
                </a:solidFill>
                <a:latin typeface="+mn-lt"/>
                <a:ea typeface="ＭＳ Ｐゴシック" panose="020B0600070205080204" pitchFamily="34" charset="-128"/>
                <a:sym typeface="Wingdings" panose="05000000000000000000" pitchFamily="2" charset="2"/>
              </a:rPr>
              <a:t> </a:t>
            </a:r>
            <a:r>
              <a:rPr lang="fr-FR" altLang="fr-FR" sz="2000" b="1" dirty="0" err="1">
                <a:solidFill>
                  <a:srgbClr val="95C41D"/>
                </a:solidFill>
                <a:latin typeface="+mn-lt"/>
                <a:ea typeface="ＭＳ Ｐゴシック" panose="020B0600070205080204" pitchFamily="34" charset="-128"/>
                <a:sym typeface="Wingdings" panose="05000000000000000000" pitchFamily="2" charset="2"/>
              </a:rPr>
              <a:t>Sulfur</a:t>
            </a:r>
            <a:endParaRPr lang="fr-FR" altLang="fr-FR" sz="2000" b="1" dirty="0">
              <a:solidFill>
                <a:srgbClr val="95C41D"/>
              </a:solidFill>
              <a:latin typeface="+mn-lt"/>
              <a:ea typeface="ＭＳ Ｐゴシック" panose="020B0600070205080204" pitchFamily="34" charset="-128"/>
            </a:endParaRPr>
          </a:p>
          <a:p>
            <a:pPr fontAlgn="auto">
              <a:spcBef>
                <a:spcPct val="50000"/>
              </a:spcBef>
              <a:spcAft>
                <a:spcPts val="0"/>
              </a:spcAft>
              <a:defRPr/>
            </a:pPr>
            <a:endParaRPr lang="fr-FR" altLang="fr-FR" sz="2000" b="1" dirty="0">
              <a:solidFill>
                <a:srgbClr val="000099"/>
              </a:solidFill>
              <a:latin typeface="+mj-lt"/>
            </a:endParaRPr>
          </a:p>
        </p:txBody>
      </p:sp>
      <p:sp>
        <p:nvSpPr>
          <p:cNvPr id="8" name="Rectangle 81"/>
          <p:cNvSpPr>
            <a:spLocks noChangeArrowheads="1"/>
          </p:cNvSpPr>
          <p:nvPr/>
        </p:nvSpPr>
        <p:spPr bwMode="auto">
          <a:xfrm>
            <a:off x="449263" y="1854200"/>
            <a:ext cx="3168650" cy="404813"/>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lnSpc>
                <a:spcPct val="110000"/>
              </a:lnSpc>
              <a:spcBef>
                <a:spcPct val="10000"/>
              </a:spcBef>
              <a:spcAft>
                <a:spcPts val="0"/>
              </a:spcAft>
              <a:buClr>
                <a:srgbClr val="62C400"/>
              </a:buClr>
              <a:defRPr/>
            </a:pPr>
            <a:r>
              <a:rPr lang="fr-FR" altLang="fr-FR" sz="2000" b="1" dirty="0">
                <a:solidFill>
                  <a:srgbClr val="000090"/>
                </a:solidFill>
                <a:latin typeface="+mj-lt"/>
              </a:rPr>
              <a:t>Principales indications </a:t>
            </a:r>
            <a:r>
              <a:rPr lang="fr-FR" altLang="fr-FR" sz="1400" b="1" dirty="0">
                <a:solidFill>
                  <a:srgbClr val="000090"/>
                </a:solidFill>
                <a:latin typeface="+mj-lt"/>
              </a:rPr>
              <a:t>:</a:t>
            </a:r>
            <a:r>
              <a:rPr lang="fr-FR" altLang="fr-FR" dirty="0">
                <a:latin typeface="+mj-lt"/>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5"/>
          <p:cNvSpPr>
            <a:spLocks noChangeArrowheads="1"/>
          </p:cNvSpPr>
          <p:nvPr/>
        </p:nvSpPr>
        <p:spPr bwMode="auto">
          <a:xfrm>
            <a:off x="4079875" y="3140075"/>
            <a:ext cx="81121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b="1" u="sng">
                <a:solidFill>
                  <a:srgbClr val="000099"/>
                </a:solidFill>
                <a:ea typeface="MS PGothic" panose="020B0600070205080204" pitchFamily="34" charset="-128"/>
                <a:cs typeface="Arial" panose="020B0604020202020204" pitchFamily="34" charset="0"/>
              </a:rPr>
              <a:t>Règles du jeu :</a:t>
            </a:r>
          </a:p>
          <a:p>
            <a:pPr eaLnBrk="0" hangingPunct="0">
              <a:spcBef>
                <a:spcPct val="50000"/>
              </a:spcBef>
              <a:buClr>
                <a:srgbClr val="000099"/>
              </a:buClr>
              <a:buFontTx/>
              <a:buBlip>
                <a:blip r:embed="rId3"/>
              </a:buBlip>
            </a:pPr>
            <a:r>
              <a:rPr lang="fr-FR" altLang="fr-FR" b="1">
                <a:solidFill>
                  <a:srgbClr val="000099"/>
                </a:solidFill>
                <a:ea typeface="MS PGothic" panose="020B0600070205080204" pitchFamily="34" charset="-128"/>
                <a:cs typeface="Arial" panose="020B0604020202020204" pitchFamily="34" charset="0"/>
              </a:rPr>
              <a:t>1 min</a:t>
            </a:r>
            <a:r>
              <a:rPr lang="fr-FR" altLang="fr-FR">
                <a:solidFill>
                  <a:srgbClr val="000099"/>
                </a:solidFill>
                <a:ea typeface="MS PGothic" panose="020B0600070205080204" pitchFamily="34" charset="-128"/>
                <a:cs typeface="Arial" panose="020B0604020202020204" pitchFamily="34" charset="0"/>
              </a:rPr>
              <a:t> par participant </a:t>
            </a:r>
          </a:p>
          <a:p>
            <a:pPr>
              <a:spcBef>
                <a:spcPct val="20000"/>
              </a:spcBef>
              <a:buFontTx/>
              <a:buBlip>
                <a:blip r:embed="rId3"/>
              </a:buBlip>
            </a:pPr>
            <a:r>
              <a:rPr lang="fr-FR" altLang="fr-FR">
                <a:solidFill>
                  <a:srgbClr val="000099"/>
                </a:solidFill>
                <a:ea typeface="MS PGothic" panose="020B0600070205080204" pitchFamily="34" charset="-128"/>
                <a:cs typeface="Arial" panose="020B0604020202020204" pitchFamily="34" charset="0"/>
              </a:rPr>
              <a:t>Présentation : </a:t>
            </a:r>
          </a:p>
          <a:p>
            <a:pPr lvl="1">
              <a:spcBef>
                <a:spcPct val="30000"/>
              </a:spcBef>
              <a:buFont typeface="Tahoma" panose="020B0604030504040204" pitchFamily="34" charset="0"/>
              <a:buChar char="-"/>
            </a:pPr>
            <a:r>
              <a:rPr lang="fr-FR" altLang="fr-FR" i="1">
                <a:solidFill>
                  <a:srgbClr val="000099"/>
                </a:solidFill>
                <a:cs typeface="Arial" panose="020B0604020202020204" pitchFamily="34" charset="0"/>
                <a:sym typeface="Wingdings" panose="05000000000000000000" pitchFamily="2" charset="2"/>
              </a:rPr>
              <a:t>Qui je suis</a:t>
            </a:r>
          </a:p>
          <a:p>
            <a:pPr lvl="1">
              <a:spcBef>
                <a:spcPct val="30000"/>
              </a:spcBef>
              <a:buFont typeface="Tahoma" panose="020B0604030504040204" pitchFamily="34" charset="0"/>
              <a:buChar char="-"/>
            </a:pPr>
            <a:r>
              <a:rPr lang="fr-FR" altLang="fr-FR" i="1">
                <a:solidFill>
                  <a:srgbClr val="000099"/>
                </a:solidFill>
                <a:cs typeface="Arial" panose="020B0604020202020204" pitchFamily="34" charset="0"/>
                <a:sym typeface="Wingdings" panose="05000000000000000000" pitchFamily="2" charset="2"/>
              </a:rPr>
              <a:t>Depuis ma 1</a:t>
            </a:r>
            <a:r>
              <a:rPr lang="fr-FR" altLang="fr-FR" i="1" baseline="30000">
                <a:solidFill>
                  <a:srgbClr val="000099"/>
                </a:solidFill>
                <a:cs typeface="Arial" panose="020B0604020202020204" pitchFamily="34" charset="0"/>
                <a:sym typeface="Wingdings" panose="05000000000000000000" pitchFamily="2" charset="2"/>
              </a:rPr>
              <a:t>ère</a:t>
            </a:r>
            <a:r>
              <a:rPr lang="fr-FR" altLang="fr-FR" i="1">
                <a:solidFill>
                  <a:srgbClr val="000099"/>
                </a:solidFill>
                <a:cs typeface="Arial" panose="020B0604020202020204" pitchFamily="34" charset="0"/>
                <a:sym typeface="Wingdings" panose="05000000000000000000" pitchFamily="2" charset="2"/>
              </a:rPr>
              <a:t> formation, quelle place a le médicament homéopathique dans mon conseil </a:t>
            </a:r>
          </a:p>
          <a:p>
            <a:pPr lvl="1">
              <a:spcBef>
                <a:spcPct val="30000"/>
              </a:spcBef>
              <a:buFont typeface="Tahoma" panose="020B0604030504040204" pitchFamily="34" charset="0"/>
              <a:buChar char="-"/>
            </a:pPr>
            <a:r>
              <a:rPr lang="fr-FR" altLang="fr-FR" i="1">
                <a:solidFill>
                  <a:srgbClr val="000099"/>
                </a:solidFill>
                <a:cs typeface="Arial" panose="020B0604020202020204" pitchFamily="34" charset="0"/>
                <a:sym typeface="Wingdings" panose="05000000000000000000" pitchFamily="2" charset="2"/>
              </a:rPr>
              <a:t>Et plus spécifiquement dans la prise en charge en dermatologie</a:t>
            </a:r>
          </a:p>
          <a:p>
            <a:pPr lvl="1">
              <a:spcBef>
                <a:spcPct val="30000"/>
              </a:spcBef>
              <a:buFont typeface="Tahoma" panose="020B0604030504040204" pitchFamily="34" charset="0"/>
              <a:buChar char="-"/>
            </a:pPr>
            <a:r>
              <a:rPr lang="fr-FR" altLang="fr-FR" i="1">
                <a:solidFill>
                  <a:srgbClr val="000099"/>
                </a:solidFill>
                <a:cs typeface="Arial" panose="020B0604020202020204" pitchFamily="34" charset="0"/>
                <a:sym typeface="Wingdings" panose="05000000000000000000" pitchFamily="2" charset="2"/>
              </a:rPr>
              <a:t>Ce que j’attends de cette formation</a:t>
            </a:r>
          </a:p>
        </p:txBody>
      </p:sp>
      <p:sp>
        <p:nvSpPr>
          <p:cNvPr id="290818" name="Rectangle 19"/>
          <p:cNvSpPr>
            <a:spLocks noChangeArrowheads="1"/>
          </p:cNvSpPr>
          <p:nvPr/>
        </p:nvSpPr>
        <p:spPr bwMode="auto">
          <a:xfrm>
            <a:off x="6096000" y="1644650"/>
            <a:ext cx="55086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sz="2000" b="1" u="sng">
                <a:solidFill>
                  <a:srgbClr val="000099"/>
                </a:solidFill>
                <a:ea typeface="MS PGothic" panose="020B0600070205080204" pitchFamily="34" charset="-128"/>
                <a:cs typeface="Arial" panose="020B0604020202020204" pitchFamily="34" charset="0"/>
              </a:rPr>
              <a:t>Objectif :</a:t>
            </a:r>
          </a:p>
          <a:p>
            <a:pPr eaLnBrk="0" hangingPunct="0">
              <a:spcBef>
                <a:spcPct val="50000"/>
              </a:spcBef>
              <a:buClr>
                <a:srgbClr val="000099"/>
              </a:buClr>
              <a:buFont typeface="Wingdings" panose="05000000000000000000" pitchFamily="2" charset="2"/>
              <a:buChar char="Ø"/>
            </a:pPr>
            <a:r>
              <a:rPr lang="fr-FR" altLang="fr-FR" sz="2000">
                <a:solidFill>
                  <a:srgbClr val="000099"/>
                </a:solidFill>
                <a:ea typeface="MS PGothic" panose="020B0600070205080204" pitchFamily="34" charset="-128"/>
                <a:cs typeface="Arial" panose="020B0604020202020204" pitchFamily="34" charset="0"/>
              </a:rPr>
              <a:t>Découvrir le groupe</a:t>
            </a:r>
            <a:r>
              <a:rPr lang="fr-FR" altLang="fr-FR" sz="2000" b="1">
                <a:solidFill>
                  <a:srgbClr val="000099"/>
                </a:solidFill>
                <a:ea typeface="MS PGothic" panose="020B0600070205080204" pitchFamily="34" charset="-128"/>
                <a:cs typeface="Arial" panose="020B0604020202020204" pitchFamily="34" charset="0"/>
              </a:rPr>
              <a:t> </a:t>
            </a:r>
          </a:p>
        </p:txBody>
      </p:sp>
      <p:sp>
        <p:nvSpPr>
          <p:cNvPr id="290819" name="Text Box 4"/>
          <p:cNvSpPr txBox="1">
            <a:spLocks noChangeArrowheads="1"/>
          </p:cNvSpPr>
          <p:nvPr/>
        </p:nvSpPr>
        <p:spPr bwMode="auto">
          <a:xfrm>
            <a:off x="2279650" y="276225"/>
            <a:ext cx="2868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ea typeface="MS PGothic" panose="020B0600070205080204" pitchFamily="34" charset="-128"/>
                <a:cs typeface="Arial" panose="020B0604020202020204" pitchFamily="34" charset="0"/>
              </a:rPr>
              <a:t>Présentation</a:t>
            </a:r>
            <a:endParaRPr lang="fr-FR" altLang="fr-FR" sz="2000" b="1">
              <a:solidFill>
                <a:srgbClr val="FFFFFF"/>
              </a:solidFill>
              <a:ea typeface="MS PGothic" panose="020B0600070205080204" pitchFamily="34" charset="-128"/>
              <a:cs typeface="Arial" panose="020B0604020202020204" pitchFamily="34" charset="0"/>
              <a:sym typeface="Wingdings" panose="05000000000000000000" pitchFamily="2" charset="2"/>
            </a:endParaRPr>
          </a:p>
        </p:txBody>
      </p:sp>
      <p:sp>
        <p:nvSpPr>
          <p:cNvPr id="290820"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290821"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15’</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Text Box 4"/>
          <p:cNvSpPr txBox="1">
            <a:spLocks noChangeArrowheads="1"/>
          </p:cNvSpPr>
          <p:nvPr/>
        </p:nvSpPr>
        <p:spPr bwMode="auto">
          <a:xfrm>
            <a:off x="2265363" y="1423988"/>
            <a:ext cx="3124200" cy="304800"/>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0" hangingPunct="0">
              <a:spcBef>
                <a:spcPct val="50000"/>
              </a:spcBef>
              <a:defRPr/>
            </a:pPr>
            <a:r>
              <a:rPr lang="fr-FR" altLang="fr-FR" sz="1400" b="1" dirty="0">
                <a:solidFill>
                  <a:srgbClr val="000099"/>
                </a:solidFill>
                <a:latin typeface="+mn-lt"/>
              </a:rPr>
              <a:t>LOCALISATIONS</a:t>
            </a:r>
          </a:p>
        </p:txBody>
      </p:sp>
      <p:sp>
        <p:nvSpPr>
          <p:cNvPr id="217092" name="Rectangle 5"/>
          <p:cNvSpPr>
            <a:spLocks noChangeArrowheads="1"/>
          </p:cNvSpPr>
          <p:nvPr/>
        </p:nvSpPr>
        <p:spPr bwMode="auto">
          <a:xfrm>
            <a:off x="6229350" y="2946400"/>
            <a:ext cx="2717800" cy="304800"/>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0" hangingPunct="0">
              <a:spcBef>
                <a:spcPct val="50000"/>
              </a:spcBef>
              <a:defRPr/>
            </a:pPr>
            <a:r>
              <a:rPr lang="fr-FR" altLang="fr-FR" sz="1400" b="1" dirty="0">
                <a:solidFill>
                  <a:srgbClr val="000099"/>
                </a:solidFill>
                <a:latin typeface="+mn-lt"/>
              </a:rPr>
              <a:t>MODALITÉS</a:t>
            </a:r>
          </a:p>
        </p:txBody>
      </p:sp>
      <p:sp>
        <p:nvSpPr>
          <p:cNvPr id="217093" name="Rectangle 6"/>
          <p:cNvSpPr>
            <a:spLocks noChangeArrowheads="1"/>
          </p:cNvSpPr>
          <p:nvPr/>
        </p:nvSpPr>
        <p:spPr bwMode="auto">
          <a:xfrm>
            <a:off x="6156325" y="1384300"/>
            <a:ext cx="2717800" cy="304800"/>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0" hangingPunct="0">
              <a:spcBef>
                <a:spcPct val="50000"/>
              </a:spcBef>
              <a:defRPr/>
            </a:pPr>
            <a:r>
              <a:rPr lang="fr-FR" altLang="fr-FR" sz="1400" b="1" dirty="0">
                <a:solidFill>
                  <a:srgbClr val="000099"/>
                </a:solidFill>
                <a:latin typeface="+mn-lt"/>
              </a:rPr>
              <a:t>SENSATIONS</a:t>
            </a:r>
          </a:p>
        </p:txBody>
      </p:sp>
      <p:sp>
        <p:nvSpPr>
          <p:cNvPr id="217094" name="Rectangle 7"/>
          <p:cNvSpPr>
            <a:spLocks noChangeArrowheads="1"/>
          </p:cNvSpPr>
          <p:nvPr/>
        </p:nvSpPr>
        <p:spPr bwMode="auto">
          <a:xfrm>
            <a:off x="2162175" y="3035300"/>
            <a:ext cx="3581400" cy="304800"/>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spcBef>
                <a:spcPts val="0"/>
              </a:spcBef>
              <a:spcAft>
                <a:spcPts val="0"/>
              </a:spcAft>
              <a:defRPr/>
            </a:pPr>
            <a:r>
              <a:rPr lang="fr-FR" altLang="fr-FR" sz="1400" b="1" dirty="0">
                <a:solidFill>
                  <a:srgbClr val="000099"/>
                </a:solidFill>
                <a:latin typeface="+mn-lt"/>
              </a:rPr>
              <a:t>SIGNES CONCOMITANTS</a:t>
            </a:r>
          </a:p>
        </p:txBody>
      </p:sp>
      <p:sp>
        <p:nvSpPr>
          <p:cNvPr id="119819" name="Text Box 11"/>
          <p:cNvSpPr txBox="1">
            <a:spLocks noChangeArrowheads="1"/>
          </p:cNvSpPr>
          <p:nvPr/>
        </p:nvSpPr>
        <p:spPr bwMode="auto">
          <a:xfrm>
            <a:off x="2397125" y="1706563"/>
            <a:ext cx="3124200" cy="954087"/>
          </a:xfrm>
          <a:prstGeom prst="rect">
            <a:avLst/>
          </a:prstGeom>
          <a:noFill/>
          <a:ln>
            <a:noFill/>
          </a:ln>
        </p:spPr>
        <p:txBody>
          <a:bodyPr>
            <a:spAutoFit/>
          </a:bodyPr>
          <a:lstStyle>
            <a:lvl1pPr marL="187325" indent="-187325">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hangingPunct="0">
              <a:buClr>
                <a:srgbClr val="000099"/>
              </a:buClr>
              <a:buFontTx/>
              <a:buChar char="•"/>
              <a:defRPr/>
            </a:pPr>
            <a:r>
              <a:rPr lang="fr-FR" altLang="fr-FR" sz="1400" b="1" dirty="0">
                <a:solidFill>
                  <a:srgbClr val="95C41D"/>
                </a:solidFill>
                <a:latin typeface="+mj-lt"/>
              </a:rPr>
              <a:t>Peau</a:t>
            </a:r>
          </a:p>
          <a:p>
            <a:pPr eaLnBrk="0" hangingPunct="0">
              <a:buClr>
                <a:srgbClr val="000099"/>
              </a:buClr>
              <a:buFontTx/>
              <a:buChar char="•"/>
              <a:defRPr/>
            </a:pPr>
            <a:r>
              <a:rPr lang="fr-FR" altLang="fr-FR" sz="1400" dirty="0">
                <a:solidFill>
                  <a:srgbClr val="000099"/>
                </a:solidFill>
                <a:latin typeface="+mj-lt"/>
              </a:rPr>
              <a:t>Organes génito-urinaires</a:t>
            </a:r>
          </a:p>
          <a:p>
            <a:pPr eaLnBrk="0" hangingPunct="0">
              <a:buClr>
                <a:srgbClr val="000099"/>
              </a:buClr>
              <a:buFontTx/>
              <a:buChar char="•"/>
              <a:defRPr/>
            </a:pPr>
            <a:r>
              <a:rPr lang="fr-FR" altLang="fr-FR" sz="1400" dirty="0">
                <a:solidFill>
                  <a:srgbClr val="000099"/>
                </a:solidFill>
                <a:latin typeface="+mj-lt"/>
              </a:rPr>
              <a:t>Système lymphatique</a:t>
            </a:r>
          </a:p>
          <a:p>
            <a:pPr eaLnBrk="0" hangingPunct="0">
              <a:buClr>
                <a:srgbClr val="000099"/>
              </a:buClr>
              <a:buFontTx/>
              <a:buChar char="•"/>
              <a:defRPr/>
            </a:pPr>
            <a:r>
              <a:rPr lang="fr-FR" altLang="fr-FR" sz="1400" dirty="0">
                <a:solidFill>
                  <a:srgbClr val="000099"/>
                </a:solidFill>
                <a:latin typeface="+mj-lt"/>
              </a:rPr>
              <a:t>Système nerveux</a:t>
            </a:r>
            <a:endParaRPr lang="fr-FR" altLang="fr-FR" sz="1400" b="1" dirty="0">
              <a:solidFill>
                <a:srgbClr val="000099"/>
              </a:solidFill>
              <a:latin typeface="+mj-lt"/>
            </a:endParaRPr>
          </a:p>
        </p:txBody>
      </p:sp>
      <p:sp>
        <p:nvSpPr>
          <p:cNvPr id="119820" name="Text Box 12"/>
          <p:cNvSpPr txBox="1">
            <a:spLocks noChangeArrowheads="1"/>
          </p:cNvSpPr>
          <p:nvPr/>
        </p:nvSpPr>
        <p:spPr bwMode="auto">
          <a:xfrm>
            <a:off x="5834063" y="3305175"/>
            <a:ext cx="4437062" cy="1169988"/>
          </a:xfrm>
          <a:prstGeom prst="rect">
            <a:avLst/>
          </a:prstGeom>
          <a:noFill/>
          <a:ln>
            <a:noFill/>
          </a:ln>
        </p:spPr>
        <p:txBody>
          <a:bodyPr>
            <a:spAutoFit/>
          </a:bodyPr>
          <a:lstStyle>
            <a:lvl1pPr marL="187325" indent="-187325">
              <a:tabLst>
                <a:tab pos="195263"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195263"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195263"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195263"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195263"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195263"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195263"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195263"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195263" algn="l"/>
              </a:tabLst>
              <a:defRPr>
                <a:solidFill>
                  <a:schemeClr val="tx1"/>
                </a:solidFill>
                <a:latin typeface="Arial" panose="020B0604020202020204" pitchFamily="34" charset="0"/>
                <a:ea typeface="ＭＳ Ｐゴシック" panose="020B0600070205080204" pitchFamily="34" charset="-128"/>
              </a:defRPr>
            </a:lvl9pPr>
          </a:lstStyle>
          <a:p>
            <a:pPr eaLnBrk="0" hangingPunct="0">
              <a:buClr>
                <a:srgbClr val="000099"/>
              </a:buClr>
              <a:buFontTx/>
              <a:buChar char="•"/>
              <a:defRPr/>
            </a:pPr>
            <a:r>
              <a:rPr lang="fr-FR" altLang="fr-FR" sz="1400" dirty="0">
                <a:solidFill>
                  <a:srgbClr val="000099"/>
                </a:solidFill>
                <a:latin typeface="+mj-lt"/>
              </a:rPr>
              <a:t>Aggravation </a:t>
            </a:r>
          </a:p>
          <a:p>
            <a:pPr indent="84138" eaLnBrk="0" hangingPunct="0">
              <a:buClr>
                <a:srgbClr val="33CC33"/>
              </a:buClr>
              <a:buFontTx/>
              <a:buChar char="-"/>
              <a:defRPr/>
            </a:pPr>
            <a:r>
              <a:rPr lang="fr-FR" altLang="fr-FR" sz="1400" b="1" dirty="0">
                <a:solidFill>
                  <a:srgbClr val="95C41D"/>
                </a:solidFill>
                <a:latin typeface="+mj-lt"/>
              </a:rPr>
              <a:t>par le froid et l’humidité</a:t>
            </a:r>
          </a:p>
          <a:p>
            <a:pPr indent="84138" eaLnBrk="0" hangingPunct="0">
              <a:buClr>
                <a:srgbClr val="33CC33"/>
              </a:buClr>
              <a:buFontTx/>
              <a:buChar char="-"/>
              <a:defRPr/>
            </a:pPr>
            <a:r>
              <a:rPr lang="fr-FR" altLang="fr-FR" sz="1400" dirty="0">
                <a:solidFill>
                  <a:srgbClr val="000099"/>
                </a:solidFill>
                <a:latin typeface="+mj-lt"/>
              </a:rPr>
              <a:t>par les </a:t>
            </a:r>
            <a:r>
              <a:rPr lang="fr-FR" altLang="fr-FR" sz="1400" b="1" dirty="0">
                <a:solidFill>
                  <a:srgbClr val="95C41D"/>
                </a:solidFill>
                <a:latin typeface="+mj-lt"/>
              </a:rPr>
              <a:t>vaccinations et certains médicaments</a:t>
            </a:r>
          </a:p>
          <a:p>
            <a:pPr eaLnBrk="0" hangingPunct="0">
              <a:buClr>
                <a:srgbClr val="000099"/>
              </a:buClr>
              <a:buFontTx/>
              <a:buChar char="•"/>
              <a:defRPr/>
            </a:pPr>
            <a:r>
              <a:rPr lang="fr-FR" altLang="fr-FR" sz="1400" dirty="0">
                <a:solidFill>
                  <a:srgbClr val="000099"/>
                </a:solidFill>
                <a:latin typeface="+mj-lt"/>
              </a:rPr>
              <a:t>Amélioration </a:t>
            </a:r>
          </a:p>
          <a:p>
            <a:pPr indent="-6350" eaLnBrk="0" hangingPunct="0">
              <a:buClr>
                <a:srgbClr val="33CC33"/>
              </a:buClr>
              <a:defRPr/>
            </a:pPr>
            <a:r>
              <a:rPr lang="fr-FR" altLang="fr-FR" sz="1400" dirty="0">
                <a:solidFill>
                  <a:srgbClr val="33CC33"/>
                </a:solidFill>
                <a:latin typeface="+mj-lt"/>
              </a:rPr>
              <a:t>- </a:t>
            </a:r>
            <a:r>
              <a:rPr lang="fr-FR" altLang="fr-FR" sz="1400" dirty="0">
                <a:solidFill>
                  <a:srgbClr val="000099"/>
                </a:solidFill>
                <a:latin typeface="+mj-lt"/>
              </a:rPr>
              <a:t>par la chaleur </a:t>
            </a:r>
            <a:r>
              <a:rPr lang="fr-FR" altLang="fr-FR" sz="1400" b="1" dirty="0">
                <a:solidFill>
                  <a:srgbClr val="95C41D"/>
                </a:solidFill>
                <a:latin typeface="+mj-lt"/>
              </a:rPr>
              <a:t>sèche</a:t>
            </a:r>
          </a:p>
        </p:txBody>
      </p:sp>
      <p:sp>
        <p:nvSpPr>
          <p:cNvPr id="119821" name="Text Box 13"/>
          <p:cNvSpPr txBox="1">
            <a:spLocks noChangeArrowheads="1"/>
          </p:cNvSpPr>
          <p:nvPr/>
        </p:nvSpPr>
        <p:spPr bwMode="auto">
          <a:xfrm>
            <a:off x="5797550" y="1952625"/>
            <a:ext cx="2365375" cy="523875"/>
          </a:xfrm>
          <a:prstGeom prst="rect">
            <a:avLst/>
          </a:prstGeom>
          <a:noFill/>
          <a:ln>
            <a:noFill/>
          </a:ln>
        </p:spPr>
        <p:txBody>
          <a:bodyPr>
            <a:spAutoFit/>
          </a:bodyPr>
          <a:lstStyle>
            <a:lvl1pPr marL="187325" indent="-187325">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hangingPunct="0">
              <a:buClr>
                <a:srgbClr val="000099"/>
              </a:buClr>
              <a:buFontTx/>
              <a:buChar char="•"/>
              <a:defRPr/>
            </a:pPr>
            <a:r>
              <a:rPr lang="fr-FR" altLang="fr-FR" sz="1400" dirty="0">
                <a:solidFill>
                  <a:srgbClr val="000099"/>
                </a:solidFill>
                <a:latin typeface="+mj-lt"/>
              </a:rPr>
              <a:t>Névralgies intolérables</a:t>
            </a:r>
          </a:p>
          <a:p>
            <a:pPr eaLnBrk="0" hangingPunct="0">
              <a:buClr>
                <a:srgbClr val="000099"/>
              </a:buClr>
              <a:buFontTx/>
              <a:buChar char="•"/>
              <a:defRPr/>
            </a:pPr>
            <a:r>
              <a:rPr lang="fr-FR" altLang="fr-FR" sz="1400" dirty="0" err="1">
                <a:solidFill>
                  <a:srgbClr val="000099"/>
                </a:solidFill>
                <a:latin typeface="+mj-lt"/>
              </a:rPr>
              <a:t>Cénestopathies</a:t>
            </a:r>
            <a:endParaRPr lang="fr-FR" altLang="fr-FR" sz="1400" b="1" dirty="0">
              <a:solidFill>
                <a:srgbClr val="000099"/>
              </a:solidFill>
              <a:latin typeface="+mj-lt"/>
            </a:endParaRPr>
          </a:p>
        </p:txBody>
      </p:sp>
      <p:sp>
        <p:nvSpPr>
          <p:cNvPr id="119822" name="Text Box 14"/>
          <p:cNvSpPr txBox="1">
            <a:spLocks noChangeArrowheads="1"/>
          </p:cNvSpPr>
          <p:nvPr/>
        </p:nvSpPr>
        <p:spPr bwMode="auto">
          <a:xfrm>
            <a:off x="2341563" y="3451225"/>
            <a:ext cx="3581400" cy="954088"/>
          </a:xfrm>
          <a:prstGeom prst="rect">
            <a:avLst/>
          </a:prstGeom>
          <a:noFill/>
          <a:ln>
            <a:noFill/>
          </a:ln>
        </p:spPr>
        <p:txBody>
          <a:bodyPr>
            <a:spAutoFit/>
          </a:bodyPr>
          <a:lstStyle>
            <a:lvl1pPr marL="187325" indent="-187325">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hangingPunct="0">
              <a:buClr>
                <a:srgbClr val="000099"/>
              </a:buClr>
              <a:buFontTx/>
              <a:buChar char="•"/>
              <a:defRPr/>
            </a:pPr>
            <a:r>
              <a:rPr lang="fr-FR" altLang="fr-FR" sz="1400" b="1" dirty="0">
                <a:solidFill>
                  <a:srgbClr val="95C41D"/>
                </a:solidFill>
                <a:latin typeface="+mj-lt"/>
              </a:rPr>
              <a:t>Sécrétions</a:t>
            </a:r>
            <a:r>
              <a:rPr lang="fr-FR" altLang="fr-FR" sz="1400" dirty="0">
                <a:solidFill>
                  <a:srgbClr val="000099"/>
                </a:solidFill>
                <a:latin typeface="+mj-lt"/>
              </a:rPr>
              <a:t> jaunes verdâtres</a:t>
            </a:r>
          </a:p>
          <a:p>
            <a:pPr eaLnBrk="0" hangingPunct="0">
              <a:buClr>
                <a:srgbClr val="000099"/>
              </a:buClr>
              <a:buFontTx/>
              <a:buChar char="•"/>
              <a:defRPr/>
            </a:pPr>
            <a:r>
              <a:rPr lang="fr-FR" altLang="fr-FR" sz="1400" dirty="0">
                <a:solidFill>
                  <a:srgbClr val="000099"/>
                </a:solidFill>
                <a:latin typeface="+mj-lt"/>
              </a:rPr>
              <a:t>Sueurs à </a:t>
            </a:r>
            <a:r>
              <a:rPr lang="fr-FR" altLang="fr-FR" sz="1400" b="1" dirty="0">
                <a:solidFill>
                  <a:srgbClr val="95C41D"/>
                </a:solidFill>
                <a:latin typeface="+mj-lt"/>
              </a:rPr>
              <a:t>odeur forte</a:t>
            </a:r>
          </a:p>
          <a:p>
            <a:pPr eaLnBrk="0" hangingPunct="0">
              <a:buClr>
                <a:srgbClr val="000099"/>
              </a:buClr>
              <a:buFontTx/>
              <a:buChar char="•"/>
              <a:defRPr/>
            </a:pPr>
            <a:r>
              <a:rPr lang="fr-FR" altLang="fr-FR" sz="1400" dirty="0">
                <a:solidFill>
                  <a:srgbClr val="000099"/>
                </a:solidFill>
                <a:latin typeface="+mj-lt"/>
              </a:rPr>
              <a:t>Borborygmes</a:t>
            </a:r>
          </a:p>
          <a:p>
            <a:pPr eaLnBrk="0" hangingPunct="0">
              <a:buClr>
                <a:srgbClr val="000099"/>
              </a:buClr>
              <a:buFontTx/>
              <a:buChar char="•"/>
              <a:defRPr/>
            </a:pPr>
            <a:r>
              <a:rPr lang="fr-FR" altLang="fr-FR" sz="1400" dirty="0">
                <a:solidFill>
                  <a:srgbClr val="000099"/>
                </a:solidFill>
                <a:latin typeface="+mj-lt"/>
              </a:rPr>
              <a:t>Idées fixes</a:t>
            </a:r>
            <a:endParaRPr lang="fr-FR" altLang="fr-FR" sz="1400" b="1" dirty="0">
              <a:solidFill>
                <a:srgbClr val="000099"/>
              </a:solidFill>
              <a:latin typeface="+mj-lt"/>
            </a:endParaRPr>
          </a:p>
        </p:txBody>
      </p:sp>
      <p:pic>
        <p:nvPicPr>
          <p:cNvPr id="432137" name="Picture 15" descr="thuya occidental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71125" y="96838"/>
            <a:ext cx="1636713"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104" name="Rectangle 28"/>
          <p:cNvSpPr>
            <a:spLocks noChangeArrowheads="1"/>
          </p:cNvSpPr>
          <p:nvPr/>
        </p:nvSpPr>
        <p:spPr bwMode="auto">
          <a:xfrm>
            <a:off x="5216525" y="1082675"/>
            <a:ext cx="3205163" cy="336550"/>
          </a:xfrm>
          <a:prstGeom prst="rect">
            <a:avLst/>
          </a:prstGeom>
          <a:noFill/>
          <a:ln>
            <a:noFill/>
          </a:ln>
        </p:spPr>
        <p:txBody>
          <a:bodyPr wrap="none" anchor="ctr">
            <a:spAutoFit/>
          </a:bodyPr>
          <a:lstStyle>
            <a:lvl1pPr>
              <a:tabLst>
                <a:tab pos="1651000"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1651000"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1651000"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1651000"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1651000"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9pPr>
          </a:lstStyle>
          <a:p>
            <a:pPr algn="ctr">
              <a:defRPr/>
            </a:pPr>
            <a:r>
              <a:rPr lang="fr-FR" altLang="fr-FR" sz="1600" b="1" dirty="0">
                <a:solidFill>
                  <a:srgbClr val="333399"/>
                </a:solidFill>
                <a:latin typeface="+mj-lt"/>
              </a:rPr>
              <a:t>Tumeurs bénignes, chronicité</a:t>
            </a:r>
          </a:p>
        </p:txBody>
      </p:sp>
      <p:sp>
        <p:nvSpPr>
          <p:cNvPr id="432139" name="Rectangle 10"/>
          <p:cNvSpPr>
            <a:spLocks noChangeArrowheads="1"/>
          </p:cNvSpPr>
          <p:nvPr/>
        </p:nvSpPr>
        <p:spPr bwMode="auto">
          <a:xfrm>
            <a:off x="6100763" y="5068888"/>
            <a:ext cx="3214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400" b="1">
                <a:solidFill>
                  <a:srgbClr val="000099"/>
                </a:solidFill>
              </a:rPr>
              <a:t>MODE RÉACTIONNEL CHRONIQUE</a:t>
            </a:r>
          </a:p>
        </p:txBody>
      </p:sp>
      <p:sp>
        <p:nvSpPr>
          <p:cNvPr id="22" name="Rectangle 21"/>
          <p:cNvSpPr/>
          <p:nvPr/>
        </p:nvSpPr>
        <p:spPr>
          <a:xfrm>
            <a:off x="5922963" y="5584825"/>
            <a:ext cx="6096000" cy="307975"/>
          </a:xfrm>
          <a:prstGeom prst="rect">
            <a:avLst/>
          </a:prstGeom>
        </p:spPr>
        <p:txBody>
          <a:bodyPr>
            <a:spAutoFit/>
          </a:bodyPr>
          <a:lstStyle/>
          <a:p>
            <a:pPr fontAlgn="auto">
              <a:spcBef>
                <a:spcPts val="0"/>
              </a:spcBef>
              <a:spcAft>
                <a:spcPts val="0"/>
              </a:spcAft>
              <a:buClr>
                <a:srgbClr val="62C400"/>
              </a:buClr>
              <a:defRPr/>
            </a:pPr>
            <a:r>
              <a:rPr lang="fr-FR" altLang="fr-FR" sz="1400" b="1" dirty="0">
                <a:solidFill>
                  <a:srgbClr val="000099"/>
                </a:solidFill>
                <a:latin typeface="+mj-lt"/>
                <a:ea typeface="Times New Roman" panose="02020603050405020304" pitchFamily="18" charset="0"/>
                <a:cs typeface="Arial" panose="020B0604020202020204" pitchFamily="34" charset="0"/>
              </a:rPr>
              <a:t>MR </a:t>
            </a:r>
            <a:r>
              <a:rPr lang="fr-FR" altLang="fr-FR" sz="1400" b="1" dirty="0" err="1">
                <a:solidFill>
                  <a:srgbClr val="95C41D"/>
                </a:solidFill>
                <a:latin typeface="+mj-lt"/>
                <a:ea typeface="Times New Roman" panose="02020603050405020304" pitchFamily="18" charset="0"/>
                <a:cs typeface="Arial" panose="020B0604020202020204" pitchFamily="34" charset="0"/>
              </a:rPr>
              <a:t>Sycotique</a:t>
            </a:r>
            <a:endParaRPr lang="fr-FR" altLang="fr-FR" sz="1400" dirty="0">
              <a:solidFill>
                <a:srgbClr val="95C41D"/>
              </a:solidFill>
              <a:latin typeface="+mj-lt"/>
              <a:ea typeface="Times New Roman" panose="02020603050405020304" pitchFamily="18" charset="0"/>
              <a:cs typeface="Arial" panose="020B0604020202020204" pitchFamily="34" charset="0"/>
            </a:endParaRPr>
          </a:p>
        </p:txBody>
      </p:sp>
      <p:sp>
        <p:nvSpPr>
          <p:cNvPr id="23" name="Rectangle 22"/>
          <p:cNvSpPr>
            <a:spLocks noChangeArrowheads="1"/>
          </p:cNvSpPr>
          <p:nvPr/>
        </p:nvSpPr>
        <p:spPr bwMode="auto">
          <a:xfrm>
            <a:off x="2236788" y="5041900"/>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TYPE SENSIBLE</a:t>
            </a:r>
          </a:p>
        </p:txBody>
      </p:sp>
      <p:sp>
        <p:nvSpPr>
          <p:cNvPr id="24" name="Rectangle 23"/>
          <p:cNvSpPr/>
          <p:nvPr/>
        </p:nvSpPr>
        <p:spPr>
          <a:xfrm>
            <a:off x="1135063" y="5392738"/>
            <a:ext cx="4306887" cy="954087"/>
          </a:xfrm>
          <a:prstGeom prst="rect">
            <a:avLst/>
          </a:prstGeom>
        </p:spPr>
        <p:txBody>
          <a:bodyPr>
            <a:spAutoFit/>
          </a:bodyPr>
          <a:lstStyle/>
          <a:p>
            <a:pPr marL="180975" indent="-180975"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 Enveloppé » et gras, verrucosités disséminées sur le corps</a:t>
            </a:r>
          </a:p>
          <a:p>
            <a:pPr marL="180975" indent="-180975"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Tendance dépressive secondaire à la chronicité des troubles</a:t>
            </a:r>
            <a:endParaRPr lang="fr-FR" altLang="fr-FR" sz="1400" dirty="0">
              <a:solidFill>
                <a:srgbClr val="33CC33"/>
              </a:solidFill>
              <a:latin typeface="+mj-lt"/>
            </a:endParaRPr>
          </a:p>
        </p:txBody>
      </p:sp>
      <p:sp>
        <p:nvSpPr>
          <p:cNvPr id="432143" name="ZoneTexte 24"/>
          <p:cNvSpPr txBox="1">
            <a:spLocks noChangeArrowheads="1"/>
          </p:cNvSpPr>
          <p:nvPr/>
        </p:nvSpPr>
        <p:spPr bwMode="auto">
          <a:xfrm>
            <a:off x="2397125" y="314325"/>
            <a:ext cx="5832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Focus matière médicale</a:t>
            </a:r>
          </a:p>
        </p:txBody>
      </p:sp>
      <p:sp>
        <p:nvSpPr>
          <p:cNvPr id="432144" name="Text Box 30"/>
          <p:cNvSpPr txBox="1">
            <a:spLocks noChangeArrowheads="1"/>
          </p:cNvSpPr>
          <p:nvPr/>
        </p:nvSpPr>
        <p:spPr bwMode="auto">
          <a:xfrm>
            <a:off x="2397125" y="1046163"/>
            <a:ext cx="3983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sz="2000" b="1">
                <a:solidFill>
                  <a:srgbClr val="95C41D"/>
                </a:solidFill>
                <a:ea typeface="MS PGothic" panose="020B0600070205080204" pitchFamily="34" charset="-128"/>
                <a:sym typeface="Wingdings" panose="05000000000000000000" pitchFamily="2" charset="2"/>
              </a:rPr>
              <a:t> Thuya occidentalis</a:t>
            </a:r>
            <a:endParaRPr lang="fr-FR" altLang="fr-FR" sz="2000" b="1">
              <a:solidFill>
                <a:srgbClr val="95C41D"/>
              </a:solidFill>
              <a:ea typeface="MS PGothic" panose="020B0600070205080204" pitchFamily="34" charset="-128"/>
            </a:endParaRPr>
          </a:p>
        </p:txBody>
      </p:sp>
      <p:sp>
        <p:nvSpPr>
          <p:cNvPr id="27" name="Line 2"/>
          <p:cNvSpPr>
            <a:spLocks noChangeShapeType="1"/>
          </p:cNvSpPr>
          <p:nvPr/>
        </p:nvSpPr>
        <p:spPr bwMode="auto">
          <a:xfrm flipH="1">
            <a:off x="5586413" y="1512888"/>
            <a:ext cx="12700" cy="4989512"/>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28" name="Line 3"/>
          <p:cNvSpPr>
            <a:spLocks noChangeShapeType="1"/>
          </p:cNvSpPr>
          <p:nvPr/>
        </p:nvSpPr>
        <p:spPr bwMode="auto">
          <a:xfrm flipV="1">
            <a:off x="1630363" y="2860675"/>
            <a:ext cx="8234362" cy="0"/>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29" name="Line 3"/>
          <p:cNvSpPr>
            <a:spLocks noChangeShapeType="1"/>
          </p:cNvSpPr>
          <p:nvPr/>
        </p:nvSpPr>
        <p:spPr bwMode="auto">
          <a:xfrm flipV="1">
            <a:off x="1630363" y="4995863"/>
            <a:ext cx="8234362" cy="0"/>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98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98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98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9" grpId="0" autoUpdateAnimBg="0"/>
      <p:bldP spid="119820" grpId="0" autoUpdateAnimBg="0"/>
      <p:bldP spid="119821" grpId="0" autoUpdateAnimBg="0"/>
      <p:bldP spid="119822"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102" name="Rectangle 26"/>
          <p:cNvSpPr>
            <a:spLocks noChangeArrowheads="1"/>
          </p:cNvSpPr>
          <p:nvPr/>
        </p:nvSpPr>
        <p:spPr bwMode="auto">
          <a:xfrm>
            <a:off x="1776413" y="2259013"/>
            <a:ext cx="7807325" cy="2478087"/>
          </a:xfrm>
          <a:prstGeom prst="rect">
            <a:avLst/>
          </a:prstGeom>
          <a:noFill/>
          <a:ln>
            <a:noFill/>
          </a:ln>
        </p:spPr>
        <p:txBody>
          <a:bodyPr wrap="none" anchor="ctr">
            <a:spAutoFit/>
          </a:bodyPr>
          <a:lstStyle>
            <a:lvl1pPr>
              <a:tabLst>
                <a:tab pos="228600"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28600"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28600"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28600"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28600"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hangingPunct="0">
              <a:lnSpc>
                <a:spcPct val="200000"/>
              </a:lnSpc>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ORL</a:t>
            </a:r>
            <a:r>
              <a:rPr lang="fr-FR" altLang="fr-FR" sz="1600" dirty="0">
                <a:solidFill>
                  <a:srgbClr val="333399"/>
                </a:solidFill>
                <a:latin typeface="+mj-lt"/>
                <a:ea typeface="Times New Roman" panose="02020603050405020304" pitchFamily="18" charset="0"/>
                <a:cs typeface="Arial" panose="020B0604020202020204" pitchFamily="34" charset="0"/>
              </a:rPr>
              <a:t> : Rhinopharyngites, angines récidivantes, otites </a:t>
            </a:r>
            <a:r>
              <a:rPr lang="fr-FR" altLang="fr-FR" sz="1600" dirty="0" err="1">
                <a:solidFill>
                  <a:srgbClr val="333399"/>
                </a:solidFill>
                <a:latin typeface="+mj-lt"/>
                <a:ea typeface="Times New Roman" panose="02020603050405020304" pitchFamily="18" charset="0"/>
                <a:cs typeface="Arial" panose="020B0604020202020204" pitchFamily="34" charset="0"/>
              </a:rPr>
              <a:t>séromuqueuses</a:t>
            </a:r>
            <a:endParaRPr lang="fr-FR" altLang="fr-FR" sz="1600" dirty="0">
              <a:solidFill>
                <a:srgbClr val="333399"/>
              </a:solidFill>
              <a:latin typeface="+mj-lt"/>
              <a:ea typeface="Times New Roman" panose="02020603050405020304" pitchFamily="18" charset="0"/>
              <a:cs typeface="Arial" panose="020B0604020202020204" pitchFamily="34" charset="0"/>
            </a:endParaRPr>
          </a:p>
          <a:p>
            <a:pPr marL="285750" indent="-285750" eaLnBrk="0" hangingPunct="0">
              <a:lnSpc>
                <a:spcPct val="200000"/>
              </a:lnSpc>
              <a:buClr>
                <a:srgbClr val="000000"/>
              </a:buClr>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Dermatologie</a:t>
            </a:r>
            <a:r>
              <a:rPr lang="fr-FR" altLang="fr-FR" sz="1600" dirty="0">
                <a:solidFill>
                  <a:srgbClr val="333399"/>
                </a:solidFill>
                <a:latin typeface="+mj-lt"/>
                <a:ea typeface="Times New Roman" panose="02020603050405020304" pitchFamily="18" charset="0"/>
                <a:cs typeface="Arial" panose="020B0604020202020204" pitchFamily="34" charset="0"/>
              </a:rPr>
              <a:t> : </a:t>
            </a:r>
            <a:r>
              <a:rPr lang="fr-FR" altLang="fr-FR" sz="1600" b="1" dirty="0">
                <a:solidFill>
                  <a:srgbClr val="95C41D"/>
                </a:solidFill>
                <a:latin typeface="+mj-lt"/>
                <a:ea typeface="Times New Roman" panose="02020603050405020304" pitchFamily="18" charset="0"/>
                <a:cs typeface="Arial" panose="020B0604020202020204" pitchFamily="34" charset="0"/>
              </a:rPr>
              <a:t>verrues, acnés juvéniles</a:t>
            </a:r>
            <a:r>
              <a:rPr lang="fr-FR" altLang="fr-FR" sz="1600" dirty="0">
                <a:solidFill>
                  <a:srgbClr val="95C41D"/>
                </a:solidFill>
                <a:latin typeface="+mj-lt"/>
                <a:ea typeface="Times New Roman" panose="02020603050405020304" pitchFamily="18" charset="0"/>
                <a:cs typeface="Arial" panose="020B0604020202020204" pitchFamily="34" charset="0"/>
              </a:rPr>
              <a:t> </a:t>
            </a:r>
            <a:r>
              <a:rPr lang="fr-FR" altLang="fr-FR" sz="1600" dirty="0">
                <a:solidFill>
                  <a:srgbClr val="333399"/>
                </a:solidFill>
                <a:latin typeface="+mj-lt"/>
                <a:ea typeface="Times New Roman" panose="02020603050405020304" pitchFamily="18" charset="0"/>
                <a:cs typeface="Arial" panose="020B0604020202020204" pitchFamily="34" charset="0"/>
              </a:rPr>
              <a:t>ou rosacées, papillomes, condylomes</a:t>
            </a:r>
          </a:p>
          <a:p>
            <a:pPr marL="285750" indent="-285750" eaLnBrk="0" hangingPunct="0">
              <a:lnSpc>
                <a:spcPct val="200000"/>
              </a:lnSpc>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Urologie</a:t>
            </a:r>
            <a:r>
              <a:rPr lang="fr-FR" altLang="fr-FR" sz="1600" dirty="0">
                <a:solidFill>
                  <a:srgbClr val="333399"/>
                </a:solidFill>
                <a:latin typeface="+mj-lt"/>
                <a:ea typeface="Times New Roman" panose="02020603050405020304" pitchFamily="18" charset="0"/>
                <a:cs typeface="Arial" panose="020B0604020202020204" pitchFamily="34" charset="0"/>
              </a:rPr>
              <a:t>: infections urinaires chroniques, hypertrophies prostatiques</a:t>
            </a:r>
          </a:p>
          <a:p>
            <a:pPr marL="285750" indent="-285750" eaLnBrk="0" hangingPunct="0">
              <a:lnSpc>
                <a:spcPct val="200000"/>
              </a:lnSpc>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Gynécologie</a:t>
            </a:r>
            <a:r>
              <a:rPr lang="fr-FR" altLang="fr-FR" sz="1600" dirty="0">
                <a:solidFill>
                  <a:srgbClr val="333399"/>
                </a:solidFill>
                <a:latin typeface="+mj-lt"/>
                <a:ea typeface="Times New Roman" panose="02020603050405020304" pitchFamily="18" charset="0"/>
                <a:cs typeface="Arial" panose="020B0604020202020204" pitchFamily="34" charset="0"/>
              </a:rPr>
              <a:t> : leucorrhée, fibrome, polype</a:t>
            </a:r>
          </a:p>
          <a:p>
            <a:pPr marL="285750" indent="-285750" eaLnBrk="0" hangingPunct="0">
              <a:lnSpc>
                <a:spcPct val="200000"/>
              </a:lnSpc>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Neurologie</a:t>
            </a:r>
            <a:r>
              <a:rPr lang="fr-FR" altLang="fr-FR" sz="1600" dirty="0">
                <a:solidFill>
                  <a:srgbClr val="333399"/>
                </a:solidFill>
                <a:latin typeface="+mj-lt"/>
                <a:ea typeface="Times New Roman" panose="02020603050405020304" pitchFamily="18" charset="0"/>
                <a:cs typeface="Arial" panose="020B0604020202020204" pitchFamily="34" charset="0"/>
              </a:rPr>
              <a:t> : névralgies</a:t>
            </a:r>
          </a:p>
        </p:txBody>
      </p:sp>
      <p:sp>
        <p:nvSpPr>
          <p:cNvPr id="434178"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Focus matière médicale</a:t>
            </a:r>
          </a:p>
        </p:txBody>
      </p:sp>
      <p:pic>
        <p:nvPicPr>
          <p:cNvPr id="434179" name="Picture 15" descr="thuya occidental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71125" y="96838"/>
            <a:ext cx="1636713"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1"/>
          <p:cNvSpPr>
            <a:spLocks noChangeArrowheads="1"/>
          </p:cNvSpPr>
          <p:nvPr/>
        </p:nvSpPr>
        <p:spPr bwMode="auto">
          <a:xfrm>
            <a:off x="449263" y="1854200"/>
            <a:ext cx="3168650" cy="404813"/>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lnSpc>
                <a:spcPct val="110000"/>
              </a:lnSpc>
              <a:spcBef>
                <a:spcPct val="10000"/>
              </a:spcBef>
              <a:spcAft>
                <a:spcPts val="0"/>
              </a:spcAft>
              <a:buClr>
                <a:srgbClr val="62C400"/>
              </a:buClr>
              <a:defRPr/>
            </a:pPr>
            <a:r>
              <a:rPr lang="fr-FR" altLang="fr-FR" sz="2000" b="1" dirty="0">
                <a:solidFill>
                  <a:srgbClr val="000090"/>
                </a:solidFill>
                <a:latin typeface="+mj-lt"/>
              </a:rPr>
              <a:t>Principales indications </a:t>
            </a:r>
            <a:r>
              <a:rPr lang="fr-FR" altLang="fr-FR" sz="1400" b="1" dirty="0">
                <a:solidFill>
                  <a:srgbClr val="000090"/>
                </a:solidFill>
                <a:latin typeface="+mj-lt"/>
              </a:rPr>
              <a:t>:</a:t>
            </a:r>
            <a:r>
              <a:rPr lang="fr-FR" altLang="fr-FR" dirty="0">
                <a:latin typeface="+mj-lt"/>
              </a:rPr>
              <a:t> </a:t>
            </a:r>
          </a:p>
        </p:txBody>
      </p:sp>
      <p:sp>
        <p:nvSpPr>
          <p:cNvPr id="434181" name="Text Box 30"/>
          <p:cNvSpPr txBox="1">
            <a:spLocks noChangeArrowheads="1"/>
          </p:cNvSpPr>
          <p:nvPr/>
        </p:nvSpPr>
        <p:spPr bwMode="auto">
          <a:xfrm>
            <a:off x="2397125" y="1046163"/>
            <a:ext cx="3983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sz="2000" b="1">
                <a:solidFill>
                  <a:srgbClr val="95C41D"/>
                </a:solidFill>
                <a:ea typeface="MS PGothic" panose="020B0600070205080204" pitchFamily="34" charset="-128"/>
                <a:sym typeface="Wingdings" panose="05000000000000000000" pitchFamily="2" charset="2"/>
              </a:rPr>
              <a:t> Thuya occidentalis</a:t>
            </a:r>
            <a:endParaRPr lang="fr-FR" altLang="fr-FR" sz="2000" b="1">
              <a:solidFill>
                <a:srgbClr val="95C41D"/>
              </a:solidFill>
              <a:ea typeface="MS PGothic"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7102"/>
                                        </p:tgtEl>
                                        <p:attrNameLst>
                                          <p:attrName>style.visibility</p:attrName>
                                        </p:attrNameLst>
                                      </p:cBhvr>
                                      <p:to>
                                        <p:strVal val="visible"/>
                                      </p:to>
                                    </p:set>
                                    <p:animEffect transition="in" filter="fade">
                                      <p:cBhvr>
                                        <p:cTn id="7" dur="500"/>
                                        <p:tgtEl>
                                          <p:spTgt spid="217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Espace réservé du contenu 2"/>
          <p:cNvSpPr>
            <a:spLocks noGrp="1"/>
          </p:cNvSpPr>
          <p:nvPr>
            <p:ph idx="4294967295"/>
          </p:nvPr>
        </p:nvSpPr>
        <p:spPr bwMode="auto">
          <a:xfrm>
            <a:off x="1295400" y="2552700"/>
            <a:ext cx="10515600" cy="3217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FontTx/>
              <a:buBlip>
                <a:blip r:embed="rId3"/>
              </a:buBlip>
            </a:pPr>
            <a:r>
              <a:rPr lang="fr-FR" altLang="fr-FR" sz="2000" b="1">
                <a:solidFill>
                  <a:srgbClr val="000099"/>
                </a:solidFill>
              </a:rPr>
              <a:t>Maladie infectieuse infantile virale</a:t>
            </a:r>
          </a:p>
          <a:p>
            <a:pPr eaLnBrk="1" hangingPunct="1">
              <a:lnSpc>
                <a:spcPct val="150000"/>
              </a:lnSpc>
              <a:buFontTx/>
              <a:buBlip>
                <a:blip r:embed="rId3"/>
              </a:buBlip>
            </a:pPr>
            <a:r>
              <a:rPr lang="fr-FR" altLang="fr-FR" sz="2000" b="1">
                <a:solidFill>
                  <a:srgbClr val="000099"/>
                </a:solidFill>
              </a:rPr>
              <a:t>Le plus souvent bénigne</a:t>
            </a:r>
          </a:p>
          <a:p>
            <a:pPr eaLnBrk="1" hangingPunct="1">
              <a:lnSpc>
                <a:spcPct val="150000"/>
              </a:lnSpc>
              <a:buFontTx/>
              <a:buBlip>
                <a:blip r:embed="rId3"/>
              </a:buBlip>
            </a:pPr>
            <a:r>
              <a:rPr lang="fr-FR" altLang="fr-FR" sz="2000">
                <a:solidFill>
                  <a:srgbClr val="000099"/>
                </a:solidFill>
              </a:rPr>
              <a:t>Touche plus particulièrement les enfants âgés de 6 mois à 4 ans </a:t>
            </a:r>
          </a:p>
          <a:p>
            <a:pPr eaLnBrk="1" hangingPunct="1">
              <a:lnSpc>
                <a:spcPct val="150000"/>
              </a:lnSpc>
              <a:buFontTx/>
              <a:buBlip>
                <a:blip r:embed="rId3"/>
              </a:buBlip>
            </a:pPr>
            <a:r>
              <a:rPr lang="fr-FR" altLang="fr-FR" sz="2000">
                <a:solidFill>
                  <a:srgbClr val="000099"/>
                </a:solidFill>
              </a:rPr>
              <a:t>Fièvre, éruption vésiculeuse avec possible ulcération (paumes de mains, plantes des pieds, bouche), refus de s’alimenter</a:t>
            </a:r>
          </a:p>
          <a:p>
            <a:pPr eaLnBrk="1" hangingPunct="1"/>
            <a:endParaRPr lang="fr-FR" altLang="fr-FR" sz="2000"/>
          </a:p>
          <a:p>
            <a:pPr eaLnBrk="1" hangingPunct="1"/>
            <a:endParaRPr lang="fr-FR" altLang="fr-FR" sz="2000"/>
          </a:p>
        </p:txBody>
      </p:sp>
      <p:sp>
        <p:nvSpPr>
          <p:cNvPr id="8" name="Espace réservé du contenu 2"/>
          <p:cNvSpPr txBox="1">
            <a:spLocks/>
          </p:cNvSpPr>
          <p:nvPr/>
        </p:nvSpPr>
        <p:spPr>
          <a:xfrm>
            <a:off x="276225" y="1649413"/>
            <a:ext cx="3811588"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p:txBody>
      </p:sp>
      <p:sp>
        <p:nvSpPr>
          <p:cNvPr id="436227" name="Text Box 8"/>
          <p:cNvSpPr txBox="1">
            <a:spLocks noChangeArrowheads="1"/>
          </p:cNvSpPr>
          <p:nvPr/>
        </p:nvSpPr>
        <p:spPr bwMode="auto">
          <a:xfrm>
            <a:off x="2397125" y="1062038"/>
            <a:ext cx="503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Syndrome pieds-mains-bouche</a:t>
            </a:r>
          </a:p>
        </p:txBody>
      </p:sp>
      <p:sp>
        <p:nvSpPr>
          <p:cNvPr id="436228"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bwMode="auto">
          <a:xfrm>
            <a:off x="500063" y="2670175"/>
            <a:ext cx="4903787" cy="1411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z="1600">
              <a:solidFill>
                <a:srgbClr val="000099"/>
              </a:solidFill>
            </a:endParaRPr>
          </a:p>
          <a:p>
            <a:pPr marL="342900" lvl="1" indent="-342900" eaLnBrk="1" hangingPunct="1">
              <a:buFontTx/>
              <a:buBlip>
                <a:blip r:embed="rId3"/>
              </a:buBlip>
            </a:pPr>
            <a:r>
              <a:rPr lang="fr-FR" altLang="fr-FR" sz="1600" b="1">
                <a:solidFill>
                  <a:srgbClr val="000099"/>
                </a:solidFill>
                <a:ea typeface="MS PGothic" panose="020B0600070205080204" pitchFamily="34" charset="-128"/>
              </a:rPr>
              <a:t>Petites vésicules contenant un liquide translucide</a:t>
            </a:r>
            <a:r>
              <a:rPr lang="fr-FR" altLang="fr-FR" sz="1600">
                <a:solidFill>
                  <a:srgbClr val="000099"/>
                </a:solidFill>
                <a:ea typeface="MS PGothic" panose="020B0600070205080204" pitchFamily="34" charset="-128"/>
              </a:rPr>
              <a:t>, citrin, reposant sur une base érythémateuse, brûlante et </a:t>
            </a:r>
            <a:r>
              <a:rPr lang="fr-FR" altLang="fr-FR" sz="1600" b="1">
                <a:solidFill>
                  <a:srgbClr val="000099"/>
                </a:solidFill>
                <a:ea typeface="MS PGothic" panose="020B0600070205080204" pitchFamily="34" charset="-128"/>
              </a:rPr>
              <a:t>prurigineuse</a:t>
            </a:r>
          </a:p>
        </p:txBody>
      </p:sp>
      <p:sp>
        <p:nvSpPr>
          <p:cNvPr id="438274" name="Text Box 8"/>
          <p:cNvSpPr txBox="1">
            <a:spLocks noChangeArrowheads="1"/>
          </p:cNvSpPr>
          <p:nvPr/>
        </p:nvSpPr>
        <p:spPr bwMode="auto">
          <a:xfrm>
            <a:off x="2365375" y="1058863"/>
            <a:ext cx="4899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Syndrome pieds-mains-bouche</a:t>
            </a:r>
          </a:p>
        </p:txBody>
      </p:sp>
      <p:sp>
        <p:nvSpPr>
          <p:cNvPr id="8" name="Text Box 6"/>
          <p:cNvSpPr>
            <a:spLocks noChangeArrowheads="1"/>
          </p:cNvSpPr>
          <p:nvPr/>
        </p:nvSpPr>
        <p:spPr bwMode="auto">
          <a:xfrm>
            <a:off x="6929438" y="4198938"/>
            <a:ext cx="4206875"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ea typeface="MS PGothic" panose="020B0600070205080204" pitchFamily="34" charset="-128"/>
                <a:cs typeface="Arial" panose="020B0604020202020204" pitchFamily="34" charset="0"/>
              </a:rPr>
              <a:t>Mercurius corrosivus 9 CH</a:t>
            </a:r>
          </a:p>
          <a:p>
            <a:pPr algn="r"/>
            <a:r>
              <a:rPr lang="fr-FR" altLang="fr-FR" sz="1600">
                <a:solidFill>
                  <a:srgbClr val="000090"/>
                </a:solidFill>
                <a:ea typeface="MS PGothic" panose="020B0600070205080204" pitchFamily="34" charset="-128"/>
                <a:cs typeface="Arial" panose="020B0604020202020204" pitchFamily="34" charset="0"/>
              </a:rPr>
              <a:t>5 granules avant les 3 repas et au coucher</a:t>
            </a:r>
          </a:p>
        </p:txBody>
      </p:sp>
      <p:sp>
        <p:nvSpPr>
          <p:cNvPr id="2" name="Rectangle 1"/>
          <p:cNvSpPr>
            <a:spLocks noChangeArrowheads="1"/>
          </p:cNvSpPr>
          <p:nvPr/>
        </p:nvSpPr>
        <p:spPr bwMode="auto">
          <a:xfrm>
            <a:off x="500063" y="4318000"/>
            <a:ext cx="6096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b="1">
                <a:solidFill>
                  <a:srgbClr val="000099"/>
                </a:solidFill>
                <a:ea typeface="MS PGothic" panose="020B0600070205080204" pitchFamily="34" charset="-128"/>
              </a:rPr>
              <a:t>Stomatite</a:t>
            </a:r>
            <a:r>
              <a:rPr lang="fr-FR" altLang="fr-FR" sz="1600">
                <a:solidFill>
                  <a:srgbClr val="000099"/>
                </a:solidFill>
                <a:ea typeface="MS PGothic" panose="020B0600070205080204" pitchFamily="34" charset="-128"/>
              </a:rPr>
              <a:t> ulcéro-hémorragique, </a:t>
            </a:r>
          </a:p>
          <a:p>
            <a:pPr lvl="1"/>
            <a:r>
              <a:rPr lang="fr-FR" altLang="fr-FR" sz="1600">
                <a:solidFill>
                  <a:srgbClr val="000099"/>
                </a:solidFill>
                <a:ea typeface="MS PGothic" panose="020B0600070205080204" pitchFamily="34" charset="-128"/>
              </a:rPr>
              <a:t>     hyper salivation fétide</a:t>
            </a:r>
          </a:p>
        </p:txBody>
      </p:sp>
      <p:sp>
        <p:nvSpPr>
          <p:cNvPr id="10" name="Text Box 6"/>
          <p:cNvSpPr>
            <a:spLocks noChangeArrowheads="1"/>
          </p:cNvSpPr>
          <p:nvPr/>
        </p:nvSpPr>
        <p:spPr bwMode="auto">
          <a:xfrm>
            <a:off x="6929438" y="2973388"/>
            <a:ext cx="4206875"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ea typeface="MS PGothic" panose="020B0600070205080204" pitchFamily="34" charset="-128"/>
                <a:cs typeface="Arial" panose="020B0604020202020204" pitchFamily="34" charset="0"/>
              </a:rPr>
              <a:t>Rhus toxicodendron 9 CH</a:t>
            </a:r>
          </a:p>
          <a:p>
            <a:pPr algn="r"/>
            <a:r>
              <a:rPr lang="fr-FR" altLang="fr-FR" sz="1600">
                <a:solidFill>
                  <a:srgbClr val="000090"/>
                </a:solidFill>
                <a:ea typeface="MS PGothic" panose="020B0600070205080204" pitchFamily="34" charset="-128"/>
                <a:cs typeface="Arial" panose="020B0604020202020204" pitchFamily="34" charset="0"/>
              </a:rPr>
              <a:t>5 granules avant les 3 repas et au coucher</a:t>
            </a:r>
          </a:p>
        </p:txBody>
      </p:sp>
      <p:sp>
        <p:nvSpPr>
          <p:cNvPr id="11" name="Text Box 6"/>
          <p:cNvSpPr>
            <a:spLocks noChangeArrowheads="1"/>
          </p:cNvSpPr>
          <p:nvPr/>
        </p:nvSpPr>
        <p:spPr bwMode="auto">
          <a:xfrm>
            <a:off x="8374063" y="5395913"/>
            <a:ext cx="2762250"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ea typeface="MS PGothic" panose="020B0600070205080204" pitchFamily="34" charset="-128"/>
                <a:cs typeface="Arial" panose="020B0604020202020204" pitchFamily="34" charset="0"/>
              </a:rPr>
              <a:t>Sulfur iodatum 15 CH </a:t>
            </a:r>
          </a:p>
          <a:p>
            <a:pPr algn="r"/>
            <a:r>
              <a:rPr lang="fr-FR" altLang="fr-FR" sz="1600">
                <a:solidFill>
                  <a:srgbClr val="000090"/>
                </a:solidFill>
                <a:ea typeface="MS PGothic" panose="020B0600070205080204" pitchFamily="34" charset="-128"/>
                <a:cs typeface="Arial" panose="020B0604020202020204" pitchFamily="34" charset="0"/>
              </a:rPr>
              <a:t>1 dose</a:t>
            </a:r>
          </a:p>
        </p:txBody>
      </p:sp>
      <p:sp>
        <p:nvSpPr>
          <p:cNvPr id="12" name="Rectangle 11"/>
          <p:cNvSpPr>
            <a:spLocks noChangeArrowheads="1"/>
          </p:cNvSpPr>
          <p:nvPr/>
        </p:nvSpPr>
        <p:spPr bwMode="auto">
          <a:xfrm>
            <a:off x="500063" y="5524500"/>
            <a:ext cx="37052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En fin de maladie, </a:t>
            </a:r>
            <a:r>
              <a:rPr lang="fr-FR" altLang="fr-FR" sz="1600" b="1">
                <a:solidFill>
                  <a:srgbClr val="000099"/>
                </a:solidFill>
              </a:rPr>
              <a:t>convalescence</a:t>
            </a:r>
          </a:p>
        </p:txBody>
      </p:sp>
      <p:sp>
        <p:nvSpPr>
          <p:cNvPr id="13" name="Text Box 32"/>
          <p:cNvSpPr txBox="1">
            <a:spLocks noChangeArrowheads="1"/>
          </p:cNvSpPr>
          <p:nvPr/>
        </p:nvSpPr>
        <p:spPr bwMode="auto">
          <a:xfrm>
            <a:off x="2859088" y="6315075"/>
            <a:ext cx="5514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sz="1600">
                <a:solidFill>
                  <a:srgbClr val="000099"/>
                </a:solidFill>
                <a:ea typeface="MS PGothic" panose="020B0600070205080204" pitchFamily="34" charset="-128"/>
                <a:cs typeface="Arial" panose="020B0604020202020204" pitchFamily="34" charset="0"/>
              </a:rPr>
              <a:t>Dissoudre si besoin les granules dans un peu d’eau </a:t>
            </a:r>
          </a:p>
        </p:txBody>
      </p:sp>
      <p:sp>
        <p:nvSpPr>
          <p:cNvPr id="14" name="Text Box 3"/>
          <p:cNvSpPr txBox="1">
            <a:spLocks noChangeArrowheads="1"/>
          </p:cNvSpPr>
          <p:nvPr/>
        </p:nvSpPr>
        <p:spPr bwMode="auto">
          <a:xfrm>
            <a:off x="500063" y="1763713"/>
            <a:ext cx="4854575" cy="338137"/>
          </a:xfrm>
          <a:prstGeom prst="rect">
            <a:avLst/>
          </a:prstGeom>
          <a:noFill/>
          <a:ln>
            <a:noFill/>
          </a:ln>
          <a:effectLst/>
        </p:spPr>
        <p:txBody>
          <a:bodyPr>
            <a:spAutoFit/>
          </a:bodyPr>
          <a:lstStyle>
            <a:lvl1pPr marL="187325" indent="-187325">
              <a:tabLst>
                <a:tab pos="180975" algn="l"/>
                <a:tab pos="7124700" algn="r"/>
              </a:tabLst>
              <a:defRPr sz="2400">
                <a:solidFill>
                  <a:schemeClr val="tx1"/>
                </a:solidFill>
                <a:latin typeface="Times New Roman" panose="02020603050405020304" pitchFamily="18" charset="0"/>
              </a:defRPr>
            </a:lvl1pPr>
            <a:lvl2pPr>
              <a:tabLst>
                <a:tab pos="180975" algn="l"/>
                <a:tab pos="7124700" algn="r"/>
              </a:tabLst>
              <a:defRPr sz="2400">
                <a:solidFill>
                  <a:schemeClr val="tx1"/>
                </a:solidFill>
                <a:latin typeface="Times New Roman" panose="02020603050405020304" pitchFamily="18" charset="0"/>
              </a:defRPr>
            </a:lvl2pPr>
            <a:lvl3pPr>
              <a:tabLst>
                <a:tab pos="180975" algn="l"/>
                <a:tab pos="7124700" algn="r"/>
              </a:tabLst>
              <a:defRPr sz="2400">
                <a:solidFill>
                  <a:schemeClr val="tx1"/>
                </a:solidFill>
                <a:latin typeface="Times New Roman" panose="02020603050405020304" pitchFamily="18" charset="0"/>
              </a:defRPr>
            </a:lvl3pPr>
            <a:lvl4pPr>
              <a:tabLst>
                <a:tab pos="180975" algn="l"/>
                <a:tab pos="7124700" algn="r"/>
              </a:tabLst>
              <a:defRPr sz="2400">
                <a:solidFill>
                  <a:schemeClr val="tx1"/>
                </a:solidFill>
                <a:latin typeface="Times New Roman" panose="02020603050405020304" pitchFamily="18" charset="0"/>
              </a:defRPr>
            </a:lvl4pPr>
            <a:lvl5pPr>
              <a:tabLst>
                <a:tab pos="180975" algn="l"/>
                <a:tab pos="7124700" algn="r"/>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9pPr>
          </a:lstStyle>
          <a:p>
            <a:pPr marL="285750" indent="-285750" fontAlgn="auto">
              <a:spcBef>
                <a:spcPts val="0"/>
              </a:spcBef>
              <a:spcAft>
                <a:spcPts val="0"/>
              </a:spcAft>
              <a:buClr>
                <a:srgbClr val="62C400"/>
              </a:buClr>
              <a:buFontTx/>
              <a:buBlip>
                <a:blip r:embed="rId3"/>
              </a:buBlip>
              <a:defRPr/>
            </a:pPr>
            <a:r>
              <a:rPr lang="fr-FR" altLang="fr-FR" sz="1600" dirty="0">
                <a:solidFill>
                  <a:srgbClr val="000099"/>
                </a:solidFill>
                <a:latin typeface="+mj-lt"/>
              </a:rPr>
              <a:t>Aphtes sur la langue et la face interne des joues</a:t>
            </a:r>
          </a:p>
        </p:txBody>
      </p:sp>
      <p:sp>
        <p:nvSpPr>
          <p:cNvPr id="16" name="Text Box 6"/>
          <p:cNvSpPr txBox="1">
            <a:spLocks noChangeArrowheads="1"/>
          </p:cNvSpPr>
          <p:nvPr/>
        </p:nvSpPr>
        <p:spPr bwMode="auto">
          <a:xfrm>
            <a:off x="6894513" y="1738313"/>
            <a:ext cx="4241800"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Borax 9 CH</a:t>
            </a:r>
          </a:p>
          <a:p>
            <a:pPr algn="r" fontAlgn="auto">
              <a:spcBef>
                <a:spcPts val="0"/>
              </a:spcBef>
              <a:spcAft>
                <a:spcPts val="0"/>
              </a:spcAft>
              <a:defRPr/>
            </a:pPr>
            <a:r>
              <a:rPr lang="fr-FR" altLang="fr-FR" sz="1600" dirty="0">
                <a:solidFill>
                  <a:srgbClr val="000090"/>
                </a:solidFill>
                <a:latin typeface="+mj-lt"/>
              </a:rPr>
              <a:t>5 granules </a:t>
            </a:r>
            <a:r>
              <a:rPr lang="fr-FR" altLang="fr-FR" sz="1600" dirty="0">
                <a:solidFill>
                  <a:srgbClr val="000090"/>
                </a:solidFill>
                <a:latin typeface="Arial"/>
              </a:rPr>
              <a:t>avant les 3 repas et au coucher</a:t>
            </a:r>
          </a:p>
        </p:txBody>
      </p:sp>
      <p:sp>
        <p:nvSpPr>
          <p:cNvPr id="438283"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2" grpId="0"/>
      <p:bldP spid="10" grpId="0" animBg="1"/>
      <p:bldP spid="11" grpId="0" animBg="1"/>
      <p:bldP spid="12" grpId="0"/>
      <p:bldP spid="13" grpId="0"/>
      <p:bldP spid="14" grpId="0"/>
      <p:bldP spid="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Varicelle</a:t>
            </a:r>
          </a:p>
        </p:txBody>
      </p:sp>
      <p:sp>
        <p:nvSpPr>
          <p:cNvPr id="5"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dirty="0"/>
          </a:p>
        </p:txBody>
      </p:sp>
      <p:sp>
        <p:nvSpPr>
          <p:cNvPr id="440323" name="Text Box 3"/>
          <p:cNvSpPr txBox="1">
            <a:spLocks noChangeArrowheads="1"/>
          </p:cNvSpPr>
          <p:nvPr/>
        </p:nvSpPr>
        <p:spPr bwMode="auto">
          <a:xfrm>
            <a:off x="830263" y="2497138"/>
            <a:ext cx="8139112"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defRPr>
                <a:solidFill>
                  <a:schemeClr val="tx1"/>
                </a:solidFill>
                <a:latin typeface="Arial" panose="020B0604020202020204" pitchFamily="34" charset="0"/>
              </a:defRPr>
            </a:lvl1pPr>
            <a:lvl2pPr marL="98583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50000"/>
              </a:lnSpc>
              <a:spcAft>
                <a:spcPct val="50000"/>
              </a:spcAft>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Maladie infantile </a:t>
            </a:r>
            <a:r>
              <a:rPr lang="fr-FR" altLang="fr-FR" sz="2000" b="1">
                <a:solidFill>
                  <a:srgbClr val="000099"/>
                </a:solidFill>
                <a:ea typeface="MS PGothic" panose="020B0600070205080204" pitchFamily="34" charset="-128"/>
                <a:cs typeface="Arial" panose="020B0604020202020204" pitchFamily="34" charset="0"/>
              </a:rPr>
              <a:t>très contagieuse</a:t>
            </a:r>
          </a:p>
          <a:p>
            <a:pPr>
              <a:lnSpc>
                <a:spcPct val="150000"/>
              </a:lnSpc>
              <a:spcAft>
                <a:spcPct val="50000"/>
              </a:spcAft>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Primo-infection due au virus de la varicelle et du zona (VZV),</a:t>
            </a:r>
          </a:p>
          <a:p>
            <a:pPr>
              <a:lnSpc>
                <a:spcPct val="150000"/>
              </a:lnSpc>
              <a:spcAft>
                <a:spcPct val="50000"/>
              </a:spcAft>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Incubation : 14 jours en moyenne</a:t>
            </a:r>
          </a:p>
          <a:p>
            <a:pPr>
              <a:lnSpc>
                <a:spcPct val="120000"/>
              </a:lnSpc>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Symptômes :</a:t>
            </a:r>
          </a:p>
          <a:p>
            <a:pPr lvl="1">
              <a:lnSpc>
                <a:spcPct val="120000"/>
              </a:lnSpc>
              <a:buClr>
                <a:srgbClr val="33CC33"/>
              </a:buClr>
            </a:pPr>
            <a:r>
              <a:rPr lang="fr-FR" altLang="fr-FR" sz="2000">
                <a:solidFill>
                  <a:srgbClr val="000099"/>
                </a:solidFill>
                <a:ea typeface="MS PGothic" panose="020B0600070205080204" pitchFamily="34" charset="-128"/>
                <a:cs typeface="Arial" panose="020B0604020202020204" pitchFamily="34" charset="0"/>
              </a:rPr>
              <a:t>- </a:t>
            </a:r>
            <a:r>
              <a:rPr lang="fr-FR" altLang="fr-FR" sz="2000" b="1">
                <a:solidFill>
                  <a:srgbClr val="000099"/>
                </a:solidFill>
                <a:ea typeface="MS PGothic" panose="020B0600070205080204" pitchFamily="34" charset="-128"/>
                <a:cs typeface="Arial" panose="020B0604020202020204" pitchFamily="34" charset="0"/>
              </a:rPr>
              <a:t>fièvre modérée</a:t>
            </a:r>
            <a:r>
              <a:rPr lang="fr-FR" altLang="fr-FR" sz="2000">
                <a:solidFill>
                  <a:srgbClr val="000099"/>
                </a:solidFill>
                <a:ea typeface="MS PGothic" panose="020B0600070205080204" pitchFamily="34" charset="-128"/>
                <a:cs typeface="Arial" panose="020B0604020202020204" pitchFamily="34" charset="0"/>
              </a:rPr>
              <a:t> jusqu'à 38 °C, </a:t>
            </a:r>
          </a:p>
          <a:p>
            <a:pPr lvl="1">
              <a:lnSpc>
                <a:spcPct val="120000"/>
              </a:lnSpc>
              <a:buClr>
                <a:srgbClr val="33CC33"/>
              </a:buClr>
            </a:pPr>
            <a:r>
              <a:rPr lang="fr-FR" altLang="fr-FR" sz="2000">
                <a:solidFill>
                  <a:srgbClr val="000099"/>
                </a:solidFill>
                <a:ea typeface="MS PGothic" panose="020B0600070205080204" pitchFamily="34" charset="-128"/>
                <a:cs typeface="Arial" panose="020B0604020202020204" pitchFamily="34" charset="0"/>
              </a:rPr>
              <a:t>- éruption de </a:t>
            </a:r>
            <a:r>
              <a:rPr lang="fr-FR" altLang="fr-FR" sz="2000" b="1">
                <a:solidFill>
                  <a:srgbClr val="000099"/>
                </a:solidFill>
                <a:ea typeface="MS PGothic" panose="020B0600070205080204" pitchFamily="34" charset="-128"/>
                <a:cs typeface="Arial" panose="020B0604020202020204" pitchFamily="34" charset="0"/>
              </a:rPr>
              <a:t>petites macules rosées</a:t>
            </a:r>
            <a:r>
              <a:rPr lang="fr-FR" altLang="fr-FR" sz="2000">
                <a:solidFill>
                  <a:srgbClr val="000099"/>
                </a:solidFill>
                <a:ea typeface="MS PGothic" panose="020B0600070205080204" pitchFamily="34" charset="-128"/>
                <a:cs typeface="Arial" panose="020B0604020202020204" pitchFamily="34" charset="0"/>
              </a:rPr>
              <a:t>, fugaces </a:t>
            </a:r>
          </a:p>
          <a:p>
            <a:pPr lvl="1">
              <a:lnSpc>
                <a:spcPct val="120000"/>
              </a:lnSpc>
              <a:buClr>
                <a:srgbClr val="33CC33"/>
              </a:buClr>
            </a:pPr>
            <a:r>
              <a:rPr lang="fr-FR" altLang="fr-FR" sz="2000">
                <a:solidFill>
                  <a:srgbClr val="000099"/>
                </a:solidFill>
                <a:ea typeface="MS PGothic" panose="020B0600070205080204" pitchFamily="34" charset="-128"/>
                <a:cs typeface="Arial" panose="020B0604020202020204" pitchFamily="34" charset="0"/>
              </a:rPr>
              <a:t>- </a:t>
            </a:r>
            <a:r>
              <a:rPr lang="fr-FR" altLang="fr-FR" sz="2000" b="1">
                <a:solidFill>
                  <a:srgbClr val="000099"/>
                </a:solidFill>
                <a:ea typeface="MS PGothic" panose="020B0600070205080204" pitchFamily="34" charset="-128"/>
                <a:cs typeface="Arial" panose="020B0604020202020204" pitchFamily="34" charset="0"/>
              </a:rPr>
              <a:t>vésicules avec liquide clair</a:t>
            </a:r>
            <a:r>
              <a:rPr lang="fr-FR" altLang="fr-FR" sz="2000">
                <a:solidFill>
                  <a:srgbClr val="000099"/>
                </a:solidFill>
                <a:ea typeface="MS PGothic" panose="020B0600070205080204" pitchFamily="34" charset="-128"/>
                <a:cs typeface="Arial" panose="020B0604020202020204" pitchFamily="34" charset="0"/>
              </a:rPr>
              <a:t> </a:t>
            </a:r>
            <a:r>
              <a:rPr lang="fr-FR" altLang="fr-FR" sz="2000" b="1">
                <a:solidFill>
                  <a:srgbClr val="000099"/>
                </a:solidFill>
                <a:ea typeface="MS PGothic" panose="020B0600070205080204" pitchFamily="34" charset="-128"/>
                <a:cs typeface="Arial" panose="020B0604020202020204" pitchFamily="34" charset="0"/>
              </a:rPr>
              <a:t>puis trouble</a:t>
            </a:r>
            <a:r>
              <a:rPr lang="fr-FR" altLang="fr-FR" sz="2000">
                <a:solidFill>
                  <a:srgbClr val="000099"/>
                </a:solidFill>
                <a:ea typeface="MS PGothic" panose="020B0600070205080204" pitchFamily="34" charset="-128"/>
                <a:cs typeface="Arial" panose="020B0604020202020204" pitchFamily="34" charset="0"/>
              </a:rPr>
              <a:t> + </a:t>
            </a:r>
            <a:r>
              <a:rPr lang="fr-FR" altLang="fr-FR" sz="2000" b="1">
                <a:solidFill>
                  <a:srgbClr val="000099"/>
                </a:solidFill>
                <a:ea typeface="MS PGothic" panose="020B0600070205080204" pitchFamily="34" charset="-128"/>
                <a:cs typeface="Arial" panose="020B0604020202020204" pitchFamily="34" charset="0"/>
              </a:rPr>
              <a:t>prurit</a:t>
            </a:r>
            <a:r>
              <a:rPr lang="fr-FR" altLang="fr-FR" sz="2000">
                <a:solidFill>
                  <a:srgbClr val="000099"/>
                </a:solidFill>
                <a:ea typeface="MS PGothic" panose="020B0600070205080204" pitchFamily="34" charset="-128"/>
                <a:cs typeface="Arial" panose="020B0604020202020204" pitchFamily="34" charset="0"/>
              </a:rPr>
              <a:t> </a:t>
            </a:r>
            <a:r>
              <a:rPr lang="fr-FR" altLang="fr-FR" sz="2000" b="1">
                <a:solidFill>
                  <a:srgbClr val="000099"/>
                </a:solidFill>
                <a:ea typeface="MS PGothic" panose="020B0600070205080204" pitchFamily="34" charset="-128"/>
                <a:cs typeface="Arial" panose="020B0604020202020204" pitchFamily="34" charset="0"/>
              </a:rPr>
              <a:t>intense</a:t>
            </a:r>
          </a:p>
          <a:p>
            <a:pPr lvl="1">
              <a:lnSpc>
                <a:spcPct val="120000"/>
              </a:lnSpc>
              <a:buClr>
                <a:srgbClr val="33CC33"/>
              </a:buClr>
            </a:pPr>
            <a:r>
              <a:rPr lang="fr-FR" altLang="fr-FR" sz="2000">
                <a:solidFill>
                  <a:srgbClr val="000099"/>
                </a:solidFill>
                <a:ea typeface="MS PGothic" panose="020B0600070205080204" pitchFamily="34" charset="-128"/>
                <a:cs typeface="Arial" panose="020B0604020202020204" pitchFamily="34" charset="0"/>
              </a:rPr>
              <a:t>- croûtes</a:t>
            </a:r>
          </a:p>
          <a:p>
            <a:pPr>
              <a:lnSpc>
                <a:spcPct val="150000"/>
              </a:lnSpc>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Lésions de grattage pouvant induire des cicatrices</a:t>
            </a:r>
          </a:p>
          <a:p>
            <a:pPr lvl="1"/>
            <a:endParaRPr lang="fr-FR" altLang="fr-FR" sz="2000">
              <a:solidFill>
                <a:srgbClr val="000099"/>
              </a:solidFill>
              <a:ea typeface="MS PGothic" panose="020B0600070205080204" pitchFamily="34" charset="-128"/>
              <a:cs typeface="Arial" panose="020B0604020202020204" pitchFamily="34" charset="0"/>
            </a:endParaRPr>
          </a:p>
        </p:txBody>
      </p:sp>
      <p:pic>
        <p:nvPicPr>
          <p:cNvPr id="2052" name="Picture 4" descr="Résultat de recherche d'images pour &quot;image varicelle&quo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57211" y="1352698"/>
            <a:ext cx="3057525" cy="1720553"/>
          </a:xfrm>
          <a:prstGeom prst="rect">
            <a:avLst/>
          </a:prstGeom>
          <a:ln>
            <a:noFill/>
          </a:ln>
          <a:effectLst>
            <a:softEdge rad="112500"/>
          </a:effectLst>
        </p:spPr>
      </p:pic>
      <p:sp>
        <p:nvSpPr>
          <p:cNvPr id="440325"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Varicelle</a:t>
            </a:r>
          </a:p>
        </p:txBody>
      </p:sp>
      <p:sp>
        <p:nvSpPr>
          <p:cNvPr id="5" name="Espace réservé du contenu 2"/>
          <p:cNvSpPr txBox="1">
            <a:spLocks/>
          </p:cNvSpPr>
          <p:nvPr/>
        </p:nvSpPr>
        <p:spPr>
          <a:xfrm>
            <a:off x="279400" y="1377950"/>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Recommandations</a:t>
            </a:r>
            <a:r>
              <a:rPr lang="fr-FR" sz="2000" b="1" dirty="0">
                <a:solidFill>
                  <a:srgbClr val="000099"/>
                </a:solidFill>
                <a:cs typeface="Arial" panose="020B0604020202020204" pitchFamily="34" charset="0"/>
              </a:rPr>
              <a:t> </a:t>
            </a:r>
            <a:r>
              <a:rPr lang="fr-FR" sz="2000" dirty="0">
                <a:solidFill>
                  <a:srgbClr val="000099"/>
                </a:solidFill>
                <a:cs typeface="Arial" panose="020B0604020202020204" pitchFamily="34" charset="0"/>
              </a:rPr>
              <a:t>(ANSM 2004, Société Française de Dermatologie 2014)</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sp>
        <p:nvSpPr>
          <p:cNvPr id="442371" name="ZoneTexte 5"/>
          <p:cNvSpPr txBox="1">
            <a:spLocks noChangeArrowheads="1"/>
          </p:cNvSpPr>
          <p:nvPr/>
        </p:nvSpPr>
        <p:spPr bwMode="auto">
          <a:xfrm>
            <a:off x="612775" y="2659063"/>
            <a:ext cx="1030605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Char char="-"/>
            </a:pPr>
            <a:r>
              <a:rPr lang="fr-FR" altLang="fr-FR">
                <a:solidFill>
                  <a:srgbClr val="000099"/>
                </a:solidFill>
              </a:rPr>
              <a:t>Utilisation d’AINS et d’aspirine </a:t>
            </a:r>
            <a:r>
              <a:rPr lang="fr-FR" altLang="fr-FR" b="1">
                <a:solidFill>
                  <a:srgbClr val="000099"/>
                </a:solidFill>
              </a:rPr>
              <a:t>à éviter </a:t>
            </a:r>
            <a:r>
              <a:rPr lang="fr-FR" altLang="fr-FR" baseline="30000">
                <a:solidFill>
                  <a:srgbClr val="000099"/>
                </a:solidFill>
              </a:rPr>
              <a:t>(1)</a:t>
            </a:r>
          </a:p>
          <a:p>
            <a:pPr>
              <a:buFontTx/>
              <a:buChar char="-"/>
            </a:pPr>
            <a:endParaRPr lang="fr-FR" altLang="fr-FR">
              <a:solidFill>
                <a:srgbClr val="000099"/>
              </a:solidFill>
            </a:endParaRPr>
          </a:p>
          <a:p>
            <a:pPr>
              <a:buFontTx/>
              <a:buChar char="-"/>
            </a:pPr>
            <a:r>
              <a:rPr lang="fr-FR" altLang="fr-FR" b="1">
                <a:solidFill>
                  <a:srgbClr val="000099"/>
                </a:solidFill>
              </a:rPr>
              <a:t>Soins locaux </a:t>
            </a:r>
            <a:r>
              <a:rPr lang="fr-FR" altLang="fr-FR" baseline="30000">
                <a:solidFill>
                  <a:srgbClr val="000099"/>
                </a:solidFill>
              </a:rPr>
              <a:t>(2)</a:t>
            </a:r>
            <a:r>
              <a:rPr lang="fr-FR" altLang="fr-FR">
                <a:solidFill>
                  <a:srgbClr val="000099"/>
                </a:solidFill>
              </a:rPr>
              <a:t> :</a:t>
            </a:r>
          </a:p>
          <a:p>
            <a:pPr lvl="1">
              <a:spcBef>
                <a:spcPts val="600"/>
              </a:spcBef>
              <a:buFontTx/>
              <a:buChar char="-"/>
            </a:pPr>
            <a:r>
              <a:rPr lang="fr-FR" altLang="fr-FR">
                <a:solidFill>
                  <a:srgbClr val="000099"/>
                </a:solidFill>
              </a:rPr>
              <a:t>Pas de talc ni aucun produit contenant antibiotique, antiviral, antiprurigineux ou anesthésiques. </a:t>
            </a:r>
          </a:p>
          <a:p>
            <a:pPr lvl="1">
              <a:spcBef>
                <a:spcPts val="600"/>
              </a:spcBef>
              <a:buFontTx/>
              <a:buChar char="-"/>
            </a:pPr>
            <a:r>
              <a:rPr lang="fr-FR" altLang="fr-FR">
                <a:solidFill>
                  <a:srgbClr val="000099"/>
                </a:solidFill>
              </a:rPr>
              <a:t>Éviter le bain ; préférer les douches à l'eau tiède avec un savon ou lavant dermatologique.</a:t>
            </a:r>
          </a:p>
          <a:p>
            <a:pPr lvl="1">
              <a:spcBef>
                <a:spcPts val="600"/>
              </a:spcBef>
              <a:buFontTx/>
              <a:buChar char="-"/>
            </a:pPr>
            <a:r>
              <a:rPr lang="fr-FR" altLang="fr-FR">
                <a:solidFill>
                  <a:srgbClr val="000099"/>
                </a:solidFill>
              </a:rPr>
              <a:t>Utilisation possible d’antiseptique (chlorhexidine) et de crèmes cicatrisantes et antiseptiques (sulfate de cuivre, sulfate de zinc)</a:t>
            </a:r>
          </a:p>
        </p:txBody>
      </p:sp>
      <p:sp>
        <p:nvSpPr>
          <p:cNvPr id="442372" name="ZoneTexte 6"/>
          <p:cNvSpPr txBox="1">
            <a:spLocks noChangeArrowheads="1"/>
          </p:cNvSpPr>
          <p:nvPr/>
        </p:nvSpPr>
        <p:spPr bwMode="auto">
          <a:xfrm>
            <a:off x="0" y="5907088"/>
            <a:ext cx="114363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000" i="1">
                <a:solidFill>
                  <a:srgbClr val="000099"/>
                </a:solidFill>
              </a:rPr>
              <a:t>Sources : (1) ANSM lettre aux prescripteurs - Fièvre et douleur chez l’enfant atteint de varicelle : l’utilisation d’anti-inflammatoires non stéroïdiens n’est pas recommandé - juillet 2004</a:t>
            </a:r>
          </a:p>
          <a:p>
            <a:r>
              <a:rPr lang="fr-FR" altLang="fr-FR" sz="1000" i="1">
                <a:solidFill>
                  <a:srgbClr val="000099"/>
                </a:solidFill>
              </a:rPr>
              <a:t>(2) Société Française de Dermatologie - Recommandation sur les soins locaux en cas de varicelle, Eve PUZENAT, François AUBIN. Service de Dermatologie, CHU de Besançon -  septembre 2014</a:t>
            </a:r>
            <a:br>
              <a:rPr lang="fr-FR" altLang="fr-FR" sz="1000" i="1">
                <a:solidFill>
                  <a:srgbClr val="000099"/>
                </a:solidFill>
              </a:rPr>
            </a:br>
            <a:endParaRPr lang="fr-FR" altLang="fr-FR" sz="1000" i="1">
              <a:solidFill>
                <a:srgbClr val="000099"/>
              </a:solidFill>
            </a:endParaRPr>
          </a:p>
        </p:txBody>
      </p:sp>
      <p:sp>
        <p:nvSpPr>
          <p:cNvPr id="442373"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Varicelle</a:t>
            </a:r>
          </a:p>
        </p:txBody>
      </p:sp>
      <p:pic>
        <p:nvPicPr>
          <p:cNvPr id="444418" name="Imag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17138" y="1854200"/>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contenu 2"/>
          <p:cNvSpPr txBox="1">
            <a:spLocks/>
          </p:cNvSpPr>
          <p:nvPr/>
        </p:nvSpPr>
        <p:spPr>
          <a:xfrm>
            <a:off x="260350" y="1366838"/>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sp>
        <p:nvSpPr>
          <p:cNvPr id="444420" name="Espace réservé du contenu 1"/>
          <p:cNvSpPr txBox="1">
            <a:spLocks/>
          </p:cNvSpPr>
          <p:nvPr/>
        </p:nvSpPr>
        <p:spPr bwMode="auto">
          <a:xfrm>
            <a:off x="2220913" y="1930400"/>
            <a:ext cx="7239000"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spcBef>
                <a:spcPct val="20000"/>
              </a:spcBef>
            </a:pPr>
            <a:endParaRPr lang="fr-FR" altLang="fr-FR" sz="2000" b="1" i="1" u="sng">
              <a:solidFill>
                <a:srgbClr val="000099"/>
              </a:solidFill>
            </a:endParaRPr>
          </a:p>
          <a:p>
            <a:pPr eaLnBrk="0" hangingPunct="0">
              <a:lnSpc>
                <a:spcPct val="150000"/>
              </a:lnSpc>
              <a:spcBef>
                <a:spcPct val="20000"/>
              </a:spcBef>
              <a:buFontTx/>
              <a:buBlip>
                <a:blip r:embed="rId4"/>
              </a:buBlip>
            </a:pPr>
            <a:r>
              <a:rPr lang="fr-FR" altLang="fr-FR" sz="2000">
                <a:solidFill>
                  <a:srgbClr val="000099"/>
                </a:solidFill>
              </a:rPr>
              <a:t>Si extension importante des lésions ou localisation oculaire</a:t>
            </a:r>
          </a:p>
          <a:p>
            <a:pPr eaLnBrk="0" hangingPunct="0">
              <a:lnSpc>
                <a:spcPct val="150000"/>
              </a:lnSpc>
              <a:spcBef>
                <a:spcPct val="20000"/>
              </a:spcBef>
              <a:buFontTx/>
              <a:buBlip>
                <a:blip r:embed="rId4"/>
              </a:buBlip>
            </a:pPr>
            <a:r>
              <a:rPr lang="fr-FR" altLang="fr-FR" sz="2000">
                <a:solidFill>
                  <a:srgbClr val="000099"/>
                </a:solidFill>
              </a:rPr>
              <a:t>Si signes de surinfection</a:t>
            </a:r>
          </a:p>
          <a:p>
            <a:pPr eaLnBrk="0" hangingPunct="0">
              <a:lnSpc>
                <a:spcPct val="150000"/>
              </a:lnSpc>
              <a:spcBef>
                <a:spcPct val="20000"/>
              </a:spcBef>
              <a:buFontTx/>
              <a:buBlip>
                <a:blip r:embed="rId4"/>
              </a:buBlip>
            </a:pPr>
            <a:r>
              <a:rPr lang="fr-FR" altLang="fr-FR" sz="2000">
                <a:solidFill>
                  <a:srgbClr val="000099"/>
                </a:solidFill>
              </a:rPr>
              <a:t>Si atteinte de l’état général</a:t>
            </a:r>
          </a:p>
        </p:txBody>
      </p:sp>
      <p:pic>
        <p:nvPicPr>
          <p:cNvPr id="444421" name="Picture 2" descr="Afficher l'image d'origin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84438" y="4883150"/>
            <a:ext cx="8159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422" name="Rectangle 8"/>
          <p:cNvSpPr>
            <a:spLocks noChangeArrowheads="1"/>
          </p:cNvSpPr>
          <p:nvPr/>
        </p:nvSpPr>
        <p:spPr bwMode="auto">
          <a:xfrm>
            <a:off x="3563938" y="5057775"/>
            <a:ext cx="3879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400">
                <a:solidFill>
                  <a:srgbClr val="000099"/>
                </a:solidFill>
                <a:cs typeface="Arial" panose="020B0604020202020204" pitchFamily="34" charset="0"/>
                <a:sym typeface="Wingdings" panose="05000000000000000000" pitchFamily="2" charset="2"/>
              </a:rPr>
              <a:t> </a:t>
            </a:r>
            <a:r>
              <a:rPr lang="fr-FR" altLang="fr-FR" sz="2400" b="1">
                <a:solidFill>
                  <a:srgbClr val="000099"/>
                </a:solidFill>
                <a:cs typeface="Arial" panose="020B0604020202020204" pitchFamily="34" charset="0"/>
                <a:sym typeface="Wingdings" panose="05000000000000000000" pitchFamily="2" charset="2"/>
              </a:rPr>
              <a:t>consultation médicale</a:t>
            </a:r>
            <a:endParaRPr lang="fr-FR" altLang="fr-FR" sz="2400" b="1">
              <a:solidFill>
                <a:srgbClr val="000099"/>
              </a:solidFill>
              <a:cs typeface="Arial" panose="020B0604020202020204" pitchFamily="34" charset="0"/>
            </a:endParaRPr>
          </a:p>
        </p:txBody>
      </p:sp>
      <p:sp>
        <p:nvSpPr>
          <p:cNvPr id="444423" name="Espace réservé du contenu 1"/>
          <p:cNvSpPr txBox="1">
            <a:spLocks/>
          </p:cNvSpPr>
          <p:nvPr/>
        </p:nvSpPr>
        <p:spPr bwMode="auto">
          <a:xfrm>
            <a:off x="2220913" y="3581400"/>
            <a:ext cx="9212262"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spcBef>
                <a:spcPct val="20000"/>
              </a:spcBef>
            </a:pPr>
            <a:endParaRPr lang="fr-FR" altLang="fr-FR" sz="2000" b="1" i="1" u="sng">
              <a:solidFill>
                <a:srgbClr val="000099"/>
              </a:solidFill>
            </a:endParaRPr>
          </a:p>
          <a:p>
            <a:pPr eaLnBrk="0" hangingPunct="0">
              <a:spcBef>
                <a:spcPct val="20000"/>
              </a:spcBef>
              <a:buFontTx/>
              <a:buBlip>
                <a:blip r:embed="rId4"/>
              </a:buBlip>
            </a:pPr>
            <a:r>
              <a:rPr lang="fr-FR" altLang="fr-FR" sz="2000">
                <a:solidFill>
                  <a:srgbClr val="000099"/>
                </a:solidFill>
              </a:rPr>
              <a:t>Si femme enceinte, nouveau-né, personne immunodéprimée</a:t>
            </a:r>
          </a:p>
        </p:txBody>
      </p:sp>
      <p:sp>
        <p:nvSpPr>
          <p:cNvPr id="444424"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9" name="Rectangle 7"/>
          <p:cNvSpPr>
            <a:spLocks noChangeArrowheads="1"/>
          </p:cNvSpPr>
          <p:nvPr/>
        </p:nvSpPr>
        <p:spPr bwMode="auto">
          <a:xfrm>
            <a:off x="4627563" y="990600"/>
            <a:ext cx="2751137" cy="952500"/>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600">
                <a:solidFill>
                  <a:srgbClr val="000099"/>
                </a:solidFill>
                <a:ea typeface="MS PGothic" panose="020B0600070205080204" pitchFamily="34" charset="-128"/>
              </a:rPr>
              <a:t>Systématiquement </a:t>
            </a:r>
          </a:p>
          <a:p>
            <a:pPr algn="ctr" eaLnBrk="0" hangingPunct="0"/>
            <a:r>
              <a:rPr lang="fr-FR" altLang="fr-FR" b="1">
                <a:solidFill>
                  <a:srgbClr val="000099"/>
                </a:solidFill>
                <a:ea typeface="MS PGothic" panose="020B0600070205080204" pitchFamily="34" charset="-128"/>
              </a:rPr>
              <a:t>Vaccinotoxinum 15 CH</a:t>
            </a:r>
          </a:p>
          <a:p>
            <a:pPr algn="ctr" eaLnBrk="0" hangingPunct="0"/>
            <a:r>
              <a:rPr lang="fr-FR" altLang="fr-FR" sz="1600">
                <a:solidFill>
                  <a:srgbClr val="000099"/>
                </a:solidFill>
                <a:ea typeface="MS PGothic" panose="020B0600070205080204" pitchFamily="34" charset="-128"/>
              </a:rPr>
              <a:t>1 dose le plus tôt possible</a:t>
            </a:r>
          </a:p>
        </p:txBody>
      </p:sp>
      <p:sp>
        <p:nvSpPr>
          <p:cNvPr id="446466" name="Freeform 9"/>
          <p:cNvSpPr>
            <a:spLocks/>
          </p:cNvSpPr>
          <p:nvPr/>
        </p:nvSpPr>
        <p:spPr bwMode="auto">
          <a:xfrm rot="-5625315">
            <a:off x="6648450" y="18303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5C41D"/>
          </a:solidFill>
          <a:ln w="9525">
            <a:solidFill>
              <a:srgbClr val="95C41D"/>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446467" name="Freeform 8"/>
          <p:cNvSpPr>
            <a:spLocks/>
          </p:cNvSpPr>
          <p:nvPr/>
        </p:nvSpPr>
        <p:spPr bwMode="auto">
          <a:xfrm rot="5625315" flipV="1">
            <a:off x="6648450" y="4779963"/>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5C41D"/>
          </a:solidFill>
          <a:ln w="9525">
            <a:solidFill>
              <a:srgbClr val="95C41D"/>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446468" name="Freeform 11"/>
          <p:cNvSpPr>
            <a:spLocks/>
          </p:cNvSpPr>
          <p:nvPr/>
        </p:nvSpPr>
        <p:spPr bwMode="auto">
          <a:xfrm rot="5625315" flipH="1">
            <a:off x="5043487" y="18303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5C41D"/>
          </a:solidFill>
          <a:ln w="9525">
            <a:solidFill>
              <a:srgbClr val="95C41D"/>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446469" name="Freeform 10"/>
          <p:cNvSpPr>
            <a:spLocks/>
          </p:cNvSpPr>
          <p:nvPr/>
        </p:nvSpPr>
        <p:spPr bwMode="auto">
          <a:xfrm rot="-5625315" flipH="1" flipV="1">
            <a:off x="5210175" y="4779963"/>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5C41D"/>
          </a:solidFill>
          <a:ln w="9525">
            <a:solidFill>
              <a:srgbClr val="95C41D"/>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469004" name="Rectangle 10"/>
          <p:cNvSpPr>
            <a:spLocks noChangeArrowheads="1"/>
          </p:cNvSpPr>
          <p:nvPr/>
        </p:nvSpPr>
        <p:spPr bwMode="auto">
          <a:xfrm>
            <a:off x="7326313" y="1919288"/>
            <a:ext cx="3286125" cy="1404937"/>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buClr>
                <a:srgbClr val="62C400"/>
              </a:buClr>
            </a:pPr>
            <a:r>
              <a:rPr lang="fr-FR" altLang="fr-FR" sz="1600" b="1">
                <a:solidFill>
                  <a:srgbClr val="000099"/>
                </a:solidFill>
                <a:ea typeface="MS PGothic" panose="020B0600070205080204" pitchFamily="34" charset="-128"/>
              </a:rPr>
              <a:t>Prurit intense, </a:t>
            </a:r>
          </a:p>
          <a:p>
            <a:pPr algn="ctr" eaLnBrk="0" hangingPunct="0">
              <a:spcAft>
                <a:spcPct val="50000"/>
              </a:spcAft>
              <a:buClr>
                <a:srgbClr val="62C400"/>
              </a:buClr>
            </a:pPr>
            <a:r>
              <a:rPr lang="fr-FR" altLang="fr-FR" sz="1600" i="1">
                <a:solidFill>
                  <a:srgbClr val="000099"/>
                </a:solidFill>
                <a:ea typeface="MS PGothic" panose="020B0600070205080204" pitchFamily="34" charset="-128"/>
              </a:rPr>
              <a:t>amélioré par un frottement léger</a:t>
            </a:r>
            <a:endParaRPr lang="fr-FR" altLang="fr-FR" sz="1600" b="1">
              <a:solidFill>
                <a:srgbClr val="000099"/>
              </a:solidFill>
              <a:ea typeface="MS PGothic" panose="020B0600070205080204" pitchFamily="34" charset="-128"/>
            </a:endParaRPr>
          </a:p>
          <a:p>
            <a:pPr algn="ctr" eaLnBrk="0" hangingPunct="0">
              <a:buClr>
                <a:srgbClr val="62C400"/>
              </a:buClr>
            </a:pPr>
            <a:r>
              <a:rPr lang="fr-FR" altLang="fr-FR" b="1">
                <a:solidFill>
                  <a:srgbClr val="000099"/>
                </a:solidFill>
                <a:ea typeface="MS PGothic" panose="020B0600070205080204" pitchFamily="34" charset="-128"/>
              </a:rPr>
              <a:t>Croton tiglium 9 CH</a:t>
            </a:r>
          </a:p>
          <a:p>
            <a:pPr algn="ctr"/>
            <a:r>
              <a:rPr lang="fr-FR" altLang="fr-FR" sz="1600">
                <a:solidFill>
                  <a:srgbClr val="000099"/>
                </a:solidFill>
                <a:ea typeface="MS PGothic" panose="020B0600070205080204" pitchFamily="34" charset="-128"/>
              </a:rPr>
              <a:t>5 granules toutes les 2 heures</a:t>
            </a:r>
          </a:p>
        </p:txBody>
      </p:sp>
      <p:sp>
        <p:nvSpPr>
          <p:cNvPr id="469005" name="Rectangle 10"/>
          <p:cNvSpPr>
            <a:spLocks noChangeArrowheads="1"/>
          </p:cNvSpPr>
          <p:nvPr/>
        </p:nvSpPr>
        <p:spPr bwMode="auto">
          <a:xfrm>
            <a:off x="1438275" y="1919288"/>
            <a:ext cx="3328988" cy="1609725"/>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Aft>
                <a:spcPct val="50000"/>
              </a:spcAft>
              <a:buClr>
                <a:srgbClr val="33CC33"/>
              </a:buClr>
            </a:pPr>
            <a:r>
              <a:rPr lang="fr-FR" altLang="fr-FR" sz="1600" b="1">
                <a:solidFill>
                  <a:srgbClr val="000099"/>
                </a:solidFill>
                <a:ea typeface="MS PGothic" panose="020B0600070205080204" pitchFamily="34" charset="-128"/>
              </a:rPr>
              <a:t>Petites vésicules de liquide clair</a:t>
            </a:r>
            <a:r>
              <a:rPr lang="fr-FR" altLang="fr-FR" sz="1600">
                <a:solidFill>
                  <a:srgbClr val="000099"/>
                </a:solidFill>
                <a:ea typeface="MS PGothic" panose="020B0600070205080204" pitchFamily="34" charset="-128"/>
              </a:rPr>
              <a:t> et transparent, prurit , </a:t>
            </a:r>
            <a:r>
              <a:rPr lang="fr-FR" altLang="fr-FR" sz="1600" i="1">
                <a:solidFill>
                  <a:srgbClr val="000099"/>
                </a:solidFill>
                <a:ea typeface="MS PGothic" panose="020B0600070205080204" pitchFamily="34" charset="-128"/>
              </a:rPr>
              <a:t>amélioré par la chaleur</a:t>
            </a:r>
          </a:p>
          <a:p>
            <a:pPr algn="ctr">
              <a:buClr>
                <a:srgbClr val="33CC33"/>
              </a:buClr>
            </a:pPr>
            <a:r>
              <a:rPr lang="fr-FR" altLang="fr-FR" b="1">
                <a:solidFill>
                  <a:srgbClr val="000099"/>
                </a:solidFill>
                <a:ea typeface="MS PGothic" panose="020B0600070205080204" pitchFamily="34" charset="-128"/>
              </a:rPr>
              <a:t>Rhus toxicodendron 9 CH</a:t>
            </a:r>
          </a:p>
          <a:p>
            <a:pPr algn="ctr"/>
            <a:r>
              <a:rPr lang="fr-FR" altLang="fr-FR" sz="1600">
                <a:solidFill>
                  <a:srgbClr val="000099"/>
                </a:solidFill>
                <a:ea typeface="MS PGothic" panose="020B0600070205080204" pitchFamily="34" charset="-128"/>
              </a:rPr>
              <a:t>5 granules 3 fois par jour - ESA</a:t>
            </a:r>
          </a:p>
        </p:txBody>
      </p:sp>
      <p:sp>
        <p:nvSpPr>
          <p:cNvPr id="469006" name="Rectangle 10"/>
          <p:cNvSpPr>
            <a:spLocks noChangeArrowheads="1"/>
          </p:cNvSpPr>
          <p:nvPr/>
        </p:nvSpPr>
        <p:spPr bwMode="auto">
          <a:xfrm>
            <a:off x="7243763" y="4087813"/>
            <a:ext cx="2805112" cy="1493837"/>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buClr>
                <a:srgbClr val="62C400"/>
              </a:buClr>
            </a:pPr>
            <a:r>
              <a:rPr lang="fr-FR" altLang="fr-FR" sz="1600" b="1">
                <a:solidFill>
                  <a:srgbClr val="000099"/>
                </a:solidFill>
                <a:ea typeface="MS PGothic" panose="020B0600070205080204" pitchFamily="34" charset="-128"/>
                <a:cs typeface="Arial" panose="020B0604020202020204" pitchFamily="34" charset="0"/>
              </a:rPr>
              <a:t>Vésicules</a:t>
            </a:r>
            <a:r>
              <a:rPr lang="fr-FR" altLang="fr-FR" sz="1600">
                <a:solidFill>
                  <a:srgbClr val="000099"/>
                </a:solidFill>
                <a:ea typeface="MS PGothic" panose="020B0600070205080204" pitchFamily="34" charset="-128"/>
                <a:cs typeface="Arial" panose="020B0604020202020204" pitchFamily="34" charset="0"/>
              </a:rPr>
              <a:t> </a:t>
            </a:r>
            <a:r>
              <a:rPr lang="fr-FR" altLang="fr-FR" sz="1600" b="1">
                <a:solidFill>
                  <a:srgbClr val="000099"/>
                </a:solidFill>
                <a:ea typeface="MS PGothic" panose="020B0600070205080204" pitchFamily="34" charset="-128"/>
                <a:cs typeface="Arial" panose="020B0604020202020204" pitchFamily="34" charset="0"/>
              </a:rPr>
              <a:t>croûteuses</a:t>
            </a:r>
            <a:r>
              <a:rPr lang="fr-FR" altLang="fr-FR" sz="1600">
                <a:solidFill>
                  <a:srgbClr val="000099"/>
                </a:solidFill>
                <a:ea typeface="MS PGothic" panose="020B0600070205080204" pitchFamily="34" charset="-128"/>
                <a:cs typeface="Arial" panose="020B0604020202020204" pitchFamily="34" charset="0"/>
              </a:rPr>
              <a:t> prurigineuses</a:t>
            </a:r>
            <a:endParaRPr lang="fr-FR" altLang="fr-FR" b="1">
              <a:solidFill>
                <a:srgbClr val="000099"/>
              </a:solidFill>
              <a:ea typeface="MS PGothic" panose="020B0600070205080204" pitchFamily="34" charset="-128"/>
              <a:cs typeface="Arial" panose="020B0604020202020204" pitchFamily="34" charset="0"/>
            </a:endParaRPr>
          </a:p>
          <a:p>
            <a:pPr algn="ctr">
              <a:spcBef>
                <a:spcPts val="600"/>
              </a:spcBef>
            </a:pPr>
            <a:r>
              <a:rPr lang="fr-FR" altLang="fr-FR" b="1">
                <a:solidFill>
                  <a:srgbClr val="000099"/>
                </a:solidFill>
                <a:ea typeface="MS PGothic" panose="020B0600070205080204" pitchFamily="34" charset="-128"/>
                <a:cs typeface="Arial" panose="020B0604020202020204" pitchFamily="34" charset="0"/>
              </a:rPr>
              <a:t>Mezereum</a:t>
            </a:r>
            <a:r>
              <a:rPr lang="fr-FR" altLang="fr-FR" b="1">
                <a:solidFill>
                  <a:srgbClr val="3333CC"/>
                </a:solidFill>
                <a:ea typeface="MS PGothic" panose="020B0600070205080204" pitchFamily="34" charset="-128"/>
                <a:cs typeface="Arial" panose="020B0604020202020204" pitchFamily="34" charset="0"/>
              </a:rPr>
              <a:t> </a:t>
            </a:r>
            <a:r>
              <a:rPr lang="fr-FR" altLang="fr-FR" b="1">
                <a:solidFill>
                  <a:srgbClr val="000099"/>
                </a:solidFill>
                <a:ea typeface="MS PGothic" panose="020B0600070205080204" pitchFamily="34" charset="-128"/>
                <a:cs typeface="Arial" panose="020B0604020202020204" pitchFamily="34" charset="0"/>
              </a:rPr>
              <a:t>15 CH</a:t>
            </a:r>
          </a:p>
          <a:p>
            <a:pPr algn="ctr"/>
            <a:r>
              <a:rPr lang="fr-FR" altLang="fr-FR" sz="1600">
                <a:solidFill>
                  <a:srgbClr val="000099"/>
                </a:solidFill>
                <a:ea typeface="MS PGothic" panose="020B0600070205080204" pitchFamily="34" charset="-128"/>
                <a:cs typeface="Arial" panose="020B0604020202020204" pitchFamily="34" charset="0"/>
              </a:rPr>
              <a:t>5 granules 3 fois par jour</a:t>
            </a:r>
          </a:p>
        </p:txBody>
      </p:sp>
      <p:sp>
        <p:nvSpPr>
          <p:cNvPr id="469007" name="Rectangle 10"/>
          <p:cNvSpPr>
            <a:spLocks noChangeArrowheads="1"/>
          </p:cNvSpPr>
          <p:nvPr/>
        </p:nvSpPr>
        <p:spPr bwMode="auto">
          <a:xfrm>
            <a:off x="1592263" y="4389438"/>
            <a:ext cx="3495675" cy="1296987"/>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spcAft>
                <a:spcPct val="50000"/>
              </a:spcAft>
              <a:buClr>
                <a:srgbClr val="62C400"/>
              </a:buClr>
            </a:pPr>
            <a:r>
              <a:rPr lang="fr-FR" altLang="fr-FR" sz="1600">
                <a:solidFill>
                  <a:srgbClr val="000099"/>
                </a:solidFill>
                <a:ea typeface="MS PGothic" panose="020B0600070205080204" pitchFamily="34" charset="-128"/>
              </a:rPr>
              <a:t>En cas de </a:t>
            </a:r>
            <a:r>
              <a:rPr lang="fr-FR" altLang="fr-FR" sz="1600" b="1">
                <a:solidFill>
                  <a:srgbClr val="000099"/>
                </a:solidFill>
                <a:ea typeface="MS PGothic" panose="020B0600070205080204" pitchFamily="34" charset="-128"/>
              </a:rPr>
              <a:t>cicatrices</a:t>
            </a:r>
            <a:endParaRPr lang="fr-FR" altLang="fr-FR" sz="1600">
              <a:solidFill>
                <a:srgbClr val="000099"/>
              </a:solidFill>
              <a:ea typeface="MS PGothic" panose="020B0600070205080204" pitchFamily="34" charset="-128"/>
            </a:endParaRPr>
          </a:p>
          <a:p>
            <a:pPr algn="ctr" eaLnBrk="0" hangingPunct="0">
              <a:buClr>
                <a:srgbClr val="62C400"/>
              </a:buClr>
            </a:pPr>
            <a:r>
              <a:rPr lang="fr-FR" altLang="fr-FR" b="1">
                <a:solidFill>
                  <a:srgbClr val="000099"/>
                </a:solidFill>
                <a:ea typeface="MS PGothic" panose="020B0600070205080204" pitchFamily="34" charset="-128"/>
              </a:rPr>
              <a:t>Antimonium tartaricum 9 CH</a:t>
            </a:r>
          </a:p>
          <a:p>
            <a:pPr algn="ctr"/>
            <a:r>
              <a:rPr lang="fr-FR" altLang="fr-FR" sz="1600">
                <a:solidFill>
                  <a:srgbClr val="000099"/>
                </a:solidFill>
                <a:ea typeface="MS PGothic" panose="020B0600070205080204" pitchFamily="34" charset="-128"/>
              </a:rPr>
              <a:t>5 granules 2 fois par jour, </a:t>
            </a:r>
          </a:p>
          <a:p>
            <a:pPr algn="ctr"/>
            <a:r>
              <a:rPr lang="fr-FR" altLang="fr-FR" sz="1600">
                <a:solidFill>
                  <a:srgbClr val="000099"/>
                </a:solidFill>
                <a:ea typeface="MS PGothic" panose="020B0600070205080204" pitchFamily="34" charset="-128"/>
              </a:rPr>
              <a:t>pendant au moins 2 mois</a:t>
            </a:r>
          </a:p>
        </p:txBody>
      </p:sp>
      <p:sp>
        <p:nvSpPr>
          <p:cNvPr id="449549" name="Oval 13"/>
          <p:cNvSpPr>
            <a:spLocks noChangeArrowheads="1"/>
          </p:cNvSpPr>
          <p:nvPr/>
        </p:nvSpPr>
        <p:spPr bwMode="auto">
          <a:xfrm>
            <a:off x="4778375" y="2387600"/>
            <a:ext cx="2647950" cy="2430463"/>
          </a:xfrm>
          <a:prstGeom prst="ellipse">
            <a:avLst/>
          </a:prstGeom>
          <a:solidFill>
            <a:schemeClr val="bg1"/>
          </a:solidFill>
          <a:ln w="57150">
            <a:solidFill>
              <a:srgbClr val="AAD8DA"/>
            </a:solidFill>
            <a:round/>
            <a:headEnd/>
            <a:tailEnd/>
          </a:ln>
        </p:spPr>
        <p:txBody>
          <a:bodyPr/>
          <a:lstStyle/>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n-lt"/>
              <a:ea typeface="ＭＳ Ｐゴシック" charset="-128"/>
              <a:cs typeface="Arial" pitchFamily="34" charset="0"/>
            </a:endParaRPr>
          </a:p>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n-lt"/>
              <a:ea typeface="ＭＳ Ｐゴシック" charset="-128"/>
              <a:cs typeface="Arial" pitchFamily="34" charset="0"/>
            </a:endParaRPr>
          </a:p>
          <a:p>
            <a:pPr algn="ctr" eaLnBrk="0" fontAlgn="auto" hangingPunct="0">
              <a:spcBef>
                <a:spcPct val="100000"/>
              </a:spcBef>
              <a:spcAft>
                <a:spcPts val="0"/>
              </a:spcAft>
              <a:defRPr/>
            </a:pPr>
            <a:r>
              <a:rPr lang="fr-FR" altLang="fr-FR" sz="2200" dirty="0">
                <a:solidFill>
                  <a:srgbClr val="000099"/>
                </a:solidFill>
                <a:effectLst>
                  <a:outerShdw blurRad="38100" dist="38100" dir="2700000" algn="tl">
                    <a:srgbClr val="C0C0C0"/>
                  </a:outerShdw>
                </a:effectLst>
                <a:latin typeface="+mn-lt"/>
                <a:ea typeface="ＭＳ Ｐゴシック" charset="-128"/>
                <a:cs typeface="Arial" pitchFamily="34" charset="0"/>
              </a:rPr>
              <a:t>Qui suis-je ?</a:t>
            </a:r>
          </a:p>
          <a:p>
            <a:pPr algn="ctr" eaLnBrk="0" fontAlgn="auto" hangingPunct="0">
              <a:spcBef>
                <a:spcPts val="0"/>
              </a:spcBef>
              <a:spcAft>
                <a:spcPts val="0"/>
              </a:spcAft>
              <a:defRPr/>
            </a:pPr>
            <a:endParaRPr lang="fr-FR" altLang="fr-FR" sz="2200" dirty="0">
              <a:solidFill>
                <a:srgbClr val="000099"/>
              </a:solidFill>
              <a:effectLst>
                <a:outerShdw blurRad="38100" dist="38100" dir="2700000" algn="tl">
                  <a:srgbClr val="C0C0C0"/>
                </a:outerShdw>
              </a:effectLst>
              <a:latin typeface="+mn-lt"/>
              <a:ea typeface="ＭＳ Ｐゴシック" charset="-128"/>
              <a:cs typeface="Arial" pitchFamily="34" charset="0"/>
            </a:endParaRPr>
          </a:p>
        </p:txBody>
      </p:sp>
      <p:sp>
        <p:nvSpPr>
          <p:cNvPr id="16" name="Rectangle 7"/>
          <p:cNvSpPr>
            <a:spLocks noChangeArrowheads="1"/>
          </p:cNvSpPr>
          <p:nvPr/>
        </p:nvSpPr>
        <p:spPr bwMode="auto">
          <a:xfrm>
            <a:off x="5011738" y="5767388"/>
            <a:ext cx="2338387" cy="868362"/>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600">
                <a:solidFill>
                  <a:srgbClr val="000099"/>
                </a:solidFill>
                <a:ea typeface="MS PGothic" panose="020B0600070205080204" pitchFamily="34" charset="-128"/>
              </a:rPr>
              <a:t>Convalescence</a:t>
            </a:r>
          </a:p>
          <a:p>
            <a:pPr algn="ctr" eaLnBrk="0" hangingPunct="0"/>
            <a:r>
              <a:rPr lang="fr-FR" altLang="fr-FR" sz="1600" b="1">
                <a:solidFill>
                  <a:srgbClr val="000099"/>
                </a:solidFill>
                <a:ea typeface="MS PGothic" panose="020B0600070205080204" pitchFamily="34" charset="-128"/>
              </a:rPr>
              <a:t>Sulfur iodatum 15 CH</a:t>
            </a:r>
          </a:p>
          <a:p>
            <a:pPr algn="ctr" eaLnBrk="0" hangingPunct="0"/>
            <a:r>
              <a:rPr lang="fr-FR" altLang="fr-FR" sz="1300">
                <a:solidFill>
                  <a:srgbClr val="000099"/>
                </a:solidFill>
                <a:ea typeface="MS PGothic" panose="020B0600070205080204" pitchFamily="34" charset="-128"/>
              </a:rPr>
              <a:t>1 dose</a:t>
            </a:r>
          </a:p>
        </p:txBody>
      </p:sp>
      <p:sp>
        <p:nvSpPr>
          <p:cNvPr id="446476" name="Text Box 8"/>
          <p:cNvSpPr txBox="1">
            <a:spLocks noChangeArrowheads="1"/>
          </p:cNvSpPr>
          <p:nvPr/>
        </p:nvSpPr>
        <p:spPr bwMode="auto">
          <a:xfrm>
            <a:off x="2386013" y="1058863"/>
            <a:ext cx="3671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Varicelle</a:t>
            </a:r>
          </a:p>
        </p:txBody>
      </p:sp>
      <p:sp>
        <p:nvSpPr>
          <p:cNvPr id="446477"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89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6899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8999">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69005">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69005">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9005">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69004">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9004">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469004">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9004">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69006">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469006">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9006">
                                            <p:txEl>
                                              <p:pRg st="2" end="2"/>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469007">
                                            <p:txEl>
                                              <p:pRg st="0" end="0"/>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469007">
                                            <p:txEl>
                                              <p:pRg st="1" end="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9007">
                                            <p:txEl>
                                              <p:pRg st="2" end="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69007">
                                            <p:txEl>
                                              <p:pRg st="3" end="3"/>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16">
                                            <p:txEl>
                                              <p:pRg st="1" end="1"/>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4"/>
          <p:cNvSpPr>
            <a:spLocks noChangeArrowheads="1"/>
          </p:cNvSpPr>
          <p:nvPr/>
        </p:nvSpPr>
        <p:spPr bwMode="auto">
          <a:xfrm>
            <a:off x="1055688" y="2130425"/>
            <a:ext cx="7920037"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50000"/>
              </a:lnSpc>
              <a:spcAft>
                <a:spcPts val="1800"/>
              </a:spcAft>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Dû à une infection virale (Poxvirus) très </a:t>
            </a:r>
            <a:r>
              <a:rPr lang="fr-FR" altLang="fr-FR" sz="2000" b="1">
                <a:solidFill>
                  <a:srgbClr val="000099"/>
                </a:solidFill>
                <a:ea typeface="MS PGothic" panose="020B0600070205080204" pitchFamily="34" charset="-128"/>
                <a:cs typeface="Arial" panose="020B0604020202020204" pitchFamily="34" charset="0"/>
              </a:rPr>
              <a:t>contagieuse</a:t>
            </a:r>
          </a:p>
          <a:p>
            <a:pPr>
              <a:lnSpc>
                <a:spcPct val="150000"/>
              </a:lnSpc>
              <a:spcAft>
                <a:spcPct val="50000"/>
              </a:spcAft>
              <a:buClr>
                <a:srgbClr val="33CC33"/>
              </a:buClr>
              <a:buFontTx/>
              <a:buBlip>
                <a:blip r:embed="rId3"/>
              </a:buBlip>
            </a:pPr>
            <a:r>
              <a:rPr lang="fr-FR" altLang="fr-FR" sz="2000" b="1">
                <a:solidFill>
                  <a:srgbClr val="000099"/>
                </a:solidFill>
                <a:ea typeface="MS PGothic" panose="020B0600070205080204" pitchFamily="34" charset="-128"/>
                <a:cs typeface="Arial" panose="020B0604020202020204" pitchFamily="34" charset="0"/>
              </a:rPr>
              <a:t>Papules hémisphériques et translucides</a:t>
            </a:r>
            <a:r>
              <a:rPr lang="fr-FR" altLang="fr-FR" sz="2000">
                <a:solidFill>
                  <a:srgbClr val="000099"/>
                </a:solidFill>
                <a:ea typeface="MS PGothic" panose="020B0600070205080204" pitchFamily="34" charset="-128"/>
                <a:cs typeface="Arial" panose="020B0604020202020204" pitchFamily="34" charset="0"/>
              </a:rPr>
              <a:t> de 1 à 5 mm</a:t>
            </a:r>
          </a:p>
          <a:p>
            <a:pPr>
              <a:lnSpc>
                <a:spcPct val="150000"/>
              </a:lnSpc>
              <a:spcAft>
                <a:spcPct val="50000"/>
              </a:spcAft>
              <a:buClr>
                <a:srgbClr val="33CC33"/>
              </a:buClr>
              <a:buFontTx/>
              <a:buBlip>
                <a:blip r:embed="rId3"/>
              </a:buBlip>
            </a:pPr>
            <a:r>
              <a:rPr lang="fr-FR" altLang="fr-FR" sz="2000" b="1">
                <a:solidFill>
                  <a:srgbClr val="000099"/>
                </a:solidFill>
                <a:ea typeface="MS PGothic" panose="020B0600070205080204" pitchFamily="34" charset="-128"/>
                <a:cs typeface="Arial" panose="020B0604020202020204" pitchFamily="34" charset="0"/>
              </a:rPr>
              <a:t>Démangeaisons importantes</a:t>
            </a:r>
          </a:p>
          <a:p>
            <a:pPr>
              <a:lnSpc>
                <a:spcPct val="150000"/>
              </a:lnSpc>
              <a:spcAft>
                <a:spcPct val="50000"/>
              </a:spcAft>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Guérison le plus souvent spontanée</a:t>
            </a:r>
          </a:p>
        </p:txBody>
      </p:sp>
      <p:sp>
        <p:nvSpPr>
          <p:cNvPr id="448514"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Molluscum contagiosum</a:t>
            </a:r>
          </a:p>
        </p:txBody>
      </p:sp>
      <p:sp>
        <p:nvSpPr>
          <p:cNvPr id="9" name="Espace réservé du contenu 2"/>
          <p:cNvSpPr txBox="1">
            <a:spLocks/>
          </p:cNvSpPr>
          <p:nvPr/>
        </p:nvSpPr>
        <p:spPr>
          <a:xfrm>
            <a:off x="257175" y="1673225"/>
            <a:ext cx="3811588"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p:txBody>
      </p:sp>
      <p:pic>
        <p:nvPicPr>
          <p:cNvPr id="3074" name="Picture 2" descr="Résultat de recherche d'images pour &quot;photo molluscum contagiosum&quot;"/>
          <p:cNvPicPr>
            <a:picLocks noChangeAspect="1" noChangeArrowheads="1"/>
          </p:cNvPicPr>
          <p:nvPr/>
        </p:nvPicPr>
        <p:blipFill>
          <a:blip r:embed="rId4"/>
          <a:srcRect/>
          <a:stretch>
            <a:fillRect/>
          </a:stretch>
        </p:blipFill>
        <p:spPr bwMode="auto">
          <a:xfrm>
            <a:off x="8452507" y="1793489"/>
            <a:ext cx="3124200" cy="2335340"/>
          </a:xfrm>
          <a:prstGeom prst="rect">
            <a:avLst/>
          </a:prstGeom>
          <a:ln>
            <a:noFill/>
          </a:ln>
          <a:effectLst>
            <a:softEdge rad="112500"/>
          </a:effectLst>
        </p:spPr>
      </p:pic>
      <p:pic>
        <p:nvPicPr>
          <p:cNvPr id="3078" name="Picture 6" descr="Résultat de recherche d'images pour &quot;photo molluscum contagiosum&quo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69337" y="4386102"/>
            <a:ext cx="2806700" cy="1576603"/>
          </a:xfrm>
          <a:prstGeom prst="rect">
            <a:avLst/>
          </a:prstGeom>
          <a:ln>
            <a:noFill/>
          </a:ln>
          <a:effectLst>
            <a:softEdge rad="112500"/>
          </a:effectLst>
        </p:spPr>
      </p:pic>
      <p:sp>
        <p:nvSpPr>
          <p:cNvPr id="448518"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3597275" y="2663825"/>
            <a:ext cx="4032250" cy="336550"/>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33CC33"/>
              </a:buClr>
              <a:defRPr/>
            </a:pPr>
            <a:r>
              <a:rPr lang="fr-FR" altLang="fr-FR" sz="1600" b="1" u="sng">
                <a:solidFill>
                  <a:srgbClr val="000099"/>
                </a:solidFill>
                <a:latin typeface="+mj-lt"/>
                <a:cs typeface="Arial" panose="020B0604020202020204" pitchFamily="34" charset="0"/>
              </a:rPr>
              <a:t>Médicaments symptomatiques</a:t>
            </a:r>
          </a:p>
        </p:txBody>
      </p:sp>
      <p:sp>
        <p:nvSpPr>
          <p:cNvPr id="14" name="Text Box 18"/>
          <p:cNvSpPr txBox="1">
            <a:spLocks noChangeArrowheads="1"/>
          </p:cNvSpPr>
          <p:nvPr/>
        </p:nvSpPr>
        <p:spPr bwMode="auto">
          <a:xfrm>
            <a:off x="487363" y="4106863"/>
            <a:ext cx="4032250" cy="581025"/>
          </a:xfrm>
          <a:prstGeom prst="rect">
            <a:avLst/>
          </a:prstGeom>
          <a:noFill/>
          <a:ln>
            <a:noFill/>
          </a:ln>
        </p:spPr>
        <p:txBody>
          <a:bodyPr>
            <a:spAutoFit/>
          </a:bodyPr>
          <a:lstStyle>
            <a:lvl1pPr marL="173038" indent="-173038">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285750" indent="-285750">
              <a:buClr>
                <a:srgbClr val="33CC33"/>
              </a:buClr>
              <a:buFontTx/>
              <a:buBlip>
                <a:blip r:embed="rId3"/>
              </a:buBlip>
              <a:defRPr/>
            </a:pPr>
            <a:r>
              <a:rPr lang="fr-FR" altLang="fr-FR" sz="1600" dirty="0">
                <a:solidFill>
                  <a:srgbClr val="000099"/>
                </a:solidFill>
                <a:latin typeface="+mj-lt"/>
                <a:cs typeface="Arial" panose="020B0604020202020204" pitchFamily="34" charset="0"/>
              </a:rPr>
              <a:t>Lésions </a:t>
            </a:r>
            <a:r>
              <a:rPr lang="fr-FR" altLang="fr-FR" sz="1600" b="1" dirty="0">
                <a:solidFill>
                  <a:srgbClr val="000099"/>
                </a:solidFill>
                <a:latin typeface="+mj-lt"/>
                <a:cs typeface="Arial" panose="020B0604020202020204" pitchFamily="34" charset="0"/>
              </a:rPr>
              <a:t>rougeâtres</a:t>
            </a:r>
            <a:r>
              <a:rPr lang="fr-FR" altLang="fr-FR" sz="1600" dirty="0">
                <a:solidFill>
                  <a:srgbClr val="000099"/>
                </a:solidFill>
                <a:latin typeface="+mj-lt"/>
                <a:cs typeface="Arial" panose="020B0604020202020204" pitchFamily="34" charset="0"/>
              </a:rPr>
              <a:t>, </a:t>
            </a:r>
            <a:r>
              <a:rPr lang="fr-FR" altLang="fr-FR" sz="1600" b="1" dirty="0">
                <a:solidFill>
                  <a:srgbClr val="000099"/>
                </a:solidFill>
                <a:latin typeface="+mj-lt"/>
                <a:cs typeface="Arial" panose="020B0604020202020204" pitchFamily="34" charset="0"/>
              </a:rPr>
              <a:t>prurigineuses</a:t>
            </a:r>
            <a:r>
              <a:rPr lang="fr-FR" altLang="fr-FR" sz="1600" dirty="0">
                <a:solidFill>
                  <a:srgbClr val="000099"/>
                </a:solidFill>
                <a:latin typeface="+mj-lt"/>
                <a:cs typeface="Arial" panose="020B0604020202020204" pitchFamily="34" charset="0"/>
              </a:rPr>
              <a:t>, saignent facilement au moindre contact</a:t>
            </a:r>
          </a:p>
        </p:txBody>
      </p:sp>
      <p:sp>
        <p:nvSpPr>
          <p:cNvPr id="15" name="Text Box 19"/>
          <p:cNvSpPr txBox="1">
            <a:spLocks noChangeArrowheads="1"/>
          </p:cNvSpPr>
          <p:nvPr/>
        </p:nvSpPr>
        <p:spPr bwMode="auto">
          <a:xfrm>
            <a:off x="519113" y="3271838"/>
            <a:ext cx="4475162" cy="336550"/>
          </a:xfrm>
          <a:prstGeom prst="rect">
            <a:avLst/>
          </a:prstGeom>
          <a:noFill/>
          <a:ln>
            <a:noFill/>
          </a:ln>
        </p:spPr>
        <p:txBody>
          <a:bodyPr>
            <a:spAutoFit/>
          </a:bodyPr>
          <a:lstStyle>
            <a:lvl1pPr marL="187325" indent="-187325">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hangingPunct="0">
              <a:buClr>
                <a:srgbClr val="33CC33"/>
              </a:buClr>
              <a:buFontTx/>
              <a:buBlip>
                <a:blip r:embed="rId3"/>
              </a:buBlip>
              <a:defRPr/>
            </a:pPr>
            <a:r>
              <a:rPr lang="fr-FR" altLang="fr-FR" sz="1600" dirty="0">
                <a:solidFill>
                  <a:srgbClr val="000099"/>
                </a:solidFill>
                <a:latin typeface="+mj-lt"/>
              </a:rPr>
              <a:t>Lésions</a:t>
            </a:r>
            <a:r>
              <a:rPr lang="fr-FR" altLang="fr-FR" sz="1600" b="1" dirty="0">
                <a:solidFill>
                  <a:srgbClr val="000099"/>
                </a:solidFill>
                <a:latin typeface="+mj-lt"/>
              </a:rPr>
              <a:t> translucides et molles</a:t>
            </a:r>
            <a:endParaRPr lang="fr-FR" altLang="fr-FR" sz="1600" dirty="0">
              <a:solidFill>
                <a:srgbClr val="000099"/>
              </a:solidFill>
              <a:latin typeface="+mj-lt"/>
            </a:endParaRPr>
          </a:p>
        </p:txBody>
      </p:sp>
      <p:sp>
        <p:nvSpPr>
          <p:cNvPr id="16" name="Text Box 23"/>
          <p:cNvSpPr txBox="1">
            <a:spLocks noChangeArrowheads="1"/>
          </p:cNvSpPr>
          <p:nvPr/>
        </p:nvSpPr>
        <p:spPr bwMode="auto">
          <a:xfrm>
            <a:off x="263525" y="1546225"/>
            <a:ext cx="5486400" cy="336550"/>
          </a:xfrm>
          <a:prstGeom prst="rect">
            <a:avLst/>
          </a:prstGeom>
          <a:noFill/>
          <a:ln>
            <a:noFill/>
          </a:ln>
        </p:spPr>
        <p:txBody>
          <a:bodyPr>
            <a:spAutoFit/>
          </a:bodyPr>
          <a:lstStyle>
            <a:lvl1pPr>
              <a:tabLst>
                <a:tab pos="20002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9pPr>
          </a:lstStyle>
          <a:p>
            <a:pPr eaLnBrk="0" hangingPunct="0">
              <a:defRPr/>
            </a:pPr>
            <a:r>
              <a:rPr lang="fr-FR" altLang="fr-FR" sz="1600" b="1" u="sng" dirty="0">
                <a:solidFill>
                  <a:srgbClr val="000099"/>
                </a:solidFill>
                <a:latin typeface="+mj-lt"/>
              </a:rPr>
              <a:t>Systématiquement</a:t>
            </a:r>
            <a:endParaRPr lang="fr-FR" altLang="fr-FR" sz="1600" b="1" dirty="0">
              <a:solidFill>
                <a:srgbClr val="000099"/>
              </a:solidFill>
              <a:latin typeface="+mj-lt"/>
            </a:endParaRPr>
          </a:p>
        </p:txBody>
      </p:sp>
      <p:sp>
        <p:nvSpPr>
          <p:cNvPr id="17" name="Text Box 24"/>
          <p:cNvSpPr txBox="1">
            <a:spLocks noChangeArrowheads="1"/>
          </p:cNvSpPr>
          <p:nvPr/>
        </p:nvSpPr>
        <p:spPr bwMode="auto">
          <a:xfrm>
            <a:off x="487363" y="1960563"/>
            <a:ext cx="4002087" cy="581025"/>
          </a:xfrm>
          <a:prstGeom prst="rect">
            <a:avLst/>
          </a:prstGeom>
          <a:noFill/>
          <a:ln>
            <a:noFill/>
          </a:ln>
        </p:spPr>
        <p:txBody>
          <a:bodyPr>
            <a:spAutoFit/>
          </a:bodyPr>
          <a:lstStyle>
            <a:lvl1pPr marL="187325" indent="-187325">
              <a:tabLst>
                <a:tab pos="187325" algn="l"/>
                <a:tab pos="529590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187325" algn="l"/>
                <a:tab pos="529590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187325" algn="l"/>
                <a:tab pos="529590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187325" algn="l"/>
                <a:tab pos="529590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187325" algn="l"/>
                <a:tab pos="529590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187325" algn="l"/>
                <a:tab pos="529590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187325" algn="l"/>
                <a:tab pos="529590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187325" algn="l"/>
                <a:tab pos="529590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187325" algn="l"/>
                <a:tab pos="529590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hangingPunct="0">
              <a:buClr>
                <a:srgbClr val="62C400"/>
              </a:buClr>
              <a:buFontTx/>
              <a:buBlip>
                <a:blip r:embed="rId3"/>
              </a:buBlip>
              <a:defRPr/>
            </a:pPr>
            <a:r>
              <a:rPr lang="fr-FR" altLang="fr-FR" sz="1600" dirty="0">
                <a:solidFill>
                  <a:srgbClr val="000099"/>
                </a:solidFill>
                <a:latin typeface="+mj-lt"/>
              </a:rPr>
              <a:t>Biothérapique préparé à partir du vaccin antivariolique</a:t>
            </a:r>
          </a:p>
        </p:txBody>
      </p:sp>
      <p:grpSp>
        <p:nvGrpSpPr>
          <p:cNvPr id="18" name="Group 27"/>
          <p:cNvGrpSpPr>
            <a:grpSpLocks/>
          </p:cNvGrpSpPr>
          <p:nvPr/>
        </p:nvGrpSpPr>
        <p:grpSpPr bwMode="auto">
          <a:xfrm>
            <a:off x="3244850" y="2659063"/>
            <a:ext cx="352425" cy="360362"/>
            <a:chOff x="2562" y="2432"/>
            <a:chExt cx="283" cy="288"/>
          </a:xfrm>
        </p:grpSpPr>
        <p:sp>
          <p:nvSpPr>
            <p:cNvPr id="19" name="Freeform 28"/>
            <p:cNvSpPr>
              <a:spLocks/>
            </p:cNvSpPr>
            <p:nvPr/>
          </p:nvSpPr>
          <p:spPr bwMode="auto">
            <a:xfrm>
              <a:off x="2562" y="2526"/>
              <a:ext cx="283" cy="100"/>
            </a:xfrm>
            <a:custGeom>
              <a:avLst/>
              <a:gdLst>
                <a:gd name="T0" fmla="*/ 467 w 1161"/>
                <a:gd name="T1" fmla="*/ 6 h 349"/>
                <a:gd name="T2" fmla="*/ 544 w 1161"/>
                <a:gd name="T3" fmla="*/ 6 h 349"/>
                <a:gd name="T4" fmla="*/ 614 w 1161"/>
                <a:gd name="T5" fmla="*/ 7 h 349"/>
                <a:gd name="T6" fmla="*/ 668 w 1161"/>
                <a:gd name="T7" fmla="*/ 11 h 349"/>
                <a:gd name="T8" fmla="*/ 733 w 1161"/>
                <a:gd name="T9" fmla="*/ 12 h 349"/>
                <a:gd name="T10" fmla="*/ 775 w 1161"/>
                <a:gd name="T11" fmla="*/ 19 h 349"/>
                <a:gd name="T12" fmla="*/ 903 w 1161"/>
                <a:gd name="T13" fmla="*/ 29 h 349"/>
                <a:gd name="T14" fmla="*/ 968 w 1161"/>
                <a:gd name="T15" fmla="*/ 57 h 349"/>
                <a:gd name="T16" fmla="*/ 1000 w 1161"/>
                <a:gd name="T17" fmla="*/ 86 h 349"/>
                <a:gd name="T18" fmla="*/ 990 w 1161"/>
                <a:gd name="T19" fmla="*/ 104 h 349"/>
                <a:gd name="T20" fmla="*/ 1020 w 1161"/>
                <a:gd name="T21" fmla="*/ 128 h 349"/>
                <a:gd name="T22" fmla="*/ 1030 w 1161"/>
                <a:gd name="T23" fmla="*/ 153 h 349"/>
                <a:gd name="T24" fmla="*/ 982 w 1161"/>
                <a:gd name="T25" fmla="*/ 166 h 349"/>
                <a:gd name="T26" fmla="*/ 1012 w 1161"/>
                <a:gd name="T27" fmla="*/ 177 h 349"/>
                <a:gd name="T28" fmla="*/ 1033 w 1161"/>
                <a:gd name="T29" fmla="*/ 186 h 349"/>
                <a:gd name="T30" fmla="*/ 1067 w 1161"/>
                <a:gd name="T31" fmla="*/ 197 h 349"/>
                <a:gd name="T32" fmla="*/ 1082 w 1161"/>
                <a:gd name="T33" fmla="*/ 215 h 349"/>
                <a:gd name="T34" fmla="*/ 1073 w 1161"/>
                <a:gd name="T35" fmla="*/ 228 h 349"/>
                <a:gd name="T36" fmla="*/ 1072 w 1161"/>
                <a:gd name="T37" fmla="*/ 237 h 349"/>
                <a:gd name="T38" fmla="*/ 1106 w 1161"/>
                <a:gd name="T39" fmla="*/ 248 h 349"/>
                <a:gd name="T40" fmla="*/ 1118 w 1161"/>
                <a:gd name="T41" fmla="*/ 262 h 349"/>
                <a:gd name="T42" fmla="*/ 1147 w 1161"/>
                <a:gd name="T43" fmla="*/ 266 h 349"/>
                <a:gd name="T44" fmla="*/ 1145 w 1161"/>
                <a:gd name="T45" fmla="*/ 282 h 349"/>
                <a:gd name="T46" fmla="*/ 1105 w 1161"/>
                <a:gd name="T47" fmla="*/ 273 h 349"/>
                <a:gd name="T48" fmla="*/ 1070 w 1161"/>
                <a:gd name="T49" fmla="*/ 278 h 349"/>
                <a:gd name="T50" fmla="*/ 995 w 1161"/>
                <a:gd name="T51" fmla="*/ 271 h 349"/>
                <a:gd name="T52" fmla="*/ 923 w 1161"/>
                <a:gd name="T53" fmla="*/ 270 h 349"/>
                <a:gd name="T54" fmla="*/ 852 w 1161"/>
                <a:gd name="T55" fmla="*/ 265 h 349"/>
                <a:gd name="T56" fmla="*/ 777 w 1161"/>
                <a:gd name="T57" fmla="*/ 259 h 349"/>
                <a:gd name="T58" fmla="*/ 689 w 1161"/>
                <a:gd name="T59" fmla="*/ 258 h 349"/>
                <a:gd name="T60" fmla="*/ 636 w 1161"/>
                <a:gd name="T61" fmla="*/ 257 h 349"/>
                <a:gd name="T62" fmla="*/ 579 w 1161"/>
                <a:gd name="T63" fmla="*/ 257 h 349"/>
                <a:gd name="T64" fmla="*/ 513 w 1161"/>
                <a:gd name="T65" fmla="*/ 261 h 349"/>
                <a:gd name="T66" fmla="*/ 447 w 1161"/>
                <a:gd name="T67" fmla="*/ 271 h 349"/>
                <a:gd name="T68" fmla="*/ 391 w 1161"/>
                <a:gd name="T69" fmla="*/ 281 h 349"/>
                <a:gd name="T70" fmla="*/ 342 w 1161"/>
                <a:gd name="T71" fmla="*/ 275 h 349"/>
                <a:gd name="T72" fmla="*/ 277 w 1161"/>
                <a:gd name="T73" fmla="*/ 280 h 349"/>
                <a:gd name="T74" fmla="*/ 209 w 1161"/>
                <a:gd name="T75" fmla="*/ 291 h 349"/>
                <a:gd name="T76" fmla="*/ 140 w 1161"/>
                <a:gd name="T77" fmla="*/ 304 h 349"/>
                <a:gd name="T78" fmla="*/ 79 w 1161"/>
                <a:gd name="T79" fmla="*/ 318 h 349"/>
                <a:gd name="T80" fmla="*/ 34 w 1161"/>
                <a:gd name="T81" fmla="*/ 349 h 349"/>
                <a:gd name="T82" fmla="*/ 7 w 1161"/>
                <a:gd name="T83" fmla="*/ 145 h 349"/>
                <a:gd name="T84" fmla="*/ 14 w 1161"/>
                <a:gd name="T85" fmla="*/ 58 h 349"/>
                <a:gd name="T86" fmla="*/ 43 w 1161"/>
                <a:gd name="T87" fmla="*/ 37 h 349"/>
                <a:gd name="T88" fmla="*/ 82 w 1161"/>
                <a:gd name="T89" fmla="*/ 24 h 349"/>
                <a:gd name="T90" fmla="*/ 150 w 1161"/>
                <a:gd name="T91" fmla="*/ 13 h 349"/>
                <a:gd name="T92" fmla="*/ 219 w 1161"/>
                <a:gd name="T93" fmla="*/ 8 h 349"/>
                <a:gd name="T94" fmla="*/ 286 w 1161"/>
                <a:gd name="T95" fmla="*/ 7 h 349"/>
                <a:gd name="T96" fmla="*/ 334 w 1161"/>
                <a:gd name="T97" fmla="*/ 4 h 349"/>
                <a:gd name="T98" fmla="*/ 377 w 1161"/>
                <a:gd name="T99" fmla="*/ 5 h 349"/>
                <a:gd name="T100" fmla="*/ 407 w 1161"/>
                <a:gd name="T101" fmla="*/ 2 h 349"/>
                <a:gd name="T102" fmla="*/ 426 w 1161"/>
                <a:gd name="T103" fmla="*/ 6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95C41D"/>
            </a:solidFill>
            <a:ln w="9525">
              <a:no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fr-FR" altLang="fr-FR">
                <a:solidFill>
                  <a:srgbClr val="000000"/>
                </a:solidFill>
                <a:latin typeface="+mj-lt"/>
              </a:endParaRPr>
            </a:p>
          </p:txBody>
        </p:sp>
        <p:sp>
          <p:nvSpPr>
            <p:cNvPr id="20" name="Freeform 29"/>
            <p:cNvSpPr>
              <a:spLocks/>
            </p:cNvSpPr>
            <p:nvPr/>
          </p:nvSpPr>
          <p:spPr bwMode="auto">
            <a:xfrm>
              <a:off x="2647" y="2432"/>
              <a:ext cx="88" cy="288"/>
            </a:xfrm>
            <a:custGeom>
              <a:avLst/>
              <a:gdLst>
                <a:gd name="T0" fmla="*/ 47 w 361"/>
                <a:gd name="T1" fmla="*/ 1385 h 1391"/>
                <a:gd name="T2" fmla="*/ 59 w 361"/>
                <a:gd name="T3" fmla="*/ 1391 h 1391"/>
                <a:gd name="T4" fmla="*/ 76 w 361"/>
                <a:gd name="T5" fmla="*/ 1388 h 1391"/>
                <a:gd name="T6" fmla="*/ 100 w 361"/>
                <a:gd name="T7" fmla="*/ 1371 h 1391"/>
                <a:gd name="T8" fmla="*/ 126 w 361"/>
                <a:gd name="T9" fmla="*/ 1361 h 1391"/>
                <a:gd name="T10" fmla="*/ 148 w 361"/>
                <a:gd name="T11" fmla="*/ 1364 h 1391"/>
                <a:gd name="T12" fmla="*/ 169 w 361"/>
                <a:gd name="T13" fmla="*/ 1362 h 1391"/>
                <a:gd name="T14" fmla="*/ 184 w 361"/>
                <a:gd name="T15" fmla="*/ 1354 h 1391"/>
                <a:gd name="T16" fmla="*/ 193 w 361"/>
                <a:gd name="T17" fmla="*/ 1344 h 1391"/>
                <a:gd name="T18" fmla="*/ 205 w 361"/>
                <a:gd name="T19" fmla="*/ 1337 h 1391"/>
                <a:gd name="T20" fmla="*/ 219 w 361"/>
                <a:gd name="T21" fmla="*/ 1334 h 1391"/>
                <a:gd name="T22" fmla="*/ 232 w 361"/>
                <a:gd name="T23" fmla="*/ 1328 h 1391"/>
                <a:gd name="T24" fmla="*/ 247 w 361"/>
                <a:gd name="T25" fmla="*/ 1319 h 1391"/>
                <a:gd name="T26" fmla="*/ 271 w 361"/>
                <a:gd name="T27" fmla="*/ 1306 h 1391"/>
                <a:gd name="T28" fmla="*/ 295 w 361"/>
                <a:gd name="T29" fmla="*/ 1284 h 1391"/>
                <a:gd name="T30" fmla="*/ 314 w 361"/>
                <a:gd name="T31" fmla="*/ 1261 h 1391"/>
                <a:gd name="T32" fmla="*/ 333 w 361"/>
                <a:gd name="T33" fmla="*/ 1256 h 1391"/>
                <a:gd name="T34" fmla="*/ 350 w 361"/>
                <a:gd name="T35" fmla="*/ 1252 h 1391"/>
                <a:gd name="T36" fmla="*/ 361 w 361"/>
                <a:gd name="T37" fmla="*/ 1202 h 1391"/>
                <a:gd name="T38" fmla="*/ 353 w 361"/>
                <a:gd name="T39" fmla="*/ 970 h 1391"/>
                <a:gd name="T40" fmla="*/ 329 w 361"/>
                <a:gd name="T41" fmla="*/ 652 h 1391"/>
                <a:gd name="T42" fmla="*/ 303 w 361"/>
                <a:gd name="T43" fmla="*/ 370 h 1391"/>
                <a:gd name="T44" fmla="*/ 305 w 361"/>
                <a:gd name="T45" fmla="*/ 250 h 1391"/>
                <a:gd name="T46" fmla="*/ 303 w 361"/>
                <a:gd name="T47" fmla="*/ 183 h 1391"/>
                <a:gd name="T48" fmla="*/ 286 w 361"/>
                <a:gd name="T49" fmla="*/ 140 h 1391"/>
                <a:gd name="T50" fmla="*/ 269 w 361"/>
                <a:gd name="T51" fmla="*/ 120 h 1391"/>
                <a:gd name="T52" fmla="*/ 255 w 361"/>
                <a:gd name="T53" fmla="*/ 104 h 1391"/>
                <a:gd name="T54" fmla="*/ 232 w 361"/>
                <a:gd name="T55" fmla="*/ 95 h 1391"/>
                <a:gd name="T56" fmla="*/ 197 w 361"/>
                <a:gd name="T57" fmla="*/ 93 h 1391"/>
                <a:gd name="T58" fmla="*/ 171 w 361"/>
                <a:gd name="T59" fmla="*/ 87 h 1391"/>
                <a:gd name="T60" fmla="*/ 150 w 361"/>
                <a:gd name="T61" fmla="*/ 74 h 1391"/>
                <a:gd name="T62" fmla="*/ 123 w 361"/>
                <a:gd name="T63" fmla="*/ 57 h 1391"/>
                <a:gd name="T64" fmla="*/ 85 w 361"/>
                <a:gd name="T65" fmla="*/ 36 h 1391"/>
                <a:gd name="T66" fmla="*/ 58 w 361"/>
                <a:gd name="T67" fmla="*/ 18 h 1391"/>
                <a:gd name="T68" fmla="*/ 38 w 361"/>
                <a:gd name="T69" fmla="*/ 6 h 1391"/>
                <a:gd name="T70" fmla="*/ 17 w 361"/>
                <a:gd name="T71" fmla="*/ 0 h 1391"/>
                <a:gd name="T72" fmla="*/ 8 w 361"/>
                <a:gd name="T73" fmla="*/ 63 h 1391"/>
                <a:gd name="T74" fmla="*/ 25 w 361"/>
                <a:gd name="T75" fmla="*/ 188 h 1391"/>
                <a:gd name="T76" fmla="*/ 26 w 361"/>
                <a:gd name="T77" fmla="*/ 253 h 1391"/>
                <a:gd name="T78" fmla="*/ 22 w 361"/>
                <a:gd name="T79" fmla="*/ 259 h 1391"/>
                <a:gd name="T80" fmla="*/ 20 w 361"/>
                <a:gd name="T81" fmla="*/ 270 h 1391"/>
                <a:gd name="T82" fmla="*/ 23 w 361"/>
                <a:gd name="T83" fmla="*/ 300 h 1391"/>
                <a:gd name="T84" fmla="*/ 28 w 361"/>
                <a:gd name="T85" fmla="*/ 339 h 1391"/>
                <a:gd name="T86" fmla="*/ 30 w 361"/>
                <a:gd name="T87" fmla="*/ 389 h 1391"/>
                <a:gd name="T88" fmla="*/ 40 w 361"/>
                <a:gd name="T89" fmla="*/ 420 h 1391"/>
                <a:gd name="T90" fmla="*/ 33 w 361"/>
                <a:gd name="T91" fmla="*/ 436 h 1391"/>
                <a:gd name="T92" fmla="*/ 31 w 361"/>
                <a:gd name="T93" fmla="*/ 452 h 1391"/>
                <a:gd name="T94" fmla="*/ 39 w 361"/>
                <a:gd name="T95" fmla="*/ 468 h 1391"/>
                <a:gd name="T96" fmla="*/ 34 w 361"/>
                <a:gd name="T97" fmla="*/ 497 h 1391"/>
                <a:gd name="T98" fmla="*/ 28 w 361"/>
                <a:gd name="T99" fmla="*/ 535 h 1391"/>
                <a:gd name="T100" fmla="*/ 27 w 361"/>
                <a:gd name="T101" fmla="*/ 594 h 1391"/>
                <a:gd name="T102" fmla="*/ 28 w 361"/>
                <a:gd name="T103" fmla="*/ 711 h 1391"/>
                <a:gd name="T104" fmla="*/ 37 w 361"/>
                <a:gd name="T105" fmla="*/ 767 h 1391"/>
                <a:gd name="T106" fmla="*/ 46 w 361"/>
                <a:gd name="T107" fmla="*/ 770 h 1391"/>
                <a:gd name="T108" fmla="*/ 43 w 361"/>
                <a:gd name="T109" fmla="*/ 840 h 1391"/>
                <a:gd name="T110" fmla="*/ 44 w 361"/>
                <a:gd name="T111" fmla="*/ 1051 h 1391"/>
                <a:gd name="T112" fmla="*/ 59 w 361"/>
                <a:gd name="T113" fmla="*/ 1127 h 1391"/>
                <a:gd name="T114" fmla="*/ 57 w 361"/>
                <a:gd name="T115" fmla="*/ 1178 h 1391"/>
                <a:gd name="T116" fmla="*/ 47 w 361"/>
                <a:gd name="T117" fmla="*/ 1250 h 1391"/>
                <a:gd name="T118" fmla="*/ 49 w 361"/>
                <a:gd name="T119" fmla="*/ 1336 h 1391"/>
                <a:gd name="T120" fmla="*/ 43 w 361"/>
                <a:gd name="T121" fmla="*/ 138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95C41D"/>
            </a:solidFill>
            <a:ln w="9525">
              <a:no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fr-FR" altLang="fr-FR">
                <a:solidFill>
                  <a:srgbClr val="000000"/>
                </a:solidFill>
                <a:latin typeface="+mj-lt"/>
              </a:endParaRPr>
            </a:p>
          </p:txBody>
        </p:sp>
      </p:grpSp>
      <p:sp>
        <p:nvSpPr>
          <p:cNvPr id="24" name="Text Box 33"/>
          <p:cNvSpPr txBox="1">
            <a:spLocks noChangeArrowheads="1"/>
          </p:cNvSpPr>
          <p:nvPr/>
        </p:nvSpPr>
        <p:spPr bwMode="auto">
          <a:xfrm>
            <a:off x="3706813" y="4959350"/>
            <a:ext cx="4032250" cy="336550"/>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33CC33"/>
              </a:buClr>
              <a:defRPr/>
            </a:pPr>
            <a:r>
              <a:rPr lang="fr-FR" altLang="fr-FR" sz="1600" b="1" u="sng">
                <a:solidFill>
                  <a:srgbClr val="000099"/>
                </a:solidFill>
                <a:latin typeface="+mj-lt"/>
                <a:cs typeface="Arial" panose="020B0604020202020204" pitchFamily="34" charset="0"/>
              </a:rPr>
              <a:t>Médicament de terrain possible</a:t>
            </a:r>
          </a:p>
        </p:txBody>
      </p:sp>
      <p:sp>
        <p:nvSpPr>
          <p:cNvPr id="26" name="Text Box 36"/>
          <p:cNvSpPr txBox="1">
            <a:spLocks noChangeArrowheads="1"/>
          </p:cNvSpPr>
          <p:nvPr/>
        </p:nvSpPr>
        <p:spPr bwMode="auto">
          <a:xfrm>
            <a:off x="487363" y="5656263"/>
            <a:ext cx="4537075" cy="581025"/>
          </a:xfrm>
          <a:prstGeom prst="rect">
            <a:avLst/>
          </a:prstGeom>
          <a:noFill/>
          <a:ln>
            <a:noFill/>
          </a:ln>
        </p:spPr>
        <p:txBody>
          <a:bodyPr>
            <a:spAutoFit/>
          </a:bodyPr>
          <a:lstStyle>
            <a:lvl1pPr marL="173038" indent="-173038">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285750" indent="-285750">
              <a:buClr>
                <a:srgbClr val="33CC33"/>
              </a:buClr>
              <a:buFontTx/>
              <a:buBlip>
                <a:blip r:embed="rId3"/>
              </a:buBlip>
              <a:defRPr/>
            </a:pPr>
            <a:r>
              <a:rPr lang="fr-FR" altLang="fr-FR" sz="1600" dirty="0">
                <a:solidFill>
                  <a:srgbClr val="000099"/>
                </a:solidFill>
                <a:latin typeface="+mj-lt"/>
                <a:cs typeface="Arial" panose="020B0604020202020204" pitchFamily="34" charset="0"/>
              </a:rPr>
              <a:t>Si enfant agité, impatient, précipité et qui dort en </a:t>
            </a:r>
            <a:r>
              <a:rPr lang="fr-FR" altLang="fr-FR" sz="1600" dirty="0" err="1">
                <a:solidFill>
                  <a:srgbClr val="000099"/>
                </a:solidFill>
                <a:latin typeface="+mj-lt"/>
                <a:cs typeface="Arial" panose="020B0604020202020204" pitchFamily="34" charset="0"/>
              </a:rPr>
              <a:t>genu</a:t>
            </a:r>
            <a:r>
              <a:rPr lang="fr-FR" altLang="fr-FR" sz="1600" dirty="0">
                <a:solidFill>
                  <a:srgbClr val="000099"/>
                </a:solidFill>
                <a:latin typeface="+mj-lt"/>
                <a:cs typeface="Arial" panose="020B0604020202020204" pitchFamily="34" charset="0"/>
              </a:rPr>
              <a:t>-pectoral ou sur le ventre</a:t>
            </a:r>
          </a:p>
        </p:txBody>
      </p:sp>
      <p:sp>
        <p:nvSpPr>
          <p:cNvPr id="27" name="ZoneTexte 8"/>
          <p:cNvSpPr txBox="1">
            <a:spLocks noChangeArrowheads="1"/>
          </p:cNvSpPr>
          <p:nvPr/>
        </p:nvSpPr>
        <p:spPr bwMode="auto">
          <a:xfrm>
            <a:off x="2397125" y="314325"/>
            <a:ext cx="8091488" cy="5842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fr-FR" altLang="fr-FR" sz="3200" b="1" dirty="0">
                <a:solidFill>
                  <a:schemeClr val="bg1"/>
                </a:solidFill>
                <a:latin typeface="+mj-lt"/>
                <a:cs typeface="Arial" panose="020B0604020202020204" pitchFamily="34" charset="0"/>
              </a:rPr>
              <a:t>3.4. </a:t>
            </a:r>
            <a:r>
              <a:rPr lang="fr-FR" altLang="fr-FR" sz="3200" b="1" dirty="0">
                <a:solidFill>
                  <a:srgbClr val="FFFFFF"/>
                </a:solidFill>
                <a:latin typeface="+mj-lt"/>
                <a:cs typeface="Arial" panose="020B0604020202020204" pitchFamily="34" charset="0"/>
              </a:rPr>
              <a:t>Dermatologie pédiatrique</a:t>
            </a:r>
          </a:p>
        </p:txBody>
      </p:sp>
      <p:sp>
        <p:nvSpPr>
          <p:cNvPr id="28" name="Text Box 6"/>
          <p:cNvSpPr>
            <a:spLocks noChangeArrowheads="1"/>
          </p:cNvSpPr>
          <p:nvPr/>
        </p:nvSpPr>
        <p:spPr bwMode="auto">
          <a:xfrm>
            <a:off x="7513638" y="1978025"/>
            <a:ext cx="362585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Vaccinotoxinum </a:t>
            </a:r>
            <a:r>
              <a:rPr lang="fr-FR" altLang="fr-FR" b="1">
                <a:solidFill>
                  <a:srgbClr val="000099"/>
                </a:solidFill>
                <a:ea typeface="MS PGothic" panose="020B0600070205080204" pitchFamily="34" charset="-128"/>
                <a:cs typeface="Arial" panose="020B0604020202020204" pitchFamily="34" charset="0"/>
              </a:rPr>
              <a:t>15 CH </a:t>
            </a:r>
          </a:p>
          <a:p>
            <a:pPr algn="r"/>
            <a:r>
              <a:rPr lang="fr-FR" altLang="fr-FR" sz="1600">
                <a:solidFill>
                  <a:srgbClr val="000099"/>
                </a:solidFill>
                <a:cs typeface="Arial" panose="020B0604020202020204" pitchFamily="34" charset="0"/>
              </a:rPr>
              <a:t>1 dose par semaine pendant 2 mois</a:t>
            </a:r>
          </a:p>
        </p:txBody>
      </p:sp>
      <p:sp>
        <p:nvSpPr>
          <p:cNvPr id="29" name="Text Box 6"/>
          <p:cNvSpPr>
            <a:spLocks noChangeArrowheads="1"/>
          </p:cNvSpPr>
          <p:nvPr/>
        </p:nvSpPr>
        <p:spPr bwMode="auto">
          <a:xfrm>
            <a:off x="7191375" y="3211513"/>
            <a:ext cx="3948113"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Dulcamara 9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 pendant 2 mois</a:t>
            </a:r>
          </a:p>
        </p:txBody>
      </p:sp>
      <p:sp>
        <p:nvSpPr>
          <p:cNvPr id="30" name="Text Box 6"/>
          <p:cNvSpPr>
            <a:spLocks noChangeArrowheads="1"/>
          </p:cNvSpPr>
          <p:nvPr/>
        </p:nvSpPr>
        <p:spPr bwMode="auto">
          <a:xfrm>
            <a:off x="7191375" y="4057650"/>
            <a:ext cx="3948113"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Cinnabaris 9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 pendant 2 mois</a:t>
            </a:r>
          </a:p>
        </p:txBody>
      </p:sp>
      <p:sp>
        <p:nvSpPr>
          <p:cNvPr id="31" name="Text Box 6"/>
          <p:cNvSpPr>
            <a:spLocks noChangeArrowheads="1"/>
          </p:cNvSpPr>
          <p:nvPr/>
        </p:nvSpPr>
        <p:spPr bwMode="auto">
          <a:xfrm>
            <a:off x="7135813" y="5503863"/>
            <a:ext cx="4003675"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Medorrhinum </a:t>
            </a:r>
            <a:r>
              <a:rPr lang="fr-FR" altLang="fr-FR" b="1">
                <a:solidFill>
                  <a:srgbClr val="000099"/>
                </a:solidFill>
                <a:ea typeface="MS PGothic" panose="020B0600070205080204" pitchFamily="34" charset="-128"/>
                <a:cs typeface="Arial" panose="020B0604020202020204" pitchFamily="34" charset="0"/>
              </a:rPr>
              <a:t>15 CH </a:t>
            </a:r>
          </a:p>
          <a:p>
            <a:pPr algn="r" eaLnBrk="0" hangingPunct="0"/>
            <a:r>
              <a:rPr lang="fr-FR" altLang="fr-FR" sz="1600">
                <a:solidFill>
                  <a:srgbClr val="000099"/>
                </a:solidFill>
                <a:cs typeface="Arial" panose="020B0604020202020204" pitchFamily="34" charset="0"/>
              </a:rPr>
              <a:t>1 dose tous les 15 jours pendant 2 mois</a:t>
            </a:r>
          </a:p>
        </p:txBody>
      </p:sp>
      <p:sp>
        <p:nvSpPr>
          <p:cNvPr id="450574"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Molluscum contagiosum</a:t>
            </a:r>
          </a:p>
        </p:txBody>
      </p:sp>
      <p:pic>
        <p:nvPicPr>
          <p:cNvPr id="32" name="Image 1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27"/>
          <p:cNvGrpSpPr>
            <a:grpSpLocks/>
          </p:cNvGrpSpPr>
          <p:nvPr/>
        </p:nvGrpSpPr>
        <p:grpSpPr bwMode="auto">
          <a:xfrm>
            <a:off x="3175000" y="4992688"/>
            <a:ext cx="352425" cy="360362"/>
            <a:chOff x="2562" y="2432"/>
            <a:chExt cx="283" cy="288"/>
          </a:xfrm>
        </p:grpSpPr>
        <p:sp>
          <p:nvSpPr>
            <p:cNvPr id="34" name="Freeform 28"/>
            <p:cNvSpPr>
              <a:spLocks/>
            </p:cNvSpPr>
            <p:nvPr/>
          </p:nvSpPr>
          <p:spPr bwMode="auto">
            <a:xfrm>
              <a:off x="2562" y="2526"/>
              <a:ext cx="283" cy="100"/>
            </a:xfrm>
            <a:custGeom>
              <a:avLst/>
              <a:gdLst>
                <a:gd name="T0" fmla="*/ 467 w 1161"/>
                <a:gd name="T1" fmla="*/ 6 h 349"/>
                <a:gd name="T2" fmla="*/ 544 w 1161"/>
                <a:gd name="T3" fmla="*/ 6 h 349"/>
                <a:gd name="T4" fmla="*/ 614 w 1161"/>
                <a:gd name="T5" fmla="*/ 7 h 349"/>
                <a:gd name="T6" fmla="*/ 668 w 1161"/>
                <a:gd name="T7" fmla="*/ 11 h 349"/>
                <a:gd name="T8" fmla="*/ 733 w 1161"/>
                <a:gd name="T9" fmla="*/ 12 h 349"/>
                <a:gd name="T10" fmla="*/ 775 w 1161"/>
                <a:gd name="T11" fmla="*/ 19 h 349"/>
                <a:gd name="T12" fmla="*/ 903 w 1161"/>
                <a:gd name="T13" fmla="*/ 29 h 349"/>
                <a:gd name="T14" fmla="*/ 968 w 1161"/>
                <a:gd name="T15" fmla="*/ 57 h 349"/>
                <a:gd name="T16" fmla="*/ 1000 w 1161"/>
                <a:gd name="T17" fmla="*/ 86 h 349"/>
                <a:gd name="T18" fmla="*/ 990 w 1161"/>
                <a:gd name="T19" fmla="*/ 104 h 349"/>
                <a:gd name="T20" fmla="*/ 1020 w 1161"/>
                <a:gd name="T21" fmla="*/ 128 h 349"/>
                <a:gd name="T22" fmla="*/ 1030 w 1161"/>
                <a:gd name="T23" fmla="*/ 153 h 349"/>
                <a:gd name="T24" fmla="*/ 982 w 1161"/>
                <a:gd name="T25" fmla="*/ 166 h 349"/>
                <a:gd name="T26" fmla="*/ 1012 w 1161"/>
                <a:gd name="T27" fmla="*/ 177 h 349"/>
                <a:gd name="T28" fmla="*/ 1033 w 1161"/>
                <a:gd name="T29" fmla="*/ 186 h 349"/>
                <a:gd name="T30" fmla="*/ 1067 w 1161"/>
                <a:gd name="T31" fmla="*/ 197 h 349"/>
                <a:gd name="T32" fmla="*/ 1082 w 1161"/>
                <a:gd name="T33" fmla="*/ 215 h 349"/>
                <a:gd name="T34" fmla="*/ 1073 w 1161"/>
                <a:gd name="T35" fmla="*/ 228 h 349"/>
                <a:gd name="T36" fmla="*/ 1072 w 1161"/>
                <a:gd name="T37" fmla="*/ 237 h 349"/>
                <a:gd name="T38" fmla="*/ 1106 w 1161"/>
                <a:gd name="T39" fmla="*/ 248 h 349"/>
                <a:gd name="T40" fmla="*/ 1118 w 1161"/>
                <a:gd name="T41" fmla="*/ 262 h 349"/>
                <a:gd name="T42" fmla="*/ 1147 w 1161"/>
                <a:gd name="T43" fmla="*/ 266 h 349"/>
                <a:gd name="T44" fmla="*/ 1145 w 1161"/>
                <a:gd name="T45" fmla="*/ 282 h 349"/>
                <a:gd name="T46" fmla="*/ 1105 w 1161"/>
                <a:gd name="T47" fmla="*/ 273 h 349"/>
                <a:gd name="T48" fmla="*/ 1070 w 1161"/>
                <a:gd name="T49" fmla="*/ 278 h 349"/>
                <a:gd name="T50" fmla="*/ 995 w 1161"/>
                <a:gd name="T51" fmla="*/ 271 h 349"/>
                <a:gd name="T52" fmla="*/ 923 w 1161"/>
                <a:gd name="T53" fmla="*/ 270 h 349"/>
                <a:gd name="T54" fmla="*/ 852 w 1161"/>
                <a:gd name="T55" fmla="*/ 265 h 349"/>
                <a:gd name="T56" fmla="*/ 777 w 1161"/>
                <a:gd name="T57" fmla="*/ 259 h 349"/>
                <a:gd name="T58" fmla="*/ 689 w 1161"/>
                <a:gd name="T59" fmla="*/ 258 h 349"/>
                <a:gd name="T60" fmla="*/ 636 w 1161"/>
                <a:gd name="T61" fmla="*/ 257 h 349"/>
                <a:gd name="T62" fmla="*/ 579 w 1161"/>
                <a:gd name="T63" fmla="*/ 257 h 349"/>
                <a:gd name="T64" fmla="*/ 513 w 1161"/>
                <a:gd name="T65" fmla="*/ 261 h 349"/>
                <a:gd name="T66" fmla="*/ 447 w 1161"/>
                <a:gd name="T67" fmla="*/ 271 h 349"/>
                <a:gd name="T68" fmla="*/ 391 w 1161"/>
                <a:gd name="T69" fmla="*/ 281 h 349"/>
                <a:gd name="T70" fmla="*/ 342 w 1161"/>
                <a:gd name="T71" fmla="*/ 275 h 349"/>
                <a:gd name="T72" fmla="*/ 277 w 1161"/>
                <a:gd name="T73" fmla="*/ 280 h 349"/>
                <a:gd name="T74" fmla="*/ 209 w 1161"/>
                <a:gd name="T75" fmla="*/ 291 h 349"/>
                <a:gd name="T76" fmla="*/ 140 w 1161"/>
                <a:gd name="T77" fmla="*/ 304 h 349"/>
                <a:gd name="T78" fmla="*/ 79 w 1161"/>
                <a:gd name="T79" fmla="*/ 318 h 349"/>
                <a:gd name="T80" fmla="*/ 34 w 1161"/>
                <a:gd name="T81" fmla="*/ 349 h 349"/>
                <a:gd name="T82" fmla="*/ 7 w 1161"/>
                <a:gd name="T83" fmla="*/ 145 h 349"/>
                <a:gd name="T84" fmla="*/ 14 w 1161"/>
                <a:gd name="T85" fmla="*/ 58 h 349"/>
                <a:gd name="T86" fmla="*/ 43 w 1161"/>
                <a:gd name="T87" fmla="*/ 37 h 349"/>
                <a:gd name="T88" fmla="*/ 82 w 1161"/>
                <a:gd name="T89" fmla="*/ 24 h 349"/>
                <a:gd name="T90" fmla="*/ 150 w 1161"/>
                <a:gd name="T91" fmla="*/ 13 h 349"/>
                <a:gd name="T92" fmla="*/ 219 w 1161"/>
                <a:gd name="T93" fmla="*/ 8 h 349"/>
                <a:gd name="T94" fmla="*/ 286 w 1161"/>
                <a:gd name="T95" fmla="*/ 7 h 349"/>
                <a:gd name="T96" fmla="*/ 334 w 1161"/>
                <a:gd name="T97" fmla="*/ 4 h 349"/>
                <a:gd name="T98" fmla="*/ 377 w 1161"/>
                <a:gd name="T99" fmla="*/ 5 h 349"/>
                <a:gd name="T100" fmla="*/ 407 w 1161"/>
                <a:gd name="T101" fmla="*/ 2 h 349"/>
                <a:gd name="T102" fmla="*/ 426 w 1161"/>
                <a:gd name="T103" fmla="*/ 6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95C41D"/>
            </a:solidFill>
            <a:ln w="9525">
              <a:no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fr-FR" altLang="fr-FR">
                <a:solidFill>
                  <a:srgbClr val="000000"/>
                </a:solidFill>
                <a:latin typeface="+mj-lt"/>
              </a:endParaRPr>
            </a:p>
          </p:txBody>
        </p:sp>
        <p:sp>
          <p:nvSpPr>
            <p:cNvPr id="35" name="Freeform 29"/>
            <p:cNvSpPr>
              <a:spLocks/>
            </p:cNvSpPr>
            <p:nvPr/>
          </p:nvSpPr>
          <p:spPr bwMode="auto">
            <a:xfrm>
              <a:off x="2647" y="2432"/>
              <a:ext cx="88" cy="288"/>
            </a:xfrm>
            <a:custGeom>
              <a:avLst/>
              <a:gdLst>
                <a:gd name="T0" fmla="*/ 47 w 361"/>
                <a:gd name="T1" fmla="*/ 1385 h 1391"/>
                <a:gd name="T2" fmla="*/ 59 w 361"/>
                <a:gd name="T3" fmla="*/ 1391 h 1391"/>
                <a:gd name="T4" fmla="*/ 76 w 361"/>
                <a:gd name="T5" fmla="*/ 1388 h 1391"/>
                <a:gd name="T6" fmla="*/ 100 w 361"/>
                <a:gd name="T7" fmla="*/ 1371 h 1391"/>
                <a:gd name="T8" fmla="*/ 126 w 361"/>
                <a:gd name="T9" fmla="*/ 1361 h 1391"/>
                <a:gd name="T10" fmla="*/ 148 w 361"/>
                <a:gd name="T11" fmla="*/ 1364 h 1391"/>
                <a:gd name="T12" fmla="*/ 169 w 361"/>
                <a:gd name="T13" fmla="*/ 1362 h 1391"/>
                <a:gd name="T14" fmla="*/ 184 w 361"/>
                <a:gd name="T15" fmla="*/ 1354 h 1391"/>
                <a:gd name="T16" fmla="*/ 193 w 361"/>
                <a:gd name="T17" fmla="*/ 1344 h 1391"/>
                <a:gd name="T18" fmla="*/ 205 w 361"/>
                <a:gd name="T19" fmla="*/ 1337 h 1391"/>
                <a:gd name="T20" fmla="*/ 219 w 361"/>
                <a:gd name="T21" fmla="*/ 1334 h 1391"/>
                <a:gd name="T22" fmla="*/ 232 w 361"/>
                <a:gd name="T23" fmla="*/ 1328 h 1391"/>
                <a:gd name="T24" fmla="*/ 247 w 361"/>
                <a:gd name="T25" fmla="*/ 1319 h 1391"/>
                <a:gd name="T26" fmla="*/ 271 w 361"/>
                <a:gd name="T27" fmla="*/ 1306 h 1391"/>
                <a:gd name="T28" fmla="*/ 295 w 361"/>
                <a:gd name="T29" fmla="*/ 1284 h 1391"/>
                <a:gd name="T30" fmla="*/ 314 w 361"/>
                <a:gd name="T31" fmla="*/ 1261 h 1391"/>
                <a:gd name="T32" fmla="*/ 333 w 361"/>
                <a:gd name="T33" fmla="*/ 1256 h 1391"/>
                <a:gd name="T34" fmla="*/ 350 w 361"/>
                <a:gd name="T35" fmla="*/ 1252 h 1391"/>
                <a:gd name="T36" fmla="*/ 361 w 361"/>
                <a:gd name="T37" fmla="*/ 1202 h 1391"/>
                <a:gd name="T38" fmla="*/ 353 w 361"/>
                <a:gd name="T39" fmla="*/ 970 h 1391"/>
                <a:gd name="T40" fmla="*/ 329 w 361"/>
                <a:gd name="T41" fmla="*/ 652 h 1391"/>
                <a:gd name="T42" fmla="*/ 303 w 361"/>
                <a:gd name="T43" fmla="*/ 370 h 1391"/>
                <a:gd name="T44" fmla="*/ 305 w 361"/>
                <a:gd name="T45" fmla="*/ 250 h 1391"/>
                <a:gd name="T46" fmla="*/ 303 w 361"/>
                <a:gd name="T47" fmla="*/ 183 h 1391"/>
                <a:gd name="T48" fmla="*/ 286 w 361"/>
                <a:gd name="T49" fmla="*/ 140 h 1391"/>
                <a:gd name="T50" fmla="*/ 269 w 361"/>
                <a:gd name="T51" fmla="*/ 120 h 1391"/>
                <a:gd name="T52" fmla="*/ 255 w 361"/>
                <a:gd name="T53" fmla="*/ 104 h 1391"/>
                <a:gd name="T54" fmla="*/ 232 w 361"/>
                <a:gd name="T55" fmla="*/ 95 h 1391"/>
                <a:gd name="T56" fmla="*/ 197 w 361"/>
                <a:gd name="T57" fmla="*/ 93 h 1391"/>
                <a:gd name="T58" fmla="*/ 171 w 361"/>
                <a:gd name="T59" fmla="*/ 87 h 1391"/>
                <a:gd name="T60" fmla="*/ 150 w 361"/>
                <a:gd name="T61" fmla="*/ 74 h 1391"/>
                <a:gd name="T62" fmla="*/ 123 w 361"/>
                <a:gd name="T63" fmla="*/ 57 h 1391"/>
                <a:gd name="T64" fmla="*/ 85 w 361"/>
                <a:gd name="T65" fmla="*/ 36 h 1391"/>
                <a:gd name="T66" fmla="*/ 58 w 361"/>
                <a:gd name="T67" fmla="*/ 18 h 1391"/>
                <a:gd name="T68" fmla="*/ 38 w 361"/>
                <a:gd name="T69" fmla="*/ 6 h 1391"/>
                <a:gd name="T70" fmla="*/ 17 w 361"/>
                <a:gd name="T71" fmla="*/ 0 h 1391"/>
                <a:gd name="T72" fmla="*/ 8 w 361"/>
                <a:gd name="T73" fmla="*/ 63 h 1391"/>
                <a:gd name="T74" fmla="*/ 25 w 361"/>
                <a:gd name="T75" fmla="*/ 188 h 1391"/>
                <a:gd name="T76" fmla="*/ 26 w 361"/>
                <a:gd name="T77" fmla="*/ 253 h 1391"/>
                <a:gd name="T78" fmla="*/ 22 w 361"/>
                <a:gd name="T79" fmla="*/ 259 h 1391"/>
                <a:gd name="T80" fmla="*/ 20 w 361"/>
                <a:gd name="T81" fmla="*/ 270 h 1391"/>
                <a:gd name="T82" fmla="*/ 23 w 361"/>
                <a:gd name="T83" fmla="*/ 300 h 1391"/>
                <a:gd name="T84" fmla="*/ 28 w 361"/>
                <a:gd name="T85" fmla="*/ 339 h 1391"/>
                <a:gd name="T86" fmla="*/ 30 w 361"/>
                <a:gd name="T87" fmla="*/ 389 h 1391"/>
                <a:gd name="T88" fmla="*/ 40 w 361"/>
                <a:gd name="T89" fmla="*/ 420 h 1391"/>
                <a:gd name="T90" fmla="*/ 33 w 361"/>
                <a:gd name="T91" fmla="*/ 436 h 1391"/>
                <a:gd name="T92" fmla="*/ 31 w 361"/>
                <a:gd name="T93" fmla="*/ 452 h 1391"/>
                <a:gd name="T94" fmla="*/ 39 w 361"/>
                <a:gd name="T95" fmla="*/ 468 h 1391"/>
                <a:gd name="T96" fmla="*/ 34 w 361"/>
                <a:gd name="T97" fmla="*/ 497 h 1391"/>
                <a:gd name="T98" fmla="*/ 28 w 361"/>
                <a:gd name="T99" fmla="*/ 535 h 1391"/>
                <a:gd name="T100" fmla="*/ 27 w 361"/>
                <a:gd name="T101" fmla="*/ 594 h 1391"/>
                <a:gd name="T102" fmla="*/ 28 w 361"/>
                <a:gd name="T103" fmla="*/ 711 h 1391"/>
                <a:gd name="T104" fmla="*/ 37 w 361"/>
                <a:gd name="T105" fmla="*/ 767 h 1391"/>
                <a:gd name="T106" fmla="*/ 46 w 361"/>
                <a:gd name="T107" fmla="*/ 770 h 1391"/>
                <a:gd name="T108" fmla="*/ 43 w 361"/>
                <a:gd name="T109" fmla="*/ 840 h 1391"/>
                <a:gd name="T110" fmla="*/ 44 w 361"/>
                <a:gd name="T111" fmla="*/ 1051 h 1391"/>
                <a:gd name="T112" fmla="*/ 59 w 361"/>
                <a:gd name="T113" fmla="*/ 1127 h 1391"/>
                <a:gd name="T114" fmla="*/ 57 w 361"/>
                <a:gd name="T115" fmla="*/ 1178 h 1391"/>
                <a:gd name="T116" fmla="*/ 47 w 361"/>
                <a:gd name="T117" fmla="*/ 1250 h 1391"/>
                <a:gd name="T118" fmla="*/ 49 w 361"/>
                <a:gd name="T119" fmla="*/ 1336 h 1391"/>
                <a:gd name="T120" fmla="*/ 43 w 361"/>
                <a:gd name="T121" fmla="*/ 138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95C41D"/>
            </a:solidFill>
            <a:ln w="9525">
              <a:no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fr-FR" altLang="fr-FR">
                <a:solidFill>
                  <a:srgbClr val="000000"/>
                </a:solidFill>
                <a:latin typeface="+mj-l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35" presetClass="emph" presetSubtype="0" repeatCount="indefinite" fill="hold" nodeType="withEffect">
                                  <p:stCondLst>
                                    <p:cond delay="0"/>
                                  </p:stCondLst>
                                  <p:childTnLst>
                                    <p:anim calcmode="discrete" valueType="str">
                                      <p:cBhvr>
                                        <p:cTn id="48" dur="1000" fill="hold"/>
                                        <p:tgtEl>
                                          <p:spTgt spid="3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7" grpId="0"/>
      <p:bldP spid="24" grpId="0"/>
      <p:bldP spid="26" grpId="0"/>
      <p:bldP spid="28" grpId="0" animBg="1"/>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Tree>
    <p:extLst>
      <p:ext uri="{BB962C8B-B14F-4D97-AF65-F5344CB8AC3E}">
        <p14:creationId xmlns:p14="http://schemas.microsoft.com/office/powerpoint/2010/main" val="20607460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19"/>
          <p:cNvSpPr>
            <a:spLocks noChangeArrowheads="1"/>
          </p:cNvSpPr>
          <p:nvPr/>
        </p:nvSpPr>
        <p:spPr bwMode="auto">
          <a:xfrm>
            <a:off x="4945063" y="2014538"/>
            <a:ext cx="6716712" cy="1584325"/>
          </a:xfrm>
          <a:prstGeom prst="rect">
            <a:avLst/>
          </a:prstGeom>
          <a:noFill/>
          <a:ln>
            <a:noFill/>
          </a:ln>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auto">
              <a:lnSpc>
                <a:spcPct val="90000"/>
              </a:lnSpc>
              <a:spcBef>
                <a:spcPct val="20000"/>
              </a:spcBef>
              <a:spcAft>
                <a:spcPts val="0"/>
              </a:spcAft>
              <a:defRPr/>
            </a:pPr>
            <a:r>
              <a:rPr lang="fr-FR" altLang="fr-FR" sz="2000" b="1" u="sng" dirty="0">
                <a:solidFill>
                  <a:srgbClr val="000099"/>
                </a:solidFill>
                <a:latin typeface="+mn-lt"/>
                <a:ea typeface="ＭＳ Ｐゴシック" panose="020B0600070205080204" pitchFamily="34" charset="-128"/>
                <a:cs typeface="Arial" panose="020B0604020202020204" pitchFamily="34" charset="0"/>
              </a:rPr>
              <a:t>Objectifs :</a:t>
            </a:r>
          </a:p>
          <a:p>
            <a:pPr fontAlgn="auto">
              <a:lnSpc>
                <a:spcPct val="90000"/>
              </a:lnSpc>
              <a:spcBef>
                <a:spcPct val="20000"/>
              </a:spcBef>
              <a:spcAft>
                <a:spcPts val="0"/>
              </a:spcAft>
              <a:defRPr/>
            </a:pPr>
            <a:endParaRPr lang="fr-FR" altLang="fr-FR" sz="1000" b="1" u="sng" dirty="0">
              <a:solidFill>
                <a:srgbClr val="000099"/>
              </a:solidFill>
              <a:latin typeface="+mn-lt"/>
              <a:ea typeface="ＭＳ Ｐゴシック" panose="020B0600070205080204" pitchFamily="34" charset="-128"/>
              <a:cs typeface="Arial" panose="020B0604020202020204" pitchFamily="34" charset="0"/>
            </a:endParaRPr>
          </a:p>
          <a:p>
            <a:pPr fontAlgn="auto">
              <a:spcBef>
                <a:spcPts val="0"/>
              </a:spcBef>
              <a:spcAft>
                <a:spcPts val="0"/>
              </a:spcAft>
              <a:buFont typeface="Wingdings" panose="05000000000000000000" pitchFamily="2" charset="2"/>
              <a:buChar char=""/>
              <a:defRPr/>
            </a:pPr>
            <a:r>
              <a:rPr lang="fr-FR" altLang="fr-FR" sz="2000" dirty="0">
                <a:solidFill>
                  <a:srgbClr val="000099"/>
                </a:solidFill>
                <a:latin typeface="+mn-lt"/>
              </a:rPr>
              <a:t>Commenter une prescription de médicaments homéopathiques</a:t>
            </a:r>
          </a:p>
          <a:p>
            <a:pPr fontAlgn="auto">
              <a:lnSpc>
                <a:spcPct val="90000"/>
              </a:lnSpc>
              <a:spcBef>
                <a:spcPct val="20000"/>
              </a:spcBef>
              <a:spcAft>
                <a:spcPts val="0"/>
              </a:spcAft>
              <a:buFont typeface="Wingdings" panose="05000000000000000000" pitchFamily="2" charset="2"/>
              <a:buNone/>
              <a:defRPr/>
            </a:pPr>
            <a:endParaRPr lang="fr-FR" altLang="fr-FR" sz="2000" dirty="0">
              <a:solidFill>
                <a:srgbClr val="000099"/>
              </a:solidFill>
              <a:latin typeface="+mn-lt"/>
              <a:ea typeface="ＭＳ Ｐゴシック" panose="020B0600070205080204" pitchFamily="34" charset="-128"/>
              <a:cs typeface="Arial" panose="020B0604020202020204" pitchFamily="34" charset="0"/>
            </a:endParaRPr>
          </a:p>
        </p:txBody>
      </p:sp>
      <p:sp>
        <p:nvSpPr>
          <p:cNvPr id="452610"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52611"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Commentaires d’ordonnances</a:t>
            </a:r>
          </a:p>
        </p:txBody>
      </p:sp>
      <p:sp>
        <p:nvSpPr>
          <p:cNvPr id="452612"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rPr>
              <a:t>5’</a:t>
            </a:r>
          </a:p>
        </p:txBody>
      </p:sp>
      <p:sp>
        <p:nvSpPr>
          <p:cNvPr id="8" name="Rectangle 7"/>
          <p:cNvSpPr>
            <a:spLocks noChangeArrowheads="1"/>
          </p:cNvSpPr>
          <p:nvPr/>
        </p:nvSpPr>
        <p:spPr bwMode="auto">
          <a:xfrm>
            <a:off x="3503613" y="3275013"/>
            <a:ext cx="8158162" cy="3109912"/>
          </a:xfrm>
          <a:prstGeom prst="rect">
            <a:avLst/>
          </a:prstGeom>
          <a:noFill/>
          <a:ln>
            <a:noFill/>
          </a:ln>
          <a:effec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fontAlgn="auto">
              <a:spcAft>
                <a:spcPts val="0"/>
              </a:spcAft>
              <a:buFont typeface="Wingdings" panose="05000000000000000000" pitchFamily="2" charset="2"/>
              <a:buNone/>
              <a:defRPr/>
            </a:pPr>
            <a:r>
              <a:rPr lang="fr-FR" altLang="fr-FR" sz="1800" b="1" u="sng" dirty="0">
                <a:solidFill>
                  <a:srgbClr val="000099"/>
                </a:solidFill>
                <a:latin typeface="+mn-lt"/>
              </a:rPr>
              <a:t>Règles du jeu :</a:t>
            </a:r>
          </a:p>
          <a:p>
            <a:pPr fontAlgn="auto">
              <a:spcBef>
                <a:spcPts val="1000"/>
              </a:spcBef>
              <a:spcAft>
                <a:spcPts val="0"/>
              </a:spcAft>
              <a:buFontTx/>
              <a:buBlip>
                <a:blip r:embed="rId3"/>
              </a:buBlip>
              <a:defRPr/>
            </a:pPr>
            <a:r>
              <a:rPr lang="fr-FR" altLang="fr-FR" sz="1800" b="1" dirty="0">
                <a:solidFill>
                  <a:srgbClr val="000099"/>
                </a:solidFill>
                <a:latin typeface="+mn-lt"/>
              </a:rPr>
              <a:t>Individuellement</a:t>
            </a:r>
          </a:p>
          <a:p>
            <a:pPr fontAlgn="auto">
              <a:spcBef>
                <a:spcPts val="1000"/>
              </a:spcBef>
              <a:spcAft>
                <a:spcPts val="0"/>
              </a:spcAft>
              <a:buFontTx/>
              <a:buBlip>
                <a:blip r:embed="rId3"/>
              </a:buBlip>
              <a:defRPr/>
            </a:pPr>
            <a:r>
              <a:rPr lang="fr-FR" altLang="fr-FR" sz="1800" dirty="0">
                <a:solidFill>
                  <a:srgbClr val="000099"/>
                </a:solidFill>
                <a:latin typeface="+mn-lt"/>
              </a:rPr>
              <a:t>Attribuer 2 ordonnances</a:t>
            </a:r>
          </a:p>
          <a:p>
            <a:pPr fontAlgn="auto">
              <a:spcBef>
                <a:spcPts val="1000"/>
              </a:spcBef>
              <a:spcAft>
                <a:spcPts val="0"/>
              </a:spcAft>
              <a:buFontTx/>
              <a:buBlip>
                <a:blip r:embed="rId3"/>
              </a:buBlip>
              <a:defRPr/>
            </a:pPr>
            <a:r>
              <a:rPr lang="fr-FR" altLang="fr-FR" sz="1800" dirty="0">
                <a:solidFill>
                  <a:srgbClr val="000099"/>
                </a:solidFill>
                <a:latin typeface="+mn-lt"/>
              </a:rPr>
              <a:t>Répondre aux questions suivantes :</a:t>
            </a:r>
          </a:p>
          <a:p>
            <a:pPr indent="-77788" fontAlgn="auto">
              <a:spcAft>
                <a:spcPts val="0"/>
              </a:spcAft>
              <a:buFontTx/>
              <a:buNone/>
              <a:tabLst>
                <a:tab pos="541338" algn="l"/>
              </a:tabLst>
              <a:defRPr/>
            </a:pPr>
            <a:r>
              <a:rPr lang="fr-FR" altLang="fr-FR" sz="1800" dirty="0">
                <a:solidFill>
                  <a:srgbClr val="000099"/>
                </a:solidFill>
                <a:latin typeface="+mn-lt"/>
              </a:rPr>
              <a:t>	- que pouvez-vous dire sur ce traitement ? médicaments symptomatiques      et de terrain ?</a:t>
            </a:r>
          </a:p>
          <a:p>
            <a:pPr fontAlgn="auto">
              <a:spcAft>
                <a:spcPts val="0"/>
              </a:spcAft>
              <a:buFontTx/>
              <a:buNone/>
              <a:defRPr/>
            </a:pPr>
            <a:r>
              <a:rPr lang="fr-FR" altLang="fr-FR" sz="1800" dirty="0">
                <a:solidFill>
                  <a:srgbClr val="000099"/>
                </a:solidFill>
                <a:latin typeface="+mn-lt"/>
              </a:rPr>
              <a:t>	- quelle pathologie possible ? </a:t>
            </a:r>
          </a:p>
          <a:p>
            <a:pPr fontAlgn="auto">
              <a:spcAft>
                <a:spcPts val="0"/>
              </a:spcAft>
              <a:buFontTx/>
              <a:buNone/>
              <a:defRPr/>
            </a:pPr>
            <a:r>
              <a:rPr lang="fr-FR" altLang="fr-FR" sz="1800" dirty="0">
                <a:solidFill>
                  <a:srgbClr val="000099"/>
                </a:solidFill>
                <a:latin typeface="+mn-lt"/>
              </a:rPr>
              <a:t>	- quel commentaire d’ordonnance ferez-vous au patient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Commentaires d’ordonnances</a:t>
            </a:r>
          </a:p>
        </p:txBody>
      </p:sp>
      <p:sp>
        <p:nvSpPr>
          <p:cNvPr id="5" name="AutoShape 7"/>
          <p:cNvSpPr>
            <a:spLocks noChangeAspect="1" noChangeArrowheads="1"/>
          </p:cNvSpPr>
          <p:nvPr/>
        </p:nvSpPr>
        <p:spPr bwMode="auto">
          <a:xfrm>
            <a:off x="3781425" y="1474788"/>
            <a:ext cx="4465638" cy="4964112"/>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Docteur Daniel C.</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Médecine Générale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1000" dirty="0">
                <a:solidFill>
                  <a:srgbClr val="000099"/>
                </a:solidFill>
                <a:latin typeface="Comic Sans MS" panose="030F0702030302020204" pitchFamily="66" charset="0"/>
              </a:rPr>
              <a:t> </a:t>
            </a:r>
            <a:r>
              <a:rPr lang="fr-FR" altLang="fr-FR" sz="800" dirty="0">
                <a:solidFill>
                  <a:srgbClr val="000000"/>
                </a:solidFill>
              </a:rPr>
              <a:t>	</a:t>
            </a:r>
            <a:endParaRPr lang="fr-FR" altLang="fr-FR" sz="800" b="1" dirty="0">
              <a:solidFill>
                <a:srgbClr val="000099"/>
              </a:solidFill>
            </a:endParaRPr>
          </a:p>
          <a:p>
            <a:pPr eaLnBrk="0" fontAlgn="auto" hangingPunct="0">
              <a:spcBef>
                <a:spcPts val="0"/>
              </a:spcBef>
              <a:spcAft>
                <a:spcPts val="0"/>
              </a:spcAft>
              <a:defRPr/>
            </a:pPr>
            <a:endParaRPr lang="fr-FR" altLang="fr-FR" sz="800" dirty="0">
              <a:solidFill>
                <a:srgbClr val="000000"/>
              </a:solidFill>
            </a:endParaRPr>
          </a:p>
          <a:p>
            <a:pPr eaLnBrk="0" fontAlgn="auto" hangingPunct="0">
              <a:spcBef>
                <a:spcPts val="0"/>
              </a:spcBef>
              <a:spcAft>
                <a:spcPts val="0"/>
              </a:spcAft>
              <a:defRPr/>
            </a:pPr>
            <a:r>
              <a:rPr lang="fr-FR" altLang="fr-FR" sz="800" dirty="0">
                <a:solidFill>
                  <a:srgbClr val="000000"/>
                </a:solidFill>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		Enfant Sarah B, 2 ans</a:t>
            </a: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VACCINOTOXINUM 15 CH </a:t>
            </a: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1 dose le dimanche</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CINNABARIS 9 CH </a:t>
            </a: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matin et soir</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MEDORRHINUM 15 CH </a:t>
            </a: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1 dose tous les 15 jours</a:t>
            </a: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Traitement pour 1 mois ; à renouveler 2 fois</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a:t>
            </a:r>
            <a:r>
              <a:rPr lang="fr-FR" altLang="fr-FR" sz="1400" i="1" dirty="0">
                <a:solidFill>
                  <a:srgbClr val="000099"/>
                </a:solidFill>
                <a:latin typeface="Comic Sans MS" panose="030F0702030302020204" pitchFamily="66" charset="0"/>
              </a:rPr>
              <a:t>XXXXXXX</a:t>
            </a:r>
          </a:p>
        </p:txBody>
      </p:sp>
      <p:sp>
        <p:nvSpPr>
          <p:cNvPr id="454659" name="ZoneTexte 1"/>
          <p:cNvSpPr txBox="1">
            <a:spLocks noChangeArrowheads="1"/>
          </p:cNvSpPr>
          <p:nvPr/>
        </p:nvSpPr>
        <p:spPr bwMode="auto">
          <a:xfrm>
            <a:off x="523875" y="1582738"/>
            <a:ext cx="2119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rPr>
              <a:t>Ordonnance n°1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Commentaires d’ordonnances</a:t>
            </a:r>
          </a:p>
        </p:txBody>
      </p:sp>
      <p:sp>
        <p:nvSpPr>
          <p:cNvPr id="5" name="AutoShape 7"/>
          <p:cNvSpPr>
            <a:spLocks noChangeAspect="1" noChangeArrowheads="1"/>
          </p:cNvSpPr>
          <p:nvPr/>
        </p:nvSpPr>
        <p:spPr bwMode="auto">
          <a:xfrm>
            <a:off x="3781425" y="1474788"/>
            <a:ext cx="4465638" cy="4964112"/>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Docteur Daniel C.</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Médecine Générale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1000" dirty="0">
                <a:solidFill>
                  <a:srgbClr val="000099"/>
                </a:solidFill>
                <a:latin typeface="Comic Sans MS" panose="030F0702030302020204" pitchFamily="66" charset="0"/>
              </a:rPr>
              <a:t> </a:t>
            </a:r>
            <a:r>
              <a:rPr lang="fr-FR" altLang="fr-FR" sz="800" dirty="0">
                <a:solidFill>
                  <a:srgbClr val="000000"/>
                </a:solidFill>
              </a:rPr>
              <a:t>	</a:t>
            </a:r>
            <a:endParaRPr lang="fr-FR" altLang="fr-FR" sz="800" b="1" dirty="0">
              <a:solidFill>
                <a:srgbClr val="000099"/>
              </a:solidFill>
            </a:endParaRPr>
          </a:p>
          <a:p>
            <a:pPr eaLnBrk="0" fontAlgn="auto" hangingPunct="0">
              <a:spcBef>
                <a:spcPts val="0"/>
              </a:spcBef>
              <a:spcAft>
                <a:spcPts val="0"/>
              </a:spcAft>
              <a:defRPr/>
            </a:pPr>
            <a:endParaRPr lang="fr-FR" altLang="fr-FR" sz="800" dirty="0">
              <a:solidFill>
                <a:srgbClr val="000000"/>
              </a:solidFill>
            </a:endParaRPr>
          </a:p>
          <a:p>
            <a:pPr eaLnBrk="0" fontAlgn="auto" hangingPunct="0">
              <a:spcBef>
                <a:spcPts val="0"/>
              </a:spcBef>
              <a:spcAft>
                <a:spcPts val="0"/>
              </a:spcAft>
              <a:defRPr/>
            </a:pPr>
            <a:r>
              <a:rPr lang="fr-FR" altLang="fr-FR" sz="800" dirty="0">
                <a:solidFill>
                  <a:srgbClr val="000000"/>
                </a:solidFill>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		</a:t>
            </a:r>
            <a:r>
              <a:rPr lang="fr-FR" altLang="fr-FR" sz="1000" dirty="0" err="1">
                <a:solidFill>
                  <a:srgbClr val="000099"/>
                </a:solidFill>
                <a:latin typeface="Comic Sans MS" panose="030F0702030302020204" pitchFamily="66" charset="0"/>
              </a:rPr>
              <a:t>Laeticia</a:t>
            </a:r>
            <a:r>
              <a:rPr lang="fr-FR" altLang="fr-FR" sz="1000" dirty="0">
                <a:solidFill>
                  <a:srgbClr val="000099"/>
                </a:solidFill>
                <a:latin typeface="Comic Sans MS" panose="030F0702030302020204" pitchFamily="66" charset="0"/>
              </a:rPr>
              <a:t> M, 18 ans </a:t>
            </a: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LYCOPODIUM CLAVATUM 15 CH </a:t>
            </a: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1 dose par semaine le dimanche</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PETROLEUM 9 CH </a:t>
            </a: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matin et soir sauf le dimanche</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POUMON HISTAMINE 15 CH </a:t>
            </a: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le soir sauf le dimanche</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Traitement pour 1 mois</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Bien hydrater la peau</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a:t>
            </a:r>
            <a:r>
              <a:rPr lang="fr-FR" altLang="fr-FR" sz="1400" i="1" dirty="0">
                <a:solidFill>
                  <a:srgbClr val="000099"/>
                </a:solidFill>
                <a:latin typeface="Comic Sans MS" panose="030F0702030302020204" pitchFamily="66" charset="0"/>
              </a:rPr>
              <a:t>XXXXXXX</a:t>
            </a:r>
          </a:p>
        </p:txBody>
      </p:sp>
      <p:sp>
        <p:nvSpPr>
          <p:cNvPr id="456707" name="ZoneTexte 5"/>
          <p:cNvSpPr txBox="1">
            <a:spLocks noChangeArrowheads="1"/>
          </p:cNvSpPr>
          <p:nvPr/>
        </p:nvSpPr>
        <p:spPr bwMode="auto">
          <a:xfrm>
            <a:off x="523875" y="1582738"/>
            <a:ext cx="2119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rPr>
              <a:t>Ordonnance n°2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Commentaires d’ordonnances</a:t>
            </a:r>
          </a:p>
        </p:txBody>
      </p:sp>
      <p:sp>
        <p:nvSpPr>
          <p:cNvPr id="5" name="AutoShape 7"/>
          <p:cNvSpPr>
            <a:spLocks noChangeAspect="1" noChangeArrowheads="1"/>
          </p:cNvSpPr>
          <p:nvPr/>
        </p:nvSpPr>
        <p:spPr bwMode="auto">
          <a:xfrm>
            <a:off x="3781425" y="1474788"/>
            <a:ext cx="4465638" cy="4964112"/>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Docteur Daniel C.</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Médecine Générale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1000" dirty="0">
                <a:solidFill>
                  <a:srgbClr val="000099"/>
                </a:solidFill>
                <a:latin typeface="Comic Sans MS" panose="030F0702030302020204" pitchFamily="66" charset="0"/>
              </a:rPr>
              <a:t> </a:t>
            </a:r>
            <a:r>
              <a:rPr lang="fr-FR" altLang="fr-FR" sz="800" dirty="0">
                <a:solidFill>
                  <a:srgbClr val="000000"/>
                </a:solidFill>
              </a:rPr>
              <a:t>	</a:t>
            </a:r>
            <a:endParaRPr lang="fr-FR" altLang="fr-FR" sz="800" b="1" dirty="0">
              <a:solidFill>
                <a:srgbClr val="000099"/>
              </a:solidFill>
            </a:endParaRPr>
          </a:p>
          <a:p>
            <a:pPr eaLnBrk="0" fontAlgn="auto" hangingPunct="0">
              <a:spcBef>
                <a:spcPts val="0"/>
              </a:spcBef>
              <a:spcAft>
                <a:spcPts val="0"/>
              </a:spcAft>
              <a:defRPr/>
            </a:pPr>
            <a:endParaRPr lang="fr-FR" altLang="fr-FR" sz="800" dirty="0">
              <a:solidFill>
                <a:srgbClr val="000000"/>
              </a:solidFill>
            </a:endParaRPr>
          </a:p>
          <a:p>
            <a:pPr eaLnBrk="0" fontAlgn="auto" hangingPunct="0">
              <a:spcBef>
                <a:spcPts val="0"/>
              </a:spcBef>
              <a:spcAft>
                <a:spcPts val="0"/>
              </a:spcAft>
              <a:defRPr/>
            </a:pPr>
            <a:r>
              <a:rPr lang="fr-FR" altLang="fr-FR" sz="800" dirty="0">
                <a:solidFill>
                  <a:srgbClr val="000000"/>
                </a:solidFill>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		Enfant Camille M, 18 mois</a:t>
            </a: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BORAX 9 CH </a:t>
            </a: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4 fois par jour, ESA</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MERCURIUS CORROSIVUS 9 CH </a:t>
            </a: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4 fois par jour, ESA</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BELLADONNA 9 CH </a:t>
            </a: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4 fois par jour, ESA</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Si besoin, faire dissoudre tous les granules </a:t>
            </a: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de la journée dans un peu d’eau, et donner à boire</a:t>
            </a: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régulièrement, après avoir agité la préparation.</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SULFUR IODATUM 15 CH </a:t>
            </a: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1 dose en fin de traitement</a:t>
            </a: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a:t>
            </a:r>
            <a:r>
              <a:rPr lang="fr-FR" altLang="fr-FR" sz="1400" i="1" dirty="0">
                <a:solidFill>
                  <a:srgbClr val="000099"/>
                </a:solidFill>
                <a:latin typeface="Comic Sans MS" panose="030F0702030302020204" pitchFamily="66" charset="0"/>
              </a:rPr>
              <a:t>XXXXXXX</a:t>
            </a:r>
          </a:p>
        </p:txBody>
      </p:sp>
      <p:sp>
        <p:nvSpPr>
          <p:cNvPr id="458755" name="ZoneTexte 5"/>
          <p:cNvSpPr txBox="1">
            <a:spLocks noChangeArrowheads="1"/>
          </p:cNvSpPr>
          <p:nvPr/>
        </p:nvSpPr>
        <p:spPr bwMode="auto">
          <a:xfrm>
            <a:off x="523875" y="1582738"/>
            <a:ext cx="2119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rPr>
              <a:t>Ordonnance n°3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Commentaires d’ordonnances</a:t>
            </a:r>
          </a:p>
        </p:txBody>
      </p:sp>
      <p:sp>
        <p:nvSpPr>
          <p:cNvPr id="5" name="AutoShape 7"/>
          <p:cNvSpPr>
            <a:spLocks noChangeAspect="1" noChangeArrowheads="1"/>
          </p:cNvSpPr>
          <p:nvPr/>
        </p:nvSpPr>
        <p:spPr bwMode="auto">
          <a:xfrm>
            <a:off x="3781425" y="1474788"/>
            <a:ext cx="4465638" cy="4964112"/>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Docteur Daniel C.</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Médecine Générale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1000" dirty="0">
                <a:solidFill>
                  <a:srgbClr val="000099"/>
                </a:solidFill>
                <a:latin typeface="Comic Sans MS" panose="030F0702030302020204" pitchFamily="66" charset="0"/>
              </a:rPr>
              <a:t> </a:t>
            </a:r>
            <a:r>
              <a:rPr lang="fr-FR" altLang="fr-FR" sz="800" dirty="0">
                <a:solidFill>
                  <a:srgbClr val="000000"/>
                </a:solidFill>
              </a:rPr>
              <a:t>	</a:t>
            </a:r>
            <a:endParaRPr lang="fr-FR" altLang="fr-FR" sz="800" b="1" dirty="0">
              <a:solidFill>
                <a:srgbClr val="000099"/>
              </a:solidFill>
            </a:endParaRPr>
          </a:p>
          <a:p>
            <a:pPr eaLnBrk="0" fontAlgn="auto" hangingPunct="0">
              <a:spcBef>
                <a:spcPts val="0"/>
              </a:spcBef>
              <a:spcAft>
                <a:spcPts val="0"/>
              </a:spcAft>
              <a:defRPr/>
            </a:pPr>
            <a:endParaRPr lang="fr-FR" altLang="fr-FR" sz="800" dirty="0">
              <a:solidFill>
                <a:srgbClr val="000000"/>
              </a:solidFill>
            </a:endParaRPr>
          </a:p>
          <a:p>
            <a:pPr eaLnBrk="0" fontAlgn="auto" hangingPunct="0">
              <a:spcBef>
                <a:spcPts val="0"/>
              </a:spcBef>
              <a:spcAft>
                <a:spcPts val="0"/>
              </a:spcAft>
              <a:defRPr/>
            </a:pPr>
            <a:r>
              <a:rPr lang="fr-FR" altLang="fr-FR" sz="800" dirty="0">
                <a:solidFill>
                  <a:srgbClr val="000000"/>
                </a:solidFill>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		Adèle H, 48 ans </a:t>
            </a: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ARNICA MONTANA 9 CH </a:t>
            </a: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5 granules matin et soir</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SANGUINARIA CANADENSIS 9 CH </a:t>
            </a: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5 granules matin et soir</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LACHESIS MUTUS 15 CH </a:t>
            </a: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1 dose le dimanche</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Traitement pour 2 mois</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a:t>
            </a:r>
            <a:r>
              <a:rPr lang="fr-FR" altLang="fr-FR" sz="1400" i="1" dirty="0">
                <a:solidFill>
                  <a:srgbClr val="000099"/>
                </a:solidFill>
                <a:latin typeface="Comic Sans MS" panose="030F0702030302020204" pitchFamily="66" charset="0"/>
              </a:rPr>
              <a:t>XXXXXXX</a:t>
            </a:r>
          </a:p>
        </p:txBody>
      </p:sp>
      <p:sp>
        <p:nvSpPr>
          <p:cNvPr id="460803" name="ZoneTexte 5"/>
          <p:cNvSpPr txBox="1">
            <a:spLocks noChangeArrowheads="1"/>
          </p:cNvSpPr>
          <p:nvPr/>
        </p:nvSpPr>
        <p:spPr bwMode="auto">
          <a:xfrm>
            <a:off x="523875" y="1582738"/>
            <a:ext cx="2119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rPr>
              <a:t>Ordonnance n°4</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Espace réservé du contenu 1"/>
          <p:cNvSpPr>
            <a:spLocks noGrp="1"/>
          </p:cNvSpPr>
          <p:nvPr>
            <p:ph idx="1"/>
          </p:nvPr>
        </p:nvSpPr>
        <p:spPr bwMode="auto">
          <a:xfrm>
            <a:off x="838200" y="1817688"/>
            <a:ext cx="9671050" cy="435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Tx/>
              <a:buNone/>
            </a:pPr>
            <a:endParaRPr lang="fr-FR" altLang="fr-FR" sz="2000" b="1">
              <a:solidFill>
                <a:srgbClr val="000099"/>
              </a:solidFill>
            </a:endParaRPr>
          </a:p>
          <a:p>
            <a:pPr marL="0" indent="0">
              <a:buFontTx/>
              <a:buBlip>
                <a:blip r:embed="rId3"/>
              </a:buBlip>
            </a:pPr>
            <a:r>
              <a:rPr lang="fr-FR" altLang="fr-FR" sz="2000" b="1">
                <a:solidFill>
                  <a:srgbClr val="000099"/>
                </a:solidFill>
              </a:rPr>
              <a:t> Réactivation du virus de la varicelle et du</a:t>
            </a:r>
            <a:r>
              <a:rPr lang="fr-FR" altLang="fr-FR" sz="2000">
                <a:solidFill>
                  <a:srgbClr val="000099"/>
                </a:solidFill>
              </a:rPr>
              <a:t> </a:t>
            </a:r>
            <a:r>
              <a:rPr lang="fr-FR" altLang="fr-FR" sz="2000" b="1">
                <a:solidFill>
                  <a:srgbClr val="000099"/>
                </a:solidFill>
              </a:rPr>
              <a:t>zona </a:t>
            </a:r>
            <a:r>
              <a:rPr lang="fr-FR" altLang="fr-FR" sz="2000">
                <a:solidFill>
                  <a:srgbClr val="000099"/>
                </a:solidFill>
              </a:rPr>
              <a:t>de la famille </a:t>
            </a:r>
          </a:p>
          <a:p>
            <a:pPr marL="0" indent="0">
              <a:buFontTx/>
              <a:buNone/>
            </a:pPr>
            <a:r>
              <a:rPr lang="fr-FR" altLang="fr-FR" sz="2000">
                <a:solidFill>
                  <a:srgbClr val="000099"/>
                </a:solidFill>
              </a:rPr>
              <a:t>	des HerpesViridae</a:t>
            </a:r>
          </a:p>
          <a:p>
            <a:pPr marL="0" indent="0">
              <a:buFontTx/>
              <a:buNone/>
            </a:pPr>
            <a:endParaRPr lang="fr-FR" altLang="fr-FR" sz="2000">
              <a:solidFill>
                <a:srgbClr val="000099"/>
              </a:solidFill>
              <a:cs typeface="Arial" panose="020B0604020202020204" pitchFamily="34" charset="0"/>
            </a:endParaRPr>
          </a:p>
          <a:p>
            <a:pPr marL="0" indent="0">
              <a:buFontTx/>
              <a:buBlip>
                <a:blip r:embed="rId3"/>
              </a:buBlip>
            </a:pPr>
            <a:r>
              <a:rPr lang="fr-FR" altLang="fr-FR" sz="2000">
                <a:solidFill>
                  <a:srgbClr val="000099"/>
                </a:solidFill>
              </a:rPr>
              <a:t> Symptômes :</a:t>
            </a:r>
          </a:p>
          <a:p>
            <a:pPr marL="0" indent="0">
              <a:buFontTx/>
              <a:buChar char="-"/>
            </a:pPr>
            <a:r>
              <a:rPr lang="fr-FR" altLang="fr-FR" sz="2000">
                <a:solidFill>
                  <a:srgbClr val="000099"/>
                </a:solidFill>
              </a:rPr>
              <a:t> sensations de </a:t>
            </a:r>
            <a:r>
              <a:rPr lang="fr-FR" altLang="fr-FR" sz="2000" b="1">
                <a:solidFill>
                  <a:srgbClr val="000099"/>
                </a:solidFill>
              </a:rPr>
              <a:t>brûlures douloureuses</a:t>
            </a:r>
          </a:p>
          <a:p>
            <a:pPr marL="0" indent="0">
              <a:buFontTx/>
              <a:buChar char="-"/>
            </a:pPr>
            <a:r>
              <a:rPr lang="fr-FR" altLang="fr-FR" sz="2000" b="1">
                <a:solidFill>
                  <a:srgbClr val="000099"/>
                </a:solidFill>
                <a:cs typeface="Arial" panose="020B0604020202020204" pitchFamily="34" charset="0"/>
              </a:rPr>
              <a:t> é</a:t>
            </a:r>
            <a:r>
              <a:rPr lang="fr-FR" altLang="fr-FR" sz="2000" b="1">
                <a:solidFill>
                  <a:srgbClr val="000099"/>
                </a:solidFill>
              </a:rPr>
              <a:t>ruption vésiculeuse puis croûteuse, le long d’un trajet nerveux</a:t>
            </a:r>
          </a:p>
          <a:p>
            <a:pPr marL="0" indent="0">
              <a:buFontTx/>
              <a:buNone/>
            </a:pPr>
            <a:endParaRPr lang="fr-FR" altLang="fr-FR" sz="2000" b="1">
              <a:solidFill>
                <a:srgbClr val="000099"/>
              </a:solidFill>
              <a:cs typeface="Arial" panose="020B0604020202020204" pitchFamily="34" charset="0"/>
            </a:endParaRPr>
          </a:p>
          <a:p>
            <a:pPr marL="0" indent="0">
              <a:buFontTx/>
              <a:buBlip>
                <a:blip r:embed="rId3"/>
              </a:buBlip>
            </a:pPr>
            <a:r>
              <a:rPr lang="fr-FR" altLang="fr-FR" sz="2000">
                <a:solidFill>
                  <a:srgbClr val="000099"/>
                </a:solidFill>
              </a:rPr>
              <a:t> Dure en moyenne</a:t>
            </a:r>
            <a:r>
              <a:rPr lang="fr-FR" altLang="fr-FR" sz="2000" b="1">
                <a:solidFill>
                  <a:srgbClr val="000099"/>
                </a:solidFill>
              </a:rPr>
              <a:t> 2 à 3 semaines</a:t>
            </a:r>
            <a:r>
              <a:rPr lang="fr-FR" altLang="fr-FR" sz="2000">
                <a:solidFill>
                  <a:srgbClr val="000099"/>
                </a:solidFill>
              </a:rPr>
              <a:t>, par poussées successives</a:t>
            </a:r>
          </a:p>
          <a:p>
            <a:pPr marL="0" indent="0">
              <a:buFontTx/>
              <a:buNone/>
            </a:pPr>
            <a:endParaRPr lang="fr-FR" altLang="fr-FR" sz="2000">
              <a:solidFill>
                <a:srgbClr val="000099"/>
              </a:solidFill>
            </a:endParaRPr>
          </a:p>
          <a:p>
            <a:pPr marL="0" indent="0">
              <a:buFontTx/>
              <a:buBlip>
                <a:blip r:embed="rId3"/>
              </a:buBlip>
            </a:pPr>
            <a:r>
              <a:rPr lang="fr-FR" altLang="fr-FR" sz="2000" b="1">
                <a:solidFill>
                  <a:srgbClr val="000099"/>
                </a:solidFill>
              </a:rPr>
              <a:t> Douleurs post-zostériennes</a:t>
            </a:r>
            <a:r>
              <a:rPr lang="fr-FR" altLang="fr-FR" sz="2000">
                <a:solidFill>
                  <a:srgbClr val="000099"/>
                </a:solidFill>
              </a:rPr>
              <a:t> (douleur &gt; 6 mois) = complication la plus fréquente</a:t>
            </a:r>
            <a:endParaRPr lang="fr-FR" altLang="fr-FR" sz="2000">
              <a:solidFill>
                <a:srgbClr val="000099"/>
              </a:solidFill>
              <a:cs typeface="Arial" panose="020B0604020202020204" pitchFamily="34" charset="0"/>
            </a:endParaRPr>
          </a:p>
        </p:txBody>
      </p:sp>
      <p:sp>
        <p:nvSpPr>
          <p:cNvPr id="462850" name="Titre 1"/>
          <p:cNvSpPr txBox="1">
            <a:spLocks/>
          </p:cNvSpPr>
          <p:nvPr/>
        </p:nvSpPr>
        <p:spPr bwMode="auto">
          <a:xfrm>
            <a:off x="2303463" y="361950"/>
            <a:ext cx="10071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3.5. Zona</a:t>
            </a:r>
          </a:p>
        </p:txBody>
      </p:sp>
      <p:sp>
        <p:nvSpPr>
          <p:cNvPr id="462851" name="Espace réservé du contenu 2"/>
          <p:cNvSpPr txBox="1">
            <a:spLocks/>
          </p:cNvSpPr>
          <p:nvPr/>
        </p:nvSpPr>
        <p:spPr bwMode="auto">
          <a:xfrm>
            <a:off x="246063" y="1196975"/>
            <a:ext cx="1051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endParaRPr lang="fr-FR" altLang="fr-FR" sz="3200"/>
          </a:p>
          <a:p>
            <a:pPr>
              <a:buFont typeface="Wingdings" panose="05000000000000000000" pitchFamily="2" charset="2"/>
              <a:buChar char="v"/>
            </a:pPr>
            <a:r>
              <a:rPr lang="fr-FR" altLang="fr-FR" sz="2000" b="1">
                <a:solidFill>
                  <a:srgbClr val="000099"/>
                </a:solidFill>
                <a:cs typeface="Arial" panose="020B0604020202020204" pitchFamily="34" charset="0"/>
              </a:rPr>
              <a:t> </a:t>
            </a:r>
            <a:r>
              <a:rPr lang="fr-FR" altLang="fr-FR" sz="2000" b="1" u="sng">
                <a:solidFill>
                  <a:srgbClr val="000099"/>
                </a:solidFill>
                <a:cs typeface="Arial" panose="020B0604020202020204" pitchFamily="34" charset="0"/>
              </a:rPr>
              <a:t>Quelques rappels</a:t>
            </a:r>
            <a:endParaRPr lang="fr-FR" altLang="fr-FR" sz="3200"/>
          </a:p>
        </p:txBody>
      </p:sp>
      <p:pic>
        <p:nvPicPr>
          <p:cNvPr id="7" name="Image 6"/>
          <p:cNvPicPr>
            <a:picLocks noChangeAspect="1"/>
          </p:cNvPicPr>
          <p:nvPr/>
        </p:nvPicPr>
        <p:blipFill>
          <a:blip r:embed="rId4"/>
          <a:stretch>
            <a:fillRect/>
          </a:stretch>
        </p:blipFill>
        <p:spPr>
          <a:xfrm>
            <a:off x="8856045" y="1606549"/>
            <a:ext cx="2779165" cy="1842707"/>
          </a:xfrm>
          <a:prstGeom prst="rect">
            <a:avLst/>
          </a:prstGeom>
          <a:ln>
            <a:noFill/>
          </a:ln>
          <a:effectLst>
            <a:softEdge rad="112500"/>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ext Box 7"/>
          <p:cNvSpPr txBox="1">
            <a:spLocks noChangeArrowheads="1"/>
          </p:cNvSpPr>
          <p:nvPr/>
        </p:nvSpPr>
        <p:spPr bwMode="auto">
          <a:xfrm>
            <a:off x="2147888" y="2200275"/>
            <a:ext cx="10013950" cy="4154488"/>
          </a:xfrm>
          <a:prstGeom prst="rect">
            <a:avLst/>
          </a:prstGeom>
          <a:noFill/>
          <a:ln>
            <a:noFill/>
          </a:ln>
        </p:spPr>
        <p:txBody>
          <a:bodyPr>
            <a:spAutoFit/>
          </a:bodyPr>
          <a:lstStyle>
            <a:lvl1pPr marL="177800" indent="-1778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cs typeface="Arial" panose="020B0604020202020204" pitchFamily="34" charset="0"/>
              </a:rPr>
              <a:t>En </a:t>
            </a:r>
            <a:r>
              <a:rPr lang="fr-FR" altLang="fr-FR" sz="2000" b="1" dirty="0">
                <a:solidFill>
                  <a:srgbClr val="000099"/>
                </a:solidFill>
                <a:cs typeface="Arial" panose="020B0604020202020204" pitchFamily="34" charset="0"/>
              </a:rPr>
              <a:t>attendant un avis médical</a:t>
            </a:r>
            <a:r>
              <a:rPr lang="fr-FR" altLang="fr-FR" sz="2000" dirty="0">
                <a:solidFill>
                  <a:srgbClr val="000099"/>
                </a:solidFill>
                <a:cs typeface="Arial" panose="020B0604020202020204" pitchFamily="34" charset="0"/>
              </a:rPr>
              <a:t>, ou</a:t>
            </a:r>
            <a:endParaRPr lang="fr-FR" altLang="fr-FR" sz="2000" b="1" dirty="0">
              <a:solidFill>
                <a:srgbClr val="000099"/>
              </a:solidFill>
              <a:cs typeface="Arial" panose="020B0604020202020204" pitchFamily="34" charset="0"/>
            </a:endParaRPr>
          </a:p>
          <a:p>
            <a:pPr fontAlgn="auto">
              <a:lnSpc>
                <a:spcPct val="120000"/>
              </a:lnSpc>
              <a:spcBef>
                <a:spcPts val="0"/>
              </a:spcBef>
              <a:spcAft>
                <a:spcPts val="0"/>
              </a:spcAft>
              <a:buClr>
                <a:srgbClr val="62C400"/>
              </a:buClr>
              <a:buFontTx/>
              <a:buChar char="•"/>
              <a:defRPr/>
            </a:pPr>
            <a:endParaRPr lang="fr-FR" altLang="fr-FR" sz="2000" b="1" dirty="0">
              <a:solidFill>
                <a:srgbClr val="000099"/>
              </a:solidFill>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cs typeface="Arial" panose="020B0604020202020204" pitchFamily="34" charset="0"/>
              </a:rPr>
              <a:t>Pour </a:t>
            </a:r>
            <a:r>
              <a:rPr lang="fr-FR" altLang="fr-FR" sz="2000" b="1" dirty="0">
                <a:solidFill>
                  <a:srgbClr val="000099"/>
                </a:solidFill>
                <a:cs typeface="Arial" panose="020B0604020202020204" pitchFamily="34" charset="0"/>
              </a:rPr>
              <a:t>accompagner une prescription médicale</a:t>
            </a:r>
          </a:p>
          <a:p>
            <a:pPr marL="0" indent="0" fontAlgn="auto">
              <a:lnSpc>
                <a:spcPct val="120000"/>
              </a:lnSpc>
              <a:spcBef>
                <a:spcPts val="0"/>
              </a:spcBef>
              <a:spcAft>
                <a:spcPts val="0"/>
              </a:spcAft>
              <a:buClr>
                <a:srgbClr val="62C400"/>
              </a:buClr>
              <a:defRPr/>
            </a:pPr>
            <a:endParaRPr lang="fr-FR" altLang="fr-FR" sz="2000" b="1" dirty="0">
              <a:solidFill>
                <a:srgbClr val="000099"/>
              </a:solidFill>
              <a:cs typeface="Arial" panose="020B0604020202020204" pitchFamily="34" charset="0"/>
            </a:endParaRPr>
          </a:p>
          <a:p>
            <a:pPr fontAlgn="auto">
              <a:lnSpc>
                <a:spcPct val="120000"/>
              </a:lnSpc>
              <a:spcBef>
                <a:spcPts val="0"/>
              </a:spcBef>
              <a:spcAft>
                <a:spcPts val="0"/>
              </a:spcAft>
              <a:buClr>
                <a:srgbClr val="62C400"/>
              </a:buClr>
              <a:buFontTx/>
              <a:buChar char="•"/>
              <a:defRPr/>
            </a:pPr>
            <a:endParaRPr lang="fr-FR" altLang="fr-FR" sz="2000" dirty="0">
              <a:solidFill>
                <a:srgbClr val="000099"/>
              </a:solidFill>
              <a:cs typeface="Arial" panose="020B0604020202020204" pitchFamily="34" charset="0"/>
            </a:endParaRPr>
          </a:p>
          <a:p>
            <a:pPr fontAlgn="auto">
              <a:lnSpc>
                <a:spcPct val="120000"/>
              </a:lnSpc>
              <a:spcBef>
                <a:spcPts val="0"/>
              </a:spcBef>
              <a:spcAft>
                <a:spcPts val="0"/>
              </a:spcAft>
              <a:buClr>
                <a:srgbClr val="62C400"/>
              </a:buClr>
              <a:buFontTx/>
              <a:buChar char="•"/>
              <a:defRPr/>
            </a:pPr>
            <a:endParaRPr lang="fr-FR" altLang="fr-FR" sz="2000" dirty="0">
              <a:solidFill>
                <a:srgbClr val="000099"/>
              </a:solidFill>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r>
              <a:rPr lang="fr-FR" altLang="fr-FR" sz="2000" b="1" dirty="0">
                <a:solidFill>
                  <a:srgbClr val="000099"/>
                </a:solidFill>
                <a:cs typeface="Arial" panose="020B0604020202020204" pitchFamily="34" charset="0"/>
              </a:rPr>
              <a:t>Douleurs post-zostériennes</a:t>
            </a:r>
          </a:p>
          <a:p>
            <a:pPr marL="342900" indent="-342900" fontAlgn="auto">
              <a:lnSpc>
                <a:spcPct val="120000"/>
              </a:lnSpc>
              <a:spcBef>
                <a:spcPts val="0"/>
              </a:spcBef>
              <a:spcAft>
                <a:spcPts val="0"/>
              </a:spcAft>
              <a:buClr>
                <a:srgbClr val="62C400"/>
              </a:buClr>
              <a:buFontTx/>
              <a:buBlip>
                <a:blip r:embed="rId3"/>
              </a:buBlip>
              <a:defRPr/>
            </a:pPr>
            <a:endParaRPr lang="fr-FR" altLang="fr-FR" sz="2000" b="1" dirty="0">
              <a:solidFill>
                <a:srgbClr val="000099"/>
              </a:solidFill>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endParaRPr lang="fr-FR" altLang="fr-FR" sz="2000" b="1" dirty="0">
              <a:solidFill>
                <a:srgbClr val="000099"/>
              </a:solidFill>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cs typeface="Arial" panose="020B0604020202020204" pitchFamily="34" charset="0"/>
              </a:rPr>
              <a:t>Zona ophtalmique</a:t>
            </a:r>
          </a:p>
          <a:p>
            <a:pPr marL="342900" indent="-342900" fontAlgn="auto">
              <a:lnSpc>
                <a:spcPct val="120000"/>
              </a:lnSpc>
              <a:spcBef>
                <a:spcPts val="0"/>
              </a:spcBef>
              <a:spcAft>
                <a:spcPts val="0"/>
              </a:spcAft>
              <a:buClr>
                <a:srgbClr val="62C400"/>
              </a:buClr>
              <a:buFontTx/>
              <a:buBlip>
                <a:blip r:embed="rId3"/>
              </a:buBlip>
              <a:defRPr/>
            </a:pPr>
            <a:endParaRPr lang="fr-FR" altLang="ja-JP" sz="2000" b="1" dirty="0">
              <a:solidFill>
                <a:srgbClr val="000099"/>
              </a:solidFill>
              <a:cs typeface="Arial" panose="020B0604020202020204" pitchFamily="34" charset="0"/>
            </a:endParaRPr>
          </a:p>
        </p:txBody>
      </p:sp>
      <p:pic>
        <p:nvPicPr>
          <p:cNvPr id="464898"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54863" y="1495425"/>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contenu 2"/>
          <p:cNvSpPr txBox="1">
            <a:spLocks/>
          </p:cNvSpPr>
          <p:nvPr/>
        </p:nvSpPr>
        <p:spPr>
          <a:xfrm>
            <a:off x="257175" y="1365250"/>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pic>
        <p:nvPicPr>
          <p:cNvPr id="464900" name="Picture 2" descr="Afficher l'image d'origin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77975" y="4187825"/>
            <a:ext cx="5699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01" name="Image 8"/>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57225" y="2347913"/>
            <a:ext cx="98742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4902" name="Rectangle 8"/>
          <p:cNvSpPr>
            <a:spLocks noChangeArrowheads="1"/>
          </p:cNvSpPr>
          <p:nvPr/>
        </p:nvSpPr>
        <p:spPr bwMode="auto">
          <a:xfrm>
            <a:off x="4640263" y="5486400"/>
            <a:ext cx="6346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400">
                <a:solidFill>
                  <a:srgbClr val="000099"/>
                </a:solidFill>
                <a:cs typeface="Arial" panose="020B0604020202020204" pitchFamily="34" charset="0"/>
                <a:sym typeface="Wingdings" panose="05000000000000000000" pitchFamily="2" charset="2"/>
              </a:rPr>
              <a:t> </a:t>
            </a:r>
            <a:r>
              <a:rPr lang="fr-FR" altLang="fr-FR" sz="2400" b="1">
                <a:solidFill>
                  <a:srgbClr val="000099"/>
                </a:solidFill>
                <a:cs typeface="Arial" panose="020B0604020202020204" pitchFamily="34" charset="0"/>
                <a:sym typeface="Wingdings" panose="05000000000000000000" pitchFamily="2" charset="2"/>
              </a:rPr>
              <a:t>URGENCE médicale</a:t>
            </a:r>
            <a:endParaRPr lang="fr-FR" altLang="fr-FR" sz="2400" b="1">
              <a:solidFill>
                <a:srgbClr val="000099"/>
              </a:solidFill>
              <a:cs typeface="Arial" panose="020B0604020202020204" pitchFamily="34" charset="0"/>
            </a:endParaRPr>
          </a:p>
        </p:txBody>
      </p:sp>
      <p:sp>
        <p:nvSpPr>
          <p:cNvPr id="464903" name="Rectangle 9"/>
          <p:cNvSpPr>
            <a:spLocks noChangeArrowheads="1"/>
          </p:cNvSpPr>
          <p:nvPr/>
        </p:nvSpPr>
        <p:spPr bwMode="auto">
          <a:xfrm>
            <a:off x="5935663" y="4392613"/>
            <a:ext cx="6346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400">
                <a:solidFill>
                  <a:srgbClr val="000099"/>
                </a:solidFill>
                <a:cs typeface="Arial" panose="020B0604020202020204" pitchFamily="34" charset="0"/>
                <a:sym typeface="Wingdings" panose="05000000000000000000" pitchFamily="2" charset="2"/>
              </a:rPr>
              <a:t> </a:t>
            </a:r>
            <a:r>
              <a:rPr lang="fr-FR" altLang="fr-FR" sz="2400" b="1">
                <a:solidFill>
                  <a:srgbClr val="000099"/>
                </a:solidFill>
                <a:cs typeface="Arial" panose="020B0604020202020204" pitchFamily="34" charset="0"/>
                <a:sym typeface="Wingdings" panose="05000000000000000000" pitchFamily="2" charset="2"/>
              </a:rPr>
              <a:t>Consultation médicale</a:t>
            </a:r>
            <a:endParaRPr lang="fr-FR" altLang="fr-FR" sz="2400" b="1">
              <a:solidFill>
                <a:srgbClr val="000099"/>
              </a:solidFill>
              <a:cs typeface="Arial" panose="020B0604020202020204" pitchFamily="34" charset="0"/>
            </a:endParaRPr>
          </a:p>
        </p:txBody>
      </p:sp>
      <p:pic>
        <p:nvPicPr>
          <p:cNvPr id="464904" name="Image 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348663" y="5307013"/>
            <a:ext cx="754062"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4905" name="Titre 1"/>
          <p:cNvSpPr txBox="1">
            <a:spLocks/>
          </p:cNvSpPr>
          <p:nvPr/>
        </p:nvSpPr>
        <p:spPr bwMode="auto">
          <a:xfrm>
            <a:off x="2303463" y="361950"/>
            <a:ext cx="10071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3.5. Zona</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9" name="Rectangle 7"/>
          <p:cNvSpPr>
            <a:spLocks noChangeArrowheads="1"/>
          </p:cNvSpPr>
          <p:nvPr/>
        </p:nvSpPr>
        <p:spPr bwMode="auto">
          <a:xfrm>
            <a:off x="4446588" y="990600"/>
            <a:ext cx="3113087" cy="95408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600">
                <a:solidFill>
                  <a:srgbClr val="000099"/>
                </a:solidFill>
                <a:ea typeface="MS PGothic" panose="020B0600070205080204" pitchFamily="34" charset="-128"/>
              </a:rPr>
              <a:t>Systématiquement </a:t>
            </a:r>
          </a:p>
          <a:p>
            <a:pPr algn="ctr" eaLnBrk="0" hangingPunct="0"/>
            <a:r>
              <a:rPr lang="fr-FR" altLang="fr-FR" b="1">
                <a:solidFill>
                  <a:srgbClr val="000099"/>
                </a:solidFill>
                <a:ea typeface="MS PGothic" panose="020B0600070205080204" pitchFamily="34" charset="-128"/>
              </a:rPr>
              <a:t>Vaccinotoxinum 15 CH</a:t>
            </a:r>
          </a:p>
          <a:p>
            <a:pPr algn="ctr" eaLnBrk="0" hangingPunct="0"/>
            <a:r>
              <a:rPr lang="fr-FR" altLang="fr-FR" sz="1600">
                <a:solidFill>
                  <a:srgbClr val="000099"/>
                </a:solidFill>
                <a:ea typeface="MS PGothic" panose="020B0600070205080204" pitchFamily="34" charset="-128"/>
              </a:rPr>
              <a:t>1 dose par jour pendant 3 jours</a:t>
            </a:r>
          </a:p>
        </p:txBody>
      </p:sp>
      <p:sp>
        <p:nvSpPr>
          <p:cNvPr id="466946" name="Freeform 9"/>
          <p:cNvSpPr>
            <a:spLocks/>
          </p:cNvSpPr>
          <p:nvPr/>
        </p:nvSpPr>
        <p:spPr bwMode="auto">
          <a:xfrm rot="-5625315">
            <a:off x="6948487" y="1973263"/>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5C41D"/>
          </a:solidFill>
          <a:ln w="9525">
            <a:solidFill>
              <a:srgbClr val="95C41D"/>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466947" name="Freeform 8"/>
          <p:cNvSpPr>
            <a:spLocks/>
          </p:cNvSpPr>
          <p:nvPr/>
        </p:nvSpPr>
        <p:spPr bwMode="auto">
          <a:xfrm rot="5625315" flipV="1">
            <a:off x="6824662" y="49545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5C41D"/>
          </a:solidFill>
          <a:ln w="9525">
            <a:solidFill>
              <a:srgbClr val="95C41D"/>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466948" name="Freeform 11"/>
          <p:cNvSpPr>
            <a:spLocks/>
          </p:cNvSpPr>
          <p:nvPr/>
        </p:nvSpPr>
        <p:spPr bwMode="auto">
          <a:xfrm rot="5625315" flipH="1">
            <a:off x="4702175" y="2038351"/>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5C41D"/>
          </a:solidFill>
          <a:ln w="9525">
            <a:solidFill>
              <a:srgbClr val="95C41D"/>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466949" name="Freeform 10"/>
          <p:cNvSpPr>
            <a:spLocks/>
          </p:cNvSpPr>
          <p:nvPr/>
        </p:nvSpPr>
        <p:spPr bwMode="auto">
          <a:xfrm rot="-5625315" flipH="1" flipV="1">
            <a:off x="4762500" y="4930776"/>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5C41D"/>
          </a:solidFill>
          <a:ln w="9525">
            <a:solidFill>
              <a:srgbClr val="95C41D"/>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469004" name="Rectangle 10"/>
          <p:cNvSpPr>
            <a:spLocks noChangeArrowheads="1"/>
          </p:cNvSpPr>
          <p:nvPr/>
        </p:nvSpPr>
        <p:spPr bwMode="auto">
          <a:xfrm>
            <a:off x="184150" y="4411663"/>
            <a:ext cx="4357688" cy="1757362"/>
          </a:xfrm>
          <a:prstGeom prst="roundRect">
            <a:avLst/>
          </a:prstGeom>
          <a:noFill/>
          <a:ln w="9525">
            <a:solidFill>
              <a:srgbClr val="92D050"/>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spcBef>
                <a:spcPts val="0"/>
              </a:spcBef>
              <a:spcAft>
                <a:spcPts val="0"/>
              </a:spcAft>
              <a:defRPr/>
            </a:pPr>
            <a:r>
              <a:rPr lang="fr-FR" sz="1600" b="1" dirty="0">
                <a:solidFill>
                  <a:srgbClr val="000099"/>
                </a:solidFill>
              </a:rPr>
              <a:t>Vésicules bleuâtres accompagnées de névralgies</a:t>
            </a:r>
            <a:endParaRPr lang="fr-FR" sz="1600" b="1" dirty="0">
              <a:solidFill>
                <a:srgbClr val="000099"/>
              </a:solidFill>
              <a:cs typeface="Arial"/>
            </a:endParaRPr>
          </a:p>
          <a:p>
            <a:pPr indent="271463" algn="ctr" fontAlgn="auto">
              <a:spcBef>
                <a:spcPts val="0"/>
              </a:spcBef>
              <a:spcAft>
                <a:spcPts val="0"/>
              </a:spcAft>
              <a:defRPr/>
            </a:pPr>
            <a:r>
              <a:rPr lang="fr-FR" sz="1600" dirty="0">
                <a:solidFill>
                  <a:srgbClr val="000099"/>
                </a:solidFill>
              </a:rPr>
              <a:t>Localisation</a:t>
            </a:r>
            <a:r>
              <a:rPr lang="fr-FR" sz="1600" b="1" dirty="0">
                <a:solidFill>
                  <a:srgbClr val="000099"/>
                </a:solidFill>
              </a:rPr>
              <a:t> thoracique</a:t>
            </a:r>
            <a:r>
              <a:rPr lang="fr-FR" sz="1600" dirty="0">
                <a:solidFill>
                  <a:srgbClr val="000099"/>
                </a:solidFill>
              </a:rPr>
              <a:t> prédominante</a:t>
            </a:r>
          </a:p>
          <a:p>
            <a:pPr algn="ctr" fontAlgn="auto">
              <a:spcBef>
                <a:spcPts val="0"/>
              </a:spcBef>
              <a:spcAft>
                <a:spcPts val="0"/>
              </a:spcAft>
              <a:buFont typeface="Arial"/>
              <a:buNone/>
              <a:defRPr/>
            </a:pPr>
            <a:endParaRPr lang="fr-FR" sz="1600" b="1" dirty="0">
              <a:solidFill>
                <a:srgbClr val="3333CC"/>
              </a:solidFill>
              <a:cs typeface="Arial"/>
            </a:endParaRPr>
          </a:p>
          <a:p>
            <a:pPr algn="ctr" fontAlgn="auto">
              <a:spcBef>
                <a:spcPts val="0"/>
              </a:spcBef>
              <a:spcAft>
                <a:spcPts val="0"/>
              </a:spcAft>
              <a:defRPr/>
            </a:pPr>
            <a:r>
              <a:rPr lang="fr-FR" altLang="fr-FR" b="1" dirty="0" err="1">
                <a:solidFill>
                  <a:srgbClr val="000099"/>
                </a:solidFill>
              </a:rPr>
              <a:t>Ranunculus</a:t>
            </a:r>
            <a:r>
              <a:rPr lang="fr-FR" altLang="fr-FR" b="1" dirty="0">
                <a:solidFill>
                  <a:srgbClr val="000099"/>
                </a:solidFill>
              </a:rPr>
              <a:t> </a:t>
            </a:r>
            <a:r>
              <a:rPr lang="fr-FR" altLang="fr-FR" b="1" dirty="0" err="1">
                <a:solidFill>
                  <a:srgbClr val="000099"/>
                </a:solidFill>
              </a:rPr>
              <a:t>bulbosus</a:t>
            </a:r>
            <a:r>
              <a:rPr lang="fr-FR" altLang="fr-FR" b="1" dirty="0">
                <a:solidFill>
                  <a:srgbClr val="000099"/>
                </a:solidFill>
              </a:rPr>
              <a:t> 9 </a:t>
            </a:r>
            <a:r>
              <a:rPr lang="fr-FR" altLang="fr-FR" b="1" dirty="0">
                <a:solidFill>
                  <a:srgbClr val="000099"/>
                </a:solidFill>
                <a:latin typeface="Arial"/>
              </a:rPr>
              <a:t>CH </a:t>
            </a:r>
          </a:p>
          <a:p>
            <a:pPr algn="ctr" fontAlgn="auto">
              <a:spcBef>
                <a:spcPts val="0"/>
              </a:spcBef>
              <a:spcAft>
                <a:spcPts val="0"/>
              </a:spcAft>
              <a:defRPr/>
            </a:pPr>
            <a:r>
              <a:rPr lang="fr-FR" altLang="fr-FR" sz="1600" dirty="0">
                <a:solidFill>
                  <a:srgbClr val="000099"/>
                </a:solidFill>
              </a:rPr>
              <a:t>5 granules 3 fois par jour</a:t>
            </a:r>
          </a:p>
        </p:txBody>
      </p:sp>
      <p:sp>
        <p:nvSpPr>
          <p:cNvPr id="469005" name="Rectangle 10"/>
          <p:cNvSpPr>
            <a:spLocks noChangeArrowheads="1"/>
          </p:cNvSpPr>
          <p:nvPr/>
        </p:nvSpPr>
        <p:spPr bwMode="auto">
          <a:xfrm>
            <a:off x="168275" y="2138363"/>
            <a:ext cx="4338638" cy="1458912"/>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600" b="1">
                <a:solidFill>
                  <a:srgbClr val="000099"/>
                </a:solidFill>
                <a:ea typeface="MS PGothic" panose="020B0600070205080204" pitchFamily="34" charset="-128"/>
              </a:rPr>
              <a:t>Œdème</a:t>
            </a:r>
            <a:r>
              <a:rPr lang="fr-FR" altLang="fr-FR" sz="1600">
                <a:solidFill>
                  <a:srgbClr val="000099"/>
                </a:solidFill>
                <a:ea typeface="MS PGothic" panose="020B0600070205080204" pitchFamily="34" charset="-128"/>
              </a:rPr>
              <a:t> rosé, douleur </a:t>
            </a:r>
            <a:r>
              <a:rPr lang="fr-FR" altLang="fr-FR" sz="1600" b="1">
                <a:solidFill>
                  <a:srgbClr val="000099"/>
                </a:solidFill>
                <a:ea typeface="MS PGothic" panose="020B0600070205080204" pitchFamily="34" charset="-128"/>
              </a:rPr>
              <a:t>piquante et brûlante</a:t>
            </a:r>
            <a:endParaRPr lang="fr-FR" altLang="fr-FR" sz="1600" b="1">
              <a:solidFill>
                <a:srgbClr val="000099"/>
              </a:solidFill>
              <a:ea typeface="MS PGothic" panose="020B0600070205080204" pitchFamily="34" charset="-128"/>
              <a:cs typeface="Arial" panose="020B0604020202020204" pitchFamily="34" charset="0"/>
            </a:endParaRPr>
          </a:p>
          <a:p>
            <a:pPr algn="ctr"/>
            <a:r>
              <a:rPr lang="fr-FR" altLang="fr-FR" sz="1600" b="1">
                <a:solidFill>
                  <a:srgbClr val="000099"/>
                </a:solidFill>
                <a:ea typeface="MS PGothic" panose="020B0600070205080204" pitchFamily="34" charset="-128"/>
              </a:rPr>
              <a:t>améliorée par les applications froides</a:t>
            </a:r>
          </a:p>
          <a:p>
            <a:pPr algn="ctr"/>
            <a:endParaRPr lang="fr-FR" altLang="fr-FR" sz="1600" b="1">
              <a:solidFill>
                <a:srgbClr val="000099"/>
              </a:solidFill>
              <a:ea typeface="MS PGothic" panose="020B0600070205080204" pitchFamily="34" charset="-128"/>
            </a:endParaRPr>
          </a:p>
          <a:p>
            <a:pPr algn="ctr">
              <a:buClr>
                <a:srgbClr val="33CC33"/>
              </a:buClr>
            </a:pPr>
            <a:r>
              <a:rPr lang="fr-FR" altLang="fr-FR" b="1">
                <a:solidFill>
                  <a:srgbClr val="000099"/>
                </a:solidFill>
                <a:ea typeface="MS PGothic" panose="020B0600070205080204" pitchFamily="34" charset="-128"/>
              </a:rPr>
              <a:t>Apis mellifica 15 CH</a:t>
            </a:r>
          </a:p>
          <a:p>
            <a:pPr algn="ctr"/>
            <a:r>
              <a:rPr lang="fr-FR" altLang="fr-FR" sz="1600">
                <a:solidFill>
                  <a:srgbClr val="000099"/>
                </a:solidFill>
                <a:ea typeface="MS PGothic" panose="020B0600070205080204" pitchFamily="34" charset="-128"/>
              </a:rPr>
              <a:t>5 granules 3 fois par jour</a:t>
            </a:r>
          </a:p>
        </p:txBody>
      </p:sp>
      <p:sp>
        <p:nvSpPr>
          <p:cNvPr id="469006" name="Rectangle 10"/>
          <p:cNvSpPr>
            <a:spLocks noChangeArrowheads="1"/>
          </p:cNvSpPr>
          <p:nvPr/>
        </p:nvSpPr>
        <p:spPr bwMode="auto">
          <a:xfrm>
            <a:off x="7480300" y="4411663"/>
            <a:ext cx="3968750" cy="1862137"/>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600" b="1">
                <a:solidFill>
                  <a:srgbClr val="000099"/>
                </a:solidFill>
                <a:cs typeface="Arial" panose="020B0604020202020204" pitchFamily="34" charset="0"/>
              </a:rPr>
              <a:t>Vésicules à contenu épais jaunâtre</a:t>
            </a:r>
            <a:r>
              <a:rPr lang="fr-FR" altLang="fr-FR" sz="1600">
                <a:solidFill>
                  <a:srgbClr val="000099"/>
                </a:solidFill>
                <a:cs typeface="Arial" panose="020B0604020202020204" pitchFamily="34" charset="0"/>
              </a:rPr>
              <a:t> devenant brun, </a:t>
            </a:r>
            <a:r>
              <a:rPr lang="fr-FR" altLang="fr-FR" sz="1600" b="1">
                <a:solidFill>
                  <a:srgbClr val="000099"/>
                </a:solidFill>
                <a:cs typeface="Arial" panose="020B0604020202020204" pitchFamily="34" charset="0"/>
              </a:rPr>
              <a:t>croûtes</a:t>
            </a:r>
            <a:r>
              <a:rPr lang="fr-FR" altLang="fr-FR" sz="1600">
                <a:solidFill>
                  <a:srgbClr val="000099"/>
                </a:solidFill>
                <a:cs typeface="Arial" panose="020B0604020202020204" pitchFamily="34" charset="0"/>
              </a:rPr>
              <a:t> épaisses dissimulant un pus épais et irritant</a:t>
            </a:r>
          </a:p>
          <a:p>
            <a:pPr algn="ctr"/>
            <a:r>
              <a:rPr lang="fr-FR" altLang="fr-FR" sz="1600" b="1">
                <a:solidFill>
                  <a:srgbClr val="000099"/>
                </a:solidFill>
                <a:cs typeface="Arial" panose="020B0604020202020204" pitchFamily="34" charset="0"/>
              </a:rPr>
              <a:t>Névralgies</a:t>
            </a:r>
            <a:r>
              <a:rPr lang="fr-FR" altLang="fr-FR" sz="1600">
                <a:solidFill>
                  <a:srgbClr val="000099"/>
                </a:solidFill>
                <a:cs typeface="Arial" panose="020B0604020202020204" pitchFamily="34" charset="0"/>
              </a:rPr>
              <a:t> intercostales ou faciales</a:t>
            </a:r>
          </a:p>
          <a:p>
            <a:pPr algn="ctr">
              <a:spcBef>
                <a:spcPts val="600"/>
              </a:spcBef>
            </a:pPr>
            <a:r>
              <a:rPr lang="fr-FR" altLang="fr-FR" b="1">
                <a:solidFill>
                  <a:srgbClr val="000099"/>
                </a:solidFill>
                <a:ea typeface="MS PGothic" panose="020B0600070205080204" pitchFamily="34" charset="-128"/>
                <a:cs typeface="Arial" panose="020B0604020202020204" pitchFamily="34" charset="0"/>
              </a:rPr>
              <a:t>Mezereum</a:t>
            </a:r>
            <a:r>
              <a:rPr lang="fr-FR" altLang="fr-FR" b="1">
                <a:solidFill>
                  <a:srgbClr val="3333CC"/>
                </a:solidFill>
                <a:ea typeface="MS PGothic" panose="020B0600070205080204" pitchFamily="34" charset="-128"/>
                <a:cs typeface="Arial" panose="020B0604020202020204" pitchFamily="34" charset="0"/>
              </a:rPr>
              <a:t> </a:t>
            </a:r>
            <a:r>
              <a:rPr lang="fr-FR" altLang="fr-FR" b="1">
                <a:solidFill>
                  <a:srgbClr val="000099"/>
                </a:solidFill>
                <a:ea typeface="MS PGothic" panose="020B0600070205080204" pitchFamily="34" charset="-128"/>
                <a:cs typeface="Arial" panose="020B0604020202020204" pitchFamily="34" charset="0"/>
              </a:rPr>
              <a:t>15 CH</a:t>
            </a:r>
          </a:p>
          <a:p>
            <a:pPr algn="ctr"/>
            <a:r>
              <a:rPr lang="fr-FR" altLang="fr-FR" sz="1600">
                <a:solidFill>
                  <a:srgbClr val="000099"/>
                </a:solidFill>
                <a:ea typeface="MS PGothic" panose="020B0600070205080204" pitchFamily="34" charset="-128"/>
                <a:cs typeface="Arial" panose="020B0604020202020204" pitchFamily="34" charset="0"/>
              </a:rPr>
              <a:t>5 granules 3 fois par jour</a:t>
            </a:r>
          </a:p>
        </p:txBody>
      </p:sp>
      <p:sp>
        <p:nvSpPr>
          <p:cNvPr id="469007" name="Rectangle 10"/>
          <p:cNvSpPr>
            <a:spLocks noChangeArrowheads="1"/>
          </p:cNvSpPr>
          <p:nvPr/>
        </p:nvSpPr>
        <p:spPr bwMode="auto">
          <a:xfrm>
            <a:off x="7480300" y="2138363"/>
            <a:ext cx="4584700" cy="1808162"/>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600">
                <a:solidFill>
                  <a:srgbClr val="000099"/>
                </a:solidFill>
                <a:ea typeface="MS PGothic" panose="020B0600070205080204" pitchFamily="34" charset="-128"/>
              </a:rPr>
              <a:t>Base érythémateuse, petites </a:t>
            </a:r>
            <a:r>
              <a:rPr lang="fr-FR" altLang="fr-FR" sz="1600" b="1">
                <a:solidFill>
                  <a:srgbClr val="000099"/>
                </a:solidFill>
                <a:ea typeface="MS PGothic" panose="020B0600070205080204" pitchFamily="34" charset="-128"/>
              </a:rPr>
              <a:t>vésicules de liquide clair</a:t>
            </a:r>
            <a:r>
              <a:rPr lang="fr-FR" altLang="fr-FR" sz="1600">
                <a:solidFill>
                  <a:srgbClr val="000099"/>
                </a:solidFill>
                <a:ea typeface="MS PGothic" panose="020B0600070205080204" pitchFamily="34" charset="-128"/>
              </a:rPr>
              <a:t> et transparent</a:t>
            </a:r>
            <a:endParaRPr lang="fr-FR" altLang="fr-FR" sz="1600">
              <a:solidFill>
                <a:srgbClr val="000099"/>
              </a:solidFill>
              <a:ea typeface="MS PGothic" panose="020B0600070205080204" pitchFamily="34" charset="-128"/>
              <a:cs typeface="Arial" panose="020B0604020202020204" pitchFamily="34" charset="0"/>
            </a:endParaRPr>
          </a:p>
          <a:p>
            <a:pPr algn="ctr"/>
            <a:r>
              <a:rPr lang="fr-FR" altLang="fr-FR" sz="1600">
                <a:solidFill>
                  <a:srgbClr val="000099"/>
                </a:solidFill>
                <a:ea typeface="MS PGothic" panose="020B0600070205080204" pitchFamily="34" charset="-128"/>
              </a:rPr>
              <a:t>Prurit </a:t>
            </a:r>
            <a:r>
              <a:rPr lang="fr-FR" altLang="fr-FR" sz="1600" b="1" i="1">
                <a:solidFill>
                  <a:srgbClr val="000099"/>
                </a:solidFill>
                <a:ea typeface="MS PGothic" panose="020B0600070205080204" pitchFamily="34" charset="-128"/>
              </a:rPr>
              <a:t>amélioré par les applications chaudes</a:t>
            </a:r>
          </a:p>
          <a:p>
            <a:pPr algn="ctr"/>
            <a:endParaRPr lang="fr-FR" altLang="fr-FR" sz="1600" b="1" i="1">
              <a:solidFill>
                <a:srgbClr val="000099"/>
              </a:solidFill>
              <a:ea typeface="MS PGothic" panose="020B0600070205080204" pitchFamily="34" charset="-128"/>
            </a:endParaRPr>
          </a:p>
          <a:p>
            <a:pPr algn="ctr" eaLnBrk="0" hangingPunct="0">
              <a:buClr>
                <a:srgbClr val="62C400"/>
              </a:buClr>
            </a:pPr>
            <a:r>
              <a:rPr lang="fr-FR" altLang="fr-FR" b="1">
                <a:solidFill>
                  <a:srgbClr val="000099"/>
                </a:solidFill>
                <a:ea typeface="MS PGothic" panose="020B0600070205080204" pitchFamily="34" charset="-128"/>
              </a:rPr>
              <a:t>Rhus toxicodendron 9 CH</a:t>
            </a:r>
          </a:p>
          <a:p>
            <a:pPr algn="ctr"/>
            <a:r>
              <a:rPr lang="fr-FR" altLang="fr-FR" sz="1600">
                <a:solidFill>
                  <a:srgbClr val="000099"/>
                </a:solidFill>
                <a:ea typeface="MS PGothic" panose="020B0600070205080204" pitchFamily="34" charset="-128"/>
              </a:rPr>
              <a:t>5 granules 3 fois par jour</a:t>
            </a:r>
          </a:p>
        </p:txBody>
      </p:sp>
      <p:sp>
        <p:nvSpPr>
          <p:cNvPr id="449549" name="Oval 13"/>
          <p:cNvSpPr>
            <a:spLocks noChangeArrowheads="1"/>
          </p:cNvSpPr>
          <p:nvPr/>
        </p:nvSpPr>
        <p:spPr bwMode="auto">
          <a:xfrm>
            <a:off x="4727575" y="2524125"/>
            <a:ext cx="2647950" cy="2430463"/>
          </a:xfrm>
          <a:prstGeom prst="ellipse">
            <a:avLst/>
          </a:prstGeom>
          <a:solidFill>
            <a:schemeClr val="bg1"/>
          </a:solidFill>
          <a:ln w="57150">
            <a:solidFill>
              <a:srgbClr val="AAD8DA"/>
            </a:solidFill>
            <a:round/>
            <a:headEnd/>
            <a:tailEnd/>
          </a:ln>
        </p:spPr>
        <p:txBody>
          <a:bodyPr/>
          <a:lstStyle/>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n-lt"/>
              <a:ea typeface="ＭＳ Ｐゴシック" charset="-128"/>
              <a:cs typeface="Arial" pitchFamily="34" charset="0"/>
            </a:endParaRPr>
          </a:p>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n-lt"/>
              <a:ea typeface="ＭＳ Ｐゴシック" charset="-128"/>
              <a:cs typeface="Arial" pitchFamily="34" charset="0"/>
            </a:endParaRPr>
          </a:p>
          <a:p>
            <a:pPr algn="ctr" eaLnBrk="0" fontAlgn="auto" hangingPunct="0">
              <a:spcBef>
                <a:spcPct val="100000"/>
              </a:spcBef>
              <a:spcAft>
                <a:spcPts val="0"/>
              </a:spcAft>
              <a:defRPr/>
            </a:pPr>
            <a:r>
              <a:rPr lang="fr-FR" altLang="fr-FR" sz="2200" dirty="0">
                <a:solidFill>
                  <a:srgbClr val="000099"/>
                </a:solidFill>
                <a:effectLst>
                  <a:outerShdw blurRad="38100" dist="38100" dir="2700000" algn="tl">
                    <a:srgbClr val="C0C0C0"/>
                  </a:outerShdw>
                </a:effectLst>
                <a:latin typeface="+mn-lt"/>
                <a:ea typeface="ＭＳ Ｐゴシック" charset="-128"/>
                <a:cs typeface="Arial" pitchFamily="34" charset="0"/>
              </a:rPr>
              <a:t>Qui suis-je ?</a:t>
            </a:r>
          </a:p>
          <a:p>
            <a:pPr algn="ctr" eaLnBrk="0" fontAlgn="auto" hangingPunct="0">
              <a:spcBef>
                <a:spcPts val="0"/>
              </a:spcBef>
              <a:spcAft>
                <a:spcPts val="0"/>
              </a:spcAft>
              <a:defRPr/>
            </a:pPr>
            <a:endParaRPr lang="fr-FR" altLang="fr-FR" sz="2200" dirty="0">
              <a:solidFill>
                <a:srgbClr val="000099"/>
              </a:solidFill>
              <a:effectLst>
                <a:outerShdw blurRad="38100" dist="38100" dir="2700000" algn="tl">
                  <a:srgbClr val="C0C0C0"/>
                </a:outerShdw>
              </a:effectLst>
              <a:latin typeface="+mn-lt"/>
              <a:ea typeface="ＭＳ Ｐゴシック" charset="-128"/>
              <a:cs typeface="Arial" pitchFamily="34" charset="0"/>
            </a:endParaRPr>
          </a:p>
        </p:txBody>
      </p:sp>
      <p:sp>
        <p:nvSpPr>
          <p:cNvPr id="466955" name="Titre 1"/>
          <p:cNvSpPr txBox="1">
            <a:spLocks/>
          </p:cNvSpPr>
          <p:nvPr/>
        </p:nvSpPr>
        <p:spPr bwMode="auto">
          <a:xfrm>
            <a:off x="2303463" y="361950"/>
            <a:ext cx="10071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3.5. Zona</a:t>
            </a:r>
          </a:p>
        </p:txBody>
      </p:sp>
      <p:pic>
        <p:nvPicPr>
          <p:cNvPr id="3" name="Image 2"/>
          <p:cNvPicPr>
            <a:picLocks noChangeAspect="1"/>
          </p:cNvPicPr>
          <p:nvPr/>
        </p:nvPicPr>
        <p:blipFill>
          <a:blip r:embed="rId3">
            <a:extLst>
              <a:ext uri="{28A0092B-C50C-407E-A947-70E740481C1C}">
                <a14:useLocalDpi xmlns:a14="http://schemas.microsoft.com/office/drawing/2010/main"/>
              </a:ext>
            </a:extLst>
          </a:blip>
          <a:srcRect r="25320" b="16254"/>
          <a:stretch>
            <a:fillRect/>
          </a:stretch>
        </p:blipFill>
        <p:spPr bwMode="auto">
          <a:xfrm>
            <a:off x="4708525" y="2001838"/>
            <a:ext cx="2840038"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02025" y="4286250"/>
            <a:ext cx="39719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625975" y="4159250"/>
            <a:ext cx="2732088"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89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6899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8999">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6900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9007">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69007">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9007">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69006">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9006">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3"/>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69006">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69006">
                                            <p:txEl>
                                              <p:pRg st="3" end="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469004">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69004">
                                            <p:txEl>
                                              <p:pRg st="1" end="1"/>
                                            </p:txEl>
                                          </p:spTgt>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4"/>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469004">
                                            <p:txEl>
                                              <p:pRg st="3" end="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69004">
                                            <p:txEl>
                                              <p:pRg st="4" end="4"/>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469005">
                                            <p:txEl>
                                              <p:pRg st="0" end="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69005">
                                            <p:txEl>
                                              <p:pRg st="1" end="1"/>
                                            </p:txEl>
                                          </p:spTgt>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2"/>
                                        </p:tgtEl>
                                        <p:attrNameLst>
                                          <p:attrName>style.visibility</p:attrName>
                                        </p:attrNameLst>
                                      </p:cBhvr>
                                      <p:to>
                                        <p:strVal val="hidden"/>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469005">
                                            <p:txEl>
                                              <p:pRg st="3" end="3"/>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6900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Titre 1"/>
          <p:cNvSpPr txBox="1">
            <a:spLocks/>
          </p:cNvSpPr>
          <p:nvPr/>
        </p:nvSpPr>
        <p:spPr bwMode="auto">
          <a:xfrm>
            <a:off x="2303463" y="361950"/>
            <a:ext cx="10071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3.5. Zona</a:t>
            </a:r>
          </a:p>
        </p:txBody>
      </p:sp>
      <p:sp>
        <p:nvSpPr>
          <p:cNvPr id="6" name="Rectangle 5"/>
          <p:cNvSpPr>
            <a:spLocks noChangeArrowheads="1"/>
          </p:cNvSpPr>
          <p:nvPr/>
        </p:nvSpPr>
        <p:spPr bwMode="auto">
          <a:xfrm>
            <a:off x="550863" y="3379788"/>
            <a:ext cx="609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14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Douleur le long d’un </a:t>
            </a:r>
            <a:r>
              <a:rPr lang="fr-FR" altLang="fr-FR" sz="1600" b="1">
                <a:solidFill>
                  <a:srgbClr val="000099"/>
                </a:solidFill>
              </a:rPr>
              <a:t>trajet nerveux,</a:t>
            </a:r>
            <a:endParaRPr lang="fr-FR" altLang="fr-FR" sz="1600" b="1">
              <a:solidFill>
                <a:srgbClr val="000099"/>
              </a:solidFill>
              <a:cs typeface="Arial" panose="020B0604020202020204" pitchFamily="34" charset="0"/>
            </a:endParaRPr>
          </a:p>
          <a:p>
            <a:r>
              <a:rPr lang="fr-FR" altLang="fr-FR" sz="1600">
                <a:solidFill>
                  <a:srgbClr val="000099"/>
                </a:solidFill>
              </a:rPr>
              <a:t>Névralgie des terminaisons nerveuses</a:t>
            </a:r>
            <a:endParaRPr lang="fr-FR" altLang="fr-FR" sz="1600">
              <a:solidFill>
                <a:srgbClr val="000099"/>
              </a:solidFill>
              <a:cs typeface="Arial" panose="020B0604020202020204" pitchFamily="34" charset="0"/>
            </a:endParaRPr>
          </a:p>
        </p:txBody>
      </p:sp>
      <p:sp>
        <p:nvSpPr>
          <p:cNvPr id="7" name="Rectangle 6"/>
          <p:cNvSpPr>
            <a:spLocks noChangeArrowheads="1"/>
          </p:cNvSpPr>
          <p:nvPr/>
        </p:nvSpPr>
        <p:spPr bwMode="auto">
          <a:xfrm>
            <a:off x="550863" y="5222875"/>
            <a:ext cx="6096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14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cs typeface="Arial" panose="020B0604020202020204" pitchFamily="34" charset="0"/>
              </a:rPr>
              <a:t>En cas de </a:t>
            </a:r>
            <a:r>
              <a:rPr lang="fr-FR" altLang="fr-FR" sz="1600" b="1">
                <a:solidFill>
                  <a:srgbClr val="000099"/>
                </a:solidFill>
                <a:cs typeface="Arial" panose="020B0604020202020204" pitchFamily="34" charset="0"/>
              </a:rPr>
              <a:t>cicatrices</a:t>
            </a:r>
          </a:p>
          <a:p>
            <a:endParaRPr lang="fr-FR" altLang="fr-FR" sz="1600">
              <a:solidFill>
                <a:srgbClr val="000099"/>
              </a:solidFill>
              <a:cs typeface="Arial" panose="020B0604020202020204" pitchFamily="34" charset="0"/>
            </a:endParaRPr>
          </a:p>
        </p:txBody>
      </p:sp>
      <p:sp>
        <p:nvSpPr>
          <p:cNvPr id="8" name="Rectangle 7"/>
          <p:cNvSpPr>
            <a:spLocks noChangeArrowheads="1"/>
          </p:cNvSpPr>
          <p:nvPr/>
        </p:nvSpPr>
        <p:spPr bwMode="auto">
          <a:xfrm>
            <a:off x="439738" y="1846263"/>
            <a:ext cx="60960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14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Douleur brûlante</a:t>
            </a:r>
            <a:r>
              <a:rPr lang="fr-FR" altLang="fr-FR" sz="1600" b="1">
                <a:solidFill>
                  <a:srgbClr val="000099"/>
                </a:solidFill>
              </a:rPr>
              <a:t> </a:t>
            </a:r>
            <a:r>
              <a:rPr lang="fr-FR" altLang="fr-FR" sz="1600" b="1" i="1">
                <a:solidFill>
                  <a:srgbClr val="000099"/>
                </a:solidFill>
              </a:rPr>
              <a:t>améliorée par la chaleur</a:t>
            </a:r>
            <a:endParaRPr lang="fr-FR" altLang="fr-FR" sz="1600" b="1" i="1">
              <a:solidFill>
                <a:srgbClr val="000099"/>
              </a:solidFill>
              <a:cs typeface="Arial" panose="020B0604020202020204" pitchFamily="34" charset="0"/>
            </a:endParaRPr>
          </a:p>
          <a:p>
            <a:r>
              <a:rPr lang="fr-FR" altLang="fr-FR" sz="1600">
                <a:solidFill>
                  <a:srgbClr val="000099"/>
                </a:solidFill>
              </a:rPr>
              <a:t>Chaque poussée est plus intense que la précédente</a:t>
            </a:r>
          </a:p>
          <a:p>
            <a:r>
              <a:rPr lang="fr-FR" altLang="fr-FR" sz="1600">
                <a:solidFill>
                  <a:srgbClr val="000099"/>
                </a:solidFill>
                <a:cs typeface="Arial" panose="020B0604020202020204" pitchFamily="34" charset="0"/>
              </a:rPr>
              <a:t>Asthénie intense</a:t>
            </a:r>
          </a:p>
        </p:txBody>
      </p:sp>
      <p:sp>
        <p:nvSpPr>
          <p:cNvPr id="10" name="Text Box 6"/>
          <p:cNvSpPr>
            <a:spLocks noChangeArrowheads="1"/>
          </p:cNvSpPr>
          <p:nvPr/>
        </p:nvSpPr>
        <p:spPr bwMode="auto">
          <a:xfrm>
            <a:off x="6827838" y="3271838"/>
            <a:ext cx="4411662"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Hypericum perforatum 15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3 à 4 fois par jour pendant 1 mois</a:t>
            </a:r>
          </a:p>
        </p:txBody>
      </p:sp>
      <p:sp>
        <p:nvSpPr>
          <p:cNvPr id="11" name="Text Box 6"/>
          <p:cNvSpPr>
            <a:spLocks noChangeArrowheads="1"/>
          </p:cNvSpPr>
          <p:nvPr/>
        </p:nvSpPr>
        <p:spPr bwMode="auto">
          <a:xfrm>
            <a:off x="6938963" y="4892675"/>
            <a:ext cx="4411662"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Antimonium tartaricum 9 CH</a:t>
            </a:r>
          </a:p>
          <a:p>
            <a:pPr algn="r"/>
            <a:r>
              <a:rPr lang="fr-FR" altLang="fr-FR" sz="1600">
                <a:solidFill>
                  <a:srgbClr val="000099"/>
                </a:solidFill>
                <a:cs typeface="Arial" panose="020B0604020202020204" pitchFamily="34" charset="0"/>
              </a:rPr>
              <a:t>5 granules matin et soir pendant 2 mois</a:t>
            </a:r>
          </a:p>
        </p:txBody>
      </p:sp>
      <p:sp>
        <p:nvSpPr>
          <p:cNvPr id="12" name="Text Box 6"/>
          <p:cNvSpPr>
            <a:spLocks noChangeArrowheads="1"/>
          </p:cNvSpPr>
          <p:nvPr/>
        </p:nvSpPr>
        <p:spPr bwMode="auto">
          <a:xfrm>
            <a:off x="6716713" y="1765300"/>
            <a:ext cx="4411662"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Arsenicum album 15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3 à 4 fois par jour pendant 1 mois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animBg="1"/>
      <p:bldP spid="11" grpId="0" animBg="1"/>
      <p:bldP spid="1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614988" y="1785938"/>
            <a:ext cx="63373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Restituer les informations sur les médicaments de la journée</a:t>
            </a:r>
            <a:endParaRPr lang="fr-FR" altLang="fr-FR" sz="2000" b="1" dirty="0">
              <a:solidFill>
                <a:srgbClr val="000099"/>
              </a:solidFill>
              <a:latin typeface="Arial"/>
              <a:ea typeface="ＭＳ Ｐゴシック" panose="020B0600070205080204" pitchFamily="34" charset="-128"/>
            </a:endParaRPr>
          </a:p>
        </p:txBody>
      </p:sp>
      <p:sp>
        <p:nvSpPr>
          <p:cNvPr id="2237455" name="Rectangle 15"/>
          <p:cNvSpPr>
            <a:spLocks noChangeArrowheads="1"/>
          </p:cNvSpPr>
          <p:nvPr/>
        </p:nvSpPr>
        <p:spPr bwMode="auto">
          <a:xfrm>
            <a:off x="3287713" y="3381729"/>
            <a:ext cx="8037512" cy="2601383"/>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Règles du jeu :</a:t>
            </a:r>
          </a:p>
          <a:p>
            <a:pPr eaLnBrk="0" hangingPunct="0">
              <a:spcBef>
                <a:spcPct val="5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Fermer les documents prise de notes</a:t>
            </a:r>
          </a:p>
          <a:p>
            <a:pPr eaLnBrk="0" hangingPunct="0">
              <a:spcBef>
                <a:spcPct val="5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A tour de rôle, décrire la lésion et identifier le médicament homéopathique correspondant à la photo projetée</a:t>
            </a:r>
          </a:p>
          <a:p>
            <a:pPr marL="0" indent="0" eaLnBrk="0" hangingPunct="0">
              <a:spcBef>
                <a:spcPct val="50000"/>
              </a:spcBef>
              <a:buClr>
                <a:srgbClr val="000099"/>
              </a:buClr>
              <a:defRPr/>
            </a:pPr>
            <a:endParaRPr lang="fr-FR" altLang="fr-FR" dirty="0">
              <a:solidFill>
                <a:srgbClr val="000099"/>
              </a:solidFill>
              <a:latin typeface="Arial"/>
              <a:ea typeface="ＭＳ Ｐゴシック" panose="020B0600070205080204" pitchFamily="34" charset="-128"/>
            </a:endParaRPr>
          </a:p>
        </p:txBody>
      </p:sp>
      <p:sp>
        <p:nvSpPr>
          <p:cNvPr id="471043"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sp>
        <p:nvSpPr>
          <p:cNvPr id="471044"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71045"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10’</a:t>
            </a:r>
          </a:p>
        </p:txBody>
      </p:sp>
    </p:spTree>
  </p:cSld>
  <p:clrMapOvr>
    <a:masterClrMapping/>
  </p:clrMapOvr>
</p:sld>
</file>

<file path=ppt/theme/theme1.xml><?xml version="1.0" encoding="utf-8"?>
<a:theme xmlns:a="http://schemas.openxmlformats.org/drawingml/2006/main" name="16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5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7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8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5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0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8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6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31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32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9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7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8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1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2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3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4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FC0DADA7AACC4AA3E7C23724A50019" ma:contentTypeVersion="15" ma:contentTypeDescription="Crée un document." ma:contentTypeScope="" ma:versionID="308c81168d91c197051e665c281797d8">
  <xsd:schema xmlns:xsd="http://www.w3.org/2001/XMLSchema" xmlns:xs="http://www.w3.org/2001/XMLSchema" xmlns:p="http://schemas.microsoft.com/office/2006/metadata/properties" xmlns:ns2="4313bba6-f8aa-4ffd-9d05-2a550b8f46d5" xmlns:ns3="2ca166e5-0c3b-484e-a1a6-239c89f9638a" targetNamespace="http://schemas.microsoft.com/office/2006/metadata/properties" ma:root="true" ma:fieldsID="0c61d41360ca01f1a8b1816ea2fe46d9" ns2:_="" ns3:_="">
    <xsd:import namespace="4313bba6-f8aa-4ffd-9d05-2a550b8f46d5"/>
    <xsd:import namespace="2ca166e5-0c3b-484e-a1a6-239c89f963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Location"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3bba6-f8aa-4ffd-9d05-2a550b8f46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b01c5e38-1c61-4c06-8304-ce207ac1a77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ca166e5-0c3b-484e-a1a6-239c89f9638a"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13bba6-f8aa-4ffd-9d05-2a550b8f46d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95A9FAF-2287-4E11-BFEC-22431F5395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3bba6-f8aa-4ffd-9d05-2a550b8f46d5"/>
    <ds:schemaRef ds:uri="2ca166e5-0c3b-484e-a1a6-239c89f963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3E3664-A1F8-4C74-ABF9-C26E288D3C39}">
  <ds:schemaRefs>
    <ds:schemaRef ds:uri="http://schemas.microsoft.com/sharepoint/v3/contenttype/forms"/>
  </ds:schemaRefs>
</ds:datastoreItem>
</file>

<file path=customXml/itemProps3.xml><?xml version="1.0" encoding="utf-8"?>
<ds:datastoreItem xmlns:ds="http://schemas.openxmlformats.org/officeDocument/2006/customXml" ds:itemID="{F1F0935D-2BF9-40BC-AAD1-02124DD757E7}">
  <ds:schemaRefs>
    <ds:schemaRef ds:uri="http://schemas.microsoft.com/office/2006/metadata/properties"/>
    <ds:schemaRef ds:uri="http://schemas.microsoft.com/office/infopath/2007/PartnerControls"/>
    <ds:schemaRef ds:uri="4313bba6-f8aa-4ffd-9d05-2a550b8f46d5"/>
  </ds:schemaRefs>
</ds:datastoreItem>
</file>

<file path=docProps/app.xml><?xml version="1.0" encoding="utf-8"?>
<Properties xmlns="http://schemas.openxmlformats.org/officeDocument/2006/extended-properties" xmlns:vt="http://schemas.openxmlformats.org/officeDocument/2006/docPropsVTypes">
  <TotalTime>19230</TotalTime>
  <Words>12463</Words>
  <Application>Microsoft Office PowerPoint</Application>
  <PresentationFormat>Grand écran</PresentationFormat>
  <Paragraphs>2606</Paragraphs>
  <Slides>212</Slides>
  <Notes>209</Notes>
  <HiddenSlides>0</HiddenSlides>
  <MMClips>0</MMClips>
  <ScaleCrop>false</ScaleCrop>
  <HeadingPairs>
    <vt:vector size="6" baseType="variant">
      <vt:variant>
        <vt:lpstr>Polices utilisées</vt:lpstr>
      </vt:variant>
      <vt:variant>
        <vt:i4>13</vt:i4>
      </vt:variant>
      <vt:variant>
        <vt:lpstr>Thème</vt:lpstr>
      </vt:variant>
      <vt:variant>
        <vt:i4>25</vt:i4>
      </vt:variant>
      <vt:variant>
        <vt:lpstr>Titres des diapositives</vt:lpstr>
      </vt:variant>
      <vt:variant>
        <vt:i4>212</vt:i4>
      </vt:variant>
    </vt:vector>
  </HeadingPairs>
  <TitlesOfParts>
    <vt:vector size="250" baseType="lpstr">
      <vt:lpstr>Arial</vt:lpstr>
      <vt:lpstr>Arial Black</vt:lpstr>
      <vt:lpstr>Calibri</vt:lpstr>
      <vt:lpstr>Calibri Light</vt:lpstr>
      <vt:lpstr>Comic Sans MS</vt:lpstr>
      <vt:lpstr>Courier</vt:lpstr>
      <vt:lpstr>Lucida Calligraphy</vt:lpstr>
      <vt:lpstr>MS Outlook</vt:lpstr>
      <vt:lpstr>Symbol</vt:lpstr>
      <vt:lpstr>Tahoma</vt:lpstr>
      <vt:lpstr>Times New Roman</vt:lpstr>
      <vt:lpstr>Trebuchet MS</vt:lpstr>
      <vt:lpstr>Wingdings</vt:lpstr>
      <vt:lpstr>16_Modèle par défaut</vt:lpstr>
      <vt:lpstr>20_Modèle par défaut</vt:lpstr>
      <vt:lpstr>19_Modèle par défaut</vt:lpstr>
      <vt:lpstr>17_Modèle par défaut</vt:lpstr>
      <vt:lpstr>18_Modèle par défaut</vt:lpstr>
      <vt:lpstr>21_Modèle par défaut</vt:lpstr>
      <vt:lpstr>22_Modèle par défaut</vt:lpstr>
      <vt:lpstr>23_Modèle par défaut</vt:lpstr>
      <vt:lpstr>24_Modèle par défaut</vt:lpstr>
      <vt:lpstr>25_Modèle par défaut</vt:lpstr>
      <vt:lpstr>Conception personnalisée</vt:lpstr>
      <vt:lpstr>10_Thème Office</vt:lpstr>
      <vt:lpstr>6_Thème Office</vt:lpstr>
      <vt:lpstr>7_Thème Office</vt:lpstr>
      <vt:lpstr>11_Thème Office</vt:lpstr>
      <vt:lpstr>27_Modèle par défaut</vt:lpstr>
      <vt:lpstr>28_Modèle par défaut</vt:lpstr>
      <vt:lpstr>12_Thème Office</vt:lpstr>
      <vt:lpstr>5_Thème Office</vt:lpstr>
      <vt:lpstr>30_Modèle par défaut</vt:lpstr>
      <vt:lpstr>8_Thème Office</vt:lpstr>
      <vt:lpstr>26_Modèle par défaut</vt:lpstr>
      <vt:lpstr>31_Modèle par défaut</vt:lpstr>
      <vt:lpstr>32_Modèle par défaut</vt:lpstr>
      <vt:lpstr>1_Conception personnalisée</vt:lpstr>
      <vt:lpstr>Présentation PowerPoint</vt:lpstr>
      <vt:lpstr>Quelques consignes</vt:lpstr>
      <vt:lpstr>Personnes en situation de handicap</vt:lpstr>
      <vt:lpstr>Présentation PowerPoint</vt:lpstr>
      <vt:lpstr>Présentation PowerPoint</vt:lpstr>
      <vt:lpstr>Présentation PowerPoint</vt:lpstr>
      <vt:lpstr>Règles du jeu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Quelques consignes</vt:lpstr>
      <vt:lpstr>Règles du jeu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Laboratoire BOIRON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RAGEYS Elodie</dc:creator>
  <cp:lastModifiedBy>SALVETAT Christine</cp:lastModifiedBy>
  <cp:revision>1376</cp:revision>
  <cp:lastPrinted>2018-03-05T09:37:33Z</cp:lastPrinted>
  <dcterms:created xsi:type="dcterms:W3CDTF">2016-08-22T13:36:22Z</dcterms:created>
  <dcterms:modified xsi:type="dcterms:W3CDTF">2022-09-29T14:00:12Z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0x0101006CFC0DADA7AACC4AA3E7C23724A50019</vt:lpwstr>
  </property>
  <property fmtid="{D5CDD505-2E9C-101B-9397-08002B2CF9AE}" pid="3" name="MediaServiceImageTags">
    <vt:lpwstr/>
  </property>
</Properties>
</file>