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669" r:id="rId4"/>
    <p:sldMasterId id="2147484851" r:id="rId5"/>
    <p:sldMasterId id="2147484865" r:id="rId6"/>
    <p:sldMasterId id="2147484879" r:id="rId7"/>
    <p:sldMasterId id="2147484920" r:id="rId8"/>
    <p:sldMasterId id="2147484906" r:id="rId9"/>
    <p:sldMasterId id="2147484934" r:id="rId10"/>
    <p:sldMasterId id="2147484944" r:id="rId11"/>
    <p:sldMasterId id="2147484958" r:id="rId12"/>
    <p:sldMasterId id="2147484973" r:id="rId13"/>
    <p:sldMasterId id="2147485007" r:id="rId14"/>
    <p:sldMasterId id="2147485021" r:id="rId15"/>
    <p:sldMasterId id="2147485030" r:id="rId16"/>
    <p:sldMasterId id="2147485034" r:id="rId17"/>
    <p:sldMasterId id="2147485048" r:id="rId18"/>
    <p:sldMasterId id="2147485058" r:id="rId19"/>
  </p:sldMasterIdLst>
  <p:notesMasterIdLst>
    <p:notesMasterId r:id="rId164"/>
  </p:notesMasterIdLst>
  <p:handoutMasterIdLst>
    <p:handoutMasterId r:id="rId165"/>
  </p:handoutMasterIdLst>
  <p:sldIdLst>
    <p:sldId id="1197" r:id="rId20"/>
    <p:sldId id="1367" r:id="rId21"/>
    <p:sldId id="1112" r:id="rId22"/>
    <p:sldId id="1003" r:id="rId23"/>
    <p:sldId id="1462" r:id="rId24"/>
    <p:sldId id="1127" r:id="rId25"/>
    <p:sldId id="1218" r:id="rId26"/>
    <p:sldId id="1236" r:id="rId27"/>
    <p:sldId id="1237" r:id="rId28"/>
    <p:sldId id="1274" r:id="rId29"/>
    <p:sldId id="1239" r:id="rId30"/>
    <p:sldId id="1240" r:id="rId31"/>
    <p:sldId id="1241" r:id="rId32"/>
    <p:sldId id="1275" r:id="rId33"/>
    <p:sldId id="1051" r:id="rId34"/>
    <p:sldId id="491" r:id="rId35"/>
    <p:sldId id="808" r:id="rId36"/>
    <p:sldId id="1277" r:id="rId37"/>
    <p:sldId id="759" r:id="rId38"/>
    <p:sldId id="495" r:id="rId39"/>
    <p:sldId id="1113" r:id="rId40"/>
    <p:sldId id="1194" r:id="rId41"/>
    <p:sldId id="1216" r:id="rId42"/>
    <p:sldId id="1063" r:id="rId43"/>
    <p:sldId id="1276" r:id="rId44"/>
    <p:sldId id="1217" r:id="rId45"/>
    <p:sldId id="498" r:id="rId46"/>
    <p:sldId id="928" r:id="rId47"/>
    <p:sldId id="1061" r:id="rId48"/>
    <p:sldId id="1243" r:id="rId49"/>
    <p:sldId id="1244" r:id="rId50"/>
    <p:sldId id="1062" r:id="rId51"/>
    <p:sldId id="1248" r:id="rId52"/>
    <p:sldId id="1111" r:id="rId53"/>
    <p:sldId id="1354" r:id="rId54"/>
    <p:sldId id="940" r:id="rId55"/>
    <p:sldId id="976" r:id="rId56"/>
    <p:sldId id="941" r:id="rId57"/>
    <p:sldId id="942" r:id="rId58"/>
    <p:sldId id="1279" r:id="rId59"/>
    <p:sldId id="1280" r:id="rId60"/>
    <p:sldId id="1242" r:id="rId61"/>
    <p:sldId id="592" r:id="rId62"/>
    <p:sldId id="1137" r:id="rId63"/>
    <p:sldId id="1281" r:id="rId64"/>
    <p:sldId id="1138" r:id="rId65"/>
    <p:sldId id="1139" r:id="rId66"/>
    <p:sldId id="1140" r:id="rId67"/>
    <p:sldId id="1141" r:id="rId68"/>
    <p:sldId id="1282" r:id="rId69"/>
    <p:sldId id="1283" r:id="rId70"/>
    <p:sldId id="1341" r:id="rId71"/>
    <p:sldId id="1271" r:id="rId72"/>
    <p:sldId id="1255" r:id="rId73"/>
    <p:sldId id="1256" r:id="rId74"/>
    <p:sldId id="1257" r:id="rId75"/>
    <p:sldId id="1258" r:id="rId76"/>
    <p:sldId id="1259" r:id="rId77"/>
    <p:sldId id="1260" r:id="rId78"/>
    <p:sldId id="1261" r:id="rId79"/>
    <p:sldId id="1263" r:id="rId80"/>
    <p:sldId id="1284" r:id="rId81"/>
    <p:sldId id="1342" r:id="rId82"/>
    <p:sldId id="1343" r:id="rId83"/>
    <p:sldId id="1316" r:id="rId84"/>
    <p:sldId id="1320" r:id="rId85"/>
    <p:sldId id="1289" r:id="rId86"/>
    <p:sldId id="1292" r:id="rId87"/>
    <p:sldId id="1266" r:id="rId88"/>
    <p:sldId id="1267" r:id="rId89"/>
    <p:sldId id="1268" r:id="rId90"/>
    <p:sldId id="1365" r:id="rId91"/>
    <p:sldId id="1168" r:id="rId92"/>
    <p:sldId id="1171" r:id="rId93"/>
    <p:sldId id="1172" r:id="rId94"/>
    <p:sldId id="899" r:id="rId95"/>
    <p:sldId id="1173" r:id="rId96"/>
    <p:sldId id="962" r:id="rId97"/>
    <p:sldId id="1366" r:id="rId98"/>
    <p:sldId id="1126" r:id="rId99"/>
    <p:sldId id="1200" r:id="rId100"/>
    <p:sldId id="1179" r:id="rId101"/>
    <p:sldId id="1125" r:id="rId102"/>
    <p:sldId id="1290" r:id="rId103"/>
    <p:sldId id="1291" r:id="rId104"/>
    <p:sldId id="1346" r:id="rId105"/>
    <p:sldId id="1363" r:id="rId106"/>
    <p:sldId id="1364" r:id="rId107"/>
    <p:sldId id="1304" r:id="rId108"/>
    <p:sldId id="1326" r:id="rId109"/>
    <p:sldId id="1154" r:id="rId110"/>
    <p:sldId id="1155" r:id="rId111"/>
    <p:sldId id="1215" r:id="rId112"/>
    <p:sldId id="1156" r:id="rId113"/>
    <p:sldId id="1311" r:id="rId114"/>
    <p:sldId id="1310" r:id="rId115"/>
    <p:sldId id="1158" r:id="rId116"/>
    <p:sldId id="1295" r:id="rId117"/>
    <p:sldId id="1328" r:id="rId118"/>
    <p:sldId id="1330" r:id="rId119"/>
    <p:sldId id="1159" r:id="rId120"/>
    <p:sldId id="1160" r:id="rId121"/>
    <p:sldId id="1161" r:id="rId122"/>
    <p:sldId id="1312" r:id="rId123"/>
    <p:sldId id="1332" r:id="rId124"/>
    <p:sldId id="1293" r:id="rId125"/>
    <p:sldId id="1347" r:id="rId126"/>
    <p:sldId id="1348" r:id="rId127"/>
    <p:sldId id="1101" r:id="rId128"/>
    <p:sldId id="1025" r:id="rId129"/>
    <p:sldId id="1026" r:id="rId130"/>
    <p:sldId id="1107" r:id="rId131"/>
    <p:sldId id="1355" r:id="rId132"/>
    <p:sldId id="1136" r:id="rId133"/>
    <p:sldId id="1336" r:id="rId134"/>
    <p:sldId id="1322" r:id="rId135"/>
    <p:sldId id="1324" r:id="rId136"/>
    <p:sldId id="1029" r:id="rId137"/>
    <p:sldId id="1033" r:id="rId138"/>
    <p:sldId id="1315" r:id="rId139"/>
    <p:sldId id="1334" r:id="rId140"/>
    <p:sldId id="1337" r:id="rId141"/>
    <p:sldId id="1349" r:id="rId142"/>
    <p:sldId id="1350" r:id="rId143"/>
    <p:sldId id="1305" r:id="rId144"/>
    <p:sldId id="1306" r:id="rId145"/>
    <p:sldId id="1307" r:id="rId146"/>
    <p:sldId id="1308" r:id="rId147"/>
    <p:sldId id="1309" r:id="rId148"/>
    <p:sldId id="1187" r:id="rId149"/>
    <p:sldId id="1339" r:id="rId150"/>
    <p:sldId id="1360" r:id="rId151"/>
    <p:sldId id="1362" r:id="rId152"/>
    <p:sldId id="1361" r:id="rId153"/>
    <p:sldId id="1039" r:id="rId154"/>
    <p:sldId id="977" r:id="rId155"/>
    <p:sldId id="1460" r:id="rId156"/>
    <p:sldId id="1461" r:id="rId157"/>
    <p:sldId id="909" r:id="rId158"/>
    <p:sldId id="890" r:id="rId159"/>
    <p:sldId id="1356" r:id="rId160"/>
    <p:sldId id="1203" r:id="rId161"/>
    <p:sldId id="910" r:id="rId162"/>
    <p:sldId id="911" r:id="rId163"/>
  </p:sldIdLst>
  <p:sldSz cx="12192000" cy="6858000"/>
  <p:notesSz cx="6797675" cy="9928225"/>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95C41D"/>
    <a:srgbClr val="62C400"/>
    <a:srgbClr val="BDFFFF"/>
    <a:srgbClr val="CCFF99"/>
    <a:srgbClr val="BCFF79"/>
    <a:srgbClr val="0053A1"/>
    <a:srgbClr val="99FF33"/>
    <a:srgbClr val="FF66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78" autoAdjust="0"/>
    <p:restoredTop sz="74403" autoAdjust="0"/>
  </p:normalViewPr>
  <p:slideViewPr>
    <p:cSldViewPr snapToGrid="0" snapToObjects="1" showGuides="1">
      <p:cViewPr varScale="1">
        <p:scale>
          <a:sx n="57" d="100"/>
          <a:sy n="57" d="100"/>
        </p:scale>
        <p:origin x="874" y="48"/>
      </p:cViewPr>
      <p:guideLst>
        <p:guide orient="horz" pos="2115"/>
        <p:guide pos="3863"/>
      </p:guideLst>
    </p:cSldViewPr>
  </p:slideViewPr>
  <p:outlineViewPr>
    <p:cViewPr>
      <p:scale>
        <a:sx n="33" d="100"/>
        <a:sy n="33" d="100"/>
      </p:scale>
      <p:origin x="0" y="-27324"/>
    </p:cViewPr>
  </p:outlineViewPr>
  <p:notesTextViewPr>
    <p:cViewPr>
      <p:scale>
        <a:sx n="125" d="100"/>
        <a:sy n="125" d="100"/>
      </p:scale>
      <p:origin x="0" y="0"/>
    </p:cViewPr>
  </p:notesTextViewPr>
  <p:sorterViewPr>
    <p:cViewPr>
      <p:scale>
        <a:sx n="140" d="100"/>
        <a:sy n="140" d="100"/>
      </p:scale>
      <p:origin x="0" y="-23635"/>
    </p:cViewPr>
  </p:sorterViewPr>
  <p:notesViewPr>
    <p:cSldViewPr snapToGrid="0" snapToObjects="1" showGuides="1">
      <p:cViewPr varScale="1">
        <p:scale>
          <a:sx n="54" d="100"/>
          <a:sy n="54" d="100"/>
        </p:scale>
        <p:origin x="3341" y="82"/>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2.xml"/><Relationship Id="rId95" Type="http://schemas.openxmlformats.org/officeDocument/2006/relationships/slide" Target="slides/slide76.xml"/><Relationship Id="rId160" Type="http://schemas.openxmlformats.org/officeDocument/2006/relationships/slide" Target="slides/slide141.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2" Type="http://schemas.openxmlformats.org/officeDocument/2006/relationships/slideMaster" Target="slideMasters/slideMaster9.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slide" Target="slides/slide142.xml"/><Relationship Id="rId16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slide" Target="slides/slide132.xml"/><Relationship Id="rId156" Type="http://schemas.openxmlformats.org/officeDocument/2006/relationships/slide" Target="slides/slide137.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3" Type="http://schemas.openxmlformats.org/officeDocument/2006/relationships/customXml" Target="../customXml/item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5" Type="http://schemas.openxmlformats.org/officeDocument/2006/relationships/slideMaster" Target="slideMasters/slideMaster12.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7.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6" Type="http://schemas.openxmlformats.org/officeDocument/2006/relationships/slideMaster" Target="slideMasters/slideMaster13.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handoutMaster" Target="handoutMasters/handoutMaster1.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 Type="http://schemas.openxmlformats.org/officeDocument/2006/relationships/slideMaster" Target="slideMasters/slideMaster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t" anchorCtr="0" compatLnSpc="1">
            <a:prstTxWarp prst="textNoShape">
              <a:avLst/>
            </a:prstTxWarp>
          </a:bodyPr>
          <a:lstStyle>
            <a:lvl1pPr defTabSz="915859">
              <a:defRPr sz="1100">
                <a:latin typeface="Times New Roman" panose="02020603050405020304" pitchFamily="18" charset="0"/>
              </a:defRPr>
            </a:lvl1pPr>
          </a:lstStyle>
          <a:p>
            <a:pPr>
              <a:defRPr/>
            </a:pPr>
            <a:endParaRPr lang="fr-FR" altLang="fr-FR"/>
          </a:p>
        </p:txBody>
      </p:sp>
      <p:sp>
        <p:nvSpPr>
          <p:cNvPr id="84995" name="Rectangle 3"/>
          <p:cNvSpPr>
            <a:spLocks noGrp="1" noChangeArrowheads="1"/>
          </p:cNvSpPr>
          <p:nvPr>
            <p:ph type="dt" sz="quarter" idx="1"/>
          </p:nvPr>
        </p:nvSpPr>
        <p:spPr bwMode="auto">
          <a:xfrm>
            <a:off x="3851275"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t" anchorCtr="0" compatLnSpc="1">
            <a:prstTxWarp prst="textNoShape">
              <a:avLst/>
            </a:prstTxWarp>
          </a:bodyPr>
          <a:lstStyle>
            <a:lvl1pPr algn="r" defTabSz="915859">
              <a:defRPr sz="1100">
                <a:latin typeface="Times New Roman" panose="02020603050405020304" pitchFamily="18" charset="0"/>
              </a:defRPr>
            </a:lvl1pPr>
          </a:lstStyle>
          <a:p>
            <a:pPr>
              <a:defRPr/>
            </a:pPr>
            <a:endParaRPr lang="fr-FR" altLang="fr-FR"/>
          </a:p>
        </p:txBody>
      </p:sp>
      <p:sp>
        <p:nvSpPr>
          <p:cNvPr id="84996" name="Rectangle 4"/>
          <p:cNvSpPr>
            <a:spLocks noGrp="1" noChangeArrowheads="1"/>
          </p:cNvSpPr>
          <p:nvPr>
            <p:ph type="ftr" sz="quarter" idx="2"/>
          </p:nvPr>
        </p:nvSpPr>
        <p:spPr bwMode="auto">
          <a:xfrm>
            <a:off x="0" y="9432926"/>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b" anchorCtr="0" compatLnSpc="1">
            <a:prstTxWarp prst="textNoShape">
              <a:avLst/>
            </a:prstTxWarp>
          </a:bodyPr>
          <a:lstStyle>
            <a:lvl1pPr defTabSz="915859">
              <a:defRPr sz="1100">
                <a:latin typeface="Times New Roman" panose="02020603050405020304" pitchFamily="18" charset="0"/>
              </a:defRPr>
            </a:lvl1pPr>
          </a:lstStyle>
          <a:p>
            <a:pPr>
              <a:defRPr/>
            </a:pPr>
            <a:r>
              <a:rPr lang="fr-FR" altLang="fr-FR"/>
              <a:t>Document interne CDFH - exclusivement réservé aux enseignants CDFH</a:t>
            </a:r>
          </a:p>
        </p:txBody>
      </p:sp>
      <p:sp>
        <p:nvSpPr>
          <p:cNvPr id="84997" name="Rectangle 5"/>
          <p:cNvSpPr>
            <a:spLocks noGrp="1" noChangeArrowheads="1"/>
          </p:cNvSpPr>
          <p:nvPr>
            <p:ph type="sldNum" sz="quarter" idx="3"/>
          </p:nvPr>
        </p:nvSpPr>
        <p:spPr bwMode="auto">
          <a:xfrm>
            <a:off x="3851275" y="9432926"/>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b" anchorCtr="0" compatLnSpc="1">
            <a:prstTxWarp prst="textNoShape">
              <a:avLst/>
            </a:prstTxWarp>
          </a:bodyPr>
          <a:lstStyle>
            <a:lvl1pPr algn="r" defTabSz="915859">
              <a:defRPr sz="1100">
                <a:latin typeface="Times New Roman" panose="02020603050405020304" pitchFamily="18" charset="0"/>
              </a:defRPr>
            </a:lvl1pPr>
          </a:lstStyle>
          <a:p>
            <a:pPr>
              <a:defRPr/>
            </a:pPr>
            <a:fld id="{3D7BFC92-5DC9-4AC8-B30B-FBAD2280BCB5}" type="slidenum">
              <a:rPr lang="fr-FR" altLang="fr-FR"/>
              <a:pPr>
                <a:defRPr/>
              </a:pPr>
              <a:t>‹N°›</a:t>
            </a:fld>
            <a:endParaRPr lang="fr-FR" altLang="fr-FR"/>
          </a:p>
        </p:txBody>
      </p:sp>
    </p:spTree>
    <p:extLst>
      <p:ext uri="{BB962C8B-B14F-4D97-AF65-F5344CB8AC3E}">
        <p14:creationId xmlns:p14="http://schemas.microsoft.com/office/powerpoint/2010/main" val="2562778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t" anchorCtr="0" compatLnSpc="1">
            <a:prstTxWarp prst="textNoShape">
              <a:avLst/>
            </a:prstTxWarp>
          </a:bodyPr>
          <a:lstStyle>
            <a:lvl1pPr defTabSz="915859">
              <a:defRPr sz="1100">
                <a:latin typeface="Times New Roman" panose="02020603050405020304" pitchFamily="18" charset="0"/>
              </a:defRPr>
            </a:lvl1pPr>
          </a:lstStyle>
          <a:p>
            <a:pPr>
              <a:defRPr/>
            </a:pPr>
            <a:endParaRPr lang="fr-FR" altLang="fr-FR"/>
          </a:p>
        </p:txBody>
      </p:sp>
      <p:sp>
        <p:nvSpPr>
          <p:cNvPr id="3075" name="Rectangle 3"/>
          <p:cNvSpPr>
            <a:spLocks noGrp="1" noChangeArrowheads="1"/>
          </p:cNvSpPr>
          <p:nvPr>
            <p:ph type="dt" idx="1"/>
          </p:nvPr>
        </p:nvSpPr>
        <p:spPr bwMode="auto">
          <a:xfrm>
            <a:off x="3851275"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t" anchorCtr="0" compatLnSpc="1">
            <a:prstTxWarp prst="textNoShape">
              <a:avLst/>
            </a:prstTxWarp>
          </a:bodyPr>
          <a:lstStyle>
            <a:lvl1pPr algn="r" defTabSz="915859">
              <a:defRPr sz="1100">
                <a:latin typeface="Times New Roman" panose="02020603050405020304" pitchFamily="18" charset="0"/>
              </a:defRPr>
            </a:lvl1pPr>
          </a:lstStyle>
          <a:p>
            <a:pPr>
              <a:defRPr/>
            </a:pPr>
            <a:endParaRPr lang="fr-FR" altLang="fr-FR"/>
          </a:p>
        </p:txBody>
      </p:sp>
      <p:sp>
        <p:nvSpPr>
          <p:cNvPr id="24580" name="Rectangle 4"/>
          <p:cNvSpPr>
            <a:spLocks noGrp="1" noRot="1" noChangeAspect="1" noChangeArrowheads="1" noTextEdit="1"/>
          </p:cNvSpPr>
          <p:nvPr>
            <p:ph type="sldImg" idx="2"/>
          </p:nvPr>
        </p:nvSpPr>
        <p:spPr bwMode="auto">
          <a:xfrm>
            <a:off x="473075" y="746125"/>
            <a:ext cx="5949950" cy="3348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08051" y="4716464"/>
            <a:ext cx="4981575"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t" anchorCtr="0" compatLnSpc="1">
            <a:prstTxWarp prst="textNoShape">
              <a:avLst/>
            </a:prstTxWarp>
          </a:bodyPr>
          <a:lstStyle/>
          <a:p>
            <a:pPr lvl="0"/>
            <a:r>
              <a:rPr lang="fr-FR" altLang="fr-FR" noProof="0" dirty="0"/>
              <a:t>Cliquez pour modifier les styles du texte du masque</a:t>
            </a:r>
          </a:p>
          <a:p>
            <a:pPr lvl="1"/>
            <a:r>
              <a:rPr lang="fr-FR" altLang="fr-FR" noProof="0" dirty="0"/>
              <a:t>Deuxième niveau</a:t>
            </a:r>
          </a:p>
          <a:p>
            <a:pPr lvl="2"/>
            <a:r>
              <a:rPr lang="fr-FR" altLang="fr-FR" noProof="0" dirty="0"/>
              <a:t>Troisième niveau</a:t>
            </a:r>
          </a:p>
          <a:p>
            <a:pPr lvl="3"/>
            <a:r>
              <a:rPr lang="fr-FR" altLang="fr-FR" noProof="0" dirty="0"/>
              <a:t>Quatrième niveau</a:t>
            </a:r>
          </a:p>
          <a:p>
            <a:pPr lvl="4"/>
            <a:r>
              <a:rPr lang="fr-FR" altLang="fr-FR" noProof="0" dirty="0"/>
              <a:t>Cinquième niveau</a:t>
            </a:r>
          </a:p>
        </p:txBody>
      </p:sp>
      <p:sp>
        <p:nvSpPr>
          <p:cNvPr id="3078" name="Rectangle 6"/>
          <p:cNvSpPr>
            <a:spLocks noGrp="1" noChangeArrowheads="1"/>
          </p:cNvSpPr>
          <p:nvPr>
            <p:ph type="ftr" sz="quarter" idx="4"/>
          </p:nvPr>
        </p:nvSpPr>
        <p:spPr bwMode="auto">
          <a:xfrm>
            <a:off x="1" y="9432926"/>
            <a:ext cx="52038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b" anchorCtr="0" compatLnSpc="1">
            <a:prstTxWarp prst="textNoShape">
              <a:avLst/>
            </a:prstTxWarp>
          </a:bodyPr>
          <a:lstStyle>
            <a:lvl1pPr defTabSz="915859">
              <a:defRPr sz="1100">
                <a:latin typeface="Times New Roman" panose="02020603050405020304" pitchFamily="18" charset="0"/>
              </a:defRPr>
            </a:lvl1pPr>
          </a:lstStyle>
          <a:p>
            <a:pPr>
              <a:defRPr/>
            </a:pPr>
            <a:r>
              <a:rPr lang="fr-FR" altLang="fr-FR"/>
              <a:t>Document interne CDFH - exclusivement réservé aux enseignants CDFH</a:t>
            </a:r>
          </a:p>
        </p:txBody>
      </p:sp>
      <p:sp>
        <p:nvSpPr>
          <p:cNvPr id="3079" name="Rectangle 7"/>
          <p:cNvSpPr>
            <a:spLocks noGrp="1" noChangeArrowheads="1"/>
          </p:cNvSpPr>
          <p:nvPr>
            <p:ph type="sldNum" sz="quarter" idx="5"/>
          </p:nvPr>
        </p:nvSpPr>
        <p:spPr bwMode="auto">
          <a:xfrm>
            <a:off x="5780089" y="9432926"/>
            <a:ext cx="101758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4" tIns="45773" rIns="91544" bIns="45773" numCol="1" anchor="b" anchorCtr="0" compatLnSpc="1">
            <a:prstTxWarp prst="textNoShape">
              <a:avLst/>
            </a:prstTxWarp>
          </a:bodyPr>
          <a:lstStyle>
            <a:lvl1pPr algn="r" defTabSz="915859">
              <a:defRPr sz="1100">
                <a:latin typeface="Times New Roman" panose="02020603050405020304" pitchFamily="18" charset="0"/>
              </a:defRPr>
            </a:lvl1pPr>
          </a:lstStyle>
          <a:p>
            <a:pPr>
              <a:defRPr/>
            </a:pPr>
            <a:fld id="{E0B578A5-F665-4E50-8128-DAD85358A277}" type="slidenum">
              <a:rPr lang="fr-FR" altLang="fr-FR"/>
              <a:pPr>
                <a:defRPr/>
              </a:pPr>
              <a:t>‹N°›</a:t>
            </a:fld>
            <a:endParaRPr lang="fr-FR" altLang="fr-FR"/>
          </a:p>
        </p:txBody>
      </p:sp>
    </p:spTree>
    <p:extLst>
      <p:ext uri="{BB962C8B-B14F-4D97-AF65-F5344CB8AC3E}">
        <p14:creationId xmlns:p14="http://schemas.microsoft.com/office/powerpoint/2010/main" val="8012124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869630" eaLnBrk="1" hangingPunct="1">
              <a:defRPr/>
            </a:pPr>
            <a:r>
              <a:rPr lang="fr-FR" altLang="fr-FR" b="1" u="sng" dirty="0">
                <a:solidFill>
                  <a:srgbClr val="000000"/>
                </a:solidFill>
                <a:latin typeface="Arial" panose="020B0604020202020204" pitchFamily="34" charset="0"/>
              </a:rPr>
              <a:t>Commentaires</a:t>
            </a:r>
            <a:r>
              <a:rPr lang="fr-FR" altLang="fr-FR" b="1" dirty="0">
                <a:solidFill>
                  <a:srgbClr val="000000"/>
                </a:solidFill>
                <a:latin typeface="Arial" panose="020B0604020202020204" pitchFamily="34" charset="0"/>
              </a:rPr>
              <a:t>			</a:t>
            </a:r>
            <a:endParaRPr lang="fr-FR" altLang="fr-FR" b="1" dirty="0">
              <a:solidFill>
                <a:srgbClr val="000000"/>
              </a:solidFill>
              <a:latin typeface="Arial" panose="020B0604020202020204" pitchFamily="34" charset="0"/>
              <a:sym typeface="Wingdings" panose="05000000000000000000" pitchFamily="2" charset="2"/>
            </a:endParaRPr>
          </a:p>
          <a:p>
            <a:pPr defTabSz="869630" eaLnBrk="1" hangingPunct="1">
              <a:defRPr/>
            </a:pPr>
            <a:endParaRPr lang="fr-FR" altLang="fr-FR" b="1" dirty="0">
              <a:solidFill>
                <a:srgbClr val="000000"/>
              </a:solidFill>
              <a:latin typeface="Arial" panose="020B0604020202020204" pitchFamily="34" charset="0"/>
            </a:endParaRPr>
          </a:p>
          <a:p>
            <a:pPr marL="171387" indent="-171387" defTabSz="869630" eaLnBrk="1" hangingPunct="1">
              <a:buFont typeface="Arial" panose="020B0604020202020204" pitchFamily="34" charset="0"/>
              <a:buChar char="•"/>
              <a:defRPr/>
            </a:pPr>
            <a:r>
              <a:rPr lang="fr-FR" altLang="fr-FR" b="1" dirty="0">
                <a:solidFill>
                  <a:srgbClr val="000000"/>
                </a:solidFill>
                <a:latin typeface="Arial" panose="020B0604020202020204" pitchFamily="34" charset="0"/>
              </a:rPr>
              <a:t>Se présenter </a:t>
            </a:r>
            <a:r>
              <a:rPr lang="fr-FR" altLang="fr-FR" dirty="0">
                <a:solidFill>
                  <a:srgbClr val="000000"/>
                </a:solidFill>
                <a:latin typeface="Arial" panose="020B0604020202020204" pitchFamily="34" charset="0"/>
              </a:rPr>
              <a:t>(</a:t>
            </a:r>
            <a:r>
              <a:rPr lang="fr-FR" altLang="fr-FR" dirty="0">
                <a:latin typeface="Arial" panose="020B0604020202020204" pitchFamily="34" charset="0"/>
                <a:sym typeface="Wingdings" panose="05000000000000000000" pitchFamily="2" charset="2"/>
              </a:rPr>
              <a:t>son parcours, son histoire avec l’homéopathie, son expérience et l’apport de l’homéopathie dans sa pratique)</a:t>
            </a:r>
            <a:endParaRPr lang="fr-FR" dirty="0"/>
          </a:p>
        </p:txBody>
      </p:sp>
    </p:spTree>
    <p:extLst>
      <p:ext uri="{BB962C8B-B14F-4D97-AF65-F5344CB8AC3E}">
        <p14:creationId xmlns:p14="http://schemas.microsoft.com/office/powerpoint/2010/main" val="3483372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Rot="1" noChangeAspect="1" noChangeArrowheads="1" noTextEdit="1"/>
          </p:cNvSpPr>
          <p:nvPr>
            <p:ph type="sldImg"/>
          </p:nvPr>
        </p:nvSpPr>
        <p:spPr>
          <a:xfrm>
            <a:off x="473075" y="746125"/>
            <a:ext cx="5949950" cy="3348038"/>
          </a:xfrm>
          <a:ln/>
        </p:spPr>
      </p:sp>
      <p:sp>
        <p:nvSpPr>
          <p:cNvPr id="55300" name="Rectangle 3"/>
          <p:cNvSpPr>
            <a:spLocks noGrp="1" noChangeArrowheads="1"/>
          </p:cNvSpPr>
          <p:nvPr>
            <p:ph type="body" idx="1"/>
          </p:nvPr>
        </p:nvSpPr>
        <p:spPr>
          <a:xfrm>
            <a:off x="327661" y="4147503"/>
            <a:ext cx="6470015" cy="5834063"/>
          </a:xfrm>
        </p:spPr>
        <p:txBody>
          <a:bodyPr/>
          <a:lstStyle/>
          <a:p>
            <a:pPr eaLnBrk="1" hangingPunct="1">
              <a:defRPr/>
            </a:pPr>
            <a:r>
              <a:rPr lang="fr-FR" altLang="fr-FR" sz="1100" b="1" u="sng" dirty="0">
                <a:latin typeface="Arial" panose="020B0604020202020204" pitchFamily="34" charset="0"/>
                <a:cs typeface="Arial" panose="020B0604020202020204" pitchFamily="34" charset="0"/>
              </a:rPr>
              <a:t>Commentaires</a:t>
            </a:r>
            <a:r>
              <a:rPr lang="fr-FR" altLang="fr-FR" sz="1100" dirty="0">
                <a:latin typeface="Arial" panose="020B0604020202020204" pitchFamily="34" charset="0"/>
                <a:cs typeface="Arial" panose="020B0604020202020204" pitchFamily="34" charset="0"/>
              </a:rPr>
              <a:t> :</a:t>
            </a:r>
          </a:p>
          <a:p>
            <a:pPr marL="170799" indent="-170799">
              <a:lnSpc>
                <a:spcPct val="90000"/>
              </a:lnSpc>
              <a:spcBef>
                <a:spcPts val="600"/>
              </a:spcBef>
              <a:buFont typeface="Arial" panose="020B0604020202020204" pitchFamily="34" charset="0"/>
              <a:buChar char="•"/>
              <a:defRPr/>
            </a:pPr>
            <a:r>
              <a:rPr lang="fr-FR" altLang="fr-FR" sz="1000" b="1" dirty="0">
                <a:latin typeface="Arial" panose="020B0604020202020204" pitchFamily="34" charset="0"/>
                <a:cs typeface="Arial" panose="020B0604020202020204" pitchFamily="34" charset="0"/>
              </a:rPr>
              <a:t>Préciser et compléter les différents points</a:t>
            </a:r>
          </a:p>
          <a:p>
            <a:pPr>
              <a:lnSpc>
                <a:spcPct val="90000"/>
              </a:lnSpc>
              <a:spcBef>
                <a:spcPts val="600"/>
              </a:spcBef>
              <a:defRPr/>
            </a:pPr>
            <a:r>
              <a:rPr lang="fr-FR" altLang="fr-FR" sz="1000" b="1" dirty="0">
                <a:latin typeface="Arial" panose="020B0604020202020204" pitchFamily="34" charset="0"/>
                <a:cs typeface="Arial" panose="020B0604020202020204" pitchFamily="34" charset="0"/>
              </a:rPr>
              <a:t>1/ Sécurité du conseil :</a:t>
            </a:r>
          </a:p>
          <a:p>
            <a:pPr marL="628650" lvl="2" indent="-171450">
              <a:lnSpc>
                <a:spcPct val="90000"/>
              </a:lnSpc>
              <a:spcBef>
                <a:spcPts val="299"/>
              </a:spcBef>
              <a:buFont typeface="Wingdings" panose="05000000000000000000" pitchFamily="2" charset="2"/>
              <a:buChar char="§"/>
              <a:defRPr/>
            </a:pPr>
            <a:r>
              <a:rPr lang="fr-FR" altLang="fr-FR" sz="1000" b="1" dirty="0">
                <a:latin typeface="Arial" panose="020B0604020202020204" pitchFamily="34" charset="0"/>
                <a:cs typeface="Arial" panose="020B0604020202020204" pitchFamily="34" charset="0"/>
              </a:rPr>
              <a:t>médicament</a:t>
            </a:r>
          </a:p>
          <a:p>
            <a:pPr>
              <a:lnSpc>
                <a:spcPct val="90000"/>
              </a:lnSpc>
            </a:pPr>
            <a:r>
              <a:rPr lang="fr-FR" sz="1000" dirty="0">
                <a:latin typeface="Arial" panose="020B0604020202020204" pitchFamily="34" charset="0"/>
                <a:cs typeface="Arial" panose="020B0604020202020204" pitchFamily="34" charset="0"/>
              </a:rPr>
              <a:t>Les médicaments homéopathiques relèvent du </a:t>
            </a:r>
            <a:r>
              <a:rPr lang="fr-FR" sz="1000" b="1" dirty="0">
                <a:latin typeface="Arial" panose="020B0604020202020204" pitchFamily="34" charset="0"/>
                <a:cs typeface="Arial" panose="020B0604020202020204" pitchFamily="34" charset="0"/>
              </a:rPr>
              <a:t>monopole pharmaceutique. </a:t>
            </a:r>
            <a:r>
              <a:rPr lang="fr-FR" sz="1000" dirty="0">
                <a:latin typeface="Arial" panose="020B0604020202020204" pitchFamily="34" charset="0"/>
                <a:cs typeface="Arial" panose="020B0604020202020204" pitchFamily="34" charset="0"/>
              </a:rPr>
              <a:t>Leur dispensation ne peut se faire que dans une officine et en lien avec un pharmacien ou un préparateur en pharmacie. </a:t>
            </a:r>
          </a:p>
          <a:p>
            <a:pPr marL="628650" lvl="1" indent="-171450">
              <a:lnSpc>
                <a:spcPct val="90000"/>
              </a:lnSpc>
              <a:buFont typeface="Wingdings" panose="05000000000000000000" pitchFamily="2" charset="2"/>
              <a:buChar char="§"/>
              <a:defRPr/>
            </a:pPr>
            <a:r>
              <a:rPr lang="fr-FR" altLang="fr-FR" sz="1000" b="1" dirty="0">
                <a:latin typeface="Arial" panose="020B0604020202020204" pitchFamily="34" charset="0"/>
                <a:cs typeface="Arial" panose="020B0604020202020204" pitchFamily="34" charset="0"/>
              </a:rPr>
              <a:t>absence de toxicité et d’agressivité </a:t>
            </a:r>
          </a:p>
          <a:p>
            <a:pPr marL="628650" lvl="1" indent="-171450">
              <a:lnSpc>
                <a:spcPct val="90000"/>
              </a:lnSpc>
              <a:buFont typeface="Wingdings" panose="05000000000000000000" pitchFamily="2" charset="2"/>
              <a:buChar char="§"/>
              <a:defRPr/>
            </a:pPr>
            <a:r>
              <a:rPr lang="fr-FR" altLang="fr-FR" sz="1000" b="1" dirty="0">
                <a:latin typeface="Arial" panose="020B0604020202020204" pitchFamily="34" charset="0"/>
                <a:cs typeface="Arial" panose="020B0604020202020204" pitchFamily="34" charset="0"/>
              </a:rPr>
              <a:t>donc un conseil possible en 1</a:t>
            </a:r>
            <a:r>
              <a:rPr lang="fr-FR" altLang="fr-FR" sz="1000" b="1" baseline="30000" dirty="0">
                <a:latin typeface="Arial" panose="020B0604020202020204" pitchFamily="34" charset="0"/>
                <a:cs typeface="Arial" panose="020B0604020202020204" pitchFamily="34" charset="0"/>
              </a:rPr>
              <a:t>ère</a:t>
            </a:r>
            <a:r>
              <a:rPr lang="fr-FR" altLang="fr-FR" sz="1000" b="1" dirty="0">
                <a:latin typeface="Arial" panose="020B0604020202020204" pitchFamily="34" charset="0"/>
                <a:cs typeface="Arial" panose="020B0604020202020204" pitchFamily="34" charset="0"/>
              </a:rPr>
              <a:t> intention POUR TOUS, </a:t>
            </a:r>
            <a:r>
              <a:rPr lang="fr-FR" altLang="fr-FR" sz="1000" dirty="0">
                <a:latin typeface="Arial" panose="020B0604020202020204" pitchFamily="34" charset="0"/>
                <a:cs typeface="Arial" panose="020B0604020202020204" pitchFamily="34" charset="0"/>
              </a:rPr>
              <a:t>à tout âge et pour toute catégorie de patients (enfants, femmes enceintes, patients </a:t>
            </a:r>
            <a:r>
              <a:rPr lang="fr-FR" altLang="fr-FR" sz="1000" dirty="0" err="1">
                <a:latin typeface="Arial" panose="020B0604020202020204" pitchFamily="34" charset="0"/>
                <a:cs typeface="Arial" panose="020B0604020202020204" pitchFamily="34" charset="0"/>
              </a:rPr>
              <a:t>polymédicamentés</a:t>
            </a:r>
            <a:r>
              <a:rPr lang="fr-FR" altLang="fr-FR" sz="1000" dirty="0">
                <a:latin typeface="Arial" panose="020B0604020202020204" pitchFamily="34" charset="0"/>
                <a:cs typeface="Arial" panose="020B0604020202020204" pitchFamily="34" charset="0"/>
              </a:rPr>
              <a:t>, sportifs…)</a:t>
            </a:r>
          </a:p>
          <a:p>
            <a:pPr marL="0" lvl="1" defTabSz="910926">
              <a:lnSpc>
                <a:spcPct val="90000"/>
              </a:lnSpc>
              <a:spcBef>
                <a:spcPts val="600"/>
              </a:spcBef>
              <a:defRPr/>
            </a:pPr>
            <a:r>
              <a:rPr lang="fr-FR" altLang="fr-FR" sz="1000" b="1" dirty="0">
                <a:latin typeface="Arial" panose="020B0604020202020204" pitchFamily="34" charset="0"/>
                <a:cs typeface="Arial" panose="020B0604020202020204" pitchFamily="34" charset="0"/>
              </a:rPr>
              <a:t>2/ Limite le recours </a:t>
            </a:r>
            <a:r>
              <a:rPr lang="fr-FR" altLang="fr-FR" sz="1000" dirty="0">
                <a:latin typeface="Arial" panose="020B0604020202020204" pitchFamily="34" charset="0"/>
                <a:cs typeface="Arial" panose="020B0604020202020204" pitchFamily="34" charset="0"/>
              </a:rPr>
              <a:t>à d’autres médicaments possiblement iatrogènes (</a:t>
            </a:r>
            <a:r>
              <a:rPr lang="fr-FR" altLang="fr-FR" sz="1000" i="1" dirty="0">
                <a:latin typeface="Arial" panose="020B0604020202020204" pitchFamily="34" charset="0"/>
                <a:cs typeface="Arial" panose="020B0604020202020204" pitchFamily="34" charset="0"/>
              </a:rPr>
              <a:t>ex: en cas de fièvre ou de douleurs, les médicaments homéopathiques conseillés en complément de paracétamol ou d’anti-inflammatoires permettront d’en espacer les prises</a:t>
            </a:r>
            <a:r>
              <a:rPr lang="fr-FR" altLang="fr-FR" sz="1000" dirty="0">
                <a:latin typeface="Arial" panose="020B0604020202020204" pitchFamily="34" charset="0"/>
                <a:cs typeface="Arial" panose="020B0604020202020204" pitchFamily="34" charset="0"/>
              </a:rPr>
              <a:t>)</a:t>
            </a:r>
          </a:p>
          <a:p>
            <a:pPr marL="0" lvl="1" defTabSz="910926">
              <a:lnSpc>
                <a:spcPct val="90000"/>
              </a:lnSpc>
              <a:spcBef>
                <a:spcPts val="600"/>
              </a:spcBef>
              <a:defRPr/>
            </a:pPr>
            <a:r>
              <a:rPr lang="fr-FR" altLang="fr-FR" sz="1000" dirty="0">
                <a:latin typeface="Arial" panose="020B0604020202020204" pitchFamily="34" charset="0"/>
                <a:cs typeface="Arial" panose="020B0604020202020204" pitchFamily="34" charset="0"/>
              </a:rPr>
              <a:t>ce qui permet de </a:t>
            </a:r>
            <a:r>
              <a:rPr lang="fr-FR" altLang="fr-FR" sz="1000" b="1" dirty="0">
                <a:latin typeface="Arial" panose="020B0604020202020204" pitchFamily="34" charset="0"/>
                <a:cs typeface="Arial" panose="020B0604020202020204" pitchFamily="34" charset="0"/>
              </a:rPr>
              <a:t>respecter les engagements </a:t>
            </a:r>
            <a:r>
              <a:rPr lang="fr-FR" altLang="fr-FR" sz="1000" b="1" dirty="0">
                <a:latin typeface="Arial" panose="020B0604020202020204" pitchFamily="34" charset="0"/>
                <a:ea typeface="ＭＳ Ｐゴシック" panose="020B0600070205080204" pitchFamily="34" charset="-128"/>
                <a:cs typeface="Arial" panose="020B0604020202020204" pitchFamily="34" charset="0"/>
              </a:rPr>
              <a:t>de maitrise médicalisée</a:t>
            </a:r>
            <a:r>
              <a:rPr lang="fr-FR" altLang="fr-FR" sz="1000" dirty="0">
                <a:latin typeface="Arial" panose="020B0604020202020204" pitchFamily="34" charset="0"/>
                <a:ea typeface="ＭＳ Ｐゴシック" panose="020B0600070205080204" pitchFamily="34" charset="-128"/>
                <a:cs typeface="Arial" panose="020B0604020202020204" pitchFamily="34" charset="0"/>
              </a:rPr>
              <a:t> (</a:t>
            </a:r>
            <a:r>
              <a:rPr lang="fr-FR" altLang="fr-FR" sz="1000" dirty="0" err="1">
                <a:latin typeface="Arial" panose="020B0604020202020204" pitchFamily="34" charset="0"/>
                <a:ea typeface="ＭＳ Ｐゴシック" panose="020B0600070205080204" pitchFamily="34" charset="-128"/>
                <a:cs typeface="Arial" panose="020B0604020202020204" pitchFamily="34" charset="0"/>
              </a:rPr>
              <a:t>recos</a:t>
            </a:r>
            <a:r>
              <a:rPr lang="fr-FR" altLang="fr-FR" sz="1000" dirty="0">
                <a:latin typeface="Arial" panose="020B0604020202020204" pitchFamily="34" charset="0"/>
                <a:ea typeface="ＭＳ Ｐゴシック" panose="020B0600070205080204" pitchFamily="34" charset="-128"/>
                <a:cs typeface="Arial" panose="020B0604020202020204" pitchFamily="34" charset="0"/>
              </a:rPr>
              <a:t> sur bon usage des </a:t>
            </a:r>
            <a:r>
              <a:rPr lang="fr-FR" altLang="ja-JP" sz="1000" dirty="0">
                <a:latin typeface="Arial" panose="020B0604020202020204" pitchFamily="34" charset="0"/>
                <a:cs typeface="Arial" panose="020B0604020202020204" pitchFamily="34" charset="0"/>
              </a:rPr>
              <a:t>antalgiques, des anti-inflammatoires…)</a:t>
            </a:r>
          </a:p>
          <a:p>
            <a:pPr marL="0" lvl="1" defTabSz="910926">
              <a:lnSpc>
                <a:spcPct val="90000"/>
              </a:lnSpc>
              <a:spcBef>
                <a:spcPts val="600"/>
              </a:spcBef>
              <a:defRPr/>
            </a:pPr>
            <a:r>
              <a:rPr lang="fr-FR" altLang="fr-FR" sz="1000" b="1" dirty="0">
                <a:latin typeface="Arial" panose="020B0604020202020204" pitchFamily="34" charset="0"/>
                <a:cs typeface="Arial" panose="020B0604020202020204" pitchFamily="34" charset="0"/>
              </a:rPr>
              <a:t>3/ Posologie unique adulte et enfant </a:t>
            </a:r>
            <a:r>
              <a:rPr lang="fr-FR" altLang="fr-FR" sz="1000" dirty="0">
                <a:latin typeface="Arial" panose="020B0604020202020204" pitchFamily="34" charset="0"/>
                <a:cs typeface="Arial" panose="020B0604020202020204" pitchFamily="34" charset="0"/>
              </a:rPr>
              <a:t>: ce qui </a:t>
            </a:r>
            <a:r>
              <a:rPr lang="fr-FR" altLang="fr-FR" sz="1000" b="1" dirty="0">
                <a:latin typeface="Arial" panose="020B0604020202020204" pitchFamily="34" charset="0"/>
                <a:cs typeface="Arial" panose="020B0604020202020204" pitchFamily="34" charset="0"/>
              </a:rPr>
              <a:t>simplifie le conseil</a:t>
            </a:r>
          </a:p>
          <a:p>
            <a:pPr marL="0" lvl="1" defTabSz="910926">
              <a:lnSpc>
                <a:spcPct val="90000"/>
              </a:lnSpc>
              <a:spcBef>
                <a:spcPts val="600"/>
              </a:spcBef>
              <a:defRPr/>
            </a:pPr>
            <a:r>
              <a:rPr lang="fr-FR" altLang="fr-FR" sz="1000" b="1" dirty="0">
                <a:latin typeface="Arial" panose="020B0604020202020204" pitchFamily="34" charset="0"/>
                <a:cs typeface="Arial" panose="020B0604020202020204" pitchFamily="34" charset="0"/>
              </a:rPr>
              <a:t>4/ Prise en charge personnalisée </a:t>
            </a:r>
            <a:r>
              <a:rPr lang="fr-FR" altLang="fr-FR" sz="1000" dirty="0">
                <a:latin typeface="Arial" panose="020B0604020202020204" pitchFamily="34" charset="0"/>
                <a:cs typeface="Arial" panose="020B0604020202020204" pitchFamily="34" charset="0"/>
              </a:rPr>
              <a:t>: permet d’adapter son conseil au cas du patient, de proposer des conseils associés en réponse à une demande ou en complément d’une ordonnance </a:t>
            </a:r>
            <a:r>
              <a:rPr lang="fr-FR" altLang="fr-FR" sz="1000" i="1" dirty="0">
                <a:latin typeface="Arial" panose="020B0604020202020204" pitchFamily="34" charset="0"/>
                <a:cs typeface="Arial" panose="020B0604020202020204" pitchFamily="34" charset="0"/>
              </a:rPr>
              <a:t>(ex : Apis en complément d’une ordonnance pour une angine, en cas de douleur piquante améliorée par une boisson fraiche)</a:t>
            </a:r>
          </a:p>
          <a:p>
            <a:pPr marL="0" lvl="1" defTabSz="910926">
              <a:lnSpc>
                <a:spcPct val="90000"/>
              </a:lnSpc>
              <a:spcBef>
                <a:spcPts val="300"/>
              </a:spcBef>
              <a:defRPr/>
            </a:pPr>
            <a:r>
              <a:rPr lang="fr-FR" altLang="fr-FR" sz="1000" i="1" dirty="0"/>
              <a:t>+ vous le verrez tout au long des 2 jours, l’homéopathie va vous permettre d’écouter vos patients différemment</a:t>
            </a:r>
            <a:endParaRPr lang="fr-FR" altLang="fr-FR" sz="1000" i="1" dirty="0">
              <a:latin typeface="Arial" panose="020B0604020202020204" pitchFamily="34" charset="0"/>
              <a:cs typeface="Arial" panose="020B0604020202020204" pitchFamily="34" charset="0"/>
            </a:endParaRPr>
          </a:p>
          <a:p>
            <a:pPr eaLnBrk="1" hangingPunct="1">
              <a:lnSpc>
                <a:spcPct val="90000"/>
              </a:lnSpc>
              <a:spcBef>
                <a:spcPts val="600"/>
              </a:spcBef>
              <a:defRPr/>
            </a:pPr>
            <a:r>
              <a:rPr lang="fr-FR" altLang="fr-FR" sz="1000" b="1" dirty="0">
                <a:latin typeface="Arial" panose="020B0604020202020204" pitchFamily="34" charset="0"/>
                <a:cs typeface="Arial" panose="020B0604020202020204" pitchFamily="34" charset="0"/>
              </a:rPr>
              <a:t>5/ préserve le diagnostic médical - </a:t>
            </a:r>
            <a:r>
              <a:rPr lang="fr-FR" altLang="fr-FR" sz="1000" b="1" dirty="0">
                <a:latin typeface="Arial" panose="020B0604020202020204" pitchFamily="34" charset="0"/>
                <a:cs typeface="Arial" panose="020B0604020202020204" pitchFamily="34" charset="0"/>
                <a:sym typeface="MS Outlook" panose="05010100010000000000" pitchFamily="2" charset="2"/>
              </a:rPr>
              <a:t> </a:t>
            </a:r>
            <a:r>
              <a:rPr lang="fr-FR" altLang="fr-FR" sz="1000" b="1" dirty="0">
                <a:latin typeface="Arial" panose="020B0604020202020204" pitchFamily="34" charset="0"/>
                <a:cs typeface="Arial" panose="020B0604020202020204" pitchFamily="34" charset="0"/>
              </a:rPr>
              <a:t>Insister sur la notion de « non perte de chance » </a:t>
            </a:r>
            <a:r>
              <a:rPr lang="fr-FR" altLang="fr-FR" sz="1000" dirty="0">
                <a:latin typeface="Arial" panose="020B0604020202020204" pitchFamily="34" charset="0"/>
                <a:cs typeface="Arial" panose="020B0604020202020204" pitchFamily="34" charset="0"/>
              </a:rPr>
              <a:t>: </a:t>
            </a:r>
          </a:p>
          <a:p>
            <a:pPr>
              <a:lnSpc>
                <a:spcPct val="90000"/>
              </a:lnSpc>
              <a:spcBef>
                <a:spcPts val="299"/>
              </a:spcBef>
              <a:defRPr/>
            </a:pPr>
            <a:r>
              <a:rPr lang="fr-FR" altLang="fr-FR" sz="1000" dirty="0">
                <a:latin typeface="Arial" panose="020B0604020202020204" pitchFamily="34" charset="0"/>
                <a:cs typeface="Arial" panose="020B0604020202020204" pitchFamily="34" charset="0"/>
              </a:rPr>
              <a:t>Le conseil de médicaments homéopathiques en 1</a:t>
            </a:r>
            <a:r>
              <a:rPr lang="fr-FR" altLang="fr-FR" sz="1000" baseline="30000" dirty="0">
                <a:latin typeface="Arial" panose="020B0604020202020204" pitchFamily="34" charset="0"/>
                <a:cs typeface="Arial" panose="020B0604020202020204" pitchFamily="34" charset="0"/>
              </a:rPr>
              <a:t>ère</a:t>
            </a:r>
            <a:r>
              <a:rPr lang="fr-FR" altLang="fr-FR" sz="1000" dirty="0">
                <a:latin typeface="Arial" panose="020B0604020202020204" pitchFamily="34" charset="0"/>
                <a:cs typeface="Arial" panose="020B0604020202020204" pitchFamily="34" charset="0"/>
              </a:rPr>
              <a:t> intention ne risque pas de masquer un symptôme plus grave. Si une consultation médicale s’avère nécessaire, la prise de médicaments homéopathiques ne contrarie pas le diagnostic ultérieur du médecin (</a:t>
            </a:r>
            <a:r>
              <a:rPr lang="fr-FR" altLang="fr-FR" sz="1000" b="1" dirty="0">
                <a:latin typeface="Arial" panose="020B0604020202020204" pitchFamily="34" charset="0"/>
                <a:cs typeface="Arial" panose="020B0604020202020204" pitchFamily="34" charset="0"/>
              </a:rPr>
              <a:t>sous réserve de respecter les règles d’or du conseil : une amélioration notable rapide est indispensable</a:t>
            </a:r>
            <a:r>
              <a:rPr lang="fr-FR" altLang="fr-FR" sz="1000" dirty="0">
                <a:latin typeface="Arial" panose="020B0604020202020204" pitchFamily="34" charset="0"/>
                <a:cs typeface="Arial" panose="020B0604020202020204" pitchFamily="34" charset="0"/>
              </a:rPr>
              <a:t>).</a:t>
            </a:r>
          </a:p>
          <a:p>
            <a:pPr>
              <a:lnSpc>
                <a:spcPct val="90000"/>
              </a:lnSpc>
              <a:spcBef>
                <a:spcPts val="300"/>
              </a:spcBef>
              <a:defRPr/>
            </a:pPr>
            <a:r>
              <a:rPr lang="fr-FR" altLang="fr-FR" sz="1000" i="1" u="sng" dirty="0">
                <a:latin typeface="Arial" panose="020B0604020202020204" pitchFamily="34" charset="0"/>
                <a:cs typeface="Arial" panose="020B0604020202020204" pitchFamily="34" charset="0"/>
              </a:rPr>
              <a:t>Par exemple </a:t>
            </a:r>
            <a:r>
              <a:rPr lang="fr-FR" altLang="fr-FR" sz="1000" i="1" dirty="0">
                <a:latin typeface="Arial" panose="020B0604020202020204" pitchFamily="34" charset="0"/>
                <a:cs typeface="Arial" panose="020B0604020202020204" pitchFamily="34" charset="0"/>
              </a:rPr>
              <a:t>: en cas d’affection ORL d’origine bactérienne (par ex une otite d’origine bactérienne ), la prise de médicaments homéopathiques sera efficace sur la douleur, la tolérance de la fièvre mais pas sur l’infection bactérienne, donc la douleur reviendra et cette non-amélioration notable des symptômes dans les 24 h doit orienter vers une consultation médicale. Lors de la consultation, cette prise de médicaments homéopathiques </a:t>
            </a:r>
            <a:r>
              <a:rPr lang="fr-FR" altLang="fr-FR" sz="1000" b="1" i="1" dirty="0">
                <a:latin typeface="Arial" panose="020B0604020202020204" pitchFamily="34" charset="0"/>
                <a:cs typeface="Arial" panose="020B0604020202020204" pitchFamily="34" charset="0"/>
              </a:rPr>
              <a:t>ne masquera aucun symptôme d’évolution de la pathologie</a:t>
            </a:r>
            <a:r>
              <a:rPr lang="fr-FR" altLang="fr-FR" sz="1000" i="1" dirty="0">
                <a:latin typeface="Arial" panose="020B0604020202020204" pitchFamily="34" charset="0"/>
                <a:cs typeface="Arial" panose="020B0604020202020204" pitchFamily="34" charset="0"/>
              </a:rPr>
              <a:t>. A contrario, la prise d’antiinflammatoires peut masquer l’inflammation, retarder le diagnostic médical et la prise en charge par antibiothérapie.</a:t>
            </a:r>
          </a:p>
          <a:p>
            <a:pPr marL="0" lvl="1" defTabSz="910926">
              <a:lnSpc>
                <a:spcPct val="90000"/>
              </a:lnSpc>
              <a:spcBef>
                <a:spcPts val="600"/>
              </a:spcBef>
              <a:defRPr/>
            </a:pPr>
            <a:r>
              <a:rPr lang="fr-FR" altLang="fr-FR" sz="1000" b="1" u="sng" dirty="0">
                <a:latin typeface="Arial" panose="020B0604020202020204" pitchFamily="34" charset="0"/>
                <a:cs typeface="Arial" panose="020B0604020202020204" pitchFamily="34" charset="0"/>
              </a:rPr>
              <a:t>ET</a:t>
            </a:r>
            <a:r>
              <a:rPr lang="fr-FR" altLang="fr-FR" sz="1000" dirty="0">
                <a:latin typeface="Arial" panose="020B0604020202020204" pitchFamily="34" charset="0"/>
                <a:cs typeface="Arial" panose="020B0604020202020204" pitchFamily="34" charset="0"/>
              </a:rPr>
              <a:t> </a:t>
            </a:r>
          </a:p>
          <a:p>
            <a:pPr marL="0" lvl="1" defTabSz="910926">
              <a:lnSpc>
                <a:spcPct val="90000"/>
              </a:lnSpc>
              <a:spcBef>
                <a:spcPts val="600"/>
              </a:spcBef>
              <a:defRPr/>
            </a:pPr>
            <a:r>
              <a:rPr lang="fr-FR" altLang="fr-FR" sz="1000" dirty="0">
                <a:latin typeface="Arial" panose="020B0604020202020204" pitchFamily="34" charset="0"/>
                <a:cs typeface="Arial" panose="020B0604020202020204" pitchFamily="34" charset="0"/>
              </a:rPr>
              <a:t>Acquérir des </a:t>
            </a:r>
            <a:r>
              <a:rPr lang="fr-FR" altLang="fr-FR" sz="1000" b="1" dirty="0">
                <a:latin typeface="Arial" panose="020B0604020202020204" pitchFamily="34" charset="0"/>
                <a:cs typeface="Arial" panose="020B0604020202020204" pitchFamily="34" charset="0"/>
              </a:rPr>
              <a:t>compétences en homéopathie </a:t>
            </a:r>
            <a:r>
              <a:rPr lang="fr-FR" altLang="fr-FR" sz="1000" dirty="0">
                <a:latin typeface="Arial" panose="020B0604020202020204" pitchFamily="34" charset="0"/>
                <a:cs typeface="Arial" panose="020B0604020202020204" pitchFamily="34" charset="0"/>
              </a:rPr>
              <a:t>permet d’apporter une </a:t>
            </a:r>
            <a:r>
              <a:rPr lang="fr-FR" altLang="fr-FR" sz="1000" b="1" dirty="0">
                <a:latin typeface="Arial" panose="020B0604020202020204" pitchFamily="34" charset="0"/>
                <a:cs typeface="Arial" panose="020B0604020202020204" pitchFamily="34" charset="0"/>
              </a:rPr>
              <a:t>spécialisation à l’officine </a:t>
            </a:r>
            <a:r>
              <a:rPr lang="fr-FR" altLang="fr-FR" sz="1000" dirty="0">
                <a:latin typeface="Arial" panose="020B0604020202020204" pitchFamily="34" charset="0"/>
                <a:cs typeface="Arial" panose="020B0604020202020204" pitchFamily="34" charset="0"/>
              </a:rPr>
              <a:t>et une </a:t>
            </a:r>
            <a:r>
              <a:rPr lang="fr-FR" altLang="fr-FR" sz="1000" b="1" dirty="0">
                <a:latin typeface="Arial" panose="020B0604020202020204" pitchFamily="34" charset="0"/>
                <a:cs typeface="Arial" panose="020B0604020202020204" pitchFamily="34" charset="0"/>
              </a:rPr>
              <a:t>différenciation</a:t>
            </a:r>
            <a:r>
              <a:rPr lang="fr-FR" altLang="fr-FR" sz="1000" dirty="0">
                <a:latin typeface="Arial" panose="020B0604020202020204" pitchFamily="34" charset="0"/>
                <a:cs typeface="Arial" panose="020B0604020202020204" pitchFamily="34" charset="0"/>
              </a:rPr>
              <a:t> (en permettant de répondre aux attentes des patients, cela permet de les </a:t>
            </a:r>
            <a:r>
              <a:rPr lang="fr-FR" altLang="fr-FR" sz="1000" b="1" dirty="0">
                <a:latin typeface="Arial" panose="020B0604020202020204" pitchFamily="34" charset="0"/>
                <a:cs typeface="Arial" panose="020B0604020202020204" pitchFamily="34" charset="0"/>
              </a:rPr>
              <a:t>fidéliser</a:t>
            </a:r>
            <a:r>
              <a:rPr lang="fr-FR" altLang="fr-FR" sz="1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456972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415925" y="723900"/>
            <a:ext cx="5773738" cy="3248025"/>
          </a:xfrm>
          <a:ln/>
        </p:spPr>
      </p:sp>
      <p:sp>
        <p:nvSpPr>
          <p:cNvPr id="3338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18282396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a:spLocks noGrp="1" noRot="1" noChangeAspect="1" noChangeArrowheads="1" noTextEdit="1"/>
          </p:cNvSpPr>
          <p:nvPr>
            <p:ph type="sldImg"/>
          </p:nvPr>
        </p:nvSpPr>
        <p:spPr>
          <a:xfrm>
            <a:off x="473075" y="746125"/>
            <a:ext cx="5949950" cy="3348038"/>
          </a:xfrm>
          <a:ln/>
        </p:spPr>
      </p:sp>
      <p:sp>
        <p:nvSpPr>
          <p:cNvPr id="209924" name="Rectangle 3"/>
          <p:cNvSpPr>
            <a:spLocks noGrp="1" noChangeArrowheads="1"/>
          </p:cNvSpPr>
          <p:nvPr>
            <p:ph type="body" idx="1"/>
          </p:nvPr>
        </p:nvSpPr>
        <p:spPr>
          <a:xfrm>
            <a:off x="1173164" y="4525963"/>
            <a:ext cx="5273675" cy="5402262"/>
          </a:xfrm>
          <a:noFill/>
        </p:spPr>
        <p:txBody>
          <a:bodyPr/>
          <a:lstStyle/>
          <a:p>
            <a:pPr eaLnBrk="1" hangingPunct="1">
              <a:lnSpc>
                <a:spcPct val="80000"/>
              </a:lnSpc>
            </a:pPr>
            <a:r>
              <a:rPr lang="fr-FR" altLang="fr-FR" sz="1100" b="1" u="sng" dirty="0">
                <a:latin typeface="Arial" panose="020B0604020202020204" pitchFamily="34" charset="0"/>
              </a:rPr>
              <a:t>Commentaires</a:t>
            </a:r>
          </a:p>
          <a:p>
            <a:pPr eaLnBrk="1" hangingPunct="1">
              <a:lnSpc>
                <a:spcPct val="90000"/>
              </a:lnSpc>
              <a:spcBef>
                <a:spcPct val="50000"/>
              </a:spcBef>
            </a:pPr>
            <a:endParaRPr lang="fr-FR" altLang="fr-FR" sz="1100" b="1" dirty="0">
              <a:latin typeface="Arial" panose="020B0604020202020204" pitchFamily="34" charset="0"/>
            </a:endParaRPr>
          </a:p>
          <a:p>
            <a:pPr eaLnBrk="1" hangingPunct="1"/>
            <a:r>
              <a:rPr lang="fr-FR" altLang="fr-FR" sz="1100" b="1" dirty="0">
                <a:sym typeface="MS Outlook" panose="05010100010000000000" pitchFamily="2" charset="2"/>
              </a:rPr>
              <a:t> </a:t>
            </a:r>
            <a:r>
              <a:rPr lang="fr-FR" altLang="fr-FR" sz="1100" b="1" dirty="0"/>
              <a:t>Pour info</a:t>
            </a:r>
            <a:r>
              <a:rPr lang="fr-FR" altLang="fr-FR" sz="1100" dirty="0"/>
              <a:t>,</a:t>
            </a:r>
            <a:r>
              <a:rPr lang="fr-FR" altLang="fr-FR" sz="1100" dirty="0">
                <a:solidFill>
                  <a:srgbClr val="FF0000"/>
                </a:solidFill>
              </a:rPr>
              <a:t> </a:t>
            </a:r>
            <a:r>
              <a:rPr lang="fr-FR" altLang="fr-FR" sz="1100" b="1" dirty="0"/>
              <a:t>Pollens </a:t>
            </a:r>
            <a:r>
              <a:rPr lang="fr-FR" altLang="fr-FR" sz="1100" dirty="0"/>
              <a:t>: mélange de différents pollens de tilleul, graminées, flouve, ivraie, pâturin, fléole, bouleau, cyprès, frêne et ambroisie</a:t>
            </a:r>
          </a:p>
          <a:p>
            <a:pPr eaLnBrk="1" hangingPunct="1"/>
            <a:endParaRPr lang="fr-FR" altLang="fr-FR" sz="1100" dirty="0"/>
          </a:p>
        </p:txBody>
      </p:sp>
    </p:spTree>
    <p:extLst>
      <p:ext uri="{BB962C8B-B14F-4D97-AF65-F5344CB8AC3E}">
        <p14:creationId xmlns:p14="http://schemas.microsoft.com/office/powerpoint/2010/main" val="19713552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2"/>
          <p:cNvSpPr>
            <a:spLocks noGrp="1" noRot="1" noChangeAspect="1" noChangeArrowheads="1" noTextEdit="1"/>
          </p:cNvSpPr>
          <p:nvPr>
            <p:ph type="sldImg"/>
          </p:nvPr>
        </p:nvSpPr>
        <p:spPr>
          <a:xfrm>
            <a:off x="473075" y="746125"/>
            <a:ext cx="5949950" cy="3348038"/>
          </a:xfrm>
          <a:ln/>
        </p:spPr>
      </p:sp>
      <p:sp>
        <p:nvSpPr>
          <p:cNvPr id="211972" name="Rectangle 3"/>
          <p:cNvSpPr>
            <a:spLocks noGrp="1" noChangeArrowheads="1"/>
          </p:cNvSpPr>
          <p:nvPr>
            <p:ph type="body" idx="1"/>
          </p:nvPr>
        </p:nvSpPr>
        <p:spPr>
          <a:xfrm>
            <a:off x="1339850" y="4819650"/>
            <a:ext cx="4651375" cy="5108575"/>
          </a:xfrm>
          <a:noFill/>
        </p:spPr>
        <p:txBody>
          <a:bodyPr/>
          <a:lstStyle/>
          <a:p>
            <a:pPr eaLnBrk="1" hangingPunct="1">
              <a:lnSpc>
                <a:spcPct val="80000"/>
              </a:lnSpc>
            </a:pPr>
            <a:endParaRPr lang="fr-FR" altLang="fr-FR" sz="900" i="1" dirty="0">
              <a:latin typeface="Arial" panose="020B0604020202020204" pitchFamily="34" charset="0"/>
            </a:endParaRPr>
          </a:p>
        </p:txBody>
      </p:sp>
    </p:spTree>
    <p:extLst>
      <p:ext uri="{BB962C8B-B14F-4D97-AF65-F5344CB8AC3E}">
        <p14:creationId xmlns:p14="http://schemas.microsoft.com/office/powerpoint/2010/main" val="13547912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Rot="1" noChangeAspect="1" noChangeArrowheads="1" noTextEdit="1"/>
          </p:cNvSpPr>
          <p:nvPr>
            <p:ph type="sldImg"/>
          </p:nvPr>
        </p:nvSpPr>
        <p:spPr>
          <a:xfrm>
            <a:off x="473075" y="746125"/>
            <a:ext cx="5949950" cy="3348038"/>
          </a:xfrm>
          <a:ln/>
        </p:spPr>
      </p:sp>
      <p:sp>
        <p:nvSpPr>
          <p:cNvPr id="214020" name="Rectangle 3"/>
          <p:cNvSpPr>
            <a:spLocks noGrp="1" noChangeArrowheads="1"/>
          </p:cNvSpPr>
          <p:nvPr>
            <p:ph type="body" idx="1"/>
          </p:nvPr>
        </p:nvSpPr>
        <p:spPr>
          <a:noFill/>
        </p:spPr>
        <p:txBody>
          <a:bodyPr/>
          <a:lstStyle/>
          <a:p>
            <a:pPr eaLnBrk="1" hangingPunct="1"/>
            <a:r>
              <a:rPr lang="fr-FR" altLang="fr-FR" b="1" i="0" u="sng" dirty="0"/>
              <a:t>Commentaires</a:t>
            </a:r>
          </a:p>
          <a:p>
            <a:pPr eaLnBrk="1" hangingPunct="1"/>
            <a:endParaRPr lang="fr-FR" altLang="fr-FR" i="1" dirty="0"/>
          </a:p>
          <a:p>
            <a:pPr eaLnBrk="1" hangingPunct="1"/>
            <a:r>
              <a:rPr lang="fr-FR" altLang="fr-FR" i="0" dirty="0" err="1"/>
              <a:t>Euphrasia</a:t>
            </a:r>
            <a:r>
              <a:rPr lang="fr-FR" altLang="fr-FR" i="0" dirty="0"/>
              <a:t> : aussi appelée « casse-lunettes »</a:t>
            </a:r>
          </a:p>
        </p:txBody>
      </p:sp>
    </p:spTree>
    <p:extLst>
      <p:ext uri="{BB962C8B-B14F-4D97-AF65-F5344CB8AC3E}">
        <p14:creationId xmlns:p14="http://schemas.microsoft.com/office/powerpoint/2010/main" val="21573138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Espace réservé de l'image des diapositives 1"/>
          <p:cNvSpPr>
            <a:spLocks noGrp="1" noRot="1" noChangeAspect="1" noTextEdit="1"/>
          </p:cNvSpPr>
          <p:nvPr>
            <p:ph type="sldImg"/>
          </p:nvPr>
        </p:nvSpPr>
        <p:spPr>
          <a:xfrm>
            <a:off x="47625" y="723900"/>
            <a:ext cx="6415088" cy="3609975"/>
          </a:xfrm>
          <a:ln/>
        </p:spPr>
      </p:sp>
      <p:sp>
        <p:nvSpPr>
          <p:cNvPr id="160772" name="Rectangle 4"/>
          <p:cNvSpPr>
            <a:spLocks noGrp="1" noChangeArrowheads="1"/>
          </p:cNvSpPr>
          <p:nvPr>
            <p:ph type="body" idx="1"/>
          </p:nvPr>
        </p:nvSpPr>
        <p:spPr>
          <a:noFill/>
        </p:spPr>
        <p:txBody>
          <a:bodyPr/>
          <a:lstStyle/>
          <a:p>
            <a:pPr eaLnBrk="1" hangingPunct="1"/>
            <a:r>
              <a:rPr lang="fr-FR" altLang="fr-FR" sz="1100" b="1" u="sng" dirty="0">
                <a:solidFill>
                  <a:srgbClr val="000000"/>
                </a:solidFill>
                <a:latin typeface="Arial" panose="020B0604020202020204" pitchFamily="34" charset="0"/>
              </a:rPr>
              <a:t>Commentaires</a:t>
            </a:r>
          </a:p>
          <a:p>
            <a:pPr eaLnBrk="1" hangingPunct="1"/>
            <a:endParaRPr lang="fr-FR" altLang="fr-FR" sz="1100" b="1" dirty="0">
              <a:solidFill>
                <a:srgbClr val="000000"/>
              </a:solidFill>
              <a:latin typeface="Arial" panose="020B0604020202020204" pitchFamily="34" charset="0"/>
            </a:endParaRPr>
          </a:p>
          <a:p>
            <a:pPr eaLnBrk="1" hangingPunct="1"/>
            <a:r>
              <a:rPr lang="fr-FR" altLang="fr-FR" sz="1100" b="1" dirty="0">
                <a:solidFill>
                  <a:srgbClr val="000000"/>
                </a:solidFill>
                <a:latin typeface="Arial" panose="020B0604020202020204" pitchFamily="34" charset="0"/>
              </a:rPr>
              <a:t>Présenter l’objectif et les règles du jeu</a:t>
            </a:r>
          </a:p>
          <a:p>
            <a:pPr eaLnBrk="1" hangingPunct="1"/>
            <a:endParaRPr lang="fr-FR" altLang="fr-FR" dirty="0"/>
          </a:p>
        </p:txBody>
      </p:sp>
    </p:spTree>
    <p:extLst>
      <p:ext uri="{BB962C8B-B14F-4D97-AF65-F5344CB8AC3E}">
        <p14:creationId xmlns:p14="http://schemas.microsoft.com/office/powerpoint/2010/main" val="36378540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Rot="1" noChangeAspect="1" noChangeArrowheads="1" noTextEdit="1"/>
          </p:cNvSpPr>
          <p:nvPr>
            <p:ph type="sldImg"/>
          </p:nvPr>
        </p:nvSpPr>
        <p:spPr>
          <a:xfrm>
            <a:off x="415925" y="723900"/>
            <a:ext cx="5773738" cy="3248025"/>
          </a:xfrm>
          <a:ln/>
        </p:spPr>
      </p:sp>
      <p:sp>
        <p:nvSpPr>
          <p:cNvPr id="3379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13925676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908051" y="4414524"/>
            <a:ext cx="5889624" cy="5296216"/>
          </a:xfrm>
        </p:spPr>
        <p:txBody>
          <a:bodyPr/>
          <a:lstStyle/>
          <a:p>
            <a:r>
              <a:rPr lang="fr-FR" b="1" u="sng" dirty="0"/>
              <a:t>Commentaires</a:t>
            </a:r>
          </a:p>
          <a:p>
            <a:pPr marL="171450" indent="-171450">
              <a:spcBef>
                <a:spcPts val="600"/>
              </a:spcBef>
              <a:buFont typeface="Arial" panose="020B0604020202020204" pitchFamily="34" charset="0"/>
              <a:buChar char="•"/>
            </a:pPr>
            <a:r>
              <a:rPr lang="fr-FR" b="1" dirty="0"/>
              <a:t>Les interroger sur les opportunités de conseil </a:t>
            </a:r>
            <a:r>
              <a:rPr lang="fr-FR" dirty="0"/>
              <a:t>qu’ils visualisent et </a:t>
            </a:r>
            <a:r>
              <a:rPr lang="fr-FR" b="1" dirty="0"/>
              <a:t>partager les astuces </a:t>
            </a:r>
            <a:r>
              <a:rPr lang="fr-FR" dirty="0"/>
              <a:t>qui permettent de les saisir</a:t>
            </a:r>
          </a:p>
          <a:p>
            <a:r>
              <a:rPr lang="fr-FR" u="sng" dirty="0"/>
              <a:t>Par exemple </a:t>
            </a:r>
            <a:r>
              <a:rPr lang="fr-FR" dirty="0"/>
              <a:t>: y penser </a:t>
            </a:r>
          </a:p>
          <a:p>
            <a:pPr lvl="0">
              <a:spcBef>
                <a:spcPts val="1200"/>
              </a:spcBef>
            </a:pPr>
            <a:r>
              <a:rPr lang="fr-FR" u="sng" dirty="0"/>
              <a:t>Rhume</a:t>
            </a:r>
          </a:p>
          <a:p>
            <a:pPr marL="171450" lvl="0" indent="-171450">
              <a:buFontTx/>
              <a:buChar char="-"/>
            </a:pPr>
            <a:r>
              <a:rPr lang="fr-FR" dirty="0"/>
              <a:t>à chaque demande de </a:t>
            </a:r>
            <a:r>
              <a:rPr lang="fr-FR" b="1" dirty="0"/>
              <a:t>vasoconstricteur</a:t>
            </a:r>
            <a:r>
              <a:rPr lang="fr-FR" dirty="0"/>
              <a:t> nasal ou per os</a:t>
            </a:r>
          </a:p>
          <a:p>
            <a:pPr marL="171450" lvl="0" indent="-171450">
              <a:buFontTx/>
              <a:buChar char="-"/>
            </a:pPr>
            <a:r>
              <a:rPr lang="fr-FR" dirty="0"/>
              <a:t>En </a:t>
            </a:r>
            <a:r>
              <a:rPr lang="fr-FR" b="1" dirty="0"/>
              <a:t>conseil associé </a:t>
            </a:r>
            <a:r>
              <a:rPr lang="fr-FR" dirty="0"/>
              <a:t>avec demande de </a:t>
            </a:r>
            <a:r>
              <a:rPr lang="fr-FR" b="1" dirty="0"/>
              <a:t>lavage de nez, gouttes pour le nez</a:t>
            </a:r>
          </a:p>
          <a:p>
            <a:pPr lvl="0" eaLnBrk="1" hangingPunct="1">
              <a:spcBef>
                <a:spcPts val="1200"/>
              </a:spcBef>
              <a:defRPr/>
            </a:pPr>
            <a:r>
              <a:rPr kumimoji="0" lang="fr-FR" altLang="fr-FR" sz="110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Syndromes grippaux</a:t>
            </a:r>
          </a:p>
          <a:p>
            <a:pPr lvl="0"/>
            <a:r>
              <a:rPr lang="fr-FR" dirty="0"/>
              <a:t>En </a:t>
            </a:r>
            <a:r>
              <a:rPr lang="fr-FR" b="1" dirty="0"/>
              <a:t>conseil associé aux prescriptions </a:t>
            </a:r>
            <a:r>
              <a:rPr lang="fr-FR" dirty="0"/>
              <a:t>de </a:t>
            </a:r>
            <a:r>
              <a:rPr lang="fr-FR" dirty="0" err="1"/>
              <a:t>paracetamol</a:t>
            </a:r>
            <a:r>
              <a:rPr lang="fr-FR" dirty="0"/>
              <a:t> et lavage du nez en période d’épidémie</a:t>
            </a:r>
          </a:p>
          <a:p>
            <a:pPr>
              <a:spcBef>
                <a:spcPts val="1200"/>
              </a:spcBef>
            </a:pPr>
            <a:r>
              <a:rPr kumimoji="0" lang="fr-FR" altLang="fr-FR" sz="110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Convalescence</a:t>
            </a:r>
          </a:p>
          <a:p>
            <a:pPr marL="171450" indent="-171450">
              <a:buFontTx/>
              <a:buChar char="-"/>
            </a:pPr>
            <a:r>
              <a:rPr lang="fr-FR" dirty="0"/>
              <a:t>Lors de </a:t>
            </a:r>
            <a:r>
              <a:rPr lang="fr-FR" b="1" dirty="0"/>
              <a:t>demandes de vitamines</a:t>
            </a:r>
          </a:p>
          <a:p>
            <a:pPr lvl="0">
              <a:spcBef>
                <a:spcPts val="1200"/>
              </a:spcBef>
            </a:pPr>
            <a:r>
              <a:rPr lang="fr-FR" u="sng" dirty="0"/>
              <a:t>Rhinites et conjonctivites allergiques</a:t>
            </a:r>
          </a:p>
          <a:p>
            <a:pPr lvl="0"/>
            <a:r>
              <a:rPr lang="fr-FR" b="1" dirty="0"/>
              <a:t>Conseil associé à une demande ou une prescription </a:t>
            </a:r>
            <a:r>
              <a:rPr lang="fr-FR" dirty="0"/>
              <a:t>de </a:t>
            </a:r>
            <a:r>
              <a:rPr lang="fr-FR" dirty="0" err="1"/>
              <a:t>cetirizine</a:t>
            </a:r>
            <a:r>
              <a:rPr lang="fr-FR" dirty="0"/>
              <a:t> ou </a:t>
            </a:r>
            <a:r>
              <a:rPr lang="fr-FR" dirty="0" err="1"/>
              <a:t>ebastine</a:t>
            </a:r>
            <a:endParaRPr lang="fr-FR" dirty="0"/>
          </a:p>
          <a:p>
            <a:pPr marL="171450" lvl="0" indent="-171450" eaLnBrk="1" hangingPunct="1">
              <a:spcBef>
                <a:spcPts val="1200"/>
              </a:spcBef>
              <a:buFont typeface="MS Outlook" panose="05010100010000000000" pitchFamily="2" charset="2"/>
              <a:buChar char="A"/>
              <a:defRPr/>
            </a:pPr>
            <a:r>
              <a:rPr lang="fr-FR" altLang="fr-FR" b="1" dirty="0">
                <a:solidFill>
                  <a:srgbClr val="000000"/>
                </a:solidFill>
                <a:sym typeface="MS Outlook" panose="05010100010000000000" pitchFamily="2" charset="2"/>
              </a:rPr>
              <a:t> Astuce m</a:t>
            </a:r>
            <a:r>
              <a:rPr kumimoji="0" lang="fr-FR" altLang="fr-FR" sz="1100" b="1" i="0" u="none" strike="noStrike" kern="1200" cap="none" spc="0" normalizeH="0" baseline="0" noProof="0" dirty="0" err="1">
                <a:ln>
                  <a:noFill/>
                </a:ln>
                <a:solidFill>
                  <a:srgbClr val="000000"/>
                </a:solidFill>
                <a:effectLst/>
                <a:uLnTx/>
                <a:uFillTx/>
              </a:rPr>
              <a:t>oyen</a:t>
            </a:r>
            <a:r>
              <a:rPr kumimoji="0" lang="fr-FR" altLang="fr-FR" sz="1100" b="1" i="0" u="none" strike="noStrike" kern="1200" cap="none" spc="0" normalizeH="0" baseline="0" noProof="0" dirty="0">
                <a:ln>
                  <a:noFill/>
                </a:ln>
                <a:solidFill>
                  <a:srgbClr val="000000"/>
                </a:solidFill>
                <a:effectLst/>
                <a:uLnTx/>
                <a:uFillTx/>
              </a:rPr>
              <a:t> mnémotechnique </a:t>
            </a: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pour retenir les médicaments des rhumes / rhinites : les différents médicaments peuvent intervenir dans écoulement, éternuement… </a:t>
            </a:r>
          </a:p>
          <a:p>
            <a:pPr lvl="0" eaLnBrk="1" hangingPunct="1">
              <a:spcBef>
                <a:spcPts val="0"/>
              </a:spcBef>
              <a:defRPr/>
            </a:pP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visualiser ce qui est le plus marquant et gênant pour le patient : </a:t>
            </a:r>
            <a:r>
              <a:rPr kumimoji="0" lang="fr-FR" alt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dessiner un visage et en rouge noter ce qui est le plus marquant pour les différents médicaments </a:t>
            </a: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Allium </a:t>
            </a:r>
            <a:r>
              <a:rPr kumimoji="0" lang="fr-FR" altLang="fr-FR"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cepa</a:t>
            </a: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(nez irrité), </a:t>
            </a:r>
            <a:r>
              <a:rPr kumimoji="0" lang="fr-FR" altLang="fr-FR"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Euphrasia</a:t>
            </a: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(yeux irrités), </a:t>
            </a:r>
            <a:r>
              <a:rPr kumimoji="0" lang="fr-FR" altLang="fr-FR"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Nux</a:t>
            </a: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vomica</a:t>
            </a: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(bouche / éternuements en salve), </a:t>
            </a:r>
            <a:r>
              <a:rPr kumimoji="0" lang="fr-FR" altLang="fr-FR"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Sabadilla</a:t>
            </a: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(démangeaison voile palais)</a:t>
            </a:r>
          </a:p>
          <a:p>
            <a:pPr eaLnBrk="1" hangingPunct="1">
              <a:defRPr/>
            </a:pPr>
            <a:endParaRPr lang="fr-FR" dirty="0">
              <a:sym typeface="Wingdings" panose="05000000000000000000" pitchFamily="2" charset="2"/>
            </a:endParaRPr>
          </a:p>
          <a:p>
            <a:pPr eaLnBrk="1" hangingPunct="1">
              <a:defRPr/>
            </a:pPr>
            <a:r>
              <a:rPr lang="fr-FR" dirty="0">
                <a:sym typeface="Wingdings" panose="05000000000000000000" pitchFamily="2" charset="2"/>
              </a:rPr>
              <a:t> </a:t>
            </a:r>
            <a:r>
              <a:rPr lang="fr-FR" b="1" dirty="0">
                <a:sym typeface="Wingdings" panose="05000000000000000000" pitchFamily="2" charset="2"/>
              </a:rPr>
              <a:t>POSER DES QUESTIONS</a:t>
            </a:r>
            <a:endParaRPr lang="fr-FR" b="1" dirty="0"/>
          </a:p>
          <a:p>
            <a:pPr lvl="0" eaLnBrk="1" hangingPunct="1">
              <a:defRPr/>
            </a:pPr>
            <a:endPar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fr-FR" dirty="0"/>
          </a:p>
        </p:txBody>
      </p:sp>
    </p:spTree>
    <p:extLst>
      <p:ext uri="{BB962C8B-B14F-4D97-AF65-F5344CB8AC3E}">
        <p14:creationId xmlns:p14="http://schemas.microsoft.com/office/powerpoint/2010/main" val="21069744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Commentaires</a:t>
            </a:r>
          </a:p>
          <a:p>
            <a:endParaRPr lang="fr-FR" dirty="0"/>
          </a:p>
          <a:p>
            <a:r>
              <a:rPr lang="fr-FR" dirty="0"/>
              <a:t>Cas comptoir à traiter collégialement</a:t>
            </a:r>
          </a:p>
          <a:p>
            <a:pPr marL="171450" indent="-171450">
              <a:spcBef>
                <a:spcPts val="600"/>
              </a:spcBef>
              <a:buFont typeface="Arial" panose="020B0604020202020204" pitchFamily="34" charset="0"/>
              <a:buChar char="•"/>
            </a:pPr>
            <a:r>
              <a:rPr lang="fr-FR" b="1" dirty="0"/>
              <a:t>Afficher la demande de conseil</a:t>
            </a:r>
          </a:p>
          <a:p>
            <a:pPr marL="171450" indent="-171450">
              <a:spcBef>
                <a:spcPts val="600"/>
              </a:spcBef>
              <a:buFont typeface="Arial" panose="020B0604020202020204" pitchFamily="34" charset="0"/>
              <a:buChar char="•"/>
            </a:pPr>
            <a:r>
              <a:rPr lang="fr-FR" b="1" dirty="0"/>
              <a:t>Les interroger sur la démarche</a:t>
            </a:r>
            <a:r>
              <a:rPr lang="fr-FR" dirty="0"/>
              <a:t> (méthodologie de conseil)</a:t>
            </a:r>
          </a:p>
          <a:p>
            <a:pPr>
              <a:spcBef>
                <a:spcPts val="600"/>
              </a:spcBef>
            </a:pPr>
            <a:endParaRPr lang="fr-FR" dirty="0"/>
          </a:p>
        </p:txBody>
      </p:sp>
    </p:spTree>
    <p:extLst>
      <p:ext uri="{BB962C8B-B14F-4D97-AF65-F5344CB8AC3E}">
        <p14:creationId xmlns:p14="http://schemas.microsoft.com/office/powerpoint/2010/main" val="24384688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16280" y="4365944"/>
            <a:ext cx="6081395" cy="5347016"/>
          </a:xfrm>
        </p:spPr>
        <p:txBody>
          <a:bodyPr/>
          <a:lstStyle/>
          <a:p>
            <a:r>
              <a:rPr lang="fr-FR" b="1" u="sng" dirty="0"/>
              <a:t>Commentaires</a:t>
            </a:r>
            <a:r>
              <a:rPr lang="fr-FR" dirty="0"/>
              <a:t> :</a:t>
            </a:r>
          </a:p>
          <a:p>
            <a:endParaRPr lang="fr-FR" dirty="0"/>
          </a:p>
          <a:p>
            <a:pPr marL="171450" indent="-171450">
              <a:spcBef>
                <a:spcPct val="50000"/>
              </a:spcBef>
              <a:buFont typeface="Arial" panose="020B0604020202020204" pitchFamily="34" charset="0"/>
              <a:buChar char="•"/>
            </a:pPr>
            <a:r>
              <a:rPr lang="fr-FR" altLang="fr-FR" sz="1100" b="1" dirty="0"/>
              <a:t>Compléter la maison au fur et à mesure </a:t>
            </a:r>
            <a:r>
              <a:rPr lang="fr-FR" altLang="fr-FR" sz="1100" dirty="0"/>
              <a:t>en les interpelant sur les questions et informations à noter dans chaque cadran</a:t>
            </a:r>
          </a:p>
          <a:p>
            <a:pPr>
              <a:buClr>
                <a:srgbClr val="0099CC"/>
              </a:buClr>
            </a:pPr>
            <a:r>
              <a:rPr lang="fr-FR" altLang="fr-FR" b="1" dirty="0"/>
              <a:t>Quels sont ses symptômes ?</a:t>
            </a:r>
            <a:r>
              <a:rPr lang="fr-FR" altLang="fr-FR" dirty="0"/>
              <a:t> </a:t>
            </a:r>
            <a:r>
              <a:rPr lang="fr-FR" altLang="fr-FR" b="1" dirty="0"/>
              <a:t>Que ressent-il ?</a:t>
            </a:r>
          </a:p>
          <a:p>
            <a:pPr>
              <a:spcBef>
                <a:spcPts val="300"/>
              </a:spcBef>
            </a:pPr>
            <a:r>
              <a:rPr lang="fr-FR" i="1" dirty="0"/>
              <a:t>Il a une forte fièvre.</a:t>
            </a:r>
          </a:p>
          <a:p>
            <a:pPr>
              <a:spcBef>
                <a:spcPts val="300"/>
              </a:spcBef>
            </a:pPr>
            <a:r>
              <a:rPr lang="fr-FR" altLang="fr-FR" i="1" dirty="0"/>
              <a:t>Il se plaint de courbatures et a mal aux articulations.</a:t>
            </a:r>
          </a:p>
          <a:p>
            <a:pPr>
              <a:spcBef>
                <a:spcPts val="300"/>
              </a:spcBef>
            </a:pPr>
            <a:r>
              <a:rPr lang="fr-FR" altLang="fr-FR" i="1" dirty="0"/>
              <a:t>Il bouge tout le temps dans son lit.</a:t>
            </a:r>
          </a:p>
          <a:p>
            <a:pPr>
              <a:spcBef>
                <a:spcPts val="600"/>
              </a:spcBef>
              <a:buClr>
                <a:srgbClr val="0099CC"/>
              </a:buClr>
            </a:pPr>
            <a:r>
              <a:rPr lang="fr-FR" altLang="fr-FR" b="1" dirty="0"/>
              <a:t>Est-ce que quelque chose lui fait du bien ?</a:t>
            </a:r>
          </a:p>
          <a:p>
            <a:pPr>
              <a:spcBef>
                <a:spcPts val="300"/>
              </a:spcBef>
              <a:buClr>
                <a:srgbClr val="0099CC"/>
              </a:buClr>
            </a:pPr>
            <a:r>
              <a:rPr lang="fr-FR" altLang="fr-FR" i="1" dirty="0"/>
              <a:t>Il boit beaucoup et bouge énormément.</a:t>
            </a:r>
          </a:p>
          <a:p>
            <a:pPr>
              <a:spcBef>
                <a:spcPts val="300"/>
              </a:spcBef>
              <a:buClr>
                <a:srgbClr val="0099CC"/>
              </a:buClr>
            </a:pPr>
            <a:r>
              <a:rPr lang="fr-FR" altLang="fr-FR" i="1" dirty="0"/>
              <a:t>En plus, il rajoute des couvertures.</a:t>
            </a:r>
            <a:endParaRPr lang="fr-FR" altLang="fr-FR" dirty="0"/>
          </a:p>
          <a:p>
            <a:pPr>
              <a:spcBef>
                <a:spcPts val="600"/>
              </a:spcBef>
              <a:buClr>
                <a:srgbClr val="0099CC"/>
              </a:buClr>
            </a:pPr>
            <a:r>
              <a:rPr lang="fr-FR" altLang="fr-FR" b="1" dirty="0"/>
              <a:t>Avez-vous d’autres signes à ajouter ?</a:t>
            </a:r>
          </a:p>
          <a:p>
            <a:pPr>
              <a:spcBef>
                <a:spcPts val="300"/>
              </a:spcBef>
              <a:buClr>
                <a:srgbClr val="0099CC"/>
              </a:buClr>
            </a:pPr>
            <a:r>
              <a:rPr lang="fr-FR" altLang="fr-FR" i="1" dirty="0"/>
              <a:t>Il a un bouton de fièvre.</a:t>
            </a:r>
            <a:endParaRPr lang="fr-FR" altLang="fr-FR" dirty="0"/>
          </a:p>
          <a:p>
            <a:pPr>
              <a:spcBef>
                <a:spcPts val="300"/>
              </a:spcBef>
              <a:buClr>
                <a:srgbClr val="0099CC"/>
              </a:buClr>
            </a:pPr>
            <a:endParaRPr lang="fr-FR" altLang="fr-FR" dirty="0"/>
          </a:p>
          <a:p>
            <a:pPr marL="171450" indent="-171450">
              <a:spcBef>
                <a:spcPts val="600"/>
              </a:spcBef>
              <a:buFont typeface="Arial" panose="020B0604020202020204" pitchFamily="34" charset="0"/>
              <a:buChar char="•"/>
            </a:pPr>
            <a:r>
              <a:rPr lang="fr-FR" altLang="fr-FR" sz="1100" b="1" dirty="0"/>
              <a:t>Les interroger </a:t>
            </a:r>
          </a:p>
          <a:p>
            <a:pPr>
              <a:spcBef>
                <a:spcPct val="50000"/>
              </a:spcBef>
            </a:pPr>
            <a:r>
              <a:rPr lang="fr-FR" altLang="fr-FR" sz="1800" dirty="0">
                <a:latin typeface="Arial" panose="020B0604020202020204" pitchFamily="34" charset="0"/>
                <a:sym typeface="Webdings" panose="05030102010509060703" pitchFamily="18" charset="2"/>
              </a:rPr>
              <a:t></a:t>
            </a:r>
            <a:r>
              <a:rPr lang="fr-FR" altLang="fr-FR" sz="1100" i="1" dirty="0"/>
              <a:t>Quels mots clés vont vous permettre d’orienter votre conseil ?</a:t>
            </a:r>
            <a:r>
              <a:rPr lang="fr-FR" altLang="fr-FR" sz="1100" dirty="0"/>
              <a:t> </a:t>
            </a:r>
          </a:p>
          <a:p>
            <a:pPr marL="171450" indent="-171450">
              <a:spcBef>
                <a:spcPct val="50000"/>
              </a:spcBef>
              <a:buFont typeface="Arial" panose="020B0604020202020204" pitchFamily="34" charset="0"/>
              <a:buChar char="•"/>
            </a:pPr>
            <a:r>
              <a:rPr lang="fr-FR" altLang="fr-FR" dirty="0"/>
              <a:t>Individuellement, </a:t>
            </a:r>
            <a:r>
              <a:rPr lang="fr-FR" altLang="fr-FR" b="1" dirty="0"/>
              <a:t>leur laisser 1 minute pour écrire leur conseil (médicaments</a:t>
            </a:r>
            <a:r>
              <a:rPr lang="fr-FR" altLang="fr-FR" b="1" baseline="0" dirty="0"/>
              <a:t> et posologie)</a:t>
            </a:r>
            <a:endParaRPr lang="fr-FR" altLang="fr-FR" b="1" dirty="0"/>
          </a:p>
          <a:p>
            <a:pPr marL="171450" indent="-171450">
              <a:spcBef>
                <a:spcPct val="50000"/>
              </a:spcBef>
              <a:buFont typeface="Arial" panose="020B0604020202020204" pitchFamily="34" charset="0"/>
              <a:buChar char="•"/>
            </a:pPr>
            <a:r>
              <a:rPr lang="fr-FR" altLang="fr-FR" b="1" dirty="0"/>
              <a:t>Partager</a:t>
            </a:r>
            <a:r>
              <a:rPr lang="fr-FR" altLang="fr-FR" dirty="0"/>
              <a:t> avec le groupe en justifiant les choix</a:t>
            </a:r>
          </a:p>
        </p:txBody>
      </p:sp>
    </p:spTree>
    <p:extLst>
      <p:ext uri="{BB962C8B-B14F-4D97-AF65-F5344CB8AC3E}">
        <p14:creationId xmlns:p14="http://schemas.microsoft.com/office/powerpoint/2010/main" val="32347887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2"/>
          <p:cNvSpPr>
            <a:spLocks noGrp="1" noRot="1" noChangeAspect="1" noChangeArrowheads="1" noTextEdit="1"/>
          </p:cNvSpPr>
          <p:nvPr>
            <p:ph type="sldImg"/>
          </p:nvPr>
        </p:nvSpPr>
        <p:spPr>
          <a:xfrm>
            <a:off x="531813" y="769938"/>
            <a:ext cx="6134100" cy="3451225"/>
          </a:xfrm>
          <a:ln/>
        </p:spPr>
      </p:sp>
      <p:sp>
        <p:nvSpPr>
          <p:cNvPr id="234500" name="Rectangle 3"/>
          <p:cNvSpPr>
            <a:spLocks noChangeArrowheads="1"/>
          </p:cNvSpPr>
          <p:nvPr/>
        </p:nvSpPr>
        <p:spPr bwMode="auto">
          <a:xfrm>
            <a:off x="719140" y="4743451"/>
            <a:ext cx="6078536" cy="479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065" tIns="49533" rIns="99065" bIns="49533">
            <a:spAutoFit/>
          </a:bodyPr>
          <a:lstStyle>
            <a:lvl1pPr defTabSz="990600">
              <a:defRPr sz="1600">
                <a:solidFill>
                  <a:schemeClr val="tx1"/>
                </a:solidFill>
                <a:latin typeface="Arial" panose="020B0604020202020204" pitchFamily="34" charset="0"/>
              </a:defRPr>
            </a:lvl1pPr>
            <a:lvl2pPr marL="742950" indent="-285750" defTabSz="990600">
              <a:defRPr sz="1600">
                <a:solidFill>
                  <a:schemeClr val="tx1"/>
                </a:solidFill>
                <a:latin typeface="Arial" panose="020B0604020202020204" pitchFamily="34" charset="0"/>
              </a:defRPr>
            </a:lvl2pPr>
            <a:lvl3pPr marL="1143000" indent="-228600" defTabSz="990600">
              <a:defRPr sz="1600">
                <a:solidFill>
                  <a:schemeClr val="tx1"/>
                </a:solidFill>
                <a:latin typeface="Arial" panose="020B0604020202020204" pitchFamily="34" charset="0"/>
              </a:defRPr>
            </a:lvl3pPr>
            <a:lvl4pPr marL="1600200" indent="-228600" defTabSz="990600">
              <a:defRPr sz="1600">
                <a:solidFill>
                  <a:schemeClr val="tx1"/>
                </a:solidFill>
                <a:latin typeface="Arial" panose="020B0604020202020204" pitchFamily="34" charset="0"/>
              </a:defRPr>
            </a:lvl4pPr>
            <a:lvl5pPr marL="2057400" indent="-228600" defTabSz="990600">
              <a:defRPr sz="16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600">
                <a:solidFill>
                  <a:schemeClr val="tx1"/>
                </a:solidFill>
                <a:latin typeface="Arial" panose="020B0604020202020204" pitchFamily="34" charset="0"/>
              </a:defRPr>
            </a:lvl9pPr>
          </a:lstStyle>
          <a:p>
            <a:pPr>
              <a:spcBef>
                <a:spcPct val="30000"/>
              </a:spcBef>
            </a:pPr>
            <a:r>
              <a:rPr lang="fr-FR" altLang="fr-FR" sz="1100" b="1" u="sng" dirty="0"/>
              <a:t>Commentaires</a:t>
            </a:r>
          </a:p>
          <a:p>
            <a:pPr marL="171416" indent="-171416">
              <a:spcBef>
                <a:spcPts val="600"/>
              </a:spcBef>
              <a:buFont typeface="Arial" panose="020B0604020202020204" pitchFamily="34" charset="0"/>
              <a:buChar char="•"/>
            </a:pPr>
            <a:r>
              <a:rPr lang="fr-FR" altLang="fr-FR" sz="1100" b="1" dirty="0"/>
              <a:t>Avant d’aborder les différents conseils et prescription, valider avec le groupe leurs connaissances physiopathologiques</a:t>
            </a:r>
          </a:p>
          <a:p>
            <a:pPr marL="171416" indent="-171416">
              <a:buFont typeface="Arial" panose="020B0604020202020204" pitchFamily="34" charset="0"/>
              <a:buChar char="•"/>
            </a:pPr>
            <a:endParaRPr lang="fr-FR" altLang="fr-FR" sz="1100" b="1" dirty="0"/>
          </a:p>
          <a:p>
            <a:pPr marL="171416" indent="-171416">
              <a:buFont typeface="Arial" panose="020B0604020202020204" pitchFamily="34" charset="0"/>
              <a:buChar char="•"/>
            </a:pPr>
            <a:r>
              <a:rPr lang="fr-FR" altLang="fr-FR" sz="1100" b="1" dirty="0"/>
              <a:t>Si besoin, faire un rappel rapide </a:t>
            </a:r>
          </a:p>
          <a:p>
            <a:endParaRPr lang="fr-FR" altLang="fr-FR" sz="1100" b="1" u="sng" dirty="0"/>
          </a:p>
          <a:p>
            <a:pPr>
              <a:spcBef>
                <a:spcPct val="30000"/>
              </a:spcBef>
            </a:pPr>
            <a:r>
              <a:rPr lang="fr-FR" altLang="fr-FR" sz="1100" b="1" dirty="0"/>
              <a:t>Les conseils à donner</a:t>
            </a:r>
          </a:p>
          <a:p>
            <a:pPr>
              <a:spcBef>
                <a:spcPct val="30000"/>
              </a:spcBef>
            </a:pPr>
            <a:r>
              <a:rPr lang="fr-FR" altLang="fr-FR" sz="1100" dirty="0"/>
              <a:t>L’hygiène de vie, les habitudes alimentaires et les facteurs psychologiques influencent le mécanisme de la digestion.</a:t>
            </a:r>
            <a:endParaRPr lang="fr-FR" altLang="fr-FR" sz="1100" i="1" dirty="0"/>
          </a:p>
          <a:p>
            <a:pPr>
              <a:spcBef>
                <a:spcPct val="50000"/>
              </a:spcBef>
            </a:pPr>
            <a:r>
              <a:rPr lang="fr-FR" altLang="fr-FR" sz="1100" i="1" u="sng" dirty="0"/>
              <a:t>A éviter :</a:t>
            </a:r>
            <a:r>
              <a:rPr lang="fr-FR" altLang="fr-FR" sz="1100" i="1" dirty="0"/>
              <a:t> </a:t>
            </a:r>
            <a:endParaRPr lang="fr-FR" altLang="fr-FR" sz="1100" dirty="0"/>
          </a:p>
          <a:p>
            <a:pPr>
              <a:spcBef>
                <a:spcPct val="30000"/>
              </a:spcBef>
              <a:buFontTx/>
              <a:buChar char="•"/>
            </a:pPr>
            <a:r>
              <a:rPr lang="fr-FR" altLang="fr-FR" sz="1100" dirty="0"/>
              <a:t> Sauter un repas, des repas copieux riches en graisses, difficiles à digérer (fritures, charcuterie, sauces, fromages fermentés..), </a:t>
            </a:r>
          </a:p>
          <a:p>
            <a:pPr>
              <a:spcBef>
                <a:spcPct val="30000"/>
              </a:spcBef>
              <a:buFontTx/>
              <a:buChar char="•"/>
            </a:pPr>
            <a:r>
              <a:rPr lang="fr-FR" altLang="fr-FR" sz="1100" dirty="0"/>
              <a:t> Mâcher des chewing-gums, boire des boissons gazeuses ou glacées, de l’alcool, du café, du jus de pomme ou de raisin, </a:t>
            </a:r>
          </a:p>
          <a:p>
            <a:pPr>
              <a:spcBef>
                <a:spcPct val="30000"/>
              </a:spcBef>
              <a:buFontTx/>
              <a:buChar char="•"/>
            </a:pPr>
            <a:r>
              <a:rPr lang="fr-FR" altLang="fr-FR" sz="1100" dirty="0"/>
              <a:t> Manger des aliments fermentescibles (petits pois, haricots blancs, salsifis…).</a:t>
            </a:r>
          </a:p>
          <a:p>
            <a:pPr>
              <a:spcBef>
                <a:spcPct val="30000"/>
              </a:spcBef>
              <a:buFontTx/>
              <a:buChar char="•"/>
            </a:pPr>
            <a:r>
              <a:rPr lang="fr-FR" altLang="fr-FR" sz="1100" dirty="0"/>
              <a:t> Prendre des laxatifs irritants, porter une ceinture ou un vêtement serré à la taille.</a:t>
            </a:r>
            <a:endParaRPr lang="fr-FR" altLang="fr-FR" sz="1100" i="1" dirty="0"/>
          </a:p>
          <a:p>
            <a:pPr>
              <a:spcBef>
                <a:spcPct val="50000"/>
              </a:spcBef>
            </a:pPr>
            <a:r>
              <a:rPr lang="fr-FR" altLang="fr-FR" sz="1100" i="1" u="sng" dirty="0"/>
              <a:t>A privilégier </a:t>
            </a:r>
            <a:r>
              <a:rPr lang="fr-FR" altLang="fr-FR" sz="1100" u="sng" dirty="0"/>
              <a:t>:</a:t>
            </a:r>
          </a:p>
          <a:p>
            <a:pPr>
              <a:spcBef>
                <a:spcPct val="30000"/>
              </a:spcBef>
              <a:buFontTx/>
              <a:buChar char="•"/>
            </a:pPr>
            <a:r>
              <a:rPr lang="fr-FR" altLang="fr-FR" sz="1100" dirty="0"/>
              <a:t> Manger dans le calme, à heure fixe, bien mâcher les aliments.</a:t>
            </a:r>
          </a:p>
          <a:p>
            <a:pPr>
              <a:spcBef>
                <a:spcPct val="30000"/>
              </a:spcBef>
              <a:buFontTx/>
              <a:buChar char="•"/>
            </a:pPr>
            <a:r>
              <a:rPr lang="fr-FR" altLang="fr-FR" sz="1100" dirty="0"/>
              <a:t> Boire un litre et demi d’eau par jour, à petites gorgées pour ne pas avaler de l’air.</a:t>
            </a:r>
          </a:p>
          <a:p>
            <a:pPr>
              <a:spcBef>
                <a:spcPct val="30000"/>
              </a:spcBef>
              <a:buFontTx/>
              <a:buChar char="•"/>
            </a:pPr>
            <a:r>
              <a:rPr lang="fr-FR" altLang="fr-FR" sz="1100" dirty="0"/>
              <a:t> Conseiller le lait écrémé, les poissons maigres, les volailles, les œufs, les légumes verts cuits, les fromages à pâte dure, les fruits pelés très mûrs.</a:t>
            </a:r>
          </a:p>
          <a:p>
            <a:pPr>
              <a:spcBef>
                <a:spcPct val="30000"/>
              </a:spcBef>
              <a:buFontTx/>
              <a:buChar char="•"/>
            </a:pPr>
            <a:r>
              <a:rPr lang="fr-FR" altLang="fr-FR" sz="1100" dirty="0"/>
              <a:t> Faire un peu d’exercice entre les repas.</a:t>
            </a:r>
          </a:p>
          <a:p>
            <a:pPr>
              <a:spcBef>
                <a:spcPct val="30000"/>
              </a:spcBef>
            </a:pPr>
            <a:endParaRPr lang="fr-FR" altLang="fr-FR" sz="1100" b="1" u="sng" dirty="0"/>
          </a:p>
        </p:txBody>
      </p:sp>
    </p:spTree>
    <p:extLst>
      <p:ext uri="{BB962C8B-B14F-4D97-AF65-F5344CB8AC3E}">
        <p14:creationId xmlns:p14="http://schemas.microsoft.com/office/powerpoint/2010/main" val="3161730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Espace réservé de l'image des diapositives 1"/>
          <p:cNvSpPr>
            <a:spLocks noGrp="1" noRot="1" noChangeAspect="1" noTextEdit="1"/>
          </p:cNvSpPr>
          <p:nvPr>
            <p:ph type="sldImg"/>
          </p:nvPr>
        </p:nvSpPr>
        <p:spPr>
          <a:xfrm>
            <a:off x="92075" y="746125"/>
            <a:ext cx="6615113" cy="3721100"/>
          </a:xfrm>
          <a:ln/>
        </p:spPr>
      </p:sp>
      <p:sp>
        <p:nvSpPr>
          <p:cNvPr id="64516" name="Rectangle 3"/>
          <p:cNvSpPr>
            <a:spLocks noGrp="1" noChangeArrowheads="1"/>
          </p:cNvSpPr>
          <p:nvPr>
            <p:ph type="body" idx="1"/>
          </p:nvPr>
        </p:nvSpPr>
        <p:spPr>
          <a:xfrm>
            <a:off x="679451" y="4714875"/>
            <a:ext cx="5948363" cy="4467225"/>
          </a:xfrm>
          <a:noFill/>
        </p:spPr>
        <p:txBody>
          <a:bodyPr lIns="95540" tIns="47769" rIns="95540" bIns="47769"/>
          <a:lstStyle/>
          <a:p>
            <a:pPr eaLnBrk="1" hangingPunct="1"/>
            <a:r>
              <a:rPr lang="fr-FR" altLang="fr-FR" sz="1100" b="1" u="sng">
                <a:latin typeface="Arial" panose="020B0604020202020204" pitchFamily="34" charset="0"/>
              </a:rPr>
              <a:t>Commentaires</a:t>
            </a:r>
            <a:r>
              <a:rPr lang="fr-FR" altLang="fr-FR" sz="1100">
                <a:latin typeface="Arial" panose="020B0604020202020204" pitchFamily="34" charset="0"/>
              </a:rPr>
              <a:t> :  	</a:t>
            </a:r>
          </a:p>
          <a:p>
            <a:pPr eaLnBrk="1" hangingPunct="1"/>
            <a:endParaRPr lang="fr-FR" altLang="fr-FR" sz="1100">
              <a:latin typeface="Arial" panose="020B0604020202020204" pitchFamily="34" charset="0"/>
            </a:endParaRPr>
          </a:p>
          <a:p>
            <a:pPr eaLnBrk="1" hangingPunct="1"/>
            <a:r>
              <a:rPr lang="fr-FR" altLang="fr-FR" sz="1100" b="1">
                <a:latin typeface="Arial" panose="020B0604020202020204" pitchFamily="34" charset="0"/>
              </a:rPr>
              <a:t>Présenter l’objectif</a:t>
            </a:r>
            <a:r>
              <a:rPr lang="fr-FR" altLang="fr-FR" sz="1100">
                <a:latin typeface="Arial" panose="020B0604020202020204" pitchFamily="34" charset="0"/>
              </a:rPr>
              <a:t> </a:t>
            </a:r>
            <a:r>
              <a:rPr lang="fr-FR" altLang="fr-FR" sz="1100" b="1">
                <a:latin typeface="Arial" panose="020B0604020202020204" pitchFamily="34" charset="0"/>
              </a:rPr>
              <a:t>et les règles du jeu</a:t>
            </a:r>
            <a:endParaRPr lang="fr-FR" altLang="fr-FR" sz="1100" b="1" u="sng">
              <a:latin typeface="Arial" panose="020B0604020202020204" pitchFamily="34" charset="0"/>
            </a:endParaRPr>
          </a:p>
          <a:p>
            <a:pPr eaLnBrk="1" hangingPunct="1"/>
            <a:endParaRPr lang="fr-FR" altLang="fr-FR" sz="1100">
              <a:latin typeface="Arial" panose="020B0604020202020204" pitchFamily="34" charset="0"/>
            </a:endParaRPr>
          </a:p>
          <a:p>
            <a:pPr eaLnBrk="1" hangingPunct="1"/>
            <a:endParaRPr lang="fr-FR" altLang="fr-FR" sz="1100">
              <a:solidFill>
                <a:srgbClr val="FF0000"/>
              </a:solidFill>
              <a:latin typeface="Arial" panose="020B0604020202020204" pitchFamily="34" charset="0"/>
            </a:endParaRPr>
          </a:p>
          <a:p>
            <a:pPr eaLnBrk="1" hangingPunct="1"/>
            <a:endParaRPr lang="fr-FR" altLang="fr-FR" sz="1100">
              <a:solidFill>
                <a:srgbClr val="FF0000"/>
              </a:solidFill>
              <a:latin typeface="Arial" panose="020B0604020202020204" pitchFamily="34" charset="0"/>
            </a:endParaRPr>
          </a:p>
        </p:txBody>
      </p:sp>
    </p:spTree>
    <p:extLst>
      <p:ext uri="{BB962C8B-B14F-4D97-AF65-F5344CB8AC3E}">
        <p14:creationId xmlns:p14="http://schemas.microsoft.com/office/powerpoint/2010/main" val="24030884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2"/>
          <p:cNvSpPr>
            <a:spLocks noGrp="1" noRot="1" noChangeAspect="1" noChangeArrowheads="1" noTextEdit="1"/>
          </p:cNvSpPr>
          <p:nvPr>
            <p:ph type="sldImg"/>
          </p:nvPr>
        </p:nvSpPr>
        <p:spPr>
          <a:xfrm>
            <a:off x="471488" y="746125"/>
            <a:ext cx="5949950" cy="3348038"/>
          </a:xfrm>
          <a:ln/>
        </p:spPr>
      </p:sp>
      <p:sp>
        <p:nvSpPr>
          <p:cNvPr id="236548" name="Rectangle 3"/>
          <p:cNvSpPr>
            <a:spLocks noGrp="1" noChangeArrowheads="1"/>
          </p:cNvSpPr>
          <p:nvPr>
            <p:ph type="body" idx="1"/>
          </p:nvPr>
        </p:nvSpPr>
        <p:spPr>
          <a:xfrm>
            <a:off x="908051" y="4714874"/>
            <a:ext cx="5795983" cy="4808602"/>
          </a:xfrm>
          <a:noFill/>
        </p:spPr>
        <p:txBody>
          <a:bodyPr/>
          <a:lstStyle/>
          <a:p>
            <a:pP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36465762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2"/>
          <p:cNvSpPr>
            <a:spLocks noGrp="1" noRot="1" noChangeAspect="1" noChangeArrowheads="1" noTextEdit="1"/>
          </p:cNvSpPr>
          <p:nvPr>
            <p:ph type="sldImg"/>
          </p:nvPr>
        </p:nvSpPr>
        <p:spPr>
          <a:xfrm>
            <a:off x="471488" y="746125"/>
            <a:ext cx="5949950" cy="3348038"/>
          </a:xfrm>
          <a:ln/>
        </p:spPr>
      </p:sp>
      <p:sp>
        <p:nvSpPr>
          <p:cNvPr id="238596" name="Rectangle 3"/>
          <p:cNvSpPr>
            <a:spLocks noGrp="1" noChangeArrowheads="1"/>
          </p:cNvSpPr>
          <p:nvPr>
            <p:ph type="body" idx="1"/>
          </p:nvPr>
        </p:nvSpPr>
        <p:spPr>
          <a:xfrm>
            <a:off x="908051" y="4714875"/>
            <a:ext cx="5889624" cy="4467225"/>
          </a:xfrm>
          <a:noFill/>
        </p:spPr>
        <p:txBody>
          <a:bodyPr/>
          <a:lstStyle/>
          <a:p>
            <a:pPr lvl="0" eaLnBrk="1" hangingPunct="1"/>
            <a:r>
              <a:rPr lang="fr-FR" altLang="fr-FR" b="1" u="sng" dirty="0">
                <a:solidFill>
                  <a:srgbClr val="000000"/>
                </a:solidFill>
              </a:rPr>
              <a:t>Commentaires</a:t>
            </a:r>
          </a:p>
          <a:p>
            <a:pPr lvl="0" eaLnBrk="1" hangingPunct="1"/>
            <a:endParaRPr lang="fr-FR" altLang="fr-FR" dirty="0">
              <a:solidFill>
                <a:srgbClr val="000000"/>
              </a:solidFill>
            </a:endParaRPr>
          </a:p>
          <a:p>
            <a:pPr lvl="0" eaLnBrk="1" hangingPunct="1"/>
            <a:r>
              <a:rPr lang="fr-FR" altLang="fr-FR" b="1" dirty="0">
                <a:solidFill>
                  <a:srgbClr val="000000"/>
                </a:solidFill>
                <a:sym typeface="MS Outlook" panose="05010100010000000000" pitchFamily="2" charset="2"/>
              </a:rPr>
              <a:t> </a:t>
            </a:r>
            <a:r>
              <a:rPr lang="fr-FR" altLang="fr-FR" b="1" dirty="0">
                <a:solidFill>
                  <a:srgbClr val="000000"/>
                </a:solidFill>
              </a:rPr>
              <a:t>En cas de questions </a:t>
            </a:r>
            <a:r>
              <a:rPr lang="fr-FR" altLang="fr-FR" dirty="0">
                <a:solidFill>
                  <a:srgbClr val="000000"/>
                </a:solidFill>
              </a:rPr>
              <a:t>sur les nausées de la grossesse</a:t>
            </a:r>
          </a:p>
          <a:p>
            <a:pPr lvl="0" eaLnBrk="1" hangingPunct="1"/>
            <a:r>
              <a:rPr lang="fr-FR" altLang="fr-FR" dirty="0">
                <a:solidFill>
                  <a:srgbClr val="000000"/>
                </a:solidFill>
              </a:rPr>
              <a:t>Proposer 5 granules matin et soir de chacun des médicaments suivants :</a:t>
            </a:r>
          </a:p>
          <a:p>
            <a:pPr marL="171416" lvl="0" indent="-171416" eaLnBrk="1" hangingPunct="1">
              <a:buFontTx/>
              <a:buChar char="-"/>
            </a:pPr>
            <a:r>
              <a:rPr lang="fr-FR" altLang="fr-FR" dirty="0" err="1">
                <a:solidFill>
                  <a:srgbClr val="000000"/>
                </a:solidFill>
              </a:rPr>
              <a:t>Luteinum</a:t>
            </a:r>
            <a:r>
              <a:rPr lang="fr-FR" altLang="fr-FR" dirty="0">
                <a:solidFill>
                  <a:srgbClr val="000000"/>
                </a:solidFill>
              </a:rPr>
              <a:t> 15 CH : basé sur le climat hormonal de début de grossesse</a:t>
            </a:r>
          </a:p>
          <a:p>
            <a:pPr marL="171416" lvl="0" indent="-171416" eaLnBrk="1" hangingPunct="1">
              <a:buFontTx/>
              <a:buChar char="-"/>
            </a:pPr>
            <a:r>
              <a:rPr lang="fr-FR" altLang="fr-FR" dirty="0" err="1">
                <a:solidFill>
                  <a:srgbClr val="000000"/>
                </a:solidFill>
              </a:rPr>
              <a:t>Sepia</a:t>
            </a:r>
            <a:r>
              <a:rPr lang="fr-FR" altLang="fr-FR" dirty="0">
                <a:solidFill>
                  <a:srgbClr val="000000"/>
                </a:solidFill>
              </a:rPr>
              <a:t> </a:t>
            </a:r>
            <a:r>
              <a:rPr lang="fr-FR" altLang="fr-FR" dirty="0" err="1">
                <a:solidFill>
                  <a:srgbClr val="000000"/>
                </a:solidFill>
              </a:rPr>
              <a:t>officinalis</a:t>
            </a:r>
            <a:r>
              <a:rPr lang="fr-FR" altLang="fr-FR" dirty="0">
                <a:solidFill>
                  <a:srgbClr val="000000"/>
                </a:solidFill>
              </a:rPr>
              <a:t> 15 CH : </a:t>
            </a:r>
            <a:r>
              <a:rPr lang="fr-FR" altLang="fr-FR" b="1" dirty="0">
                <a:solidFill>
                  <a:srgbClr val="000000"/>
                </a:solidFill>
              </a:rPr>
              <a:t>nausées le matin, à la vue et à l’odeur des aliments</a:t>
            </a:r>
            <a:r>
              <a:rPr lang="fr-FR" altLang="fr-FR" dirty="0">
                <a:solidFill>
                  <a:srgbClr val="000000"/>
                </a:solidFill>
              </a:rPr>
              <a:t>, désir d’aliments acides, vomissements incoercibles après le repas </a:t>
            </a:r>
          </a:p>
          <a:p>
            <a:pPr lvl="0" eaLnBrk="1" hangingPunct="1"/>
            <a:r>
              <a:rPr lang="fr-FR" altLang="fr-FR" dirty="0">
                <a:solidFill>
                  <a:srgbClr val="000000"/>
                </a:solidFill>
              </a:rPr>
              <a:t> </a:t>
            </a:r>
          </a:p>
          <a:p>
            <a:pPr eaLnBrk="1" hangingPunct="1"/>
            <a:r>
              <a:rPr lang="fr-FR" altLang="fr-FR" b="1" dirty="0">
                <a:latin typeface="Arial" panose="020B0604020202020204" pitchFamily="34" charset="0"/>
                <a:sym typeface="MS Outlook" panose="05010100010000000000" pitchFamily="2" charset="2"/>
              </a:rPr>
              <a:t> </a:t>
            </a:r>
            <a:r>
              <a:rPr lang="fr-FR" altLang="fr-FR" b="1" dirty="0">
                <a:latin typeface="Arial" panose="020B0604020202020204" pitchFamily="34" charset="0"/>
              </a:rPr>
              <a:t>Astuce mnémotechnique </a:t>
            </a:r>
            <a:r>
              <a:rPr lang="fr-FR" altLang="fr-FR" dirty="0">
                <a:latin typeface="Arial" panose="020B0604020202020204" pitchFamily="34" charset="0"/>
              </a:rPr>
              <a:t>: dessiner 3 langues et colorer la partie chargée en distinguant </a:t>
            </a:r>
            <a:r>
              <a:rPr lang="fr-FR" altLang="fr-FR" dirty="0" err="1">
                <a:latin typeface="Arial" panose="020B0604020202020204" pitchFamily="34" charset="0"/>
              </a:rPr>
              <a:t>Ipeca</a:t>
            </a:r>
            <a:r>
              <a:rPr lang="fr-FR" altLang="fr-FR" dirty="0">
                <a:latin typeface="Arial" panose="020B0604020202020204" pitchFamily="34" charset="0"/>
              </a:rPr>
              <a:t> (langue propre) / </a:t>
            </a:r>
            <a:r>
              <a:rPr lang="fr-FR" altLang="fr-FR" dirty="0" err="1">
                <a:latin typeface="Arial" panose="020B0604020202020204" pitchFamily="34" charset="0"/>
              </a:rPr>
              <a:t>Nux</a:t>
            </a:r>
            <a:r>
              <a:rPr lang="fr-FR" altLang="fr-FR" dirty="0">
                <a:latin typeface="Arial" panose="020B0604020202020204" pitchFamily="34" charset="0"/>
              </a:rPr>
              <a:t> </a:t>
            </a:r>
            <a:r>
              <a:rPr lang="fr-FR" altLang="fr-FR" dirty="0" err="1">
                <a:latin typeface="Arial" panose="020B0604020202020204" pitchFamily="34" charset="0"/>
              </a:rPr>
              <a:t>vomica</a:t>
            </a:r>
            <a:r>
              <a:rPr lang="fr-FR" altLang="fr-FR" dirty="0">
                <a:latin typeface="Arial" panose="020B0604020202020204" pitchFamily="34" charset="0"/>
              </a:rPr>
              <a:t> (langue chargée en partie postérieure) et </a:t>
            </a:r>
            <a:r>
              <a:rPr lang="fr-FR" altLang="fr-FR" dirty="0" err="1">
                <a:latin typeface="Arial" panose="020B0604020202020204" pitchFamily="34" charset="0"/>
              </a:rPr>
              <a:t>Antimonium</a:t>
            </a:r>
            <a:r>
              <a:rPr lang="fr-FR" altLang="fr-FR" dirty="0">
                <a:latin typeface="Arial" panose="020B0604020202020204" pitchFamily="34" charset="0"/>
              </a:rPr>
              <a:t> </a:t>
            </a:r>
            <a:r>
              <a:rPr lang="fr-FR" altLang="fr-FR" dirty="0" err="1">
                <a:latin typeface="Arial" panose="020B0604020202020204" pitchFamily="34" charset="0"/>
              </a:rPr>
              <a:t>crudum</a:t>
            </a:r>
            <a:r>
              <a:rPr lang="fr-FR" altLang="fr-FR" dirty="0">
                <a:latin typeface="Arial" panose="020B0604020202020204" pitchFamily="34" charset="0"/>
              </a:rPr>
              <a:t> (toute la langue chargée)</a:t>
            </a:r>
          </a:p>
        </p:txBody>
      </p:sp>
    </p:spTree>
    <p:extLst>
      <p:ext uri="{BB962C8B-B14F-4D97-AF65-F5344CB8AC3E}">
        <p14:creationId xmlns:p14="http://schemas.microsoft.com/office/powerpoint/2010/main" val="26722918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2"/>
          <p:cNvSpPr>
            <a:spLocks noGrp="1" noRot="1" noChangeAspect="1" noChangeArrowheads="1" noTextEdit="1"/>
          </p:cNvSpPr>
          <p:nvPr>
            <p:ph type="sldImg"/>
          </p:nvPr>
        </p:nvSpPr>
        <p:spPr>
          <a:xfrm>
            <a:off x="531813" y="769938"/>
            <a:ext cx="6134100" cy="3451225"/>
          </a:xfrm>
          <a:ln/>
        </p:spPr>
      </p:sp>
      <p:sp>
        <p:nvSpPr>
          <p:cNvPr id="240644" name="Rectangle 3"/>
          <p:cNvSpPr>
            <a:spLocks noGrp="1" noChangeArrowheads="1"/>
          </p:cNvSpPr>
          <p:nvPr>
            <p:ph type="body" idx="1"/>
          </p:nvPr>
        </p:nvSpPr>
        <p:spPr>
          <a:xfrm>
            <a:off x="947738" y="4860926"/>
            <a:ext cx="5202237" cy="4602163"/>
          </a:xfrm>
          <a:noFill/>
        </p:spPr>
        <p:txBody>
          <a:bodyPr/>
          <a:lstStyle/>
          <a:p>
            <a:endParaRPr lang="fr-FR" altLang="fr-FR">
              <a:latin typeface="Arial" panose="020B0604020202020204" pitchFamily="34" charset="0"/>
            </a:endParaRPr>
          </a:p>
        </p:txBody>
      </p:sp>
    </p:spTree>
    <p:extLst>
      <p:ext uri="{BB962C8B-B14F-4D97-AF65-F5344CB8AC3E}">
        <p14:creationId xmlns:p14="http://schemas.microsoft.com/office/powerpoint/2010/main" val="12839136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Espace réservé de l'image des diapositives 1"/>
          <p:cNvSpPr>
            <a:spLocks noGrp="1" noRot="1" noChangeAspect="1" noTextEdit="1"/>
          </p:cNvSpPr>
          <p:nvPr>
            <p:ph type="sldImg"/>
          </p:nvPr>
        </p:nvSpPr>
        <p:spPr>
          <a:xfrm>
            <a:off x="142875" y="769938"/>
            <a:ext cx="6813550" cy="3833812"/>
          </a:xfrm>
          <a:ln/>
        </p:spPr>
      </p:sp>
      <p:sp>
        <p:nvSpPr>
          <p:cNvPr id="216068" name="Rectangle 3"/>
          <p:cNvSpPr>
            <a:spLocks noGrp="1" noChangeArrowheads="1"/>
          </p:cNvSpPr>
          <p:nvPr>
            <p:ph type="body" idx="1"/>
          </p:nvPr>
        </p:nvSpPr>
        <p:spPr>
          <a:xfrm>
            <a:off x="587376" y="4860926"/>
            <a:ext cx="6210300" cy="4602163"/>
          </a:xfrm>
          <a:noFill/>
        </p:spPr>
        <p:txBody>
          <a:bodyPr lIns="98995" tIns="49496" rIns="98995" bIns="49496"/>
          <a:lstStyle/>
          <a:p>
            <a:pPr eaLnBrk="1" hangingPunct="1"/>
            <a:r>
              <a:rPr lang="fr-FR" altLang="fr-FR" b="1" u="sng" dirty="0"/>
              <a:t>Commentaires</a:t>
            </a:r>
          </a:p>
          <a:p>
            <a:pPr eaLnBrk="1" hangingPunct="1"/>
            <a:endParaRPr lang="fr-FR" altLang="fr-FR" b="1" dirty="0"/>
          </a:p>
          <a:p>
            <a:pPr eaLnBrk="1" hangingPunct="1"/>
            <a:r>
              <a:rPr lang="fr-FR" altLang="fr-FR" b="1" dirty="0"/>
              <a:t>Présenter l’objectif + résultat attendu </a:t>
            </a:r>
            <a:r>
              <a:rPr lang="fr-FR" altLang="fr-FR" dirty="0"/>
              <a:t>(à quoi ça va vous servir demain )</a:t>
            </a:r>
            <a:r>
              <a:rPr lang="fr-FR" altLang="fr-FR" b="1" dirty="0"/>
              <a:t> et les règles du jeu</a:t>
            </a:r>
          </a:p>
          <a:p>
            <a:pPr eaLnBrk="1" hangingPunct="1"/>
            <a:endParaRPr lang="fr-FR" altLang="fr-FR" dirty="0"/>
          </a:p>
          <a:p>
            <a:pPr eaLnBrk="1" hangingPunct="1"/>
            <a:r>
              <a:rPr lang="fr-FR" altLang="fr-FR" dirty="0"/>
              <a:t>Appliquer dans un autre contexte et pouvoir proposer de manière proactive </a:t>
            </a:r>
          </a:p>
          <a:p>
            <a:pPr eaLnBrk="1" hangingPunct="1"/>
            <a:endParaRPr lang="fr-FR" altLang="fr-FR" dirty="0">
              <a:sym typeface="Webdings" panose="05030102010509060703" pitchFamily="18" charset="2"/>
            </a:endParaRPr>
          </a:p>
          <a:p>
            <a:pPr eaLnBrk="1" hangingPunct="1"/>
            <a:r>
              <a:rPr lang="fr-FR" altLang="fr-FR" sz="1800" dirty="0">
                <a:sym typeface="Webdings" panose="05030102010509060703" pitchFamily="18" charset="2"/>
              </a:rPr>
              <a:t></a:t>
            </a:r>
            <a:r>
              <a:rPr lang="fr-FR" altLang="fr-FR" b="1" dirty="0">
                <a:sym typeface="MS Outlook" panose="05010100010000000000" pitchFamily="2" charset="2"/>
              </a:rPr>
              <a:t> </a:t>
            </a:r>
            <a:r>
              <a:rPr lang="fr-FR" altLang="fr-FR" b="1" dirty="0"/>
              <a:t>Durée : 10 min d’activité et 15 min de restitution</a:t>
            </a:r>
          </a:p>
          <a:p>
            <a:endParaRPr lang="fr-FR" altLang="fr-FR" sz="1100" b="1" dirty="0">
              <a:latin typeface="Arial" panose="020B0604020202020204" pitchFamily="34" charset="0"/>
            </a:endParaRPr>
          </a:p>
        </p:txBody>
      </p:sp>
    </p:spTree>
    <p:extLst>
      <p:ext uri="{BB962C8B-B14F-4D97-AF65-F5344CB8AC3E}">
        <p14:creationId xmlns:p14="http://schemas.microsoft.com/office/powerpoint/2010/main" val="28657127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Espace réservé de l'image des diapositives 1"/>
          <p:cNvSpPr>
            <a:spLocks noGrp="1" noRot="1" noChangeAspect="1" noTextEdit="1"/>
          </p:cNvSpPr>
          <p:nvPr>
            <p:ph type="sldImg"/>
          </p:nvPr>
        </p:nvSpPr>
        <p:spPr>
          <a:xfrm>
            <a:off x="142875" y="769938"/>
            <a:ext cx="6813550" cy="3833812"/>
          </a:xfrm>
          <a:ln/>
        </p:spPr>
      </p:sp>
      <p:sp>
        <p:nvSpPr>
          <p:cNvPr id="216068" name="Rectangle 3"/>
          <p:cNvSpPr>
            <a:spLocks noGrp="1" noChangeArrowheads="1"/>
          </p:cNvSpPr>
          <p:nvPr>
            <p:ph type="body" idx="1"/>
          </p:nvPr>
        </p:nvSpPr>
        <p:spPr>
          <a:xfrm>
            <a:off x="709614" y="4860926"/>
            <a:ext cx="6210300" cy="4602163"/>
          </a:xfrm>
          <a:noFill/>
        </p:spPr>
        <p:txBody>
          <a:bodyPr lIns="98995" tIns="49496" rIns="98995" bIns="49496"/>
          <a:lstStyle/>
          <a:p>
            <a:r>
              <a:rPr lang="fr-FR" altLang="fr-FR" sz="1100" b="1" u="sng" dirty="0">
                <a:latin typeface="Arial" panose="020B0604020202020204" pitchFamily="34" charset="0"/>
              </a:rPr>
              <a:t>Commentaires </a:t>
            </a:r>
            <a:r>
              <a:rPr lang="fr-FR" altLang="fr-FR" sz="1100" b="1" dirty="0">
                <a:latin typeface="Arial" panose="020B0604020202020204" pitchFamily="34" charset="0"/>
              </a:rPr>
              <a:t>	 			</a:t>
            </a:r>
            <a:endParaRPr lang="fr-FR" altLang="fr-FR" sz="1100" b="1" u="sng" dirty="0">
              <a:latin typeface="Arial" panose="020B0604020202020204" pitchFamily="34" charset="0"/>
            </a:endParaRPr>
          </a:p>
          <a:p>
            <a:endParaRPr lang="fr-FR" altLang="fr-FR" sz="1100" b="1" dirty="0">
              <a:latin typeface="Arial" panose="020B0604020202020204" pitchFamily="34" charset="0"/>
            </a:endParaRPr>
          </a:p>
          <a:p>
            <a:r>
              <a:rPr lang="fr-FR" altLang="fr-FR" sz="1100" b="1" dirty="0">
                <a:latin typeface="Arial" panose="020B0604020202020204" pitchFamily="34" charset="0"/>
              </a:rPr>
              <a:t>Présenter l’objectif et les règles du jeu</a:t>
            </a:r>
          </a:p>
        </p:txBody>
      </p:sp>
    </p:spTree>
    <p:extLst>
      <p:ext uri="{BB962C8B-B14F-4D97-AF65-F5344CB8AC3E}">
        <p14:creationId xmlns:p14="http://schemas.microsoft.com/office/powerpoint/2010/main" val="15358861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Rot="1" noChangeAspect="1" noChangeArrowheads="1" noTextEdit="1"/>
          </p:cNvSpPr>
          <p:nvPr>
            <p:ph type="sldImg"/>
          </p:nvPr>
        </p:nvSpPr>
        <p:spPr>
          <a:xfrm>
            <a:off x="415925" y="723900"/>
            <a:ext cx="5773738" cy="3248025"/>
          </a:xfrm>
          <a:ln/>
        </p:spPr>
      </p:sp>
      <p:sp>
        <p:nvSpPr>
          <p:cNvPr id="22733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41364563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Rot="1" noChangeAspect="1" noChangeArrowheads="1" noTextEdit="1"/>
          </p:cNvSpPr>
          <p:nvPr>
            <p:ph type="sldImg"/>
          </p:nvPr>
        </p:nvSpPr>
        <p:spPr>
          <a:xfrm>
            <a:off x="415925" y="723900"/>
            <a:ext cx="5773738" cy="3248025"/>
          </a:xfrm>
          <a:ln/>
        </p:spPr>
      </p:sp>
      <p:sp>
        <p:nvSpPr>
          <p:cNvPr id="2826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26945277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Rot="1" noChangeAspect="1" noChangeArrowheads="1" noTextEdit="1"/>
          </p:cNvSpPr>
          <p:nvPr>
            <p:ph type="sldImg"/>
          </p:nvPr>
        </p:nvSpPr>
        <p:spPr>
          <a:xfrm>
            <a:off x="415925" y="723900"/>
            <a:ext cx="5773738" cy="3248025"/>
          </a:xfrm>
          <a:ln/>
        </p:spPr>
      </p:sp>
      <p:sp>
        <p:nvSpPr>
          <p:cNvPr id="2867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23439995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2"/>
          <p:cNvSpPr>
            <a:spLocks noGrp="1" noRot="1" noChangeAspect="1" noChangeArrowheads="1" noTextEdit="1"/>
          </p:cNvSpPr>
          <p:nvPr>
            <p:ph type="sldImg"/>
          </p:nvPr>
        </p:nvSpPr>
        <p:spPr>
          <a:xfrm>
            <a:off x="471488" y="746125"/>
            <a:ext cx="5949950" cy="3348038"/>
          </a:xfrm>
          <a:ln/>
        </p:spPr>
      </p:sp>
      <p:sp>
        <p:nvSpPr>
          <p:cNvPr id="244740" name="Rectangle 3"/>
          <p:cNvSpPr>
            <a:spLocks noGrp="1" noChangeArrowheads="1"/>
          </p:cNvSpPr>
          <p:nvPr>
            <p:ph type="body" idx="1"/>
          </p:nvPr>
        </p:nvSpPr>
        <p:spPr>
          <a:xfrm>
            <a:off x="908051" y="4714875"/>
            <a:ext cx="4981575" cy="4467225"/>
          </a:xfrm>
          <a:noFill/>
        </p:spPr>
        <p:txBody>
          <a:bodyPr/>
          <a:lstStyle/>
          <a:p>
            <a:pPr eaLnBrk="1" hangingPunct="1"/>
            <a:r>
              <a:rPr lang="fr-FR" altLang="fr-FR" sz="1100" b="1" u="sng" dirty="0">
                <a:latin typeface="Arial" panose="020B0604020202020204" pitchFamily="34" charset="0"/>
              </a:rPr>
              <a:t>Commentaires</a:t>
            </a:r>
          </a:p>
          <a:p>
            <a:pPr eaLnBrk="1" hangingPunct="1"/>
            <a:endParaRPr lang="fr-FR" altLang="fr-FR" sz="1100"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100" dirty="0">
                <a:latin typeface="Arial" panose="020B0604020202020204" pitchFamily="34" charset="0"/>
              </a:rPr>
              <a:t>Y penser pour tous les types de maux de ventre ex douleurs de règles, …</a:t>
            </a:r>
          </a:p>
          <a:p>
            <a:pPr eaLnBrk="1" hangingPunct="1"/>
            <a:endParaRPr lang="fr-FR" altLang="fr-FR" sz="1100" dirty="0">
              <a:latin typeface="Arial" panose="020B0604020202020204" pitchFamily="34" charset="0"/>
            </a:endParaRPr>
          </a:p>
          <a:p>
            <a:pPr eaLnBrk="1" hangingPunct="1"/>
            <a:r>
              <a:rPr lang="fr-FR" altLang="fr-FR" sz="1100" dirty="0" err="1">
                <a:latin typeface="Arial" panose="020B0604020202020204" pitchFamily="34" charset="0"/>
              </a:rPr>
              <a:t>Cuprum</a:t>
            </a:r>
            <a:r>
              <a:rPr lang="fr-FR" altLang="fr-FR" sz="1100" dirty="0">
                <a:latin typeface="Arial" panose="020B0604020202020204" pitchFamily="34" charset="0"/>
              </a:rPr>
              <a:t> : douleurs qui apparaissent et disparaissent brusquement, pas de position d’amélioration</a:t>
            </a:r>
          </a:p>
        </p:txBody>
      </p:sp>
    </p:spTree>
    <p:extLst>
      <p:ext uri="{BB962C8B-B14F-4D97-AF65-F5344CB8AC3E}">
        <p14:creationId xmlns:p14="http://schemas.microsoft.com/office/powerpoint/2010/main" val="10039492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Rot="1" noChangeAspect="1" noChangeArrowheads="1" noTextEdit="1"/>
          </p:cNvSpPr>
          <p:nvPr>
            <p:ph type="sldImg"/>
          </p:nvPr>
        </p:nvSpPr>
        <p:spPr>
          <a:xfrm>
            <a:off x="471488" y="746125"/>
            <a:ext cx="5949950" cy="3348038"/>
          </a:xfrm>
          <a:ln/>
        </p:spPr>
      </p:sp>
      <p:sp>
        <p:nvSpPr>
          <p:cNvPr id="246788" name="Rectangle 3"/>
          <p:cNvSpPr>
            <a:spLocks noGrp="1" noChangeArrowheads="1"/>
          </p:cNvSpPr>
          <p:nvPr>
            <p:ph type="body" idx="1"/>
          </p:nvPr>
        </p:nvSpPr>
        <p:spPr>
          <a:xfrm>
            <a:off x="908051" y="4714875"/>
            <a:ext cx="5889624" cy="4467225"/>
          </a:xfrm>
          <a:noFill/>
        </p:spPr>
        <p:txBody>
          <a:bodyPr/>
          <a:lstStyle/>
          <a:p>
            <a:r>
              <a:rPr lang="fr-FR" altLang="fr-FR" b="1" u="sng" dirty="0">
                <a:cs typeface="Arial" panose="020B0604020202020204" pitchFamily="34" charset="0"/>
              </a:rPr>
              <a:t>Commentaires</a:t>
            </a:r>
          </a:p>
          <a:p>
            <a:pPr marL="0" indent="0">
              <a:buClr>
                <a:srgbClr val="62C400"/>
              </a:buClr>
              <a:buNone/>
              <a:defRPr/>
            </a:pPr>
            <a:endParaRPr lang="fr-FR" altLang="fr-FR" b="1" dirty="0">
              <a:cs typeface="Arial" panose="020B0604020202020204" pitchFamily="34" charset="0"/>
            </a:endParaRPr>
          </a:p>
          <a:p>
            <a:pPr marL="0" indent="0">
              <a:buClr>
                <a:srgbClr val="62C400"/>
              </a:buClr>
              <a:buNone/>
              <a:defRPr/>
            </a:pPr>
            <a:r>
              <a:rPr lang="fr-FR" altLang="fr-FR" b="0" i="0" dirty="0">
                <a:cs typeface="Arial" panose="020B0604020202020204" pitchFamily="34" charset="0"/>
              </a:rPr>
              <a:t>Chez une</a:t>
            </a:r>
            <a:r>
              <a:rPr lang="fr-FR" altLang="fr-FR" b="0" i="0" baseline="0" dirty="0">
                <a:cs typeface="Arial" panose="020B0604020202020204" pitchFamily="34" charset="0"/>
              </a:rPr>
              <a:t> personne agitée et précipitée, qui présente des b</a:t>
            </a:r>
            <a:r>
              <a:rPr lang="fr-FR" altLang="fr-FR" b="0" i="0" dirty="0">
                <a:cs typeface="Arial" panose="020B0604020202020204" pitchFamily="34" charset="0"/>
              </a:rPr>
              <a:t>rûlures, éructations, un désir de sucre qui aggrave : </a:t>
            </a:r>
            <a:r>
              <a:rPr lang="fr-FR" altLang="fr-FR" b="1" dirty="0" err="1"/>
              <a:t>Argentum</a:t>
            </a:r>
            <a:r>
              <a:rPr lang="fr-FR" altLang="fr-FR" b="1" dirty="0"/>
              <a:t> </a:t>
            </a:r>
            <a:r>
              <a:rPr lang="fr-FR" altLang="fr-FR" b="1" dirty="0" err="1"/>
              <a:t>nitricum</a:t>
            </a:r>
            <a:r>
              <a:rPr lang="fr-FR" altLang="fr-FR" b="1" dirty="0"/>
              <a:t> 15 CH, </a:t>
            </a:r>
            <a:r>
              <a:rPr lang="fr-FR" altLang="fr-FR" dirty="0">
                <a:cs typeface="Arial" panose="020B0604020202020204" pitchFamily="34" charset="0"/>
              </a:rPr>
              <a:t>5 granules 3 fois par jour</a:t>
            </a:r>
          </a:p>
        </p:txBody>
      </p:sp>
    </p:spTree>
    <p:extLst>
      <p:ext uri="{BB962C8B-B14F-4D97-AF65-F5344CB8AC3E}">
        <p14:creationId xmlns:p14="http://schemas.microsoft.com/office/powerpoint/2010/main" val="3481039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xfrm>
            <a:off x="92075" y="746125"/>
            <a:ext cx="6615113" cy="3721100"/>
          </a:xfrm>
          <a:ln/>
        </p:spPr>
      </p:sp>
      <p:sp>
        <p:nvSpPr>
          <p:cNvPr id="64516" name="Rectangle 3"/>
          <p:cNvSpPr>
            <a:spLocks noGrp="1" noChangeArrowheads="1"/>
          </p:cNvSpPr>
          <p:nvPr>
            <p:ph type="body" idx="1"/>
          </p:nvPr>
        </p:nvSpPr>
        <p:spPr>
          <a:xfrm>
            <a:off x="533400" y="4714875"/>
            <a:ext cx="6264275" cy="5094288"/>
          </a:xfrm>
        </p:spPr>
        <p:txBody>
          <a:bodyPr lIns="95540" tIns="47769" rIns="95540" bIns="47769"/>
          <a:lstStyle/>
          <a:p>
            <a:pPr eaLnBrk="1" hangingPunct="1">
              <a:lnSpc>
                <a:spcPct val="80000"/>
              </a:lnSpc>
              <a:defRPr/>
            </a:pPr>
            <a:r>
              <a:rPr lang="fr-FR" altLang="fr-FR" sz="1100" b="1" u="sng" dirty="0">
                <a:latin typeface="Arial" panose="020B0604020202020204" pitchFamily="34" charset="0"/>
                <a:cs typeface="Arial" panose="020B0604020202020204" pitchFamily="34" charset="0"/>
              </a:rPr>
              <a:t>Commentaires</a:t>
            </a:r>
            <a:r>
              <a:rPr lang="fr-FR" altLang="fr-FR" sz="1100" dirty="0">
                <a:latin typeface="Arial" panose="020B0604020202020204" pitchFamily="34" charset="0"/>
                <a:cs typeface="Arial" panose="020B0604020202020204" pitchFamily="34" charset="0"/>
              </a:rPr>
              <a:t> :</a:t>
            </a:r>
            <a:endParaRPr lang="fr-FR" altLang="fr-FR" sz="1100" b="1" u="sng" dirty="0">
              <a:latin typeface="Arial" panose="020B0604020202020204" pitchFamily="34" charset="0"/>
              <a:cs typeface="Arial" panose="020B0604020202020204" pitchFamily="34" charset="0"/>
            </a:endParaRPr>
          </a:p>
          <a:p>
            <a:pPr eaLnBrk="1" hangingPunct="1">
              <a:lnSpc>
                <a:spcPct val="80000"/>
              </a:lnSpc>
              <a:defRPr/>
            </a:pPr>
            <a:endParaRPr lang="fr-FR" altLang="fr-FR" sz="1100" i="1" dirty="0">
              <a:latin typeface="Arial" panose="020B0604020202020204" pitchFamily="34" charset="0"/>
              <a:cs typeface="Arial" panose="020B0604020202020204" pitchFamily="34" charset="0"/>
            </a:endParaRP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Afficher chaque affirmation ou question </a:t>
            </a: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Laisser le groupe s’exprimer sans ne rien induire</a:t>
            </a:r>
          </a:p>
          <a:p>
            <a:pPr marL="165416" indent="-165416" eaLnBrk="1" hangingPunct="1">
              <a:lnSpc>
                <a:spcPct val="80000"/>
              </a:lnSpc>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Afficher la réponse et compléter si nécessaire</a:t>
            </a:r>
          </a:p>
          <a:p>
            <a:pPr>
              <a:defRPr/>
            </a:pPr>
            <a:endParaRPr lang="fr-FR" sz="1100" b="1" u="sng" dirty="0">
              <a:latin typeface="Arial" panose="020B0604020202020204" pitchFamily="34" charset="0"/>
              <a:cs typeface="Arial" panose="020B0604020202020204" pitchFamily="34" charset="0"/>
            </a:endParaRPr>
          </a:p>
          <a:p>
            <a:pPr>
              <a:defRPr/>
            </a:pPr>
            <a:r>
              <a:rPr lang="fr-FR" sz="1100" b="1" u="sng" dirty="0">
                <a:latin typeface="Arial" panose="020B0604020202020204" pitchFamily="34" charset="0"/>
                <a:cs typeface="Arial" panose="020B0604020202020204" pitchFamily="34" charset="0"/>
              </a:rPr>
              <a:t>1/ L’homéopathie, c’est une médecine</a:t>
            </a:r>
            <a:r>
              <a:rPr lang="fr-FR" sz="1100" b="1" u="sng" baseline="0" dirty="0">
                <a:latin typeface="Arial" panose="020B0604020202020204" pitchFamily="34" charset="0"/>
                <a:cs typeface="Arial" panose="020B0604020202020204" pitchFamily="34" charset="0"/>
              </a:rPr>
              <a:t> à base de plantes </a:t>
            </a:r>
          </a:p>
          <a:p>
            <a:pPr>
              <a:defRPr/>
            </a:pPr>
            <a:r>
              <a:rPr lang="fr-FR" sz="1100" dirty="0">
                <a:latin typeface="Arial" panose="020B0604020202020204" pitchFamily="34" charset="0"/>
                <a:cs typeface="Arial" panose="020B0604020202020204" pitchFamily="34" charset="0"/>
              </a:rPr>
              <a:t>L’homéopathie est souvent confondue avec la phytothérapie qui s’appuie sur les vertus thérapeutiques des plantes.</a:t>
            </a:r>
          </a:p>
          <a:p>
            <a:pPr>
              <a:defRPr/>
            </a:pPr>
            <a:r>
              <a:rPr lang="fr-FR" sz="1100" dirty="0">
                <a:latin typeface="Arial" panose="020B0604020202020204" pitchFamily="34" charset="0"/>
                <a:cs typeface="Arial" panose="020B0604020202020204" pitchFamily="34" charset="0"/>
              </a:rPr>
              <a:t>Le médicament homéopathique est composé d’un principe actif (ex. Arnica 9 CH) dont l’origine est :	</a:t>
            </a: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végétale : ex. Arnica </a:t>
            </a:r>
            <a:r>
              <a:rPr lang="fr-FR" sz="1100" dirty="0" err="1">
                <a:latin typeface="Arial" panose="020B0604020202020204" pitchFamily="34" charset="0"/>
                <a:cs typeface="Arial" panose="020B0604020202020204" pitchFamily="34" charset="0"/>
              </a:rPr>
              <a:t>montana</a:t>
            </a:r>
            <a:endParaRPr lang="fr-FR" sz="1100" dirty="0">
              <a:latin typeface="Arial" panose="020B0604020202020204" pitchFamily="34" charset="0"/>
              <a:cs typeface="Arial" panose="020B0604020202020204" pitchFamily="34" charset="0"/>
            </a:endParaRP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animale :  ex. Apis </a:t>
            </a:r>
            <a:r>
              <a:rPr lang="fr-FR" sz="1100" dirty="0" err="1">
                <a:latin typeface="Arial" panose="020B0604020202020204" pitchFamily="34" charset="0"/>
                <a:cs typeface="Arial" panose="020B0604020202020204" pitchFamily="34" charset="0"/>
              </a:rPr>
              <a:t>mellifica</a:t>
            </a:r>
            <a:r>
              <a:rPr lang="fr-FR" sz="1100" dirty="0">
                <a:latin typeface="Arial" panose="020B0604020202020204" pitchFamily="34" charset="0"/>
                <a:cs typeface="Arial" panose="020B0604020202020204" pitchFamily="34" charset="0"/>
              </a:rPr>
              <a:t> (abeille)</a:t>
            </a:r>
          </a:p>
          <a:p>
            <a:pPr>
              <a:defRPr/>
            </a:pPr>
            <a:r>
              <a:rPr lang="fr-FR" sz="1100" dirty="0">
                <a:latin typeface="Arial" panose="020B0604020202020204" pitchFamily="34" charset="0"/>
                <a:cs typeface="Arial" panose="020B0604020202020204" pitchFamily="34" charset="0"/>
              </a:rPr>
              <a:t>•</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soit minérale (ou chimique) : ex. </a:t>
            </a:r>
            <a:r>
              <a:rPr lang="fr-FR" sz="1100" dirty="0" err="1">
                <a:latin typeface="Arial" panose="020B0604020202020204" pitchFamily="34" charset="0"/>
                <a:cs typeface="Arial" panose="020B0604020202020204" pitchFamily="34" charset="0"/>
              </a:rPr>
              <a:t>Arsenicum</a:t>
            </a:r>
            <a:r>
              <a:rPr lang="fr-FR" sz="1100" dirty="0">
                <a:latin typeface="Arial" panose="020B0604020202020204" pitchFamily="34" charset="0"/>
                <a:cs typeface="Arial" panose="020B0604020202020204" pitchFamily="34" charset="0"/>
              </a:rPr>
              <a:t> album (arsenic : minéral)</a:t>
            </a:r>
          </a:p>
          <a:p>
            <a:pPr>
              <a:defRPr/>
            </a:pPr>
            <a:r>
              <a:rPr lang="fr-FR" sz="1100" dirty="0">
                <a:latin typeface="Arial" panose="020B0604020202020204" pitchFamily="34" charset="0"/>
                <a:cs typeface="Arial" panose="020B0604020202020204" pitchFamily="34" charset="0"/>
              </a:rPr>
              <a:t>Autre différence importante : le </a:t>
            </a:r>
            <a:r>
              <a:rPr lang="fr-FR" sz="1100" dirty="0" err="1">
                <a:latin typeface="Arial" panose="020B0604020202020204" pitchFamily="34" charset="0"/>
                <a:cs typeface="Arial" panose="020B0604020202020204" pitchFamily="34" charset="0"/>
              </a:rPr>
              <a:t>process</a:t>
            </a:r>
            <a:r>
              <a:rPr lang="fr-FR" sz="1100" baseline="0" dirty="0">
                <a:latin typeface="Arial" panose="020B0604020202020204" pitchFamily="34" charset="0"/>
                <a:cs typeface="Arial" panose="020B0604020202020204" pitchFamily="34" charset="0"/>
              </a:rPr>
              <a:t> de fabrication ; </a:t>
            </a:r>
            <a:r>
              <a:rPr lang="fr-FR" sz="1100" dirty="0">
                <a:latin typeface="Arial" panose="020B0604020202020204" pitchFamily="34" charset="0"/>
                <a:cs typeface="Arial" panose="020B0604020202020204" pitchFamily="34" charset="0"/>
              </a:rPr>
              <a:t>en homéopathie, la substance de base (végétale, animale ou minérale) est diluée et dynamisée pour être enregistré</a:t>
            </a:r>
            <a:r>
              <a:rPr lang="fr-FR" sz="1100" baseline="0" dirty="0">
                <a:latin typeface="Arial" panose="020B0604020202020204" pitchFamily="34" charset="0"/>
                <a:cs typeface="Arial" panose="020B0604020202020204" pitchFamily="34" charset="0"/>
              </a:rPr>
              <a:t> comme médicament homéopathique </a:t>
            </a:r>
            <a:r>
              <a:rPr lang="fr-FR" sz="1100" dirty="0">
                <a:latin typeface="Arial" panose="020B0604020202020204" pitchFamily="34" charset="0"/>
                <a:cs typeface="Arial" panose="020B0604020202020204" pitchFamily="34" charset="0"/>
              </a:rPr>
              <a:t>(ex : Arnica 9 CH)</a:t>
            </a:r>
          </a:p>
          <a:p>
            <a:pPr>
              <a:defRPr/>
            </a:pPr>
            <a:endParaRPr lang="fr-FR" sz="1100" b="1" u="sng" dirty="0">
              <a:latin typeface="Arial" panose="020B0604020202020204" pitchFamily="34" charset="0"/>
              <a:cs typeface="Arial" panose="020B0604020202020204" pitchFamily="34" charset="0"/>
            </a:endParaRPr>
          </a:p>
          <a:p>
            <a:pPr>
              <a:defRPr/>
            </a:pPr>
            <a:r>
              <a:rPr lang="fr-FR" sz="1100" b="1" u="sng" dirty="0">
                <a:latin typeface="Arial" panose="020B0604020202020204" pitchFamily="34" charset="0"/>
                <a:cs typeface="Arial" panose="020B0604020202020204" pitchFamily="34" charset="0"/>
              </a:rPr>
              <a:t>2/ L’homéopathie a une action lente</a:t>
            </a:r>
            <a:r>
              <a:rPr lang="fr-FR" sz="1100" u="sng" dirty="0">
                <a:latin typeface="Arial" panose="020B0604020202020204" pitchFamily="34" charset="0"/>
                <a:cs typeface="Arial" panose="020B0604020202020204" pitchFamily="34" charset="0"/>
              </a:rPr>
              <a:t> (c’est long à agir)</a:t>
            </a:r>
            <a:endParaRPr lang="fr-FR" sz="1100" dirty="0">
              <a:latin typeface="Arial" panose="020B0604020202020204" pitchFamily="34" charset="0"/>
              <a:cs typeface="Arial" panose="020B0604020202020204" pitchFamily="34" charset="0"/>
            </a:endParaRPr>
          </a:p>
          <a:p>
            <a:pPr>
              <a:defRPr/>
            </a:pPr>
            <a:r>
              <a:rPr lang="fr-FR" sz="1100" dirty="0">
                <a:latin typeface="Arial" panose="020B0604020202020204" pitchFamily="34" charset="0"/>
                <a:cs typeface="Arial" panose="020B0604020202020204" pitchFamily="34" charset="0"/>
              </a:rPr>
              <a:t>Par exemple, pour traiter une otite ou un accès de fièvre, il suffit de quelques heures. Pour soulager une angine ou une grippe, il faut quelques jours. En général, plus une maladie est aiguë et récente, plus vite elle est guérit par un traitement homéopathique. D’où l’intérêt d’intervenir dès les premiers symptômes. </a:t>
            </a:r>
          </a:p>
          <a:p>
            <a:pPr>
              <a:defRPr/>
            </a:pPr>
            <a:r>
              <a:rPr lang="fr-FR" sz="1100" dirty="0">
                <a:latin typeface="Arial" panose="020B0604020202020204" pitchFamily="34" charset="0"/>
                <a:cs typeface="Arial" panose="020B0604020202020204" pitchFamily="34" charset="0"/>
              </a:rPr>
              <a:t>  </a:t>
            </a:r>
          </a:p>
          <a:p>
            <a:pPr eaLnBrk="1" hangingPunct="1">
              <a:lnSpc>
                <a:spcPct val="80000"/>
              </a:lnSpc>
              <a:defRPr/>
            </a:pPr>
            <a:endParaRPr lang="fr-FR" altLang="fr-FR"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613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Espace réservé de l'image des diapositives 1"/>
          <p:cNvSpPr>
            <a:spLocks noGrp="1" noRot="1" noChangeAspect="1" noTextEdit="1"/>
          </p:cNvSpPr>
          <p:nvPr>
            <p:ph type="sldImg"/>
          </p:nvPr>
        </p:nvSpPr>
        <p:spPr>
          <a:xfrm>
            <a:off x="47625" y="723900"/>
            <a:ext cx="6415088" cy="3609975"/>
          </a:xfrm>
          <a:ln/>
        </p:spPr>
      </p:sp>
      <p:sp>
        <p:nvSpPr>
          <p:cNvPr id="160772" name="Rectangle 4"/>
          <p:cNvSpPr>
            <a:spLocks noGrp="1" noChangeArrowheads="1"/>
          </p:cNvSpPr>
          <p:nvPr>
            <p:ph type="body" idx="1"/>
          </p:nvPr>
        </p:nvSpPr>
        <p:spPr>
          <a:noFill/>
        </p:spPr>
        <p:txBody>
          <a:bodyPr/>
          <a:lstStyle/>
          <a:p>
            <a:pPr eaLnBrk="1" hangingPunct="1"/>
            <a:r>
              <a:rPr lang="fr-FR" altLang="fr-FR" sz="1100" b="1" u="sng" dirty="0">
                <a:solidFill>
                  <a:srgbClr val="000000"/>
                </a:solidFill>
                <a:latin typeface="Arial" panose="020B0604020202020204" pitchFamily="34" charset="0"/>
              </a:rPr>
              <a:t>Commentaires</a:t>
            </a:r>
          </a:p>
          <a:p>
            <a:pPr eaLnBrk="1" hangingPunct="1"/>
            <a:endParaRPr lang="fr-FR" altLang="fr-FR" sz="1100" b="1" dirty="0">
              <a:solidFill>
                <a:srgbClr val="000000"/>
              </a:solidFill>
              <a:latin typeface="Arial" panose="020B0604020202020204" pitchFamily="34" charset="0"/>
            </a:endParaRPr>
          </a:p>
          <a:p>
            <a:pPr eaLnBrk="1" hangingPunct="1"/>
            <a:r>
              <a:rPr lang="fr-FR" altLang="fr-FR" sz="1100" b="1" dirty="0">
                <a:solidFill>
                  <a:srgbClr val="000000"/>
                </a:solidFill>
                <a:latin typeface="Arial" panose="020B0604020202020204" pitchFamily="34" charset="0"/>
              </a:rPr>
              <a:t>Présenter l’objectif et les règles du jeu</a:t>
            </a:r>
          </a:p>
          <a:p>
            <a:pPr eaLnBrk="1" hangingPunct="1"/>
            <a:endParaRPr lang="fr-FR" altLang="fr-FR" dirty="0"/>
          </a:p>
        </p:txBody>
      </p:sp>
    </p:spTree>
    <p:extLst>
      <p:ext uri="{BB962C8B-B14F-4D97-AF65-F5344CB8AC3E}">
        <p14:creationId xmlns:p14="http://schemas.microsoft.com/office/powerpoint/2010/main" val="6859660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Rot="1" noChangeAspect="1" noChangeArrowheads="1" noTextEdit="1"/>
          </p:cNvSpPr>
          <p:nvPr>
            <p:ph type="sldImg"/>
          </p:nvPr>
        </p:nvSpPr>
        <p:spPr>
          <a:xfrm>
            <a:off x="415925" y="723900"/>
            <a:ext cx="5773738" cy="3248025"/>
          </a:xfrm>
          <a:ln/>
        </p:spPr>
      </p:sp>
      <p:sp>
        <p:nvSpPr>
          <p:cNvPr id="34201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337005012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908052" y="4716464"/>
            <a:ext cx="5889624" cy="5006656"/>
          </a:xfrm>
        </p:spPr>
        <p:txBody>
          <a:bodyPr/>
          <a:lstStyle/>
          <a:p>
            <a:r>
              <a:rPr lang="fr-FR" b="1" u="sng" dirty="0"/>
              <a:t>Commentaires</a:t>
            </a:r>
          </a:p>
          <a:p>
            <a:pPr marL="171450" indent="-171450">
              <a:spcBef>
                <a:spcPts val="600"/>
              </a:spcBef>
              <a:buFont typeface="Arial" panose="020B0604020202020204" pitchFamily="34" charset="0"/>
              <a:buChar char="•"/>
            </a:pPr>
            <a:r>
              <a:rPr lang="fr-FR" b="1" dirty="0"/>
              <a:t>Les interroger sur les opportunités de conseil </a:t>
            </a:r>
            <a:r>
              <a:rPr lang="fr-FR" dirty="0"/>
              <a:t>qu’ils visualisent et </a:t>
            </a:r>
            <a:r>
              <a:rPr lang="fr-FR" b="1" dirty="0"/>
              <a:t>partager les astuces </a:t>
            </a:r>
            <a:r>
              <a:rPr lang="fr-FR" dirty="0"/>
              <a:t>qui permettent de les saisir</a:t>
            </a:r>
          </a:p>
          <a:p>
            <a:r>
              <a:rPr lang="fr-FR" u="sng" dirty="0"/>
              <a:t>Par exemple </a:t>
            </a:r>
            <a:r>
              <a:rPr lang="fr-FR" dirty="0"/>
              <a:t>: y penser </a:t>
            </a:r>
          </a:p>
          <a:p>
            <a:pPr lvl="0">
              <a:spcBef>
                <a:spcPts val="1200"/>
              </a:spcBef>
            </a:pPr>
            <a:r>
              <a:rPr lang="fr-FR" u="sng" dirty="0"/>
              <a:t>Nausées, vomissements</a:t>
            </a:r>
          </a:p>
          <a:p>
            <a:pPr marL="171450" indent="-171450">
              <a:buFontTx/>
              <a:buChar char="-"/>
            </a:pPr>
            <a:r>
              <a:rPr lang="fr-FR" dirty="0"/>
              <a:t>Nausées de la femme enceinte</a:t>
            </a:r>
          </a:p>
          <a:p>
            <a:pPr marL="171450" lvl="0" indent="-171450">
              <a:buFontTx/>
              <a:buChar char="-"/>
            </a:pPr>
            <a:r>
              <a:rPr lang="fr-FR" b="1" dirty="0"/>
              <a:t>Conseil associé aux </a:t>
            </a:r>
            <a:r>
              <a:rPr lang="fr-FR" b="1" dirty="0" err="1"/>
              <a:t>anti-émétiques</a:t>
            </a:r>
            <a:r>
              <a:rPr lang="fr-FR" b="1" dirty="0"/>
              <a:t> </a:t>
            </a:r>
            <a:r>
              <a:rPr lang="fr-FR" dirty="0"/>
              <a:t>dont la posologie est limitée à 2 ou 3 prises</a:t>
            </a:r>
          </a:p>
          <a:p>
            <a:pPr lvl="0">
              <a:spcBef>
                <a:spcPts val="1200"/>
              </a:spcBef>
            </a:pPr>
            <a:r>
              <a:rPr lang="fr-FR" u="sng" dirty="0"/>
              <a:t>Diarrhées</a:t>
            </a:r>
          </a:p>
          <a:p>
            <a:pPr lvl="0"/>
            <a:r>
              <a:rPr lang="fr-FR" b="1" dirty="0"/>
              <a:t>En conseil associé à une demande ou une prescription </a:t>
            </a:r>
          </a:p>
          <a:p>
            <a:pPr marL="171450" lvl="0" indent="-171450">
              <a:buFontTx/>
              <a:buChar char="-"/>
            </a:pPr>
            <a:r>
              <a:rPr lang="fr-FR" dirty="0"/>
              <a:t>avec un soluté de réhydratation pour les bébés, </a:t>
            </a:r>
          </a:p>
          <a:p>
            <a:pPr marL="171450" lvl="0" indent="-171450">
              <a:buFontTx/>
              <a:buChar char="-"/>
            </a:pPr>
            <a:r>
              <a:rPr lang="fr-FR" dirty="0"/>
              <a:t>à du </a:t>
            </a:r>
            <a:r>
              <a:rPr lang="fr-FR" dirty="0" err="1"/>
              <a:t>lopéramide</a:t>
            </a:r>
            <a:r>
              <a:rPr lang="fr-FR" dirty="0"/>
              <a:t> pour limiter les prises, à du </a:t>
            </a:r>
            <a:r>
              <a:rPr lang="fr-FR" dirty="0" err="1"/>
              <a:t>diosmectite</a:t>
            </a:r>
            <a:r>
              <a:rPr lang="fr-FR" dirty="0"/>
              <a:t> </a:t>
            </a:r>
          </a:p>
          <a:p>
            <a:pPr marL="171450" lvl="0" indent="-171450">
              <a:buFontTx/>
              <a:buChar char="-"/>
            </a:pPr>
            <a:r>
              <a:rPr lang="fr-FR" dirty="0"/>
              <a:t>à la metformine, pour prendre en charge les effets indésirables</a:t>
            </a:r>
          </a:p>
          <a:p>
            <a:pPr>
              <a:spcBef>
                <a:spcPts val="1200"/>
              </a:spcBef>
            </a:pPr>
            <a:r>
              <a:rPr lang="fr-FR" u="sng" dirty="0"/>
              <a:t>Maux de ventre</a:t>
            </a:r>
          </a:p>
          <a:p>
            <a:pPr marL="171450" indent="-171450">
              <a:buFontTx/>
              <a:buChar char="-"/>
            </a:pPr>
            <a:r>
              <a:rPr lang="fr-FR" b="1" dirty="0"/>
              <a:t>Douleurs de règles, coliques du nourrisson</a:t>
            </a:r>
          </a:p>
          <a:p>
            <a:pPr marL="171450" indent="-171450">
              <a:buFontTx/>
              <a:buChar char="-"/>
            </a:pPr>
            <a:r>
              <a:rPr lang="fr-FR" b="1" dirty="0"/>
              <a:t>Conseil associé </a:t>
            </a:r>
            <a:r>
              <a:rPr lang="fr-FR" dirty="0"/>
              <a:t>avec du </a:t>
            </a:r>
            <a:r>
              <a:rPr lang="fr-FR" dirty="0" err="1"/>
              <a:t>spasfon</a:t>
            </a:r>
            <a:r>
              <a:rPr lang="fr-FR" dirty="0"/>
              <a:t> </a:t>
            </a:r>
          </a:p>
          <a:p>
            <a:pPr lvl="0">
              <a:spcBef>
                <a:spcPts val="1200"/>
              </a:spcBef>
            </a:pPr>
            <a:r>
              <a:rPr lang="fr-FR" u="sng" dirty="0"/>
              <a:t>Brûlures gastriques</a:t>
            </a:r>
          </a:p>
          <a:p>
            <a:pPr lvl="0"/>
            <a:r>
              <a:rPr lang="fr-FR" b="1" dirty="0"/>
              <a:t>En conseil associé </a:t>
            </a:r>
            <a:r>
              <a:rPr lang="fr-FR" dirty="0"/>
              <a:t>avec du </a:t>
            </a:r>
            <a:r>
              <a:rPr lang="fr-FR" dirty="0" err="1"/>
              <a:t>Gaviscon</a:t>
            </a:r>
            <a:r>
              <a:rPr lang="fr-FR" dirty="0"/>
              <a:t> ou </a:t>
            </a:r>
            <a:r>
              <a:rPr lang="fr-FR" dirty="0" err="1"/>
              <a:t>Maalox</a:t>
            </a:r>
            <a:r>
              <a:rPr lang="fr-FR" dirty="0"/>
              <a:t>, pour limiter les prises</a:t>
            </a:r>
          </a:p>
          <a:p>
            <a:pPr lvl="0"/>
            <a:r>
              <a:rPr lang="fr-FR" b="1" dirty="0"/>
              <a:t>En conseil associé à une prescription </a:t>
            </a:r>
            <a:r>
              <a:rPr lang="fr-FR" dirty="0"/>
              <a:t>pour diminuer ou sevrer les prises d’IPP </a:t>
            </a:r>
          </a:p>
          <a:p>
            <a:endParaRPr lang="fr-FR" dirty="0">
              <a:sym typeface="Wingdings" panose="05000000000000000000" pitchFamily="2" charset="2"/>
            </a:endParaRPr>
          </a:p>
          <a:p>
            <a:r>
              <a:rPr lang="fr-FR" dirty="0">
                <a:sym typeface="Wingdings" panose="05000000000000000000" pitchFamily="2" charset="2"/>
              </a:rPr>
              <a:t> </a:t>
            </a:r>
            <a:r>
              <a:rPr lang="fr-FR" b="1" dirty="0">
                <a:sym typeface="Wingdings" panose="05000000000000000000" pitchFamily="2" charset="2"/>
              </a:rPr>
              <a:t>POSER DES QUESTIONS</a:t>
            </a:r>
            <a:endParaRPr lang="fr-FR" b="1" dirty="0"/>
          </a:p>
          <a:p>
            <a:pPr lvl="0"/>
            <a:endParaRPr lang="fr-FR" dirty="0"/>
          </a:p>
        </p:txBody>
      </p:sp>
    </p:spTree>
    <p:extLst>
      <p:ext uri="{BB962C8B-B14F-4D97-AF65-F5344CB8AC3E}">
        <p14:creationId xmlns:p14="http://schemas.microsoft.com/office/powerpoint/2010/main" val="66635739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Commentaires</a:t>
            </a:r>
          </a:p>
          <a:p>
            <a:endParaRPr lang="fr-FR" dirty="0"/>
          </a:p>
          <a:p>
            <a:r>
              <a:rPr lang="fr-FR" dirty="0"/>
              <a:t>Cas comptoir à traiter collégialement</a:t>
            </a:r>
          </a:p>
          <a:p>
            <a:pPr marL="171450" indent="-171450">
              <a:spcBef>
                <a:spcPts val="600"/>
              </a:spcBef>
              <a:buFont typeface="Arial" panose="020B0604020202020204" pitchFamily="34" charset="0"/>
              <a:buChar char="•"/>
            </a:pPr>
            <a:r>
              <a:rPr lang="fr-FR" b="1" dirty="0"/>
              <a:t>Afficher la demande de conseil</a:t>
            </a:r>
          </a:p>
          <a:p>
            <a:pPr marL="171450" indent="-171450">
              <a:spcBef>
                <a:spcPts val="600"/>
              </a:spcBef>
              <a:buFont typeface="Arial" panose="020B0604020202020204" pitchFamily="34" charset="0"/>
              <a:buChar char="•"/>
            </a:pPr>
            <a:r>
              <a:rPr lang="fr-FR" b="1" dirty="0"/>
              <a:t>Les interroger sur la démarche</a:t>
            </a:r>
            <a:r>
              <a:rPr lang="fr-FR" dirty="0"/>
              <a:t> (méthodologie de conseil)</a:t>
            </a:r>
          </a:p>
          <a:p>
            <a:pPr>
              <a:spcBef>
                <a:spcPts val="600"/>
              </a:spcBef>
            </a:pPr>
            <a:endParaRPr lang="fr-FR" dirty="0"/>
          </a:p>
        </p:txBody>
      </p:sp>
    </p:spTree>
    <p:extLst>
      <p:ext uri="{BB962C8B-B14F-4D97-AF65-F5344CB8AC3E}">
        <p14:creationId xmlns:p14="http://schemas.microsoft.com/office/powerpoint/2010/main" val="13306818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16280" y="4365944"/>
            <a:ext cx="6081395" cy="5347016"/>
          </a:xfrm>
        </p:spPr>
        <p:txBody>
          <a:bodyPr/>
          <a:lstStyle/>
          <a:p>
            <a:r>
              <a:rPr lang="fr-FR" b="1" u="sng" dirty="0"/>
              <a:t>Commentaires</a:t>
            </a:r>
            <a:r>
              <a:rPr lang="fr-FR" dirty="0"/>
              <a:t> :</a:t>
            </a:r>
          </a:p>
          <a:p>
            <a:endParaRPr lang="fr-FR" dirty="0"/>
          </a:p>
          <a:p>
            <a:pPr marL="171450" indent="-171450">
              <a:spcBef>
                <a:spcPct val="50000"/>
              </a:spcBef>
              <a:buFont typeface="Arial" panose="020B0604020202020204" pitchFamily="34" charset="0"/>
              <a:buChar char="•"/>
            </a:pPr>
            <a:r>
              <a:rPr lang="fr-FR" altLang="fr-FR" sz="1100" b="1" dirty="0"/>
              <a:t>Compléter la maison au fur et à mesure </a:t>
            </a:r>
            <a:r>
              <a:rPr lang="fr-FR" altLang="fr-FR" sz="1100" dirty="0"/>
              <a:t>en les interpelant sur les questions et informations à noter dans chaque cadran</a:t>
            </a:r>
          </a:p>
          <a:p>
            <a:pPr>
              <a:buClr>
                <a:srgbClr val="0099CC"/>
              </a:buClr>
            </a:pPr>
            <a:r>
              <a:rPr lang="fr-FR" altLang="fr-FR" b="1" dirty="0"/>
              <a:t>Comment ça se passe ?</a:t>
            </a:r>
            <a:r>
              <a:rPr lang="fr-FR" altLang="fr-FR" dirty="0"/>
              <a:t> </a:t>
            </a:r>
            <a:r>
              <a:rPr lang="fr-FR" altLang="fr-FR" b="1" dirty="0"/>
              <a:t>Que ressent-il ?</a:t>
            </a:r>
          </a:p>
          <a:p>
            <a:r>
              <a:rPr lang="fr-FR" i="1" dirty="0"/>
              <a:t>Il a des nausées et des vertiges, et ne peut pas regarder la route</a:t>
            </a:r>
            <a:endParaRPr lang="fr-FR" dirty="0"/>
          </a:p>
          <a:p>
            <a:pPr>
              <a:spcBef>
                <a:spcPts val="600"/>
              </a:spcBef>
              <a:buClr>
                <a:srgbClr val="0099CC"/>
              </a:buClr>
            </a:pPr>
            <a:r>
              <a:rPr lang="fr-FR" altLang="fr-FR" b="1" dirty="0"/>
              <a:t>Est-ce que quelque chose lui fait du bien ?</a:t>
            </a:r>
          </a:p>
          <a:p>
            <a:pPr>
              <a:spcBef>
                <a:spcPts val="300"/>
              </a:spcBef>
              <a:buClr>
                <a:srgbClr val="0099CC"/>
              </a:buClr>
            </a:pPr>
            <a:r>
              <a:rPr lang="fr-FR" altLang="fr-FR" i="1" dirty="0"/>
              <a:t>Il est mieux au chaud sous une couverture.</a:t>
            </a:r>
            <a:endParaRPr lang="fr-FR" altLang="fr-FR" dirty="0"/>
          </a:p>
          <a:p>
            <a:pPr>
              <a:spcBef>
                <a:spcPts val="600"/>
              </a:spcBef>
              <a:buClr>
                <a:srgbClr val="0099CC"/>
              </a:buClr>
            </a:pPr>
            <a:r>
              <a:rPr lang="fr-FR" altLang="fr-FR" b="1" dirty="0"/>
              <a:t>Avez-vous d’autres signes à ajouter ?</a:t>
            </a:r>
          </a:p>
          <a:p>
            <a:pPr>
              <a:spcBef>
                <a:spcPts val="300"/>
              </a:spcBef>
              <a:buClr>
                <a:srgbClr val="0099CC"/>
              </a:buClr>
            </a:pPr>
            <a:r>
              <a:rPr lang="fr-FR" altLang="fr-FR" i="1" dirty="0"/>
              <a:t>Il est anxieux dès qu’il sait qu’on va faire de la route. </a:t>
            </a:r>
          </a:p>
          <a:p>
            <a:pPr>
              <a:spcBef>
                <a:spcPts val="300"/>
              </a:spcBef>
              <a:buClr>
                <a:srgbClr val="0099CC"/>
              </a:buClr>
            </a:pPr>
            <a:r>
              <a:rPr lang="fr-FR" altLang="fr-FR" i="1" dirty="0"/>
              <a:t>Il ne bouge plus et attend</a:t>
            </a:r>
          </a:p>
          <a:p>
            <a:pPr>
              <a:spcBef>
                <a:spcPts val="300"/>
              </a:spcBef>
              <a:buClr>
                <a:srgbClr val="0099CC"/>
              </a:buClr>
            </a:pPr>
            <a:endParaRPr lang="fr-FR" altLang="fr-FR" dirty="0"/>
          </a:p>
          <a:p>
            <a:pPr marL="171450" indent="-171450">
              <a:spcBef>
                <a:spcPts val="600"/>
              </a:spcBef>
              <a:buFont typeface="Arial" panose="020B0604020202020204" pitchFamily="34" charset="0"/>
              <a:buChar char="•"/>
            </a:pPr>
            <a:r>
              <a:rPr lang="fr-FR" altLang="fr-FR" sz="1100" b="1" dirty="0"/>
              <a:t>Les interroger </a:t>
            </a:r>
          </a:p>
          <a:p>
            <a:pPr>
              <a:spcBef>
                <a:spcPct val="50000"/>
              </a:spcBef>
            </a:pPr>
            <a:r>
              <a:rPr lang="fr-FR" altLang="fr-FR" sz="1800" dirty="0">
                <a:latin typeface="Arial" panose="020B0604020202020204" pitchFamily="34" charset="0"/>
                <a:sym typeface="Webdings" panose="05030102010509060703" pitchFamily="18" charset="2"/>
              </a:rPr>
              <a:t></a:t>
            </a:r>
            <a:r>
              <a:rPr lang="fr-FR" altLang="fr-FR" sz="1100" i="1" dirty="0"/>
              <a:t>Quels mots clés vont vous permettre d’orienter votre conseil ?</a:t>
            </a:r>
            <a:r>
              <a:rPr lang="fr-FR" altLang="fr-FR" sz="1100" dirty="0"/>
              <a:t> </a:t>
            </a:r>
          </a:p>
          <a:p>
            <a:pPr marL="171450" indent="-171450">
              <a:spcBef>
                <a:spcPct val="50000"/>
              </a:spcBef>
              <a:buFont typeface="Arial" panose="020B0604020202020204" pitchFamily="34" charset="0"/>
              <a:buChar char="•"/>
            </a:pPr>
            <a:r>
              <a:rPr lang="fr-FR" altLang="fr-FR" dirty="0"/>
              <a:t>Individuellement, </a:t>
            </a:r>
            <a:r>
              <a:rPr lang="fr-FR" altLang="fr-FR" b="1" dirty="0"/>
              <a:t>leur laisser 1 minute pour écrire leur conseil (médicaments</a:t>
            </a:r>
            <a:r>
              <a:rPr lang="fr-FR" altLang="fr-FR" b="1" baseline="0" dirty="0"/>
              <a:t> et posologie)</a:t>
            </a:r>
            <a:endParaRPr lang="fr-FR" altLang="fr-FR" b="1" dirty="0"/>
          </a:p>
          <a:p>
            <a:pPr marL="171450" indent="-171450">
              <a:spcBef>
                <a:spcPct val="50000"/>
              </a:spcBef>
              <a:buFont typeface="Arial" panose="020B0604020202020204" pitchFamily="34" charset="0"/>
              <a:buChar char="•"/>
            </a:pPr>
            <a:r>
              <a:rPr lang="fr-FR" altLang="fr-FR" b="1" dirty="0"/>
              <a:t>Partager</a:t>
            </a:r>
            <a:r>
              <a:rPr lang="fr-FR" altLang="fr-FR" dirty="0"/>
              <a:t> avec le groupe en justifiant les choix</a:t>
            </a:r>
          </a:p>
          <a:p>
            <a:pPr>
              <a:spcBef>
                <a:spcPct val="50000"/>
              </a:spcBef>
            </a:pPr>
            <a:r>
              <a:rPr lang="fr-FR" altLang="fr-FR" dirty="0">
                <a:sym typeface="MS Outlook" panose="05010100010000000000" pitchFamily="2" charset="2"/>
              </a:rPr>
              <a:t> Penser à l’appréhension</a:t>
            </a:r>
            <a:endParaRPr lang="fr-FR" altLang="fr-FR" dirty="0"/>
          </a:p>
        </p:txBody>
      </p:sp>
    </p:spTree>
    <p:extLst>
      <p:ext uri="{BB962C8B-B14F-4D97-AF65-F5344CB8AC3E}">
        <p14:creationId xmlns:p14="http://schemas.microsoft.com/office/powerpoint/2010/main" val="26479413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Rot="1" noChangeAspect="1" noChangeArrowheads="1" noTextEdit="1"/>
          </p:cNvSpPr>
          <p:nvPr>
            <p:ph type="sldImg"/>
          </p:nvPr>
        </p:nvSpPr>
        <p:spPr bwMode="auto">
          <a:xfrm>
            <a:off x="312738" y="1211263"/>
            <a:ext cx="6135687"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4" name="Espace réservé des commentaires 1"/>
          <p:cNvSpPr>
            <a:spLocks noGrp="1"/>
          </p:cNvSpPr>
          <p:nvPr/>
        </p:nvSpPr>
        <p:spPr bwMode="auto">
          <a:xfrm>
            <a:off x="679450" y="4778375"/>
            <a:ext cx="54387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2" tIns="45553" rIns="91102" bIns="45553"/>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30000"/>
              </a:spcBef>
            </a:pPr>
            <a:endParaRPr lang="fr-FR" altLang="fr-FR" sz="1100">
              <a:cs typeface="Arial" panose="020B0604020202020204" pitchFamily="34" charset="0"/>
            </a:endParaRPr>
          </a:p>
        </p:txBody>
      </p:sp>
      <p:sp>
        <p:nvSpPr>
          <p:cNvPr id="453635" name="Espace réservé des commentaires 1"/>
          <p:cNvSpPr>
            <a:spLocks noGrp="1"/>
          </p:cNvSpPr>
          <p:nvPr>
            <p:ph type="body" idx="1"/>
          </p:nvPr>
        </p:nvSpPr>
        <p:spPr bwMode="auto">
          <a:xfrm>
            <a:off x="679450" y="5046663"/>
            <a:ext cx="6118225" cy="3640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5770389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1863741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4513317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0992069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79280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xfrm>
            <a:off x="92075" y="746125"/>
            <a:ext cx="6615113" cy="3721100"/>
          </a:xfrm>
          <a:ln/>
        </p:spPr>
      </p:sp>
      <p:sp>
        <p:nvSpPr>
          <p:cNvPr id="68612" name="Rectangle 3"/>
          <p:cNvSpPr>
            <a:spLocks noGrp="1" noChangeArrowheads="1"/>
          </p:cNvSpPr>
          <p:nvPr>
            <p:ph type="body" idx="1"/>
          </p:nvPr>
        </p:nvSpPr>
        <p:spPr>
          <a:xfrm>
            <a:off x="533400" y="4714875"/>
            <a:ext cx="6264275" cy="4845685"/>
          </a:xfrm>
          <a:noFill/>
        </p:spPr>
        <p:txBody>
          <a:bodyPr lIns="95540" tIns="47769" rIns="95540" bIns="47769"/>
          <a:lstStyle/>
          <a:p>
            <a:pPr eaLnBrk="1" hangingPunct="1">
              <a:lnSpc>
                <a:spcPct val="80000"/>
              </a:lnSpc>
            </a:pPr>
            <a:r>
              <a:rPr lang="fr-FR" altLang="fr-FR" sz="1100" b="1" u="sng" dirty="0">
                <a:latin typeface="Arial" panose="020B0604020202020204" pitchFamily="34" charset="0"/>
                <a:cs typeface="Arial" panose="020B0604020202020204" pitchFamily="34" charset="0"/>
              </a:rPr>
              <a:t>Commentaires</a:t>
            </a:r>
          </a:p>
          <a:p>
            <a:pPr eaLnBrk="1" hangingPunct="1">
              <a:lnSpc>
                <a:spcPct val="80000"/>
              </a:lnSpc>
            </a:pPr>
            <a:endParaRPr lang="fr-FR" altLang="fr-FR" sz="1100" dirty="0">
              <a:latin typeface="Arial" panose="020B0604020202020204" pitchFamily="34" charset="0"/>
              <a:cs typeface="Arial" panose="020B0604020202020204" pitchFamily="34" charset="0"/>
            </a:endParaRPr>
          </a:p>
          <a:p>
            <a:pPr>
              <a:defRPr/>
            </a:pPr>
            <a:r>
              <a:rPr lang="fr-FR" sz="1100" u="sng" dirty="0">
                <a:latin typeface="Arial" panose="020B0604020202020204" pitchFamily="34" charset="0"/>
                <a:cs typeface="Arial" panose="020B0604020202020204" pitchFamily="34" charset="0"/>
              </a:rPr>
              <a:t> </a:t>
            </a:r>
            <a:r>
              <a:rPr lang="fr-FR" sz="1100" b="1" u="sng" dirty="0">
                <a:latin typeface="Arial" panose="020B0604020202020204" pitchFamily="34" charset="0"/>
                <a:cs typeface="Arial" panose="020B0604020202020204" pitchFamily="34" charset="0"/>
              </a:rPr>
              <a:t>4/ Est-ce que je peux donner des granules à mon bébé ?</a:t>
            </a:r>
            <a:endParaRPr lang="fr-FR" sz="1100" b="1" dirty="0">
              <a:latin typeface="Arial" panose="020B0604020202020204" pitchFamily="34" charset="0"/>
              <a:cs typeface="Arial" panose="020B0604020202020204" pitchFamily="34" charset="0"/>
            </a:endParaRPr>
          </a:p>
          <a:p>
            <a:pPr>
              <a:defRPr/>
            </a:pPr>
            <a:r>
              <a:rPr lang="fr-FR" sz="1100" dirty="0">
                <a:latin typeface="Arial" panose="020B0604020202020204" pitchFamily="34" charset="0"/>
                <a:cs typeface="Arial" panose="020B0604020202020204" pitchFamily="34" charset="0"/>
              </a:rPr>
              <a:t>En usage pédiatrique, les médicaments homéopathiques peuvent être dissous dans un biberon d’eau sans les chauffer (à raison de 10 granules ou d’une dose pour 100 ml d’eau). </a:t>
            </a:r>
          </a:p>
          <a:p>
            <a:pPr eaLnBrk="1" hangingPunct="1">
              <a:lnSpc>
                <a:spcPct val="80000"/>
              </a:lnSpc>
            </a:pPr>
            <a:endParaRPr lang="fr-FR" altLang="fr-FR" sz="1100" b="1" dirty="0">
              <a:latin typeface="Arial" panose="020B0604020202020204" pitchFamily="34" charset="0"/>
              <a:cs typeface="Arial" panose="020B0604020202020204" pitchFamily="34" charset="0"/>
            </a:endParaRPr>
          </a:p>
          <a:p>
            <a:pPr eaLnBrk="1" hangingPunct="1">
              <a:lnSpc>
                <a:spcPct val="80000"/>
              </a:lnSpc>
            </a:pPr>
            <a:r>
              <a:rPr lang="fr-FR" altLang="fr-FR" sz="1100" b="1" dirty="0">
                <a:latin typeface="Arial" panose="020B0604020202020204" pitchFamily="34" charset="0"/>
                <a:cs typeface="Arial" panose="020B0604020202020204" pitchFamily="34" charset="0"/>
              </a:rPr>
              <a:t>6</a:t>
            </a:r>
            <a:r>
              <a:rPr lang="fr-FR" altLang="fr-FR" sz="1100" b="1" u="sng" dirty="0">
                <a:latin typeface="Arial" panose="020B0604020202020204" pitchFamily="34" charset="0"/>
                <a:cs typeface="Arial" panose="020B0604020202020204" pitchFamily="34" charset="0"/>
              </a:rPr>
              <a:t>/ Équivalence entre tube-granules et dose</a:t>
            </a:r>
            <a:endParaRPr lang="fr-FR" altLang="fr-FR" sz="1100" u="sng" dirty="0">
              <a:latin typeface="Arial" panose="020B0604020202020204" pitchFamily="34" charset="0"/>
              <a:cs typeface="Arial" panose="020B0604020202020204" pitchFamily="34" charset="0"/>
            </a:endParaRPr>
          </a:p>
          <a:p>
            <a:r>
              <a:rPr lang="fr-FR" altLang="fr-FR" sz="1100" b="1" dirty="0">
                <a:latin typeface="Arial" panose="020B0604020202020204" pitchFamily="34" charset="0"/>
                <a:cs typeface="Arial" panose="020B0604020202020204" pitchFamily="34" charset="0"/>
              </a:rPr>
              <a:t> </a:t>
            </a:r>
            <a:r>
              <a:rPr lang="fr-FR" altLang="fr-FR" sz="1100" b="1" u="sng" dirty="0">
                <a:latin typeface="Arial" panose="020B0604020202020204" pitchFamily="34" charset="0"/>
                <a:cs typeface="Arial" panose="020B0604020202020204" pitchFamily="34" charset="0"/>
              </a:rPr>
              <a:t>Ces 2 formes pharmaceutiques ne sont pas substituables. </a:t>
            </a:r>
            <a:endParaRPr lang="fr-FR" altLang="fr-FR" sz="1100" dirty="0">
              <a:latin typeface="Arial" panose="020B0604020202020204" pitchFamily="34" charset="0"/>
              <a:cs typeface="Arial" panose="020B0604020202020204" pitchFamily="34" charset="0"/>
            </a:endParaRPr>
          </a:p>
          <a:p>
            <a:r>
              <a:rPr lang="fr-FR" altLang="fr-FR" sz="1100" dirty="0">
                <a:latin typeface="Arial" panose="020B0604020202020204" pitchFamily="34" charset="0"/>
                <a:cs typeface="Arial" panose="020B0604020202020204" pitchFamily="34" charset="0"/>
              </a:rPr>
              <a:t>Plusieurs approches comparatives sont possibles. </a:t>
            </a:r>
          </a:p>
          <a:p>
            <a:r>
              <a:rPr lang="fr-FR" altLang="fr-FR" sz="1100" b="1" dirty="0">
                <a:latin typeface="Arial" panose="020B0604020202020204" pitchFamily="34" charset="0"/>
                <a:cs typeface="Arial" panose="020B0604020202020204" pitchFamily="34" charset="0"/>
              </a:rPr>
              <a:t> Approche n°1 = poids</a:t>
            </a:r>
            <a:endParaRPr lang="fr-FR" altLang="fr-FR" sz="1100" dirty="0">
              <a:latin typeface="Arial" panose="020B0604020202020204" pitchFamily="34" charset="0"/>
              <a:cs typeface="Arial" panose="020B0604020202020204" pitchFamily="34" charset="0"/>
            </a:endParaRPr>
          </a:p>
          <a:p>
            <a:pPr>
              <a:spcBef>
                <a:spcPts val="0"/>
              </a:spcBef>
            </a:pPr>
            <a:r>
              <a:rPr lang="fr-FR" altLang="fr-FR" sz="1100" dirty="0">
                <a:latin typeface="Arial" panose="020B0604020202020204" pitchFamily="34" charset="0"/>
                <a:cs typeface="Arial" panose="020B0604020202020204" pitchFamily="34" charset="0"/>
              </a:rPr>
              <a:t>1 tube-granules = 4 g et 1 dose = 1 g (1 dose = ¼ de tube-granules = 20 granules) </a:t>
            </a:r>
          </a:p>
          <a:p>
            <a:r>
              <a:rPr lang="fr-FR" altLang="fr-FR" sz="1100" b="1" dirty="0">
                <a:latin typeface="Arial" panose="020B0604020202020204" pitchFamily="34" charset="0"/>
                <a:cs typeface="Arial" panose="020B0604020202020204" pitchFamily="34" charset="0"/>
              </a:rPr>
              <a:t> Approche n°2 = surface de contact</a:t>
            </a:r>
            <a:endParaRPr lang="fr-FR" altLang="fr-FR" sz="1100" dirty="0">
              <a:latin typeface="Arial" panose="020B0604020202020204" pitchFamily="34" charset="0"/>
              <a:cs typeface="Arial" panose="020B0604020202020204" pitchFamily="34" charset="0"/>
            </a:endParaRPr>
          </a:p>
          <a:p>
            <a:pPr>
              <a:spcBef>
                <a:spcPts val="0"/>
              </a:spcBef>
            </a:pPr>
            <a:r>
              <a:rPr lang="fr-FR" altLang="fr-FR" sz="1100" dirty="0">
                <a:latin typeface="Arial" panose="020B0604020202020204" pitchFamily="34" charset="0"/>
                <a:cs typeface="Arial" panose="020B0604020202020204" pitchFamily="34" charset="0"/>
              </a:rPr>
              <a:t>La surface d’une sphère S = 4 π r²  - diamètre d’un granule = 3,8 mm et diamètre d’un globule = </a:t>
            </a:r>
            <a:r>
              <a:rPr lang="fr-FR" sz="1100" kern="1200" dirty="0">
                <a:solidFill>
                  <a:schemeClr val="tx1"/>
                </a:solidFill>
                <a:effectLst/>
                <a:latin typeface="Arial" panose="020B0604020202020204" pitchFamily="34" charset="0"/>
                <a:ea typeface="+mn-ea"/>
                <a:cs typeface="Arial" panose="020B0604020202020204" pitchFamily="34" charset="0"/>
              </a:rPr>
              <a:t>1,8 mm</a:t>
            </a:r>
            <a:r>
              <a:rPr lang="fr-FR" altLang="fr-FR" sz="1100" dirty="0">
                <a:latin typeface="Arial" panose="020B0604020202020204" pitchFamily="34" charset="0"/>
                <a:cs typeface="Arial" panose="020B0604020202020204" pitchFamily="34" charset="0"/>
              </a:rPr>
              <a:t> (1 dose = 45 granules)</a:t>
            </a:r>
          </a:p>
          <a:p>
            <a:r>
              <a:rPr lang="fr-FR" altLang="fr-FR" sz="1100" dirty="0">
                <a:latin typeface="Arial" panose="020B0604020202020204" pitchFamily="34" charset="0"/>
                <a:cs typeface="Arial" panose="020B0604020202020204" pitchFamily="34" charset="0"/>
              </a:rPr>
              <a:t>Le ratio est différent dans ces 2 exemples mathématiques qui ne permettent pas de trouver une règle. </a:t>
            </a:r>
            <a:r>
              <a:rPr lang="fr-FR" altLang="fr-FR" sz="1100" b="1" dirty="0">
                <a:latin typeface="Arial" panose="020B0604020202020204" pitchFamily="34" charset="0"/>
                <a:cs typeface="Arial" panose="020B0604020202020204" pitchFamily="34" charset="0"/>
              </a:rPr>
              <a:t>Il n’existe donc pas d’équivalence entre le tube-granules et la dose. </a:t>
            </a:r>
            <a:r>
              <a:rPr lang="fr-FR" altLang="fr-FR" sz="1100" dirty="0">
                <a:latin typeface="Arial" panose="020B0604020202020204" pitchFamily="34" charset="0"/>
                <a:cs typeface="Arial" panose="020B0604020202020204" pitchFamily="34" charset="0"/>
              </a:rPr>
              <a:t>Il s’agit de 2 galéniques différentes, </a:t>
            </a:r>
            <a:r>
              <a:rPr lang="fr-FR" altLang="fr-FR" sz="1100" dirty="0" err="1">
                <a:latin typeface="Arial" panose="020B0604020202020204" pitchFamily="34" charset="0"/>
                <a:cs typeface="Arial" panose="020B0604020202020204" pitchFamily="34" charset="0"/>
              </a:rPr>
              <a:t>pharmacologiquement</a:t>
            </a:r>
            <a:r>
              <a:rPr lang="fr-FR" altLang="fr-FR" sz="1100" dirty="0">
                <a:latin typeface="Arial" panose="020B0604020202020204" pitchFamily="34" charset="0"/>
                <a:cs typeface="Arial" panose="020B0604020202020204" pitchFamily="34" charset="0"/>
              </a:rPr>
              <a:t> non comparables, avec des effets cliniques et des objectifs thérapeutiques différents</a:t>
            </a:r>
            <a:r>
              <a:rPr lang="fr-FR" altLang="fr-FR" sz="1100" baseline="0" dirty="0">
                <a:latin typeface="Arial" panose="020B0604020202020204" pitchFamily="34" charset="0"/>
                <a:cs typeface="Arial" panose="020B0604020202020204" pitchFamily="34" charset="0"/>
              </a:rPr>
              <a:t> (intérêt des doses en effet « flash » ou en traitement de terrain).</a:t>
            </a:r>
          </a:p>
          <a:p>
            <a:pPr>
              <a:spcBef>
                <a:spcPts val="600"/>
              </a:spcBef>
            </a:pPr>
            <a:r>
              <a:rPr lang="fr-FR" altLang="fr-FR" sz="1100" baseline="0" dirty="0">
                <a:latin typeface="Arial" panose="020B0604020202020204" pitchFamily="34" charset="0"/>
                <a:cs typeface="Arial" panose="020B0604020202020204" pitchFamily="34" charset="0"/>
              </a:rPr>
              <a:t>Par contre, en cas « d’urgence » </a:t>
            </a:r>
            <a:r>
              <a:rPr lang="fr-FR" altLang="fr-FR" sz="1100" i="1" baseline="0" dirty="0">
                <a:latin typeface="Arial" panose="020B0604020202020204" pitchFamily="34" charset="0"/>
                <a:cs typeface="Arial" panose="020B0604020202020204" pitchFamily="34" charset="0"/>
              </a:rPr>
              <a:t>(par ex : délivrance un samedi soir d’une ordonnance avec 1 dose d’</a:t>
            </a:r>
            <a:r>
              <a:rPr lang="fr-FR" altLang="fr-FR" sz="1100" i="1" baseline="0" dirty="0" err="1">
                <a:latin typeface="Arial" panose="020B0604020202020204" pitchFamily="34" charset="0"/>
                <a:cs typeface="Arial" panose="020B0604020202020204" pitchFamily="34" charset="0"/>
              </a:rPr>
              <a:t>Aconitum</a:t>
            </a:r>
            <a:r>
              <a:rPr lang="fr-FR" altLang="fr-FR" sz="1100" i="1" baseline="0" dirty="0">
                <a:latin typeface="Arial" panose="020B0604020202020204" pitchFamily="34" charset="0"/>
                <a:cs typeface="Arial" panose="020B0604020202020204" pitchFamily="34" charset="0"/>
              </a:rPr>
              <a:t> </a:t>
            </a:r>
            <a:r>
              <a:rPr lang="fr-FR" altLang="fr-FR" sz="1100" i="1" baseline="0" dirty="0" err="1">
                <a:latin typeface="Arial" panose="020B0604020202020204" pitchFamily="34" charset="0"/>
                <a:cs typeface="Arial" panose="020B0604020202020204" pitchFamily="34" charset="0"/>
              </a:rPr>
              <a:t>napellus</a:t>
            </a:r>
            <a:r>
              <a:rPr lang="fr-FR" altLang="fr-FR" sz="1100" i="1" baseline="0" dirty="0">
                <a:latin typeface="Arial" panose="020B0604020202020204" pitchFamily="34" charset="0"/>
                <a:cs typeface="Arial" panose="020B0604020202020204" pitchFamily="34" charset="0"/>
              </a:rPr>
              <a:t> 9 CH à prendre rapidement pour une fièvre élevée) </a:t>
            </a:r>
            <a:r>
              <a:rPr lang="fr-FR" altLang="fr-FR" sz="1100" baseline="0" dirty="0">
                <a:latin typeface="Arial" panose="020B0604020202020204" pitchFamily="34" charset="0"/>
                <a:cs typeface="Arial" panose="020B0604020202020204" pitchFamily="34" charset="0"/>
              </a:rPr>
              <a:t>– si vous n’avez pas de doses en stock, il sera préférable de délivrer 1 tube du médicament plutôt qu’attendre le lundi ; l’adaptation de posologie la plus pertinente dans ce cas, pour l’effet « flash » recherché, sera d’augmenter la fréquence de </a:t>
            </a:r>
            <a:r>
              <a:rPr lang="fr-FR" altLang="fr-FR" dirty="0"/>
              <a:t>prise plutôt que la quantité de granules, </a:t>
            </a:r>
            <a:r>
              <a:rPr lang="fr-FR" altLang="fr-FR" sz="1100" baseline="0" dirty="0">
                <a:latin typeface="Arial" panose="020B0604020202020204" pitchFamily="34" charset="0"/>
                <a:cs typeface="Arial" panose="020B0604020202020204" pitchFamily="34" charset="0"/>
              </a:rPr>
              <a:t>5 granules à renouveler 2 à 3 fois toutes les 30 minutes. </a:t>
            </a:r>
            <a:endParaRPr lang="fr-FR" altLang="fr-FR" sz="1100" dirty="0">
              <a:latin typeface="Arial" panose="020B0604020202020204" pitchFamily="34" charset="0"/>
              <a:cs typeface="Arial" panose="020B0604020202020204" pitchFamily="34" charset="0"/>
            </a:endParaRPr>
          </a:p>
          <a:p>
            <a:r>
              <a:rPr lang="fr-FR" altLang="fr-FR" sz="1100" b="1" dirty="0">
                <a:latin typeface="Arial" panose="020B0604020202020204" pitchFamily="34" charset="0"/>
                <a:cs typeface="Arial" panose="020B0604020202020204" pitchFamily="34" charset="0"/>
              </a:rPr>
              <a:t> </a:t>
            </a:r>
            <a:endParaRPr lang="fr-FR" altLang="fr-FR" sz="1100" dirty="0">
              <a:latin typeface="Arial" panose="020B0604020202020204" pitchFamily="34" charset="0"/>
              <a:cs typeface="Arial" panose="020B0604020202020204" pitchFamily="34" charset="0"/>
            </a:endParaRPr>
          </a:p>
          <a:p>
            <a:endParaRPr lang="fr-FR" altLang="fr-FR" sz="1100" dirty="0">
              <a:latin typeface="Arial" panose="020B0604020202020204" pitchFamily="34" charset="0"/>
              <a:cs typeface="Arial" panose="020B0604020202020204" pitchFamily="34" charset="0"/>
            </a:endParaRPr>
          </a:p>
          <a:p>
            <a:r>
              <a:rPr lang="fr-FR" altLang="fr-FR" sz="1100" b="1" dirty="0">
                <a:latin typeface="Arial" panose="020B0604020202020204" pitchFamily="34" charset="0"/>
                <a:cs typeface="Arial" panose="020B0604020202020204" pitchFamily="34" charset="0"/>
              </a:rPr>
              <a:t> </a:t>
            </a:r>
            <a:endParaRPr lang="fr-FR" altLang="fr-FR" sz="1100" dirty="0">
              <a:latin typeface="Arial" panose="020B0604020202020204" pitchFamily="34" charset="0"/>
              <a:cs typeface="Arial" panose="020B0604020202020204" pitchFamily="34" charset="0"/>
            </a:endParaRPr>
          </a:p>
          <a:p>
            <a:pPr eaLnBrk="1" hangingPunct="1">
              <a:lnSpc>
                <a:spcPct val="80000"/>
              </a:lnSpc>
            </a:pPr>
            <a:endParaRPr lang="fr-FR" altLang="fr-FR" sz="1100" dirty="0">
              <a:latin typeface="Arial" panose="020B0604020202020204" pitchFamily="34" charset="0"/>
            </a:endParaRPr>
          </a:p>
        </p:txBody>
      </p:sp>
    </p:spTree>
    <p:extLst>
      <p:ext uri="{BB962C8B-B14F-4D97-AF65-F5344CB8AC3E}">
        <p14:creationId xmlns:p14="http://schemas.microsoft.com/office/powerpoint/2010/main" val="34883792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Espace réservé de l'image des diapositives 1"/>
          <p:cNvSpPr>
            <a:spLocks noGrp="1" noRot="1" noChangeAspect="1" noTextEdit="1"/>
          </p:cNvSpPr>
          <p:nvPr>
            <p:ph type="sldImg"/>
          </p:nvPr>
        </p:nvSpPr>
        <p:spPr>
          <a:xfrm>
            <a:off x="92075" y="746125"/>
            <a:ext cx="6615113" cy="3721100"/>
          </a:xfrm>
          <a:ln/>
        </p:spPr>
      </p:sp>
      <p:sp>
        <p:nvSpPr>
          <p:cNvPr id="250884" name="Rectangle 3"/>
          <p:cNvSpPr>
            <a:spLocks noGrp="1" noChangeArrowheads="1"/>
          </p:cNvSpPr>
          <p:nvPr>
            <p:ph type="body" idx="1"/>
          </p:nvPr>
        </p:nvSpPr>
        <p:spPr>
          <a:xfrm>
            <a:off x="679451" y="4714875"/>
            <a:ext cx="5948363" cy="4467225"/>
          </a:xfrm>
          <a:noFill/>
        </p:spPr>
        <p:txBody>
          <a:bodyPr lIns="95540" tIns="47769" rIns="95540" bIns="47769"/>
          <a:lstStyle/>
          <a:p>
            <a:pPr eaLnBrk="1" hangingPunct="1"/>
            <a:r>
              <a:rPr lang="fr-FR" altLang="fr-FR" sz="1100" b="1" u="sng" dirty="0">
                <a:latin typeface="Arial" panose="020B0604020202020204" pitchFamily="34" charset="0"/>
              </a:rPr>
              <a:t>Commentaires</a:t>
            </a:r>
          </a:p>
          <a:p>
            <a:pPr eaLnBrk="1" hangingPunct="1"/>
            <a:endParaRPr lang="fr-FR" altLang="fr-FR" sz="1100" b="1" dirty="0">
              <a:latin typeface="Arial" panose="020B0604020202020204" pitchFamily="34" charset="0"/>
            </a:endParaRPr>
          </a:p>
          <a:p>
            <a:pPr marL="171450" indent="-171450" eaLnBrk="1" hangingPunct="1">
              <a:buFont typeface="Arial" panose="020B0604020202020204" pitchFamily="34" charset="0"/>
              <a:buChar char="•"/>
            </a:pPr>
            <a:r>
              <a:rPr lang="fr-FR" altLang="fr-FR" sz="1100" b="1" dirty="0">
                <a:latin typeface="Arial" panose="020B0604020202020204" pitchFamily="34" charset="0"/>
              </a:rPr>
              <a:t>Présenter l’objectif et les règles du jeu</a:t>
            </a:r>
          </a:p>
          <a:p>
            <a:pPr eaLnBrk="1" hangingPunct="1"/>
            <a:endParaRPr lang="fr-FR" altLang="fr-FR" sz="1100"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ebdings" panose="05030102010509060703" pitchFamily="18" charset="2"/>
              </a:rPr>
              <a:t></a:t>
            </a:r>
            <a:r>
              <a:rPr kumimoji="0" lang="fr-FR" alt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S Outlook" panose="05010100010000000000" pitchFamily="2" charset="2"/>
              </a:rPr>
              <a:t> </a:t>
            </a:r>
            <a:r>
              <a:rPr kumimoji="0" lang="fr-FR" alt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Durée : 20 min de jeu et 10 min de correction et échanges</a:t>
            </a:r>
            <a:endPar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eaLnBrk="1" hangingPunct="1"/>
            <a:endParaRPr lang="fr-FR" altLang="fr-FR" sz="1100" dirty="0">
              <a:latin typeface="Arial" panose="020B0604020202020204" pitchFamily="34" charset="0"/>
            </a:endParaRPr>
          </a:p>
          <a:p>
            <a:pPr marL="171450" indent="-171450" eaLnBrk="1" hangingPunct="1">
              <a:buFont typeface="Arial" panose="020B0604020202020204" pitchFamily="34" charset="0"/>
              <a:buChar char="•"/>
            </a:pPr>
            <a:r>
              <a:rPr lang="fr-FR" altLang="fr-FR" dirty="0"/>
              <a:t>En synthèse, </a:t>
            </a:r>
            <a:r>
              <a:rPr lang="fr-FR" altLang="fr-FR" b="1" dirty="0"/>
              <a:t>revenir sur les points clés de chaque médicament</a:t>
            </a:r>
            <a:endParaRPr lang="fr-FR" altLang="fr-FR" sz="1100" b="1" dirty="0"/>
          </a:p>
        </p:txBody>
      </p:sp>
    </p:spTree>
    <p:extLst>
      <p:ext uri="{BB962C8B-B14F-4D97-AF65-F5344CB8AC3E}">
        <p14:creationId xmlns:p14="http://schemas.microsoft.com/office/powerpoint/2010/main" val="40409337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Espace réservé de l'image des diapositives 1"/>
          <p:cNvSpPr>
            <a:spLocks noGrp="1" noRot="1" noChangeAspect="1" noTextEdit="1"/>
          </p:cNvSpPr>
          <p:nvPr>
            <p:ph type="sldImg"/>
          </p:nvPr>
        </p:nvSpPr>
        <p:spPr>
          <a:xfrm>
            <a:off x="92075" y="746125"/>
            <a:ext cx="6615113" cy="3721100"/>
          </a:xfrm>
          <a:ln/>
        </p:spPr>
      </p:sp>
      <p:sp>
        <p:nvSpPr>
          <p:cNvPr id="250884" name="Rectangle 3"/>
          <p:cNvSpPr>
            <a:spLocks noGrp="1" noChangeArrowheads="1"/>
          </p:cNvSpPr>
          <p:nvPr>
            <p:ph type="body" idx="1"/>
          </p:nvPr>
        </p:nvSpPr>
        <p:spPr>
          <a:xfrm>
            <a:off x="679451" y="4714875"/>
            <a:ext cx="5948363" cy="4467225"/>
          </a:xfrm>
          <a:noFill/>
        </p:spPr>
        <p:txBody>
          <a:bodyPr lIns="95540" tIns="47769" rIns="95540" bIns="47769"/>
          <a:lstStyle/>
          <a:p>
            <a:pPr eaLnBrk="1" hangingPunct="1"/>
            <a:r>
              <a:rPr lang="fr-FR" altLang="fr-FR" sz="1100" b="1" u="sng" dirty="0">
                <a:latin typeface="Arial" panose="020B0604020202020204" pitchFamily="34" charset="0"/>
              </a:rPr>
              <a:t>Commentaires</a:t>
            </a:r>
          </a:p>
          <a:p>
            <a:pPr eaLnBrk="1" hangingPunct="1"/>
            <a:endParaRPr lang="fr-FR" altLang="fr-FR" sz="1100" b="1" dirty="0">
              <a:latin typeface="Arial" panose="020B0604020202020204" pitchFamily="34" charset="0"/>
            </a:endParaRPr>
          </a:p>
          <a:p>
            <a:pPr eaLnBrk="1" hangingPunct="1"/>
            <a:r>
              <a:rPr lang="fr-FR" altLang="fr-FR" sz="1100" b="1" dirty="0">
                <a:latin typeface="Arial" panose="020B0604020202020204" pitchFamily="34" charset="0"/>
              </a:rPr>
              <a:t>Présenter l’objectif et les règles du jeu</a:t>
            </a:r>
          </a:p>
          <a:p>
            <a:pPr eaLnBrk="1" hangingPunct="1"/>
            <a:endParaRPr lang="fr-FR" altLang="fr-FR" sz="1100" dirty="0">
              <a:latin typeface="Arial" panose="020B0604020202020204" pitchFamily="34" charset="0"/>
            </a:endParaRPr>
          </a:p>
          <a:p>
            <a:pPr eaLnBrk="1" hangingPunct="1">
              <a:defRPr/>
            </a:pP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ebdings" panose="05030102010509060703" pitchFamily="18" charset="2"/>
              </a:rPr>
              <a:t></a:t>
            </a:r>
            <a:r>
              <a:rPr kumimoji="0" lang="fr-FR" alt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S Outlook" panose="05010100010000000000" pitchFamily="2" charset="2"/>
              </a:rPr>
              <a:t> </a:t>
            </a:r>
            <a:r>
              <a:rPr kumimoji="0" lang="fr-FR" alt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Durée : </a:t>
            </a:r>
            <a:r>
              <a:rPr lang="fr-FR" altLang="fr-FR" b="1" dirty="0"/>
              <a:t>10 min de préparation individuellement et 15 min de restitution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0833" indent="-170833">
              <a:spcBef>
                <a:spcPct val="0"/>
              </a:spcBef>
              <a:buFont typeface="Arial" panose="020B0604020202020204" pitchFamily="34" charset="0"/>
              <a:buChar char="•"/>
            </a:pPr>
            <a:r>
              <a:rPr lang="fr-FR" altLang="fr-FR" b="1" dirty="0"/>
              <a:t>Corriger le premier médicament en faisant participer les différentes personnes l’ayant travaillé (afficher le schéma du médicament</a:t>
            </a:r>
            <a:r>
              <a:rPr lang="fr-FR" altLang="fr-FR" dirty="0"/>
              <a:t> - diapo suivante) </a:t>
            </a:r>
          </a:p>
          <a:p>
            <a:pPr>
              <a:spcBef>
                <a:spcPct val="0"/>
              </a:spcBef>
            </a:pPr>
            <a:endParaRPr lang="fr-FR" altLang="fr-FR" b="1" dirty="0"/>
          </a:p>
          <a:p>
            <a:pPr marL="170816" indent="-170816">
              <a:spcBef>
                <a:spcPct val="0"/>
              </a:spcBef>
              <a:buFont typeface="Arial" panose="020B0604020202020204" pitchFamily="34" charset="0"/>
              <a:buChar char="•"/>
            </a:pPr>
            <a:r>
              <a:rPr lang="fr-FR" altLang="fr-FR" b="1" dirty="0"/>
              <a:t>Détailler et illustrer la matière médicale de chaque médicament ; faire ressortir les infos clés </a:t>
            </a:r>
          </a:p>
          <a:p>
            <a:pPr>
              <a:spcBef>
                <a:spcPct val="0"/>
              </a:spcBef>
            </a:pPr>
            <a:endParaRPr lang="fr-FR" altLang="fr-FR" b="1" dirty="0"/>
          </a:p>
          <a:p>
            <a:pPr marL="170816" indent="-170816">
              <a:spcBef>
                <a:spcPct val="0"/>
              </a:spcBef>
              <a:buFont typeface="Arial" panose="020B0604020202020204" pitchFamily="34" charset="0"/>
              <a:buChar char="•"/>
            </a:pPr>
            <a:r>
              <a:rPr lang="fr-FR" altLang="fr-FR" b="1" dirty="0"/>
              <a:t>Insister sur les indications qui en découlent</a:t>
            </a:r>
          </a:p>
        </p:txBody>
      </p:sp>
    </p:spTree>
    <p:extLst>
      <p:ext uri="{BB962C8B-B14F-4D97-AF65-F5344CB8AC3E}">
        <p14:creationId xmlns:p14="http://schemas.microsoft.com/office/powerpoint/2010/main" val="13426723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5260365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84728239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965409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Espace réservé de l'image des diapositives 1"/>
          <p:cNvSpPr>
            <a:spLocks noGrp="1" noRot="1" noChangeAspect="1" noTextEdit="1"/>
          </p:cNvSpPr>
          <p:nvPr>
            <p:ph type="sldImg"/>
          </p:nvPr>
        </p:nvSpPr>
        <p:spPr>
          <a:xfrm>
            <a:off x="47625" y="723900"/>
            <a:ext cx="6415088" cy="3609975"/>
          </a:xfrm>
          <a:ln/>
        </p:spPr>
      </p:sp>
      <p:sp>
        <p:nvSpPr>
          <p:cNvPr id="281604" name="Rectangle 4"/>
          <p:cNvSpPr>
            <a:spLocks noGrp="1" noChangeArrowheads="1"/>
          </p:cNvSpPr>
          <p:nvPr>
            <p:ph type="body" idx="1"/>
          </p:nvPr>
        </p:nvSpPr>
        <p:spPr>
          <a:xfrm>
            <a:off x="908051" y="4716464"/>
            <a:ext cx="5889624" cy="4808536"/>
          </a:xfrm>
          <a:noFill/>
        </p:spPr>
        <p:txBody>
          <a:bodyPr/>
          <a:lstStyle/>
          <a:p>
            <a:pPr eaLnBrk="1" hangingPunct="1"/>
            <a:r>
              <a:rPr lang="fr-FR" altLang="fr-FR" sz="1100" b="1" u="sng" dirty="0">
                <a:latin typeface="Arial" panose="020B0604020202020204" pitchFamily="34" charset="0"/>
                <a:cs typeface="Arial" panose="020B0604020202020204" pitchFamily="34" charset="0"/>
              </a:rPr>
              <a:t>Commentaires</a:t>
            </a:r>
          </a:p>
          <a:p>
            <a:pPr eaLnBrk="1" hangingPunct="1"/>
            <a:endParaRPr lang="fr-FR" altLang="fr-FR" sz="1100" b="1" dirty="0">
              <a:latin typeface="Arial" panose="020B0604020202020204" pitchFamily="34" charset="0"/>
              <a:cs typeface="Arial" panose="020B0604020202020204" pitchFamily="34" charset="0"/>
            </a:endParaRPr>
          </a:p>
          <a:p>
            <a:pPr eaLnBrk="1" hangingPunct="1">
              <a:buFontTx/>
              <a:buChar char="•"/>
            </a:pPr>
            <a:r>
              <a:rPr lang="fr-FR" altLang="fr-FR" sz="1100" b="1" dirty="0">
                <a:latin typeface="Arial" panose="020B0604020202020204" pitchFamily="34" charset="0"/>
                <a:cs typeface="Arial" panose="020B0604020202020204" pitchFamily="34" charset="0"/>
              </a:rPr>
              <a:t> Présenter les objectifs et règles du jeu</a:t>
            </a:r>
          </a:p>
          <a:p>
            <a:pPr eaLnBrk="1" hangingPunct="1">
              <a:buFontTx/>
              <a:buChar char="•"/>
            </a:pPr>
            <a:r>
              <a:rPr lang="fr-FR" altLang="fr-FR" sz="1100" b="1" dirty="0">
                <a:latin typeface="Arial" panose="020B0604020202020204" pitchFamily="34" charset="0"/>
                <a:cs typeface="Arial" panose="020B0604020202020204" pitchFamily="34" charset="0"/>
              </a:rPr>
              <a:t> Constituer les groupes de 3</a:t>
            </a:r>
          </a:p>
          <a:p>
            <a:pPr eaLnBrk="1" hangingPunct="1">
              <a:buFontTx/>
              <a:buChar char="•"/>
            </a:pPr>
            <a:r>
              <a:rPr lang="fr-FR" altLang="fr-FR" sz="1100" b="1" dirty="0">
                <a:latin typeface="Arial" panose="020B0604020202020204" pitchFamily="34" charset="0"/>
                <a:cs typeface="Arial" panose="020B0604020202020204" pitchFamily="34" charset="0"/>
              </a:rPr>
              <a:t> Distribuer les cartes  « Patients »</a:t>
            </a:r>
          </a:p>
          <a:p>
            <a:pPr eaLnBrk="1" hangingPunct="1">
              <a:buFontTx/>
              <a:buChar char="•"/>
            </a:pPr>
            <a:endParaRPr lang="fr-FR" altLang="fr-FR" sz="1100" b="1" dirty="0">
              <a:latin typeface="Arial" panose="020B0604020202020204" pitchFamily="34" charset="0"/>
              <a:cs typeface="Arial" panose="020B0604020202020204" pitchFamily="34" charset="0"/>
            </a:endParaRPr>
          </a:p>
          <a:p>
            <a:pPr eaLnBrk="1" hangingPunct="1"/>
            <a:r>
              <a:rPr lang="fr-FR" altLang="fr-FR" sz="1800" dirty="0">
                <a:latin typeface="Arial" panose="020B0604020202020204" pitchFamily="34" charset="0"/>
                <a:cs typeface="Arial" panose="020B0604020202020204" pitchFamily="34" charset="0"/>
                <a:sym typeface="Webdings" panose="05030102010509060703" pitchFamily="18" charset="2"/>
              </a:rPr>
              <a:t></a:t>
            </a:r>
            <a:r>
              <a:rPr lang="fr-FR" altLang="fr-FR" sz="1100" b="1" dirty="0">
                <a:latin typeface="Arial" panose="020B0604020202020204" pitchFamily="34" charset="0"/>
                <a:cs typeface="Arial" panose="020B0604020202020204" pitchFamily="34" charset="0"/>
                <a:sym typeface="MS Outlook" panose="05010100010000000000" pitchFamily="2" charset="2"/>
              </a:rPr>
              <a:t> </a:t>
            </a:r>
            <a:r>
              <a:rPr lang="fr-FR" altLang="fr-FR" sz="1100" b="1" dirty="0">
                <a:latin typeface="Arial" panose="020B0604020202020204" pitchFamily="34" charset="0"/>
                <a:cs typeface="Arial" panose="020B0604020202020204" pitchFamily="34" charset="0"/>
              </a:rPr>
              <a:t>Durée : 30 min de cas de comptoir et 25 min de restitution et d’échanges</a:t>
            </a:r>
            <a:endParaRPr lang="fr-FR" altLang="fr-FR" sz="11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100" b="1" dirty="0">
                <a:latin typeface="Arial" panose="020B0604020202020204" pitchFamily="34" charset="0"/>
                <a:cs typeface="Arial" panose="020B0604020202020204" pitchFamily="34" charset="0"/>
                <a:sym typeface="MS Outlook" panose="05010100010000000000" pitchFamily="2" charset="2"/>
              </a:rPr>
              <a:t> Penser</a:t>
            </a:r>
            <a:r>
              <a:rPr lang="fr-FR" altLang="fr-FR" sz="1100" b="1" baseline="0" dirty="0">
                <a:latin typeface="Arial" panose="020B0604020202020204" pitchFamily="34" charset="0"/>
                <a:cs typeface="Arial" panose="020B0604020202020204" pitchFamily="34" charset="0"/>
                <a:sym typeface="MS Outlook" panose="05010100010000000000" pitchFamily="2" charset="2"/>
              </a:rPr>
              <a:t> à : informer sur l’avancée du </a:t>
            </a:r>
            <a:r>
              <a:rPr lang="fr-FR" altLang="fr-FR" sz="1100" baseline="0" dirty="0">
                <a:latin typeface="Arial" panose="020B0604020202020204" pitchFamily="34" charset="0"/>
                <a:cs typeface="Arial" panose="020B0604020202020204" pitchFamily="34" charset="0"/>
                <a:sym typeface="MS Outlook" panose="05010100010000000000" pitchFamily="2" charset="2"/>
              </a:rPr>
              <a:t>timing (au bout de 9 min : </a:t>
            </a:r>
            <a:r>
              <a:rPr lang="fr-FR" altLang="fr-FR" sz="1100" i="1" baseline="0" dirty="0">
                <a:latin typeface="Arial" panose="020B0604020202020204" pitchFamily="34" charset="0"/>
                <a:cs typeface="Arial" panose="020B0604020202020204" pitchFamily="34" charset="0"/>
                <a:sym typeface="MS Outlook" panose="05010100010000000000" pitchFamily="2" charset="2"/>
              </a:rPr>
              <a:t>vous devriez avoir finalisé votre 1</a:t>
            </a:r>
            <a:r>
              <a:rPr lang="fr-FR" altLang="fr-FR" sz="1100" i="1" baseline="30000" dirty="0">
                <a:latin typeface="Arial" panose="020B0604020202020204" pitchFamily="34" charset="0"/>
                <a:cs typeface="Arial" panose="020B0604020202020204" pitchFamily="34" charset="0"/>
                <a:sym typeface="MS Outlook" panose="05010100010000000000" pitchFamily="2" charset="2"/>
              </a:rPr>
              <a:t>er</a:t>
            </a:r>
            <a:r>
              <a:rPr lang="fr-FR" altLang="fr-FR" sz="1100" i="1" baseline="0" dirty="0">
                <a:latin typeface="Arial" panose="020B0604020202020204" pitchFamily="34" charset="0"/>
                <a:cs typeface="Arial" panose="020B0604020202020204" pitchFamily="34" charset="0"/>
                <a:sym typeface="MS Outlook" panose="05010100010000000000" pitchFamily="2" charset="2"/>
              </a:rPr>
              <a:t> cas et démarrer le 2</a:t>
            </a:r>
            <a:r>
              <a:rPr lang="fr-FR" altLang="fr-FR" sz="1100" i="1" baseline="30000" dirty="0">
                <a:latin typeface="Arial" panose="020B0604020202020204" pitchFamily="34" charset="0"/>
                <a:cs typeface="Arial" panose="020B0604020202020204" pitchFamily="34" charset="0"/>
                <a:sym typeface="MS Outlook" panose="05010100010000000000" pitchFamily="2" charset="2"/>
              </a:rPr>
              <a:t>ème</a:t>
            </a:r>
            <a:r>
              <a:rPr lang="fr-FR" altLang="fr-FR" sz="1100" baseline="0" dirty="0">
                <a:latin typeface="Arial" panose="020B0604020202020204" pitchFamily="34" charset="0"/>
                <a:cs typeface="Arial" panose="020B0604020202020204" pitchFamily="34" charset="0"/>
                <a:sym typeface="MS Outlook" panose="05010100010000000000" pitchFamily="2" charset="2"/>
              </a:rPr>
              <a:t>)</a:t>
            </a:r>
            <a:endParaRPr lang="fr-FR" altLang="fr-FR" sz="1100" dirty="0">
              <a:latin typeface="Arial" panose="020B0604020202020204" pitchFamily="34" charset="0"/>
              <a:cs typeface="Arial" panose="020B0604020202020204" pitchFamily="34" charset="0"/>
            </a:endParaRPr>
          </a:p>
          <a:p>
            <a:pPr eaLnBrk="1" hangingPunct="1">
              <a:buFontTx/>
              <a:buChar char="•"/>
            </a:pPr>
            <a:endParaRPr lang="fr-FR" altLang="fr-FR" sz="1100" b="1" dirty="0">
              <a:latin typeface="Arial" panose="020B0604020202020204" pitchFamily="34" charset="0"/>
              <a:cs typeface="Arial" panose="020B0604020202020204" pitchFamily="34" charset="0"/>
            </a:endParaRPr>
          </a:p>
          <a:p>
            <a:pPr eaLnBrk="1" hangingPunct="1">
              <a:buFontTx/>
              <a:buChar char="-"/>
            </a:pPr>
            <a:endParaRPr lang="fr-FR" altLang="fr-FR" sz="1100" b="1" dirty="0">
              <a:latin typeface="Arial" panose="020B0604020202020204" pitchFamily="34" charset="0"/>
              <a:cs typeface="Arial" panose="020B0604020202020204" pitchFamily="34" charset="0"/>
            </a:endParaRPr>
          </a:p>
          <a:p>
            <a:pPr eaLnBrk="1" hangingPunct="1">
              <a:buFontTx/>
              <a:buChar char="•"/>
            </a:pPr>
            <a:r>
              <a:rPr lang="fr-FR" altLang="fr-FR" sz="1100" b="1" dirty="0">
                <a:latin typeface="Arial" panose="020B0604020202020204" pitchFamily="34" charset="0"/>
                <a:cs typeface="Arial" panose="020B0604020202020204" pitchFamily="34" charset="0"/>
              </a:rPr>
              <a:t> Faire une restitution partagée de chaque cas</a:t>
            </a:r>
          </a:p>
          <a:p>
            <a:pPr eaLnBrk="1" hangingPunct="1"/>
            <a:r>
              <a:rPr lang="fr-FR" altLang="fr-FR" sz="1100" dirty="0">
                <a:latin typeface="Arial" panose="020B0604020202020204" pitchFamily="34" charset="0"/>
                <a:cs typeface="Arial" panose="020B0604020202020204" pitchFamily="34" charset="0"/>
              </a:rPr>
              <a:t>Préciser que pour faciliter leur prise de notes</a:t>
            </a:r>
            <a:r>
              <a:rPr lang="fr-FR" altLang="fr-FR" sz="1100" b="1" dirty="0">
                <a:latin typeface="Arial" panose="020B0604020202020204" pitchFamily="34" charset="0"/>
                <a:cs typeface="Arial" panose="020B0604020202020204" pitchFamily="34" charset="0"/>
              </a:rPr>
              <a:t>, les différents cas sont insérés à la suite dans leur guide participant</a:t>
            </a:r>
            <a:r>
              <a:rPr lang="fr-FR" altLang="fr-FR" sz="1100" dirty="0">
                <a:latin typeface="Arial" panose="020B0604020202020204" pitchFamily="34" charset="0"/>
                <a:cs typeface="Arial" panose="020B0604020202020204" pitchFamily="34" charset="0"/>
              </a:rPr>
              <a:t>.</a:t>
            </a:r>
          </a:p>
          <a:p>
            <a:pPr eaLnBrk="1" hangingPunct="1"/>
            <a:r>
              <a:rPr lang="fr-FR" altLang="fr-FR" sz="1100" dirty="0">
                <a:latin typeface="Arial" panose="020B0604020202020204" pitchFamily="34" charset="0"/>
                <a:cs typeface="Arial" panose="020B0604020202020204" pitchFamily="34" charset="0"/>
              </a:rPr>
              <a:t>A partir des informations notées dans l’outil/maison, un groupe présente un cas de </a:t>
            </a:r>
            <a:r>
              <a:rPr lang="fr-FR" altLang="fr-FR" sz="1100" b="1" dirty="0">
                <a:latin typeface="Arial" panose="020B0604020202020204" pitchFamily="34" charset="0"/>
                <a:cs typeface="Arial" panose="020B0604020202020204" pitchFamily="34" charset="0"/>
              </a:rPr>
              <a:t>manière synthétique</a:t>
            </a:r>
            <a:r>
              <a:rPr lang="fr-FR" altLang="fr-FR" sz="1100" dirty="0">
                <a:latin typeface="Arial" panose="020B0604020202020204" pitchFamily="34" charset="0"/>
                <a:cs typeface="Arial" panose="020B0604020202020204" pitchFamily="34" charset="0"/>
              </a:rPr>
              <a:t> : résumé du cas patient + leur démarche de conseil + choix des médicaments (avec justification, dilution et posologie) + suivi proposé. </a:t>
            </a:r>
          </a:p>
          <a:p>
            <a:pPr eaLnBrk="1" hangingPunct="1"/>
            <a:r>
              <a:rPr lang="fr-FR" altLang="fr-FR" sz="1100" dirty="0">
                <a:latin typeface="Arial" panose="020B0604020202020204" pitchFamily="34" charset="0"/>
                <a:cs typeface="Arial" panose="020B0604020202020204" pitchFamily="34" charset="0"/>
              </a:rPr>
              <a:t>Puis l’animateur interpelle le ou les groupes ayant travaillé sur le même cas pour enrichir le conseil proposé.</a:t>
            </a:r>
          </a:p>
          <a:p>
            <a:pPr eaLnBrk="1" hangingPunct="1"/>
            <a:r>
              <a:rPr lang="fr-FR" altLang="fr-FR" sz="1100" dirty="0">
                <a:latin typeface="Arial" panose="020B0604020202020204" pitchFamily="34" charset="0"/>
                <a:cs typeface="Arial" panose="020B0604020202020204" pitchFamily="34" charset="0"/>
              </a:rPr>
              <a:t>Procéder de même pour les autres cas.</a:t>
            </a:r>
          </a:p>
          <a:p>
            <a:pPr eaLnBrk="1" hangingPunct="1"/>
            <a:endParaRPr lang="fr-FR" altLang="fr-FR" sz="1100" dirty="0">
              <a:latin typeface="Arial" panose="020B0604020202020204" pitchFamily="34" charset="0"/>
              <a:cs typeface="Arial" panose="020B0604020202020204" pitchFamily="34" charset="0"/>
            </a:endParaRPr>
          </a:p>
          <a:p>
            <a:pPr eaLnBrk="1" hangingPunct="1">
              <a:buFontTx/>
              <a:buChar char="•"/>
            </a:pPr>
            <a:r>
              <a:rPr lang="fr-FR" altLang="fr-FR" sz="1100" b="1" dirty="0">
                <a:latin typeface="Arial" panose="020B0604020202020204" pitchFamily="34" charset="0"/>
                <a:cs typeface="Arial" panose="020B0604020202020204" pitchFamily="34" charset="0"/>
              </a:rPr>
              <a:t> puis faire une synthèse</a:t>
            </a:r>
          </a:p>
        </p:txBody>
      </p:sp>
    </p:spTree>
    <p:extLst>
      <p:ext uri="{BB962C8B-B14F-4D97-AF65-F5344CB8AC3E}">
        <p14:creationId xmlns:p14="http://schemas.microsoft.com/office/powerpoint/2010/main" val="33317959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Espace réservé de l'image des diapositives 1"/>
          <p:cNvSpPr>
            <a:spLocks noGrp="1" noRot="1" noChangeAspect="1" noTextEdit="1"/>
          </p:cNvSpPr>
          <p:nvPr>
            <p:ph type="sldImg"/>
          </p:nvPr>
        </p:nvSpPr>
        <p:spPr>
          <a:xfrm>
            <a:off x="92075" y="746125"/>
            <a:ext cx="6615113" cy="3721100"/>
          </a:xfrm>
          <a:ln/>
        </p:spPr>
      </p:sp>
      <p:sp>
        <p:nvSpPr>
          <p:cNvPr id="283652" name="Rectangle 3"/>
          <p:cNvSpPr>
            <a:spLocks noGrp="1" noChangeArrowheads="1"/>
          </p:cNvSpPr>
          <p:nvPr>
            <p:ph type="body" idx="1"/>
          </p:nvPr>
        </p:nvSpPr>
        <p:spPr>
          <a:xfrm>
            <a:off x="679451" y="4714875"/>
            <a:ext cx="5948363" cy="4467225"/>
          </a:xfrm>
          <a:noFill/>
        </p:spPr>
        <p:txBody>
          <a:bodyPr lIns="95540" tIns="47769" rIns="95540" bIns="47769"/>
          <a:lstStyle/>
          <a:p>
            <a:pPr eaLnBrk="1" hangingPunct="1"/>
            <a:r>
              <a:rPr lang="fr-FR" altLang="fr-FR" sz="1100" b="1" u="sng" dirty="0">
                <a:latin typeface="Arial" panose="020B0604020202020204" pitchFamily="34" charset="0"/>
                <a:cs typeface="Arial" panose="020B0604020202020204" pitchFamily="34" charset="0"/>
              </a:rPr>
              <a:t>Commentaires</a:t>
            </a:r>
          </a:p>
          <a:p>
            <a:pPr eaLnBrk="1" hangingPunct="1"/>
            <a:endParaRPr lang="fr-FR" altLang="fr-FR" sz="1100" b="1" dirty="0">
              <a:latin typeface="Arial" panose="020B0604020202020204" pitchFamily="34" charset="0"/>
              <a:cs typeface="Arial" panose="020B0604020202020204" pitchFamily="34" charset="0"/>
            </a:endParaRPr>
          </a:p>
          <a:p>
            <a:pPr eaLnBrk="1" hangingPunct="1">
              <a:buFontTx/>
              <a:buChar char="•"/>
            </a:pPr>
            <a:r>
              <a:rPr lang="fr-FR" altLang="fr-FR" sz="1100" b="1" dirty="0">
                <a:latin typeface="Arial" panose="020B0604020202020204" pitchFamily="34" charset="0"/>
                <a:cs typeface="Arial" panose="020B0604020202020204" pitchFamily="34" charset="0"/>
              </a:rPr>
              <a:t> Présenter les objectifs et règles du jeu</a:t>
            </a:r>
          </a:p>
          <a:p>
            <a:pPr eaLnBrk="1" hangingPunct="1"/>
            <a:endParaRPr lang="fr-FR" altLang="fr-FR" sz="1100" b="1" dirty="0">
              <a:latin typeface="Arial" panose="020B0604020202020204" pitchFamily="34" charset="0"/>
              <a:cs typeface="Arial" panose="020B0604020202020204" pitchFamily="34" charset="0"/>
            </a:endParaRPr>
          </a:p>
          <a:p>
            <a:pPr eaLnBrk="1" hangingPunct="1"/>
            <a:r>
              <a:rPr lang="fr-FR" altLang="fr-FR" sz="1800" dirty="0">
                <a:latin typeface="Arial" panose="020B0604020202020204" pitchFamily="34" charset="0"/>
                <a:cs typeface="Arial" panose="020B0604020202020204" pitchFamily="34" charset="0"/>
                <a:sym typeface="Webdings" panose="05030102010509060703" pitchFamily="18" charset="2"/>
              </a:rPr>
              <a:t></a:t>
            </a:r>
            <a:r>
              <a:rPr lang="fr-FR" altLang="fr-FR" sz="1100" b="1" dirty="0">
                <a:latin typeface="Arial" panose="020B0604020202020204" pitchFamily="34" charset="0"/>
                <a:cs typeface="Arial" panose="020B0604020202020204" pitchFamily="34" charset="0"/>
                <a:sym typeface="MS Outlook" panose="05010100010000000000" pitchFamily="2" charset="2"/>
              </a:rPr>
              <a:t> </a:t>
            </a:r>
            <a:r>
              <a:rPr lang="fr-FR" altLang="fr-FR" sz="1100" b="1" dirty="0">
                <a:latin typeface="Arial" panose="020B0604020202020204" pitchFamily="34" charset="0"/>
                <a:cs typeface="Arial" panose="020B0604020202020204" pitchFamily="34" charset="0"/>
              </a:rPr>
              <a:t>Durée : 8 min individuellement et 7 min de correction collégiale</a:t>
            </a:r>
            <a:endParaRPr lang="fr-FR" altLang="fr-FR" sz="1100" dirty="0">
              <a:latin typeface="Arial" panose="020B0604020202020204" pitchFamily="34" charset="0"/>
              <a:cs typeface="Arial" panose="020B0604020202020204" pitchFamily="34" charset="0"/>
            </a:endParaRPr>
          </a:p>
          <a:p>
            <a:pPr eaLnBrk="1" hangingPunct="1"/>
            <a:endParaRPr lang="fr-FR" altLang="fr-FR" sz="1100" dirty="0">
              <a:solidFill>
                <a:srgbClr val="FF0000"/>
              </a:solidFill>
            </a:endParaRPr>
          </a:p>
          <a:p>
            <a:pPr eaLnBrk="1" hangingPunct="1"/>
            <a:endParaRPr lang="fr-FR" altLang="fr-FR" sz="1100" dirty="0">
              <a:solidFill>
                <a:srgbClr val="FF0000"/>
              </a:solidFill>
            </a:endParaRPr>
          </a:p>
          <a:p>
            <a:pPr eaLnBrk="1" hangingPunct="1"/>
            <a:endParaRPr lang="fr-FR" altLang="fr-FR" sz="1100" dirty="0">
              <a:solidFill>
                <a:srgbClr val="FF0000"/>
              </a:solidFill>
            </a:endParaRPr>
          </a:p>
        </p:txBody>
      </p:sp>
    </p:spTree>
    <p:extLst>
      <p:ext uri="{BB962C8B-B14F-4D97-AF65-F5344CB8AC3E}">
        <p14:creationId xmlns:p14="http://schemas.microsoft.com/office/powerpoint/2010/main" val="308560696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Rot="1" noChangeAspect="1" noChangeArrowheads="1" noTextEdit="1"/>
          </p:cNvSpPr>
          <p:nvPr>
            <p:ph type="sldImg"/>
          </p:nvPr>
        </p:nvSpPr>
        <p:spPr>
          <a:xfrm>
            <a:off x="92075" y="746125"/>
            <a:ext cx="6613525" cy="3721100"/>
          </a:xfrm>
          <a:ln/>
        </p:spPr>
      </p:sp>
      <p:sp>
        <p:nvSpPr>
          <p:cNvPr id="352259" name="Espace réservé des commentaires 1"/>
          <p:cNvSpPr>
            <a:spLocks noGrp="1"/>
          </p:cNvSpPr>
          <p:nvPr>
            <p:ph type="body" sz="quarter" idx="11"/>
          </p:nvPr>
        </p:nvSpPr>
        <p:spPr>
          <a:xfrm>
            <a:off x="516714" y="4716464"/>
            <a:ext cx="6279373" cy="50885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altLang="fr-FR" sz="1100" b="1" u="sng" dirty="0">
                <a:latin typeface="Arial" panose="020B0604020202020204" pitchFamily="34" charset="0"/>
                <a:cs typeface="Arial" panose="020B0604020202020204" pitchFamily="34" charset="0"/>
              </a:rPr>
              <a:t>Commentaires</a:t>
            </a:r>
          </a:p>
          <a:p>
            <a:pPr>
              <a:spcBef>
                <a:spcPts val="600"/>
              </a:spcBef>
              <a:defRPr/>
            </a:pPr>
            <a:r>
              <a:rPr lang="fr-FR" altLang="fr-FR" sz="1100" b="1" dirty="0">
                <a:latin typeface="Arial" panose="020B0604020202020204" pitchFamily="34" charset="0"/>
                <a:cs typeface="Arial" panose="020B0604020202020204" pitchFamily="34" charset="0"/>
              </a:rPr>
              <a:t>Prendre le temps de conclure  	</a:t>
            </a:r>
          </a:p>
          <a:p>
            <a:pPr>
              <a:defRPr/>
            </a:pPr>
            <a:r>
              <a:rPr lang="fr-FR" altLang="fr-FR" sz="1100" dirty="0">
                <a:latin typeface="Arial" panose="020B0604020202020204" pitchFamily="34" charset="0"/>
                <a:cs typeface="Arial" panose="020B0604020202020204" pitchFamily="34" charset="0"/>
              </a:rPr>
              <a:t>La conclusion est une étape fondamentale qui doit permettre à chaque participant de s’engager sur ce qu’il va mettre en pratique à l’issue de cette formation. </a:t>
            </a:r>
            <a:r>
              <a:rPr lang="fr-FR" altLang="fr-FR" sz="1100" dirty="0">
                <a:latin typeface="Arial" panose="020B0604020202020204" pitchFamily="34" charset="0"/>
                <a:cs typeface="Arial" panose="020B0604020202020204" pitchFamily="34" charset="0"/>
                <a:sym typeface="Wingdings" panose="05000000000000000000" pitchFamily="2" charset="2"/>
              </a:rPr>
              <a:t>Ce</a:t>
            </a:r>
            <a:r>
              <a:rPr lang="fr-FR" altLang="fr-FR" sz="1100" dirty="0">
                <a:latin typeface="Arial" panose="020B0604020202020204" pitchFamily="34" charset="0"/>
                <a:cs typeface="Arial" panose="020B0604020202020204" pitchFamily="34" charset="0"/>
              </a:rPr>
              <a:t> plan d’action est indispensable pour que la formation soit constructive et ne reste pas qu’un bon moment. </a:t>
            </a:r>
          </a:p>
          <a:p>
            <a:pPr marL="171416" indent="-171416">
              <a:spcBef>
                <a:spcPts val="600"/>
              </a:spcBef>
              <a:buFont typeface="Arial" panose="020B0604020202020204" pitchFamily="34" charset="0"/>
              <a:buChar char="•"/>
            </a:pPr>
            <a:r>
              <a:rPr lang="fr-FR" altLang="fr-FR" sz="1100" dirty="0">
                <a:latin typeface="Arial" panose="020B0604020202020204" pitchFamily="34" charset="0"/>
                <a:cs typeface="Arial" panose="020B0604020202020204" pitchFamily="34" charset="0"/>
                <a:sym typeface="Wingdings" panose="05000000000000000000" pitchFamily="2" charset="2"/>
              </a:rPr>
              <a:t>Leur donner quelques secondes de réflexion et </a:t>
            </a:r>
            <a:r>
              <a:rPr lang="fr-FR" altLang="fr-FR" sz="1100" b="1" dirty="0">
                <a:latin typeface="Arial" panose="020B0604020202020204" pitchFamily="34" charset="0"/>
                <a:cs typeface="Arial" panose="020B0604020202020204" pitchFamily="34" charset="0"/>
                <a:sym typeface="Wingdings" panose="05000000000000000000" pitchFamily="2" charset="2"/>
              </a:rPr>
              <a:t>demander qu’ils reprennent leur </a:t>
            </a:r>
            <a:r>
              <a:rPr lang="fr-FR" altLang="fr-FR" sz="1100" b="1" dirty="0">
                <a:latin typeface="Arial" panose="020B0604020202020204" pitchFamily="34" charset="0"/>
                <a:cs typeface="Arial" panose="020B0604020202020204" pitchFamily="34" charset="0"/>
              </a:rPr>
              <a:t>plan d’action personnel </a:t>
            </a:r>
            <a:r>
              <a:rPr lang="fr-FR" altLang="fr-FR" sz="1100" dirty="0">
                <a:latin typeface="Arial" panose="020B0604020202020204" pitchFamily="34" charset="0"/>
                <a:cs typeface="Arial" panose="020B0604020202020204" pitchFamily="34" charset="0"/>
                <a:sym typeface="Wingdings" panose="05000000000000000000" pitchFamily="2" charset="2"/>
              </a:rPr>
              <a:t>(à la fin du guide participant) et choisissent 1 élément </a:t>
            </a:r>
            <a:r>
              <a:rPr lang="fr-FR" altLang="fr-FR" sz="1100" b="1" dirty="0">
                <a:latin typeface="Arial" panose="020B0604020202020204" pitchFamily="34" charset="0"/>
                <a:cs typeface="Arial" panose="020B0604020202020204" pitchFamily="34" charset="0"/>
                <a:sym typeface="Wingdings" panose="05000000000000000000" pitchFamily="2" charset="2"/>
              </a:rPr>
              <a:t>prioritaire</a:t>
            </a:r>
            <a:r>
              <a:rPr lang="fr-FR" altLang="fr-FR" sz="1100" dirty="0">
                <a:latin typeface="Arial" panose="020B0604020202020204" pitchFamily="34" charset="0"/>
                <a:cs typeface="Arial" panose="020B0604020202020204" pitchFamily="34" charset="0"/>
                <a:sym typeface="Wingdings" panose="05000000000000000000" pitchFamily="2" charset="2"/>
              </a:rPr>
              <a:t> qu’ils vont mettre en œuvre dès le lendemain. </a:t>
            </a:r>
          </a:p>
          <a:p>
            <a:pPr>
              <a:spcBef>
                <a:spcPct val="0"/>
              </a:spcBef>
            </a:pPr>
            <a:r>
              <a:rPr lang="fr-FR" altLang="fr-FR" sz="2000" dirty="0">
                <a:latin typeface="Arial" panose="020B0604020202020204" pitchFamily="34" charset="0"/>
                <a:cs typeface="Arial" panose="020B0604020202020204" pitchFamily="34" charset="0"/>
                <a:sym typeface="Webdings" panose="05030102010509060703" pitchFamily="18" charset="2"/>
              </a:rPr>
              <a:t></a:t>
            </a:r>
            <a:r>
              <a:rPr lang="fr-FR" altLang="fr-FR" dirty="0">
                <a:sym typeface="Webdings" panose="05030102010509060703" pitchFamily="18" charset="2"/>
              </a:rPr>
              <a:t> </a:t>
            </a:r>
            <a:r>
              <a:rPr lang="fr-FR" altLang="fr-FR" sz="1100" i="1" dirty="0">
                <a:latin typeface="Arial" panose="020B0604020202020204" pitchFamily="34" charset="0"/>
                <a:cs typeface="Arial" panose="020B0604020202020204" pitchFamily="34" charset="0"/>
                <a:sym typeface="Webdings" panose="05030102010509060703" pitchFamily="18" charset="2"/>
              </a:rPr>
              <a:t>Sur les différents éléments que vous avez notés dans votre Plan d’Action Personnel, il est important de prioriser. Choisissez et entourez </a:t>
            </a:r>
            <a:r>
              <a:rPr lang="fr-FR" altLang="fr-FR" sz="1100" b="1" i="1" dirty="0">
                <a:latin typeface="Arial" panose="020B0604020202020204" pitchFamily="34" charset="0"/>
                <a:cs typeface="Arial" panose="020B0604020202020204" pitchFamily="34" charset="0"/>
                <a:sym typeface="Webdings" panose="05030102010509060703" pitchFamily="18" charset="2"/>
              </a:rPr>
              <a:t>celui qui est le plus facile à mettre en pratique </a:t>
            </a:r>
            <a:r>
              <a:rPr lang="fr-FR" altLang="fr-FR" sz="1100" i="1" dirty="0">
                <a:latin typeface="Arial" panose="020B0604020202020204" pitchFamily="34" charset="0"/>
                <a:cs typeface="Arial" panose="020B0604020202020204" pitchFamily="34" charset="0"/>
                <a:sym typeface="Wingdings" panose="05000000000000000000" pitchFamily="2" charset="2"/>
              </a:rPr>
              <a:t>dès votre retour à l’officine ? </a:t>
            </a:r>
            <a:endParaRPr lang="fr-FR" altLang="fr-FR" sz="1100" dirty="0">
              <a:latin typeface="Arial" panose="020B0604020202020204" pitchFamily="34" charset="0"/>
              <a:cs typeface="Arial" panose="020B0604020202020204" pitchFamily="34" charset="0"/>
            </a:endParaRPr>
          </a:p>
          <a:p>
            <a:pPr lvl="0"/>
            <a:endParaRPr lang="fr-FR" dirty="0"/>
          </a:p>
          <a:p>
            <a:pPr marL="171416" indent="-171416">
              <a:buFont typeface="Arial" panose="020B0604020202020204" pitchFamily="34" charset="0"/>
              <a:buChar char="•"/>
            </a:pPr>
            <a:r>
              <a:rPr lang="fr-FR" sz="1100" dirty="0">
                <a:latin typeface="Arial" panose="020B0604020202020204" pitchFamily="34" charset="0"/>
                <a:cs typeface="Arial" panose="020B0604020202020204" pitchFamily="34" charset="0"/>
              </a:rPr>
              <a:t>Collégialement, </a:t>
            </a:r>
            <a:r>
              <a:rPr lang="fr-FR" sz="1100" b="1" dirty="0">
                <a:latin typeface="Arial" panose="020B0604020202020204" pitchFamily="34" charset="0"/>
                <a:cs typeface="Arial" panose="020B0604020202020204" pitchFamily="34" charset="0"/>
              </a:rPr>
              <a:t>partager ce qu’ils vont mettre en pratique et quelle place ils vont donner dans leur pratique aux médicaments homéopathiques</a:t>
            </a:r>
            <a:r>
              <a:rPr lang="fr-FR" sz="1100" dirty="0">
                <a:latin typeface="Arial" panose="020B0604020202020204" pitchFamily="34" charset="0"/>
                <a:cs typeface="Arial" panose="020B0604020202020204" pitchFamily="34" charset="0"/>
              </a:rPr>
              <a:t> : quoi et comment ?</a:t>
            </a:r>
          </a:p>
          <a:p>
            <a:pPr>
              <a:spcBef>
                <a:spcPct val="0"/>
              </a:spcBef>
            </a:pPr>
            <a:r>
              <a:rPr lang="fr-FR" altLang="fr-FR" sz="2000" dirty="0">
                <a:latin typeface="Arial" panose="020B0604020202020204" pitchFamily="34" charset="0"/>
                <a:cs typeface="Arial" panose="020B0604020202020204" pitchFamily="34" charset="0"/>
                <a:sym typeface="Webdings" panose="05030102010509060703" pitchFamily="18" charset="2"/>
              </a:rPr>
              <a:t></a:t>
            </a:r>
            <a:r>
              <a:rPr lang="fr-FR" altLang="fr-FR" dirty="0">
                <a:sym typeface="Webdings" panose="05030102010509060703" pitchFamily="18" charset="2"/>
              </a:rPr>
              <a:t> </a:t>
            </a:r>
            <a:r>
              <a:rPr lang="fr-FR" altLang="fr-FR" sz="1100" i="1" dirty="0">
                <a:latin typeface="Arial" panose="020B0604020202020204" pitchFamily="34" charset="0"/>
                <a:cs typeface="Arial" panose="020B0604020202020204" pitchFamily="34" charset="0"/>
              </a:rPr>
              <a:t>Qu’allez-vous expérimenter dès demain ? Et au regard des avantages des médicaments homéopathiques, comment allez-vous les intégrer dans votre pratique ?</a:t>
            </a:r>
          </a:p>
          <a:p>
            <a:pPr>
              <a:spcBef>
                <a:spcPts val="300"/>
              </a:spcBef>
            </a:pPr>
            <a:r>
              <a:rPr lang="fr-FR" altLang="fr-FR" sz="1100" i="1" dirty="0">
                <a:latin typeface="Arial" panose="020B0604020202020204" pitchFamily="34" charset="0"/>
                <a:cs typeface="Arial" panose="020B0604020202020204" pitchFamily="34" charset="0"/>
                <a:sym typeface="Wingdings" panose="05000000000000000000" pitchFamily="2" charset="2"/>
              </a:rPr>
              <a:t>Pensez également à vérifier le stock des médicaments que vous allez conseiller…</a:t>
            </a:r>
          </a:p>
          <a:p>
            <a:endParaRPr lang="fr-FR" altLang="fr-FR" sz="1100" dirty="0"/>
          </a:p>
          <a:p>
            <a:pPr marL="171450" indent="-171450">
              <a:buFont typeface="Arial" panose="020B0604020202020204" pitchFamily="34" charset="0"/>
              <a:buChar char="•"/>
            </a:pPr>
            <a:r>
              <a:rPr lang="fr-FR" altLang="fr-FR" b="1" dirty="0"/>
              <a:t>Présenter et leur remettre « l’Homéo en poche »</a:t>
            </a:r>
            <a:r>
              <a:rPr lang="fr-FR" altLang="fr-FR" dirty="0"/>
              <a:t> </a:t>
            </a:r>
          </a:p>
          <a:p>
            <a:r>
              <a:rPr lang="fr-FR" altLang="fr-FR" dirty="0"/>
              <a:t>outil qui reprend les différents médicaments abordés et sur lequel ils peuvent se noter leurs astuces de conseil pour les aider à progresser dans leurs connaissances et leurs conseils.</a:t>
            </a:r>
          </a:p>
          <a:p>
            <a:endParaRPr lang="fr-FR" altLang="fr-FR" sz="1100" dirty="0"/>
          </a:p>
          <a:p>
            <a:r>
              <a:rPr lang="fr-FR" altLang="fr-FR" b="1" dirty="0"/>
              <a:t>et le poster à afficher</a:t>
            </a:r>
          </a:p>
          <a:p>
            <a:endParaRPr lang="fr-FR" altLang="fr-FR" sz="1100" dirty="0"/>
          </a:p>
        </p:txBody>
      </p:sp>
    </p:spTree>
    <p:extLst>
      <p:ext uri="{BB962C8B-B14F-4D97-AF65-F5344CB8AC3E}">
        <p14:creationId xmlns:p14="http://schemas.microsoft.com/office/powerpoint/2010/main" val="70348247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xfrm>
            <a:off x="415925" y="723900"/>
            <a:ext cx="5773738" cy="3248025"/>
          </a:xfrm>
          <a:ln/>
        </p:spPr>
      </p:sp>
      <p:sp>
        <p:nvSpPr>
          <p:cNvPr id="2" name="Espace réservé des commentaires 1"/>
          <p:cNvSpPr>
            <a:spLocks noGrp="1"/>
          </p:cNvSpPr>
          <p:nvPr>
            <p:ph type="body" sz="quarter" idx="10"/>
          </p:nvPr>
        </p:nvSpPr>
        <p:spPr>
          <a:xfrm>
            <a:off x="908051" y="4716464"/>
            <a:ext cx="5889625" cy="4465637"/>
          </a:xfrm>
        </p:spPr>
        <p:txBody>
          <a:bodyPr/>
          <a:lstStyle/>
          <a:p>
            <a:pPr>
              <a:defRPr/>
            </a:pPr>
            <a:r>
              <a:rPr lang="fr-FR" altLang="fr-FR" sz="1100" b="1" u="sng" dirty="0">
                <a:latin typeface="Arial" panose="020B0604020202020204" pitchFamily="34" charset="0"/>
                <a:cs typeface="Arial" panose="020B0604020202020204" pitchFamily="34" charset="0"/>
              </a:rPr>
              <a:t>Commentaires</a:t>
            </a:r>
          </a:p>
          <a:p>
            <a:pPr>
              <a:defRPr/>
            </a:pPr>
            <a:endParaRPr lang="fr-FR" altLang="fr-FR" sz="1100" b="1" u="sng" dirty="0">
              <a:latin typeface="Arial" panose="020B0604020202020204" pitchFamily="34" charset="0"/>
              <a:cs typeface="Arial" panose="020B0604020202020204" pitchFamily="34" charset="0"/>
            </a:endParaRPr>
          </a:p>
          <a:p>
            <a:pPr marL="164744" indent="-164744">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Reprendre les attentes des participants pour s’assurer d’y avoir répondu</a:t>
            </a:r>
          </a:p>
          <a:p>
            <a:pPr>
              <a:defRPr/>
            </a:pPr>
            <a:endParaRPr lang="fr-FR" altLang="fr-FR" sz="1100" b="1" dirty="0">
              <a:latin typeface="Arial" panose="020B0604020202020204" pitchFamily="34" charset="0"/>
              <a:cs typeface="Arial" panose="020B0604020202020204" pitchFamily="34" charset="0"/>
            </a:endParaRPr>
          </a:p>
          <a:p>
            <a:pPr marL="164744" indent="-164744">
              <a:spcBef>
                <a:spcPts val="600"/>
              </a:spcBef>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Rappeler les objectifs de la formation et lors d’un tour</a:t>
            </a:r>
            <a:r>
              <a:rPr lang="fr-FR" altLang="fr-FR" sz="1100" b="1" baseline="0" dirty="0">
                <a:latin typeface="Arial" panose="020B0604020202020204" pitchFamily="34" charset="0"/>
                <a:cs typeface="Arial" panose="020B0604020202020204" pitchFamily="34" charset="0"/>
              </a:rPr>
              <a:t> de table rapide leur demander de s’</a:t>
            </a:r>
            <a:r>
              <a:rPr lang="fr-FR" altLang="fr-FR" sz="1100" b="1" baseline="0" dirty="0" err="1">
                <a:latin typeface="Arial" panose="020B0604020202020204" pitchFamily="34" charset="0"/>
                <a:cs typeface="Arial" panose="020B0604020202020204" pitchFamily="34" charset="0"/>
              </a:rPr>
              <a:t>auto-évaluer</a:t>
            </a:r>
            <a:endParaRPr lang="fr-FR" altLang="fr-FR"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7504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(qui ont reçu leurs codes d’accès à la fin du J1),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xfrm>
            <a:off x="92075" y="746125"/>
            <a:ext cx="6615113" cy="3721100"/>
          </a:xfrm>
          <a:ln/>
        </p:spPr>
      </p:sp>
      <p:sp>
        <p:nvSpPr>
          <p:cNvPr id="68612" name="Rectangle 3"/>
          <p:cNvSpPr>
            <a:spLocks noGrp="1" noChangeArrowheads="1"/>
          </p:cNvSpPr>
          <p:nvPr>
            <p:ph type="body" idx="1"/>
          </p:nvPr>
        </p:nvSpPr>
        <p:spPr>
          <a:xfrm>
            <a:off x="414528" y="4714875"/>
            <a:ext cx="6383147" cy="4825365"/>
          </a:xfrm>
          <a:noFill/>
        </p:spPr>
        <p:txBody>
          <a:bodyPr lIns="95540" tIns="47769" rIns="95540" bIns="47769"/>
          <a:lstStyle/>
          <a:p>
            <a:pPr eaLnBrk="1" hangingPunct="1">
              <a:lnSpc>
                <a:spcPct val="80000"/>
              </a:lnSpc>
            </a:pPr>
            <a:r>
              <a:rPr lang="fr-FR" altLang="fr-FR" sz="1100" b="1" u="sng" dirty="0">
                <a:latin typeface="Arial" panose="020B0604020202020204" pitchFamily="34" charset="0"/>
                <a:cs typeface="Arial" panose="020B0604020202020204" pitchFamily="34" charset="0"/>
              </a:rPr>
              <a:t>Commentaires</a:t>
            </a:r>
          </a:p>
          <a:p>
            <a:pPr eaLnBrk="1" hangingPunct="1">
              <a:lnSpc>
                <a:spcPct val="80000"/>
              </a:lnSpc>
            </a:pPr>
            <a:endParaRPr lang="fr-FR" altLang="fr-FR" sz="1100" dirty="0">
              <a:latin typeface="Arial" panose="020B0604020202020204" pitchFamily="34" charset="0"/>
              <a:cs typeface="Arial" panose="020B0604020202020204" pitchFamily="34" charset="0"/>
            </a:endParaRPr>
          </a:p>
          <a:p>
            <a:r>
              <a:rPr lang="fr-FR" altLang="fr-FR" sz="1100" b="1" dirty="0">
                <a:latin typeface="Arial" panose="020B0604020202020204" pitchFamily="34" charset="0"/>
                <a:cs typeface="Arial" panose="020B0604020202020204" pitchFamily="34" charset="0"/>
              </a:rPr>
              <a:t>7/ </a:t>
            </a:r>
            <a:r>
              <a:rPr lang="fr-FR" altLang="fr-FR" sz="1100" b="1" u="sng" dirty="0">
                <a:latin typeface="Arial" panose="020B0604020202020204" pitchFamily="34" charset="0"/>
                <a:cs typeface="Arial" panose="020B0604020202020204" pitchFamily="34" charset="0"/>
              </a:rPr>
              <a:t>Je suis diabétique, puis-je prendre des granules ?</a:t>
            </a:r>
            <a:endParaRPr lang="fr-FR" altLang="fr-FR" sz="1100" u="sng" dirty="0">
              <a:latin typeface="Arial" panose="020B0604020202020204" pitchFamily="34" charset="0"/>
              <a:cs typeface="Arial" panose="020B0604020202020204" pitchFamily="34" charset="0"/>
            </a:endParaRPr>
          </a:p>
          <a:p>
            <a:r>
              <a:rPr lang="fr-FR" altLang="fr-FR" sz="1100" dirty="0">
                <a:latin typeface="Arial" panose="020B0604020202020204" pitchFamily="34" charset="0"/>
                <a:cs typeface="Arial" panose="020B0604020202020204" pitchFamily="34" charset="0"/>
              </a:rPr>
              <a:t>Les granules et les globules sont fabriqués avec 85% de saccharose et 15% de lactose.</a:t>
            </a:r>
          </a:p>
          <a:p>
            <a:r>
              <a:rPr lang="fr-FR" altLang="fr-FR" sz="1100" dirty="0">
                <a:latin typeface="Arial" panose="020B0604020202020204" pitchFamily="34" charset="0"/>
                <a:cs typeface="Arial" panose="020B0604020202020204" pitchFamily="34" charset="0"/>
              </a:rPr>
              <a:t>A la posologie habituelle de 5 granules 4 fois par jour (soit 20 granules) l’apport en sucre est de 1g, ce qui équivaut à 1/5 d’un morceau de sucre - idem  pour une dose : l’apport en sucre est de 1g.</a:t>
            </a:r>
          </a:p>
          <a:p>
            <a:endParaRPr lang="fr-FR" altLang="fr-FR" sz="1100" b="1" u="sng" dirty="0">
              <a:latin typeface="Arial" panose="020B0604020202020204" pitchFamily="34" charset="0"/>
              <a:cs typeface="Arial" panose="020B0604020202020204" pitchFamily="34" charset="0"/>
            </a:endParaRPr>
          </a:p>
          <a:p>
            <a:r>
              <a:rPr lang="fr-FR" altLang="fr-FR" sz="1100" b="1" u="sng" dirty="0">
                <a:latin typeface="Arial" panose="020B0604020202020204" pitchFamily="34" charset="0"/>
                <a:cs typeface="Arial" panose="020B0604020202020204" pitchFamily="34" charset="0"/>
              </a:rPr>
              <a:t>8/ J’ai une </a:t>
            </a:r>
            <a:r>
              <a:rPr lang="fr-FR" altLang="fr-FR" sz="1100" b="1" u="sng" dirty="0"/>
              <a:t>intolérance au lactose, je ne peux pas prendre de médicaments homéopathiques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sz="1100" u="sng" dirty="0">
                <a:latin typeface="Arial" panose="020B0604020202020204" pitchFamily="34" charset="0"/>
                <a:cs typeface="Arial" panose="020B0604020202020204" pitchFamily="34" charset="0"/>
              </a:rPr>
              <a:t>Ne pas confondre </a:t>
            </a:r>
            <a:r>
              <a:rPr lang="fr-FR" altLang="fr-FR" sz="1100" dirty="0">
                <a:latin typeface="Arial" panose="020B0604020202020204" pitchFamily="34" charset="0"/>
                <a:cs typeface="Arial" panose="020B0604020202020204" pitchFamily="34" charset="0"/>
              </a:rPr>
              <a:t>: Intolérance au lactose et allergie au protéines de lait ; même intolérant au lactose on peut consommer des produits laitiers </a:t>
            </a:r>
          </a:p>
          <a:p>
            <a:r>
              <a:rPr lang="fr-FR" altLang="fr-FR" sz="1100" b="0" dirty="0">
                <a:latin typeface="Arial" panose="020B0604020202020204" pitchFamily="34" charset="0"/>
                <a:cs typeface="Arial" panose="020B0604020202020204" pitchFamily="34" charset="0"/>
              </a:rPr>
              <a:t>Les globules et granules</a:t>
            </a:r>
            <a:r>
              <a:rPr lang="fr-FR" altLang="fr-FR" sz="1100" b="0" baseline="0" dirty="0">
                <a:latin typeface="Arial" panose="020B0604020202020204" pitchFamily="34" charset="0"/>
                <a:cs typeface="Arial" panose="020B0604020202020204" pitchFamily="34" charset="0"/>
              </a:rPr>
              <a:t> sont composés de </a:t>
            </a:r>
            <a:r>
              <a:rPr lang="fr-FR" sz="1100" b="0" kern="1200" dirty="0">
                <a:solidFill>
                  <a:schemeClr val="tx1"/>
                </a:solidFill>
                <a:effectLst/>
                <a:latin typeface="Arial" panose="020B0604020202020204" pitchFamily="34" charset="0"/>
                <a:ea typeface="+mn-ea"/>
                <a:cs typeface="Arial" panose="020B0604020202020204" pitchFamily="34" charset="0"/>
              </a:rPr>
              <a:t>15% lactose / 85% saccharose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sz="1100" b="0" dirty="0">
                <a:latin typeface="Arial" panose="020B0604020202020204" pitchFamily="34" charset="0"/>
                <a:cs typeface="Arial" panose="020B0604020202020204" pitchFamily="34" charset="0"/>
              </a:rPr>
              <a:t>1 prise quotidienne de 5 granules 3 fois par jour apporte 0,11 g de lactose, 1 dose en apporte 0,15</a:t>
            </a:r>
            <a:r>
              <a:rPr lang="fr-FR" altLang="fr-FR" sz="1100" b="0" baseline="0" dirty="0">
                <a:latin typeface="Arial" panose="020B0604020202020204" pitchFamily="34" charset="0"/>
                <a:cs typeface="Arial" panose="020B0604020202020204" pitchFamily="34" charset="0"/>
              </a:rPr>
              <a:t> g </a:t>
            </a:r>
            <a:r>
              <a:rPr lang="fr-FR" altLang="fr-FR" sz="1100" b="0" dirty="0">
                <a:latin typeface="Arial" panose="020B0604020202020204" pitchFamily="34" charset="0"/>
                <a:cs typeface="Arial" panose="020B0604020202020204" pitchFamily="34" charset="0"/>
              </a:rPr>
              <a:t>; un intolérant au lactose déclare des symptômes après ingestion de 10 g de lactose  - </a:t>
            </a:r>
          </a:p>
          <a:p>
            <a:pPr marL="0" marR="0" lvl="0" indent="0" algn="l" defTabSz="914400" rtl="0" eaLnBrk="0" fontAlgn="base" latinLnBrk="0" hangingPunct="0">
              <a:lnSpc>
                <a:spcPct val="100000"/>
              </a:lnSpc>
              <a:spcBef>
                <a:spcPts val="0"/>
              </a:spcBef>
              <a:spcAft>
                <a:spcPct val="0"/>
              </a:spcAft>
              <a:buClrTx/>
              <a:buSzTx/>
              <a:buFontTx/>
              <a:buNone/>
              <a:tabLst/>
              <a:defRPr/>
            </a:pPr>
            <a:r>
              <a:rPr lang="fr-FR" altLang="fr-FR" sz="1100" b="0" dirty="0">
                <a:latin typeface="Arial" panose="020B0604020202020204" pitchFamily="34" charset="0"/>
                <a:cs typeface="Arial" panose="020B0604020202020204" pitchFamily="34" charset="0"/>
              </a:rPr>
              <a:t>pour comparaison un verre de lait (20 cl) contient 9,6g de lactose </a:t>
            </a:r>
          </a:p>
          <a:p>
            <a:r>
              <a:rPr lang="fr-FR" altLang="fr-FR" sz="1100" b="0" dirty="0">
                <a:latin typeface="Arial" panose="020B0604020202020204" pitchFamily="34" charset="0"/>
                <a:cs typeface="Arial" panose="020B0604020202020204" pitchFamily="34" charset="0"/>
              </a:rPr>
              <a:t>Le lactose est un excipient couramment utilisé dans les médicaments, (ex : Dafalgan ou Efferalgan 1000 effervescents…)</a:t>
            </a:r>
            <a:endParaRPr lang="fr-FR" altLang="fr-FR" sz="1100" dirty="0">
              <a:latin typeface="Arial" panose="020B0604020202020204" pitchFamily="34" charset="0"/>
              <a:cs typeface="Arial" panose="020B0604020202020204" pitchFamily="34" charset="0"/>
            </a:endParaRPr>
          </a:p>
          <a:p>
            <a:r>
              <a:rPr lang="fr-FR" altLang="fr-FR" sz="1100" b="1" dirty="0">
                <a:latin typeface="Arial" panose="020B0604020202020204" pitchFamily="34" charset="0"/>
                <a:cs typeface="Arial" panose="020B0604020202020204" pitchFamily="34" charset="0"/>
              </a:rPr>
              <a:t>  </a:t>
            </a:r>
            <a:endParaRPr lang="fr-FR" altLang="fr-FR" sz="1100" dirty="0">
              <a:latin typeface="Arial" panose="020B0604020202020204" pitchFamily="34" charset="0"/>
              <a:cs typeface="Arial" panose="020B0604020202020204" pitchFamily="34" charset="0"/>
            </a:endParaRPr>
          </a:p>
          <a:p>
            <a:r>
              <a:rPr lang="fr-FR" altLang="fr-FR" sz="1100" b="1" dirty="0">
                <a:latin typeface="Arial" panose="020B0604020202020204" pitchFamily="34" charset="0"/>
                <a:cs typeface="Arial" panose="020B0604020202020204" pitchFamily="34" charset="0"/>
              </a:rPr>
              <a:t>9</a:t>
            </a:r>
            <a:r>
              <a:rPr lang="fr-FR" altLang="fr-FR" sz="1100" b="1" u="sng" dirty="0">
                <a:latin typeface="Arial" panose="020B0604020202020204" pitchFamily="34" charset="0"/>
                <a:cs typeface="Arial" panose="020B0604020202020204" pitchFamily="34" charset="0"/>
              </a:rPr>
              <a:t>/ Il ne faut pas prendre de menthe avec un traitement homéopathique</a:t>
            </a:r>
            <a:r>
              <a:rPr lang="fr-FR" altLang="fr-FR" sz="1100" dirty="0">
                <a:latin typeface="Arial" panose="020B0604020202020204" pitchFamily="34" charset="0"/>
                <a:cs typeface="Arial" panose="020B0604020202020204" pitchFamily="34" charset="0"/>
              </a:rPr>
              <a:t>.</a:t>
            </a:r>
          </a:p>
          <a:p>
            <a:r>
              <a:rPr lang="fr-FR" altLang="fr-FR" sz="1100" dirty="0">
                <a:latin typeface="Arial" panose="020B0604020202020204" pitchFamily="34" charset="0"/>
                <a:cs typeface="Arial" panose="020B0604020202020204" pitchFamily="34" charset="0"/>
              </a:rPr>
              <a:t> Il est recommandé de prendre les médicaments homéopathiques dans un bouche vide et propre, si possible à distance des repas.</a:t>
            </a:r>
          </a:p>
          <a:p>
            <a:pPr eaLnBrk="1" hangingPunct="1">
              <a:lnSpc>
                <a:spcPct val="80000"/>
              </a:lnSpc>
            </a:pPr>
            <a:endParaRPr lang="fr-FR" altLang="fr-FR" sz="1100" dirty="0">
              <a:latin typeface="Arial" panose="020B0604020202020204" pitchFamily="34" charset="0"/>
            </a:endParaRPr>
          </a:p>
        </p:txBody>
      </p:sp>
    </p:spTree>
    <p:extLst>
      <p:ext uri="{BB962C8B-B14F-4D97-AF65-F5344CB8AC3E}">
        <p14:creationId xmlns:p14="http://schemas.microsoft.com/office/powerpoint/2010/main" val="131832541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69" y="4708976"/>
            <a:ext cx="6462227"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Espace réservé de l'image des diapositives 1"/>
          <p:cNvSpPr>
            <a:spLocks noGrp="1" noRot="1" noChangeAspect="1"/>
          </p:cNvSpPr>
          <p:nvPr>
            <p:ph type="sldImg"/>
          </p:nvPr>
        </p:nvSpPr>
        <p:spPr bwMode="auto">
          <a:xfrm>
            <a:off x="420688" y="858838"/>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908051" y="4716464"/>
            <a:ext cx="5584189" cy="4465637"/>
          </a:xfrm>
        </p:spPr>
        <p:txBody>
          <a:bodyPr/>
          <a:lstStyle/>
          <a:p>
            <a:pPr>
              <a:spcBef>
                <a:spcPct val="0"/>
              </a:spcBef>
            </a:pPr>
            <a:r>
              <a:rPr lang="fr-FR" altLang="fr-FR" b="1" u="sng" dirty="0"/>
              <a:t>Commentaires</a:t>
            </a:r>
            <a:r>
              <a:rPr lang="fr-FR" altLang="fr-FR" dirty="0"/>
              <a:t> : 	</a:t>
            </a:r>
          </a:p>
          <a:p>
            <a:pPr>
              <a:spcBef>
                <a:spcPct val="0"/>
              </a:spcBef>
            </a:pPr>
            <a:endParaRPr lang="fr-FR" altLang="fr-FR" dirty="0"/>
          </a:p>
          <a:p>
            <a:pPr>
              <a:spcBef>
                <a:spcPts val="620"/>
              </a:spcBef>
              <a:buFontTx/>
              <a:buChar char="•"/>
            </a:pPr>
            <a:r>
              <a:rPr lang="fr-FR" altLang="fr-FR" b="1" dirty="0"/>
              <a:t> Présenter les ouvrages de références pour aller plus loin</a:t>
            </a:r>
            <a:endParaRPr lang="fr-FR" dirty="0"/>
          </a:p>
        </p:txBody>
      </p:sp>
    </p:spTree>
    <p:extLst>
      <p:ext uri="{BB962C8B-B14F-4D97-AF65-F5344CB8AC3E}">
        <p14:creationId xmlns:p14="http://schemas.microsoft.com/office/powerpoint/2010/main" val="39032754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Espace réservé de l'image des diapositives 1"/>
          <p:cNvSpPr>
            <a:spLocks noGrp="1" noRot="1" noChangeAspect="1"/>
          </p:cNvSpPr>
          <p:nvPr>
            <p:ph type="sldImg"/>
          </p:nvPr>
        </p:nvSpPr>
        <p:spPr bwMode="auto">
          <a:xfrm>
            <a:off x="420688" y="858838"/>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908051" y="4716464"/>
            <a:ext cx="5746749" cy="4465637"/>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p:txBody>
      </p:sp>
    </p:spTree>
    <p:extLst>
      <p:ext uri="{BB962C8B-B14F-4D97-AF65-F5344CB8AC3E}">
        <p14:creationId xmlns:p14="http://schemas.microsoft.com/office/powerpoint/2010/main" val="54444288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4862016"/>
            <a:ext cx="6393989"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xfrm>
            <a:off x="415925" y="723900"/>
            <a:ext cx="5773738" cy="3248025"/>
          </a:xfrm>
          <a:ln/>
        </p:spPr>
      </p:sp>
      <p:sp>
        <p:nvSpPr>
          <p:cNvPr id="5" name="Rectangle 4"/>
          <p:cNvSpPr>
            <a:spLocks noGrp="1" noChangeArrowheads="1"/>
          </p:cNvSpPr>
          <p:nvPr>
            <p:ph type="body" idx="3"/>
          </p:nvPr>
        </p:nvSpPr>
        <p:spPr>
          <a:xfrm>
            <a:off x="908051" y="4716464"/>
            <a:ext cx="5889624" cy="4465637"/>
          </a:xfrm>
          <a:noFill/>
        </p:spPr>
        <p:txBody>
          <a:bodyPr/>
          <a:lstStyle/>
          <a:p>
            <a:pPr eaLnBrk="1" hangingPunct="1"/>
            <a:r>
              <a:rPr lang="fr-FR" altLang="fr-FR" sz="1100" b="1" u="sng" dirty="0">
                <a:solidFill>
                  <a:srgbClr val="000000"/>
                </a:solidFill>
                <a:latin typeface="Arial" panose="020B0604020202020204" pitchFamily="34" charset="0"/>
              </a:rPr>
              <a:t>Commentaires</a:t>
            </a:r>
          </a:p>
          <a:p>
            <a:pPr eaLnBrk="1" hangingPunct="1"/>
            <a:endParaRPr lang="fr-FR" altLang="fr-FR" sz="1100" dirty="0">
              <a:solidFill>
                <a:srgbClr val="000000"/>
              </a:solidFill>
              <a:latin typeface="Arial" panose="020B0604020202020204" pitchFamily="34" charset="0"/>
            </a:endParaRPr>
          </a:p>
          <a:p>
            <a:pPr eaLnBrk="1" hangingPunct="1"/>
            <a:r>
              <a:rPr lang="fr-FR" altLang="fr-FR" sz="1100" b="1" dirty="0">
                <a:solidFill>
                  <a:srgbClr val="000000"/>
                </a:solidFill>
                <a:latin typeface="Arial" panose="020B0604020202020204" pitchFamily="34" charset="0"/>
              </a:rPr>
              <a:t>Présenter l’objectif pédagogique </a:t>
            </a:r>
            <a:r>
              <a:rPr lang="fr-FR" altLang="fr-FR" sz="1100" dirty="0">
                <a:solidFill>
                  <a:srgbClr val="000000"/>
                </a:solidFill>
                <a:latin typeface="Arial" panose="020B0604020202020204" pitchFamily="34" charset="0"/>
              </a:rPr>
              <a:t>: </a:t>
            </a:r>
          </a:p>
          <a:p>
            <a:pPr eaLnBrk="1" hangingPunct="1"/>
            <a:r>
              <a:rPr lang="fr-FR" altLang="fr-FR" sz="1800" dirty="0">
                <a:solidFill>
                  <a:srgbClr val="000000"/>
                </a:solidFill>
                <a:latin typeface="Arial" panose="020B0604020202020204" pitchFamily="34" charset="0"/>
                <a:sym typeface="Webdings" panose="05030102010509060703" pitchFamily="18" charset="2"/>
              </a:rPr>
              <a:t></a:t>
            </a:r>
            <a:r>
              <a:rPr lang="fr-FR" altLang="fr-FR" sz="800" i="1" dirty="0">
                <a:solidFill>
                  <a:srgbClr val="000000"/>
                </a:solidFill>
                <a:latin typeface="Arial" panose="020B0604020202020204" pitchFamily="34" charset="0"/>
              </a:rPr>
              <a:t> </a:t>
            </a:r>
            <a:r>
              <a:rPr lang="fr-FR" altLang="fr-FR" sz="1100" i="1" dirty="0">
                <a:latin typeface="Arial" panose="020B0604020202020204" pitchFamily="34" charset="0"/>
              </a:rPr>
              <a:t>À la fin de cette partie, vous serez capable d’analyser les ordonnances intégrant des médicaments homéopathiques.</a:t>
            </a:r>
          </a:p>
          <a:p>
            <a:pPr eaLnBrk="1" hangingPunct="1"/>
            <a:r>
              <a:rPr lang="fr-FR" altLang="fr-FR" sz="1100" i="1" dirty="0">
                <a:latin typeface="Arial" panose="020B0604020202020204" pitchFamily="34" charset="0"/>
              </a:rPr>
              <a:t>Pour cela vous serez capable </a:t>
            </a:r>
          </a:p>
          <a:p>
            <a:pPr marL="171450" indent="-171450" eaLnBrk="1" hangingPunct="1">
              <a:buFontTx/>
              <a:buChar char="-"/>
            </a:pPr>
            <a:r>
              <a:rPr lang="fr-FR" altLang="fr-FR" sz="1100" i="1" dirty="0">
                <a:latin typeface="Arial" panose="020B0604020202020204" pitchFamily="34" charset="0"/>
              </a:rPr>
              <a:t>d’expliquer les principes de prescription, </a:t>
            </a:r>
          </a:p>
          <a:p>
            <a:pPr marL="171450" indent="-171450" eaLnBrk="1" hangingPunct="1">
              <a:buFontTx/>
              <a:buChar char="-"/>
            </a:pPr>
            <a:r>
              <a:rPr lang="fr-FR" altLang="fr-FR" sz="1100" i="1" dirty="0">
                <a:latin typeface="Arial" panose="020B0604020202020204" pitchFamily="34" charset="0"/>
              </a:rPr>
              <a:t>de présenter une méthodologie </a:t>
            </a:r>
          </a:p>
          <a:p>
            <a:pPr marL="171450" indent="-171450" eaLnBrk="1" hangingPunct="1">
              <a:buFontTx/>
              <a:buChar char="-"/>
            </a:pPr>
            <a:r>
              <a:rPr lang="fr-FR" altLang="fr-FR" sz="1100" i="1" dirty="0">
                <a:latin typeface="Arial" panose="020B0604020202020204" pitchFamily="34" charset="0"/>
              </a:rPr>
              <a:t>et de clarifier les possibilités et limites de l’homéopathie.</a:t>
            </a:r>
          </a:p>
          <a:p>
            <a:pPr eaLnBrk="1" hangingPunct="1"/>
            <a:endParaRPr lang="fr-FR" altLang="fr-FR" b="1" dirty="0">
              <a:solidFill>
                <a:srgbClr val="000000"/>
              </a:solidFill>
              <a:latin typeface="Arial" panose="020B0604020202020204" pitchFamily="34" charset="0"/>
            </a:endParaRPr>
          </a:p>
          <a:p>
            <a:pPr eaLnBrk="1" hangingPunct="1"/>
            <a:endParaRPr lang="fr-FR" altLang="fr-FR" dirty="0"/>
          </a:p>
        </p:txBody>
      </p:sp>
    </p:spTree>
    <p:extLst>
      <p:ext uri="{BB962C8B-B14F-4D97-AF65-F5344CB8AC3E}">
        <p14:creationId xmlns:p14="http://schemas.microsoft.com/office/powerpoint/2010/main" val="3619728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xfrm>
            <a:off x="473075" y="746125"/>
            <a:ext cx="5949950" cy="3348038"/>
          </a:xfrm>
          <a:ln/>
        </p:spPr>
      </p:sp>
      <p:sp>
        <p:nvSpPr>
          <p:cNvPr id="72708" name="Rectangle 3"/>
          <p:cNvSpPr>
            <a:spLocks noGrp="1" noChangeArrowheads="1"/>
          </p:cNvSpPr>
          <p:nvPr>
            <p:ph type="body" idx="1"/>
          </p:nvPr>
        </p:nvSpPr>
        <p:spPr>
          <a:xfrm>
            <a:off x="908051" y="4716464"/>
            <a:ext cx="5889624" cy="4465637"/>
          </a:xfrm>
          <a:noFill/>
        </p:spPr>
        <p:txBody>
          <a:bodyPr/>
          <a:lstStyle/>
          <a:p>
            <a:pPr eaLnBrk="1" hangingPunct="1"/>
            <a:r>
              <a:rPr lang="fr-FR" altLang="fr-FR" b="1" u="sng" dirty="0">
                <a:latin typeface="Arial" panose="020B0604020202020204" pitchFamily="34" charset="0"/>
              </a:rPr>
              <a:t>Commentaires</a:t>
            </a:r>
          </a:p>
          <a:p>
            <a:pPr eaLnBrk="1" hangingPunct="1"/>
            <a:endParaRPr lang="fr-FR" altLang="fr-FR" dirty="0">
              <a:latin typeface="Arial" panose="020B0604020202020204" pitchFamily="34" charset="0"/>
            </a:endParaRPr>
          </a:p>
          <a:p>
            <a:pPr eaLnBrk="1" hangingPunct="1"/>
            <a:r>
              <a:rPr lang="fr-FR" altLang="fr-FR" b="1" dirty="0">
                <a:latin typeface="Arial" panose="020B0604020202020204" pitchFamily="34" charset="0"/>
              </a:rPr>
              <a:t>Les interroger </a:t>
            </a:r>
          </a:p>
          <a:p>
            <a:pPr eaLnBrk="1" hangingPunct="1"/>
            <a:r>
              <a:rPr lang="fr-FR" altLang="fr-FR" i="1" dirty="0">
                <a:latin typeface="Arial" panose="020B0604020202020204" pitchFamily="34" charset="0"/>
              </a:rPr>
              <a:t>C’est quoi l’homéopathie pour vous ? Comment la définiriez-vous</a:t>
            </a:r>
            <a:r>
              <a:rPr lang="fr-FR" altLang="fr-FR" i="1" baseline="0" dirty="0">
                <a:latin typeface="Arial" panose="020B0604020202020204" pitchFamily="34" charset="0"/>
              </a:rPr>
              <a:t> ?</a:t>
            </a:r>
          </a:p>
          <a:p>
            <a:pPr eaLnBrk="1" hangingPunct="1">
              <a:spcBef>
                <a:spcPts val="600"/>
              </a:spcBef>
            </a:pPr>
            <a:r>
              <a:rPr lang="fr-FR" altLang="fr-FR" dirty="0">
                <a:latin typeface="Arial" panose="020B0604020202020204" pitchFamily="34" charset="0"/>
              </a:rPr>
              <a:t>L’homéopathie consiste à donner au malade un médicament fabriqué à partir d’une substance d’origine animale, végétale, minérale ou chimique, diluée et dynamisée.</a:t>
            </a:r>
          </a:p>
          <a:p>
            <a:pPr eaLnBrk="1" hangingPunct="1"/>
            <a:endParaRPr lang="fr-FR" altLang="fr-FR" baseline="0" dirty="0">
              <a:latin typeface="Arial" panose="020B0604020202020204" pitchFamily="34" charset="0"/>
            </a:endParaRPr>
          </a:p>
          <a:p>
            <a:pPr eaLnBrk="1" hangingPunct="1"/>
            <a:r>
              <a:rPr lang="fr-FR" altLang="fr-FR" baseline="0" dirty="0">
                <a:latin typeface="Arial" panose="020B0604020202020204" pitchFamily="34" charset="0"/>
              </a:rPr>
              <a:t>La pratique homéopathique s’appuie sur une observation clinique complète et rigoureuse.</a:t>
            </a:r>
          </a:p>
          <a:p>
            <a:pPr eaLnBrk="1" hangingPunct="1">
              <a:spcBef>
                <a:spcPts val="600"/>
              </a:spcBef>
            </a:pPr>
            <a:r>
              <a:rPr lang="fr-FR" altLang="fr-FR" baseline="0" dirty="0">
                <a:latin typeface="Arial" panose="020B0604020202020204" pitchFamily="34" charset="0"/>
              </a:rPr>
              <a:t>Elle est basée sur 4 piliers :</a:t>
            </a:r>
          </a:p>
          <a:p>
            <a:pPr marL="171416" indent="-171416" eaLnBrk="1" hangingPunct="1">
              <a:buFontTx/>
              <a:buChar char="-"/>
            </a:pPr>
            <a:r>
              <a:rPr lang="fr-FR" altLang="fr-FR" baseline="0" dirty="0">
                <a:latin typeface="Arial" panose="020B0604020202020204" pitchFamily="34" charset="0"/>
              </a:rPr>
              <a:t>La similitude</a:t>
            </a:r>
          </a:p>
          <a:p>
            <a:pPr marL="171416" indent="-171416" eaLnBrk="1" hangingPunct="1">
              <a:buFontTx/>
              <a:buChar char="-"/>
            </a:pPr>
            <a:r>
              <a:rPr lang="fr-FR" altLang="fr-FR" baseline="0" dirty="0">
                <a:latin typeface="Arial" panose="020B0604020202020204" pitchFamily="34" charset="0"/>
              </a:rPr>
              <a:t>La réactivité</a:t>
            </a:r>
          </a:p>
          <a:p>
            <a:pPr marL="171416" indent="-171416" eaLnBrk="1" hangingPunct="1">
              <a:buFontTx/>
              <a:buChar char="-"/>
            </a:pPr>
            <a:r>
              <a:rPr lang="fr-FR" altLang="fr-FR" baseline="0" dirty="0">
                <a:latin typeface="Arial" panose="020B0604020202020204" pitchFamily="34" charset="0"/>
              </a:rPr>
              <a:t>La dilution/dynamisation</a:t>
            </a:r>
          </a:p>
          <a:p>
            <a:pPr defTabSz="914217" eaLnBrk="1" hangingPunct="1">
              <a:defRPr/>
            </a:pPr>
            <a:r>
              <a:rPr lang="fr-FR" altLang="fr-FR" dirty="0">
                <a:latin typeface="Arial" panose="020B0604020202020204" pitchFamily="34" charset="0"/>
              </a:rPr>
              <a:t>Le médicament homéopathique se définit</a:t>
            </a:r>
            <a:r>
              <a:rPr lang="fr-FR" altLang="fr-FR" baseline="0" dirty="0">
                <a:latin typeface="Arial" panose="020B0604020202020204" pitchFamily="34" charset="0"/>
              </a:rPr>
              <a:t> par le nom latin de la substance et sa hauteur de dilution/dynamisation (ex: Arnica </a:t>
            </a:r>
            <a:r>
              <a:rPr lang="fr-FR" altLang="fr-FR" baseline="0" dirty="0" err="1">
                <a:latin typeface="Arial" panose="020B0604020202020204" pitchFamily="34" charset="0"/>
              </a:rPr>
              <a:t>montana</a:t>
            </a:r>
            <a:r>
              <a:rPr lang="fr-FR" altLang="fr-FR" baseline="0" dirty="0">
                <a:latin typeface="Arial" panose="020B0604020202020204" pitchFamily="34" charset="0"/>
              </a:rPr>
              <a:t> 9 CH)</a:t>
            </a:r>
          </a:p>
          <a:p>
            <a:pPr marL="171416" indent="-171416" eaLnBrk="1" hangingPunct="1">
              <a:buFontTx/>
              <a:buChar char="-"/>
            </a:pPr>
            <a:r>
              <a:rPr lang="fr-FR" altLang="fr-FR" baseline="0" dirty="0">
                <a:latin typeface="Arial" panose="020B0604020202020204" pitchFamily="34" charset="0"/>
              </a:rPr>
              <a:t>La posologie</a:t>
            </a:r>
          </a:p>
          <a:p>
            <a:pPr eaLnBrk="1" hangingPunct="1"/>
            <a:endParaRPr lang="fr-FR" altLang="fr-FR" baseline="0" dirty="0">
              <a:latin typeface="Arial" panose="020B0604020202020204" pitchFamily="34" charset="0"/>
            </a:endParaRPr>
          </a:p>
          <a:p>
            <a:pPr eaLnBrk="1" hangingPunct="1"/>
            <a:r>
              <a:rPr lang="fr-FR" altLang="fr-FR" baseline="0" dirty="0">
                <a:latin typeface="Arial" panose="020B0604020202020204" pitchFamily="34" charset="0"/>
                <a:sym typeface="Wingdings" panose="05000000000000000000" pitchFamily="2" charset="2"/>
              </a:rPr>
              <a:t> </a:t>
            </a:r>
            <a:r>
              <a:rPr lang="fr-FR" altLang="fr-FR" baseline="0" dirty="0">
                <a:latin typeface="Arial" panose="020B0604020202020204" pitchFamily="34" charset="0"/>
              </a:rPr>
              <a:t>ce qui permet d’aboutir à la prescription ou au conseil de médicaments homéopathiques.</a:t>
            </a:r>
          </a:p>
          <a:p>
            <a:pPr defTabSz="914217" eaLnBrk="1" hangingPunct="1">
              <a:defRPr/>
            </a:pPr>
            <a:endParaRPr lang="fr-FR" altLang="fr-FR" dirty="0">
              <a:latin typeface="Arial" panose="020B0604020202020204" pitchFamily="34" charset="0"/>
            </a:endParaRPr>
          </a:p>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3073295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Rot="1" noChangeAspect="1" noChangeArrowheads="1" noTextEdit="1"/>
          </p:cNvSpPr>
          <p:nvPr>
            <p:ph type="sldImg"/>
          </p:nvPr>
        </p:nvSpPr>
        <p:spPr>
          <a:xfrm>
            <a:off x="92075" y="763588"/>
            <a:ext cx="6615113" cy="3722687"/>
          </a:xfrm>
          <a:ln/>
        </p:spPr>
      </p:sp>
      <p:sp>
        <p:nvSpPr>
          <p:cNvPr id="59396" name="Rectangle 3"/>
          <p:cNvSpPr>
            <a:spLocks noGrp="1" noChangeArrowheads="1"/>
          </p:cNvSpPr>
          <p:nvPr>
            <p:ph type="body" idx="1"/>
          </p:nvPr>
        </p:nvSpPr>
        <p:spPr>
          <a:xfrm>
            <a:off x="679450" y="4714875"/>
            <a:ext cx="6118225" cy="4467225"/>
          </a:xfrm>
        </p:spPr>
        <p:txBody>
          <a:bodyPr lIns="88204" tIns="44103" rIns="88204" bIns="44103"/>
          <a:lstStyle/>
          <a:p>
            <a:pPr eaLnBrk="1" hangingPunct="1">
              <a:defRPr/>
            </a:pPr>
            <a:r>
              <a:rPr lang="fr-FR" altLang="fr-FR" sz="1100" b="1" u="sng" dirty="0">
                <a:latin typeface="Arial" panose="020B0604020202020204" pitchFamily="34" charset="0"/>
              </a:rPr>
              <a:t>Commentaires</a:t>
            </a:r>
            <a:endParaRPr lang="fr-FR" altLang="fr-FR" sz="1100" dirty="0">
              <a:latin typeface="Arial" panose="020B0604020202020204" pitchFamily="34" charset="0"/>
            </a:endParaRPr>
          </a:p>
          <a:p>
            <a:pPr eaLnBrk="1" hangingPunct="1">
              <a:defRPr/>
            </a:pPr>
            <a:endParaRPr lang="fr-FR" altLang="fr-FR" sz="800" dirty="0">
              <a:latin typeface="Arial" panose="020B0604020202020204" pitchFamily="34" charset="0"/>
            </a:endParaRPr>
          </a:p>
          <a:p>
            <a:pPr eaLnBrk="1" hangingPunct="1">
              <a:defRPr/>
            </a:pPr>
            <a:r>
              <a:rPr lang="fr-FR" altLang="fr-FR" sz="1800" dirty="0">
                <a:latin typeface="Arial" panose="020B0604020202020204" pitchFamily="34" charset="0"/>
                <a:sym typeface="Webdings" panose="05030102010509060703" pitchFamily="18" charset="2"/>
              </a:rPr>
              <a:t></a:t>
            </a:r>
            <a:r>
              <a:rPr lang="fr-FR" altLang="fr-FR" sz="1100"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rPr>
              <a:t>Pour illustrer nos propos, nous prendrons l’exemple de l’abeille (Apis </a:t>
            </a:r>
            <a:r>
              <a:rPr lang="fr-FR" altLang="fr-FR" sz="1100" i="1" dirty="0" err="1">
                <a:latin typeface="Arial" panose="020B0604020202020204" pitchFamily="34" charset="0"/>
              </a:rPr>
              <a:t>mellifica</a:t>
            </a:r>
            <a:r>
              <a:rPr lang="fr-FR" altLang="fr-FR" sz="1100" i="1" dirty="0">
                <a:latin typeface="Arial" panose="020B0604020202020204" pitchFamily="34" charset="0"/>
              </a:rPr>
              <a:t>)</a:t>
            </a:r>
          </a:p>
          <a:p>
            <a:pPr marL="171387" indent="-171387" eaLnBrk="1" hangingPunct="1">
              <a:buFont typeface="Webdings" panose="05030102010509060703" pitchFamily="18" charset="2"/>
              <a:buChar char=""/>
              <a:defRPr/>
            </a:pPr>
            <a:endParaRPr lang="fr-FR" altLang="fr-FR" sz="1100" i="1" dirty="0">
              <a:latin typeface="Arial" panose="020B0604020202020204" pitchFamily="34" charset="0"/>
            </a:endParaRP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Préciser que l’œdème peut concerner d’autres tissus (gorge, articulation…)</a:t>
            </a:r>
          </a:p>
          <a:p>
            <a:pPr marL="171387" indent="-171387" eaLnBrk="1" hangingPunct="1">
              <a:buFont typeface="Arial" panose="020B0604020202020204" pitchFamily="34" charset="0"/>
              <a:buChar char="•"/>
              <a:defRPr/>
            </a:pPr>
            <a:endParaRPr lang="fr-FR" altLang="fr-FR" sz="1100" b="1" dirty="0">
              <a:latin typeface="Arial" panose="020B0604020202020204" pitchFamily="34" charset="0"/>
            </a:endParaRPr>
          </a:p>
          <a:p>
            <a:pPr marL="171387" indent="-171387" eaLnBrk="1" hangingPunct="1">
              <a:buFont typeface="Arial" panose="020B0604020202020204" pitchFamily="34" charset="0"/>
              <a:buChar char="•"/>
              <a:defRPr/>
            </a:pPr>
            <a:endParaRPr lang="fr-FR" altLang="fr-FR" sz="1100" b="1" dirty="0">
              <a:latin typeface="Arial" panose="020B0604020202020204" pitchFamily="34" charset="0"/>
            </a:endParaRPr>
          </a:p>
          <a:p>
            <a:pPr eaLnBrk="1" hangingPunct="1">
              <a:tabLst>
                <a:tab pos="180957" algn="l"/>
              </a:tabLst>
            </a:pPr>
            <a:r>
              <a:rPr lang="fr-FR" altLang="fr-FR" sz="1100" b="1" dirty="0">
                <a:latin typeface="Arial" panose="020B0604020202020204" pitchFamily="34" charset="0"/>
              </a:rPr>
              <a:t>Définition du principe de similitude</a:t>
            </a:r>
            <a:r>
              <a:rPr lang="fr-FR" altLang="fr-FR" sz="1100" dirty="0">
                <a:latin typeface="Arial" panose="020B0604020202020204" pitchFamily="34" charset="0"/>
              </a:rPr>
              <a:t> : </a:t>
            </a:r>
          </a:p>
          <a:p>
            <a:pPr eaLnBrk="1" hangingPunct="1">
              <a:tabLst>
                <a:tab pos="180957" algn="l"/>
              </a:tabLst>
            </a:pPr>
            <a:r>
              <a:rPr lang="fr-FR" altLang="fr-FR" sz="1100" dirty="0">
                <a:latin typeface="Arial" panose="020B0604020202020204" pitchFamily="34" charset="0"/>
              </a:rPr>
              <a:t>Des substances qui provoquent accidentellement ou expérimentalement des troubles sont à l’origine de médicaments homéopathiques utilisés pour guérir des troubles analogues.</a:t>
            </a:r>
          </a:p>
          <a:p>
            <a:pPr eaLnBrk="1" hangingPunct="1">
              <a:tabLst>
                <a:tab pos="180957" algn="l"/>
              </a:tabLst>
            </a:pPr>
            <a:endParaRPr lang="fr-FR" altLang="fr-FR" sz="1100" dirty="0">
              <a:latin typeface="Arial" panose="020B0604020202020204" pitchFamily="34" charset="0"/>
            </a:endParaRPr>
          </a:p>
          <a:p>
            <a:pPr eaLnBrk="1" hangingPunct="1">
              <a:tabLst>
                <a:tab pos="180957" algn="l"/>
              </a:tabLst>
            </a:pPr>
            <a:endParaRPr lang="fr-FR" altLang="fr-FR" sz="1100" dirty="0">
              <a:latin typeface="Arial" panose="020B0604020202020204" pitchFamily="34" charset="0"/>
            </a:endParaRPr>
          </a:p>
          <a:p>
            <a:pPr eaLnBrk="1" hangingPunct="1">
              <a:tabLst>
                <a:tab pos="180957" algn="l"/>
              </a:tabLst>
            </a:pPr>
            <a:r>
              <a:rPr lang="fr-FR" altLang="fr-FR" sz="1100" b="1" dirty="0">
                <a:latin typeface="Arial" panose="020B0604020202020204" pitchFamily="34" charset="0"/>
                <a:sym typeface="MS Outlook" panose="05010100010000000000" pitchFamily="2" charset="2"/>
              </a:rPr>
              <a:t> </a:t>
            </a:r>
            <a:r>
              <a:rPr lang="fr-FR" altLang="fr-FR" sz="1100" dirty="0">
                <a:latin typeface="Arial" panose="020B0604020202020204" pitchFamily="34" charset="0"/>
              </a:rPr>
              <a:t>La similitude a été la base fondatrice de l’homéopathie. </a:t>
            </a:r>
          </a:p>
          <a:p>
            <a:pPr eaLnBrk="1" hangingPunct="1">
              <a:tabLst>
                <a:tab pos="180957" algn="l"/>
              </a:tabLst>
            </a:pPr>
            <a:r>
              <a:rPr lang="fr-FR" altLang="fr-FR" sz="1100" dirty="0">
                <a:latin typeface="Arial" panose="020B0604020202020204" pitchFamily="34" charset="0"/>
              </a:rPr>
              <a:t>C’est </a:t>
            </a:r>
            <a:r>
              <a:rPr lang="fr-FR" altLang="fr-FR" sz="1100" b="1" dirty="0">
                <a:latin typeface="Arial" panose="020B0604020202020204" pitchFamily="34" charset="0"/>
              </a:rPr>
              <a:t>un</a:t>
            </a:r>
            <a:r>
              <a:rPr lang="fr-FR" altLang="fr-FR" sz="1100" dirty="0">
                <a:latin typeface="Arial" panose="020B0604020202020204" pitchFamily="34" charset="0"/>
              </a:rPr>
              <a:t> des piliers de l’homéopathie, </a:t>
            </a:r>
            <a:r>
              <a:rPr lang="fr-FR" altLang="fr-FR" sz="1100" b="1" dirty="0">
                <a:latin typeface="Arial" panose="020B0604020202020204" pitchFamily="34" charset="0"/>
              </a:rPr>
              <a:t>pas une règle absolue</a:t>
            </a:r>
            <a:r>
              <a:rPr lang="fr-FR" altLang="fr-FR" sz="1100" dirty="0">
                <a:latin typeface="Arial" panose="020B0604020202020204" pitchFamily="34" charset="0"/>
              </a:rPr>
              <a:t> : </a:t>
            </a:r>
            <a:r>
              <a:rPr lang="fr-FR" altLang="fr-FR" sz="1100" b="1" dirty="0">
                <a:latin typeface="Arial" panose="020B0604020202020204" pitchFamily="34" charset="0"/>
              </a:rPr>
              <a:t>donner un exemple</a:t>
            </a:r>
            <a:r>
              <a:rPr lang="fr-FR" altLang="fr-FR" sz="1100" dirty="0">
                <a:latin typeface="Arial" panose="020B0604020202020204" pitchFamily="34" charset="0"/>
              </a:rPr>
              <a:t> tel que </a:t>
            </a:r>
            <a:r>
              <a:rPr lang="fr-FR" altLang="fr-FR" sz="1100" dirty="0" err="1">
                <a:latin typeface="Arial" panose="020B0604020202020204" pitchFamily="34" charset="0"/>
              </a:rPr>
              <a:t>Calcarea</a:t>
            </a:r>
            <a:r>
              <a:rPr lang="fr-FR" altLang="fr-FR" sz="1100" dirty="0">
                <a:latin typeface="Arial" panose="020B0604020202020204" pitchFamily="34" charset="0"/>
              </a:rPr>
              <a:t> </a:t>
            </a:r>
            <a:r>
              <a:rPr lang="fr-FR" altLang="fr-FR" sz="1100" dirty="0" err="1">
                <a:latin typeface="Arial" panose="020B0604020202020204" pitchFamily="34" charset="0"/>
              </a:rPr>
              <a:t>carbonica</a:t>
            </a:r>
            <a:r>
              <a:rPr lang="fr-FR" altLang="fr-FR" sz="1100" dirty="0">
                <a:latin typeface="Arial" panose="020B0604020202020204" pitchFamily="34" charset="0"/>
              </a:rPr>
              <a:t> (calcaire d’huitre ne provoque pas de troubles ; les indications de </a:t>
            </a:r>
            <a:r>
              <a:rPr lang="fr-FR" altLang="fr-FR" sz="1100" dirty="0" err="1">
                <a:latin typeface="Arial" panose="020B0604020202020204" pitchFamily="34" charset="0"/>
              </a:rPr>
              <a:t>Calcarea</a:t>
            </a:r>
            <a:r>
              <a:rPr lang="fr-FR" altLang="fr-FR" sz="1100" dirty="0">
                <a:latin typeface="Arial" panose="020B0604020202020204" pitchFamily="34" charset="0"/>
              </a:rPr>
              <a:t> </a:t>
            </a:r>
            <a:r>
              <a:rPr lang="fr-FR" altLang="fr-FR" sz="1100" dirty="0" err="1">
                <a:latin typeface="Arial" panose="020B0604020202020204" pitchFamily="34" charset="0"/>
              </a:rPr>
              <a:t>carbonica</a:t>
            </a:r>
            <a:r>
              <a:rPr lang="fr-FR" altLang="fr-FR" sz="1100" dirty="0">
                <a:latin typeface="Arial" panose="020B0604020202020204" pitchFamily="34" charset="0"/>
              </a:rPr>
              <a:t> sont issues de l’expérimentation et l’observation clinique). </a:t>
            </a:r>
          </a:p>
          <a:p>
            <a:pPr eaLnBrk="1" hangingPunct="1">
              <a:defRPr/>
            </a:pPr>
            <a:endParaRPr lang="fr-FR" altLang="fr-FR" sz="1100" dirty="0">
              <a:latin typeface="Arial" panose="020B0604020202020204" pitchFamily="34" charset="0"/>
            </a:endParaRPr>
          </a:p>
        </p:txBody>
      </p:sp>
    </p:spTree>
    <p:extLst>
      <p:ext uri="{BB962C8B-B14F-4D97-AF65-F5344CB8AC3E}">
        <p14:creationId xmlns:p14="http://schemas.microsoft.com/office/powerpoint/2010/main" val="465544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Rot="1" noChangeAspect="1" noChangeArrowheads="1" noTextEdit="1"/>
          </p:cNvSpPr>
          <p:nvPr>
            <p:ph type="sldImg"/>
          </p:nvPr>
        </p:nvSpPr>
        <p:spPr>
          <a:xfrm>
            <a:off x="473075" y="746125"/>
            <a:ext cx="5951538" cy="3348038"/>
          </a:xfrm>
          <a:ln/>
        </p:spPr>
      </p:sp>
      <p:sp>
        <p:nvSpPr>
          <p:cNvPr id="73732" name="Rectangle 3"/>
          <p:cNvSpPr>
            <a:spLocks noGrp="1" noChangeArrowheads="1"/>
          </p:cNvSpPr>
          <p:nvPr>
            <p:ph type="body" idx="1"/>
          </p:nvPr>
        </p:nvSpPr>
        <p:spPr>
          <a:xfrm>
            <a:off x="913026" y="4720394"/>
            <a:ext cx="5886237" cy="4491755"/>
          </a:xfrm>
        </p:spPr>
        <p:txBody>
          <a:bodyPr/>
          <a:lstStyle/>
          <a:p>
            <a:pPr eaLnBrk="1" hangingPunct="1">
              <a:defRPr/>
            </a:pPr>
            <a:endParaRPr lang="fr-FR" altLang="fr-FR" dirty="0">
              <a:latin typeface="Arial" panose="020B0604020202020204" pitchFamily="34" charset="0"/>
            </a:endParaRPr>
          </a:p>
        </p:txBody>
      </p:sp>
    </p:spTree>
    <p:extLst>
      <p:ext uri="{BB962C8B-B14F-4D97-AF65-F5344CB8AC3E}">
        <p14:creationId xmlns:p14="http://schemas.microsoft.com/office/powerpoint/2010/main" val="2329720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Rot="1" noChangeAspect="1" noChangeArrowheads="1" noTextEdit="1"/>
          </p:cNvSpPr>
          <p:nvPr>
            <p:ph type="sldImg"/>
          </p:nvPr>
        </p:nvSpPr>
        <p:spPr>
          <a:xfrm>
            <a:off x="473075" y="746125"/>
            <a:ext cx="5949950" cy="3348038"/>
          </a:xfrm>
          <a:ln/>
        </p:spPr>
      </p:sp>
      <p:sp>
        <p:nvSpPr>
          <p:cNvPr id="82948" name="Rectangle 3"/>
          <p:cNvSpPr>
            <a:spLocks noGrp="1" noChangeArrowheads="1"/>
          </p:cNvSpPr>
          <p:nvPr>
            <p:ph type="body" idx="1"/>
          </p:nvPr>
        </p:nvSpPr>
        <p:spPr>
          <a:xfrm>
            <a:off x="908051" y="4716464"/>
            <a:ext cx="5889625" cy="4465637"/>
          </a:xfrm>
          <a:noFill/>
        </p:spPr>
        <p:txBody>
          <a:bodyPr/>
          <a:lstStyle/>
          <a:p>
            <a:pPr eaLnBrk="1" hangingPunct="1"/>
            <a:r>
              <a:rPr lang="fr-FR" altLang="fr-FR" sz="1100" b="1" u="sng" dirty="0">
                <a:latin typeface="Arial" panose="020B0604020202020204" pitchFamily="34" charset="0"/>
              </a:rPr>
              <a:t>Commentaires</a:t>
            </a:r>
            <a:endParaRPr lang="fr-FR" altLang="fr-FR" sz="1100" dirty="0">
              <a:latin typeface="Arial" panose="020B0604020202020204" pitchFamily="34" charset="0"/>
            </a:endParaRPr>
          </a:p>
          <a:p>
            <a:pPr eaLnBrk="1" hangingPunct="1"/>
            <a:endParaRPr lang="fr-FR" altLang="fr-FR" sz="1100" dirty="0">
              <a:latin typeface="Arial" panose="020B0604020202020204" pitchFamily="34" charset="0"/>
            </a:endParaRPr>
          </a:p>
          <a:p>
            <a:pPr eaLnBrk="1" hangingPunct="1"/>
            <a:r>
              <a:rPr lang="fr-FR" altLang="fr-FR" sz="1100" dirty="0">
                <a:latin typeface="Arial" panose="020B0604020202020204" pitchFamily="34" charset="0"/>
              </a:rPr>
              <a:t>2</a:t>
            </a:r>
            <a:r>
              <a:rPr lang="fr-FR" altLang="fr-FR" sz="1100" baseline="30000" dirty="0">
                <a:latin typeface="Arial" panose="020B0604020202020204" pitchFamily="34" charset="0"/>
              </a:rPr>
              <a:t>ème</a:t>
            </a:r>
            <a:r>
              <a:rPr lang="fr-FR" altLang="fr-FR" sz="1100" dirty="0">
                <a:latin typeface="Arial" panose="020B0604020202020204" pitchFamily="34" charset="0"/>
              </a:rPr>
              <a:t> pilier : la réactivité </a:t>
            </a:r>
          </a:p>
          <a:p>
            <a:pPr eaLnBrk="1" hangingPunct="1"/>
            <a:endParaRPr lang="fr-FR" altLang="fr-FR" sz="1100" dirty="0">
              <a:latin typeface="Arial" panose="020B0604020202020204" pitchFamily="34" charset="0"/>
            </a:endParaRPr>
          </a:p>
          <a:p>
            <a:pPr eaLnBrk="1" hangingPunct="1"/>
            <a:r>
              <a:rPr lang="fr-FR" altLang="fr-FR" sz="1100" b="1" u="sng" dirty="0">
                <a:latin typeface="Arial" panose="020B0604020202020204" pitchFamily="34" charset="0"/>
              </a:rPr>
              <a:t>Par exemple</a:t>
            </a:r>
            <a:r>
              <a:rPr lang="fr-FR" altLang="fr-FR" sz="1100" baseline="0" dirty="0">
                <a:latin typeface="Arial" panose="020B0604020202020204" pitchFamily="34" charset="0"/>
              </a:rPr>
              <a:t> : en cas de syndromes grippaux, caractérisés par de la fièvre, des céphalées, courbatures… certains auront une fièvre élevée à 39/40 avec sueurs et alternance d’agitation et d’abattement ; d’autres auront une fièvre un peu moins élevée à 38/39, une céphalée en casque avec abrutissement ; d’autres encore auront des courbatures améliorées par le repos ou améliorées par le mouvement…  </a:t>
            </a:r>
          </a:p>
          <a:p>
            <a:pPr eaLnBrk="1" hangingPunct="1"/>
            <a:r>
              <a:rPr lang="fr-FR" altLang="fr-FR" sz="1100" dirty="0">
                <a:latin typeface="Arial" panose="020B0604020202020204" pitchFamily="34" charset="0"/>
              </a:rPr>
              <a:t>Le traitement sera individualisé en tenant compte des signes cliniques du syndrome grippal et de ceux personnels au malade (= réaction individuelle du malade).</a:t>
            </a:r>
          </a:p>
          <a:p>
            <a:pPr eaLnBrk="1" hangingPunct="1"/>
            <a:endParaRPr lang="fr-FR" altLang="fr-FR" sz="1100" dirty="0">
              <a:latin typeface="Arial" panose="020B0604020202020204" pitchFamily="34" charset="0"/>
            </a:endParaRPr>
          </a:p>
          <a:p>
            <a:pPr eaLnBrk="1" hangingPunct="1"/>
            <a:r>
              <a:rPr lang="fr-FR" altLang="fr-FR" sz="1100" dirty="0">
                <a:latin typeface="Arial" panose="020B0604020202020204" pitchFamily="34" charset="0"/>
              </a:rPr>
              <a:t>Ex : </a:t>
            </a:r>
            <a:r>
              <a:rPr lang="fr-FR" altLang="fr-FR" sz="1100" i="1" dirty="0">
                <a:latin typeface="Arial" panose="020B0604020202020204" pitchFamily="34" charset="0"/>
              </a:rPr>
              <a:t>si les courbatures sont améliorées par le mouvement, vous penserez à </a:t>
            </a:r>
            <a:r>
              <a:rPr lang="fr-FR" altLang="fr-FR" sz="1100" i="1" dirty="0" err="1">
                <a:latin typeface="Arial" panose="020B0604020202020204" pitchFamily="34" charset="0"/>
              </a:rPr>
              <a:t>Rhus</a:t>
            </a:r>
            <a:r>
              <a:rPr lang="fr-FR" altLang="fr-FR" sz="1100" i="1" dirty="0">
                <a:latin typeface="Arial" panose="020B0604020202020204" pitchFamily="34" charset="0"/>
              </a:rPr>
              <a:t> </a:t>
            </a:r>
            <a:r>
              <a:rPr lang="fr-FR" altLang="fr-FR" sz="1100" i="1" dirty="0" err="1">
                <a:latin typeface="Arial" panose="020B0604020202020204" pitchFamily="34" charset="0"/>
              </a:rPr>
              <a:t>tox</a:t>
            </a:r>
            <a:r>
              <a:rPr lang="fr-FR" altLang="fr-FR" sz="1100" i="1" dirty="0">
                <a:latin typeface="Arial" panose="020B0604020202020204" pitchFamily="34" charset="0"/>
              </a:rPr>
              <a:t>., si elles sont améliorées par le repos, le conseil s’orientera vers </a:t>
            </a:r>
            <a:r>
              <a:rPr lang="fr-FR" altLang="fr-FR" sz="1100" i="1" dirty="0" err="1">
                <a:latin typeface="Arial" panose="020B0604020202020204" pitchFamily="34" charset="0"/>
              </a:rPr>
              <a:t>Bryonia</a:t>
            </a:r>
            <a:r>
              <a:rPr lang="fr-FR" altLang="fr-FR" sz="1100" i="1" dirty="0">
                <a:latin typeface="Arial" panose="020B0604020202020204" pitchFamily="34" charset="0"/>
              </a:rPr>
              <a:t>.</a:t>
            </a:r>
          </a:p>
          <a:p>
            <a:pPr eaLnBrk="1" hangingPunct="1"/>
            <a:endParaRPr lang="fr-FR" altLang="fr-FR" sz="1100" dirty="0">
              <a:latin typeface="Arial" panose="020B0604020202020204" pitchFamily="34" charset="0"/>
            </a:endParaRPr>
          </a:p>
          <a:p>
            <a:pP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250281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473075" y="746125"/>
            <a:ext cx="5949950" cy="3348038"/>
          </a:xfrm>
          <a:ln/>
        </p:spPr>
      </p:sp>
      <p:sp>
        <p:nvSpPr>
          <p:cNvPr id="3" name="Espace réservé des commentaires 2"/>
          <p:cNvSpPr>
            <a:spLocks noGrp="1"/>
          </p:cNvSpPr>
          <p:nvPr>
            <p:ph type="body" idx="1"/>
          </p:nvPr>
        </p:nvSpPr>
        <p:spPr>
          <a:xfrm>
            <a:off x="659757" y="4716464"/>
            <a:ext cx="6137918" cy="4465637"/>
          </a:xfrm>
        </p:spPr>
        <p:txBody>
          <a:bodyPr/>
          <a:lstStyle/>
          <a:p>
            <a:pPr>
              <a:defRPr/>
            </a:pPr>
            <a:r>
              <a:rPr lang="fr-FR" sz="1100" b="1" u="sng" dirty="0">
                <a:latin typeface="Arial" panose="020B0604020202020204" pitchFamily="34" charset="0"/>
                <a:cs typeface="Arial" panose="020B0604020202020204" pitchFamily="34" charset="0"/>
              </a:rPr>
              <a:t>Commentaires</a:t>
            </a:r>
          </a:p>
          <a:p>
            <a:pPr>
              <a:defRPr/>
            </a:pPr>
            <a:endParaRPr lang="fr-FR" sz="11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fr-FR" sz="1100" b="0" dirty="0">
                <a:latin typeface="Arial" panose="020B0604020202020204" pitchFamily="34" charset="0"/>
                <a:cs typeface="Arial" panose="020B0604020202020204" pitchFamily="34" charset="0"/>
              </a:rPr>
              <a:t>Le CDFH met en œuvre des actions à destination des personnes en situation de handicap </a:t>
            </a:r>
          </a:p>
        </p:txBody>
      </p:sp>
    </p:spTree>
    <p:extLst>
      <p:ext uri="{BB962C8B-B14F-4D97-AF65-F5344CB8AC3E}">
        <p14:creationId xmlns:p14="http://schemas.microsoft.com/office/powerpoint/2010/main" val="3282608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Rot="1" noChangeAspect="1" noChangeArrowheads="1" noTextEdit="1"/>
          </p:cNvSpPr>
          <p:nvPr>
            <p:ph type="sldImg"/>
          </p:nvPr>
        </p:nvSpPr>
        <p:spPr>
          <a:xfrm>
            <a:off x="473075" y="746125"/>
            <a:ext cx="5949950" cy="3348038"/>
          </a:xfrm>
          <a:ln/>
        </p:spPr>
      </p:sp>
      <p:sp>
        <p:nvSpPr>
          <p:cNvPr id="80900" name="Rectangle 3"/>
          <p:cNvSpPr>
            <a:spLocks noGrp="1" noChangeArrowheads="1"/>
          </p:cNvSpPr>
          <p:nvPr>
            <p:ph type="body" idx="1"/>
          </p:nvPr>
        </p:nvSpPr>
        <p:spPr>
          <a:xfrm>
            <a:off x="838201" y="4716464"/>
            <a:ext cx="5959476" cy="4465637"/>
          </a:xfrm>
          <a:noFill/>
        </p:spPr>
        <p:txBody>
          <a:bodyPr/>
          <a:lstStyle/>
          <a:p>
            <a:pPr eaLnBrk="1" hangingPunct="1"/>
            <a:r>
              <a:rPr lang="fr-FR" altLang="fr-FR" sz="1100" b="1" u="sng" dirty="0">
                <a:latin typeface="Arial" panose="020B0604020202020204" pitchFamily="34" charset="0"/>
              </a:rPr>
              <a:t>Commentaires</a:t>
            </a:r>
          </a:p>
          <a:p>
            <a:pPr eaLnBrk="1" hangingPunct="1"/>
            <a:endParaRPr lang="fr-FR" altLang="fr-FR" sz="1100"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100" dirty="0">
                <a:latin typeface="Arial" panose="020B0604020202020204" pitchFamily="34" charset="0"/>
              </a:rPr>
              <a:t>On ne réagit pas tous pareil…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altLang="fr-FR" sz="1100" dirty="0">
              <a:latin typeface="Arial" panose="020B0604020202020204" pitchFamily="34" charset="0"/>
            </a:endParaRPr>
          </a:p>
          <a:p>
            <a:pPr eaLnBrk="1" hangingPunct="1"/>
            <a:r>
              <a:rPr lang="fr-FR" altLang="fr-FR" sz="1100" dirty="0">
                <a:latin typeface="Arial" panose="020B0604020202020204" pitchFamily="34" charset="0"/>
              </a:rPr>
              <a:t>Tous les patients présentant la même maladie ont des symptômes communs.</a:t>
            </a:r>
          </a:p>
          <a:p>
            <a:pPr eaLnBrk="1" hangingPunct="1"/>
            <a:r>
              <a:rPr lang="fr-FR" altLang="fr-FR" sz="1100" dirty="0">
                <a:latin typeface="Arial" panose="020B0604020202020204" pitchFamily="34" charset="0"/>
              </a:rPr>
              <a:t>A ces symptômes s’ajoutent des signes variables qui traduisent la réactivité personnelle de chacun.</a:t>
            </a:r>
          </a:p>
          <a:p>
            <a:pPr eaLnBrk="1" hangingPunct="1"/>
            <a:endParaRPr lang="fr-FR" altLang="fr-FR" sz="1100" dirty="0">
              <a:latin typeface="Arial" panose="020B0604020202020204" pitchFamily="34" charset="0"/>
            </a:endParaRPr>
          </a:p>
          <a:p>
            <a:pPr eaLnBrk="1" hangingPunct="1"/>
            <a:r>
              <a:rPr lang="fr-FR" altLang="fr-FR" sz="1100" dirty="0">
                <a:latin typeface="Arial" panose="020B0604020202020204" pitchFamily="34" charset="0"/>
              </a:rPr>
              <a:t>RIM = </a:t>
            </a:r>
            <a:r>
              <a:rPr lang="fr-FR" altLang="fr-FR" sz="1100" b="1" dirty="0">
                <a:latin typeface="Arial" panose="020B0604020202020204" pitchFamily="34" charset="0"/>
              </a:rPr>
              <a:t>Réaction individuelle du malade </a:t>
            </a:r>
            <a:endParaRPr lang="fr-FR" altLang="fr-FR" sz="1100" dirty="0">
              <a:latin typeface="Arial" panose="020B0604020202020204" pitchFamily="34" charset="0"/>
            </a:endParaRPr>
          </a:p>
          <a:p>
            <a:pPr eaLnBrk="1" hangingPunct="1"/>
            <a:endParaRPr lang="fr-FR" altLang="fr-FR" sz="1100" dirty="0">
              <a:latin typeface="Arial" panose="020B0604020202020204" pitchFamily="34" charset="0"/>
            </a:endParaRPr>
          </a:p>
          <a:p>
            <a:pPr eaLnBrk="1" hangingPunct="1"/>
            <a:r>
              <a:rPr lang="fr-FR" altLang="fr-FR" sz="1100" dirty="0">
                <a:latin typeface="Arial" panose="020B0604020202020204" pitchFamily="34" charset="0"/>
              </a:rPr>
              <a:t>Traitement individualisé = prescription de médicaments homéopathiques correspondant à l’association des signes caractéristiques de la maladie et du mode d’expression des symptômes du patient du fait de sa maladie (RIM).</a:t>
            </a:r>
          </a:p>
          <a:p>
            <a:pPr eaLnBrk="1" hangingPunct="1"/>
            <a:endParaRPr lang="fr-FR" altLang="fr-FR" sz="1100" dirty="0">
              <a:latin typeface="Arial" panose="020B0604020202020204" pitchFamily="34" charset="0"/>
            </a:endParaRPr>
          </a:p>
          <a:p>
            <a:pPr eaLnBrk="1" hangingPunct="1"/>
            <a:endParaRPr lang="fr-FR" altLang="fr-FR" sz="1100" dirty="0">
              <a:latin typeface="Arial" panose="020B0604020202020204" pitchFamily="34" charset="0"/>
            </a:endParaRPr>
          </a:p>
          <a:p>
            <a:pPr algn="ct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31644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Rot="1" noChangeAspect="1" noChangeArrowheads="1" noTextEdit="1"/>
          </p:cNvSpPr>
          <p:nvPr>
            <p:ph type="sldImg"/>
          </p:nvPr>
        </p:nvSpPr>
        <p:spPr>
          <a:xfrm>
            <a:off x="471488" y="746125"/>
            <a:ext cx="5949950" cy="3348038"/>
          </a:xfrm>
          <a:ln/>
        </p:spPr>
      </p:sp>
      <p:sp>
        <p:nvSpPr>
          <p:cNvPr id="84996" name="Rectangle 3"/>
          <p:cNvSpPr>
            <a:spLocks noGrp="1" noChangeArrowheads="1"/>
          </p:cNvSpPr>
          <p:nvPr>
            <p:ph type="body" idx="1"/>
          </p:nvPr>
        </p:nvSpPr>
        <p:spPr>
          <a:xfrm>
            <a:off x="763589" y="4714875"/>
            <a:ext cx="5953125" cy="4467225"/>
          </a:xfrm>
          <a:noFill/>
        </p:spPr>
        <p:txBody>
          <a:bodyPr/>
          <a:lstStyle/>
          <a:p>
            <a:pPr>
              <a:spcBef>
                <a:spcPct val="0"/>
              </a:spcBef>
              <a:tabLst>
                <a:tab pos="180957" algn="l"/>
              </a:tabLst>
            </a:pPr>
            <a:r>
              <a:rPr lang="fr-FR" altLang="fr-FR" sz="1100" b="1" u="sng" dirty="0">
                <a:latin typeface="Arial" panose="020B0604020202020204" pitchFamily="34" charset="0"/>
              </a:rPr>
              <a:t>Commentaires </a:t>
            </a:r>
          </a:p>
          <a:p>
            <a:pPr>
              <a:spcBef>
                <a:spcPct val="0"/>
              </a:spcBef>
              <a:tabLst>
                <a:tab pos="180957" algn="l"/>
              </a:tabLst>
            </a:pPr>
            <a:endParaRPr lang="fr-FR" altLang="fr-FR" sz="1100" b="1" u="sng" dirty="0">
              <a:latin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0957" algn="l"/>
              </a:tabLst>
              <a:defRPr/>
            </a:pPr>
            <a:r>
              <a:rPr lang="fr-FR" altLang="fr-FR" sz="1100" b="1" dirty="0">
                <a:latin typeface="Arial" panose="020B0604020202020204" pitchFamily="34" charset="0"/>
                <a:cs typeface="Arial" panose="020B0604020202020204" pitchFamily="34" charset="0"/>
              </a:rPr>
              <a:t>Donner des exemples de sensations, modalités et signes concomitants</a:t>
            </a:r>
          </a:p>
          <a:p>
            <a:pPr>
              <a:spcBef>
                <a:spcPct val="0"/>
              </a:spcBef>
              <a:tabLst>
                <a:tab pos="180957" algn="l"/>
              </a:tabLst>
            </a:pPr>
            <a:endParaRPr lang="fr-FR" altLang="fr-FR" sz="1100" b="1" u="sng" dirty="0">
              <a:latin typeface="Arial" panose="020B0604020202020204" pitchFamily="34" charset="0"/>
            </a:endParaRPr>
          </a:p>
          <a:p>
            <a:pPr>
              <a:spcBef>
                <a:spcPct val="0"/>
              </a:spcBef>
              <a:tabLst>
                <a:tab pos="180957" algn="l"/>
              </a:tabLst>
            </a:pPr>
            <a:r>
              <a:rPr lang="fr-FR" altLang="fr-FR" sz="1100" dirty="0">
                <a:latin typeface="Arial" panose="020B0604020202020204" pitchFamily="34" charset="0"/>
              </a:rPr>
              <a:t>Signe concomitant = signe associé qui apparait en même temps que la maladie</a:t>
            </a:r>
          </a:p>
          <a:p>
            <a:pPr>
              <a:spcBef>
                <a:spcPct val="0"/>
              </a:spcBef>
              <a:tabLst>
                <a:tab pos="180957" algn="l"/>
              </a:tabLst>
            </a:pPr>
            <a:endParaRPr lang="fr-FR" altLang="fr-FR" sz="1100" dirty="0">
              <a:latin typeface="Arial" panose="020B0604020202020204" pitchFamily="34" charset="0"/>
            </a:endParaRPr>
          </a:p>
          <a:p>
            <a:pPr>
              <a:spcBef>
                <a:spcPct val="0"/>
              </a:spcBef>
              <a:tabLst>
                <a:tab pos="180957" algn="l"/>
              </a:tabLst>
            </a:pPr>
            <a:r>
              <a:rPr lang="fr-FR" altLang="fr-FR" sz="1800"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rPr>
              <a:t>La RIM permet d’aider à choisir le ou les médicament(s) homéopathique(s) en </a:t>
            </a:r>
            <a:r>
              <a:rPr lang="fr-FR" altLang="fr-FR" sz="1100" i="1" dirty="0" err="1">
                <a:latin typeface="Arial" panose="020B0604020202020204" pitchFamily="34" charset="0"/>
              </a:rPr>
              <a:t>aigü</a:t>
            </a:r>
            <a:r>
              <a:rPr lang="fr-FR" altLang="fr-FR" sz="1100" i="1" dirty="0">
                <a:latin typeface="Arial" panose="020B0604020202020204" pitchFamily="34" charset="0"/>
              </a:rPr>
              <a:t> (souche + la dilution)</a:t>
            </a:r>
          </a:p>
          <a:p>
            <a:pPr>
              <a:spcBef>
                <a:spcPct val="0"/>
              </a:spcBef>
              <a:tabLst>
                <a:tab pos="180957" algn="l"/>
              </a:tabLst>
            </a:pPr>
            <a:endParaRPr lang="fr-FR" altLang="fr-FR" sz="1100" dirty="0">
              <a:latin typeface="Arial" panose="020B0604020202020204" pitchFamily="34" charset="0"/>
            </a:endParaRPr>
          </a:p>
          <a:p>
            <a:pPr>
              <a:spcBef>
                <a:spcPct val="0"/>
              </a:spcBef>
              <a:tabLst>
                <a:tab pos="180957" algn="l"/>
              </a:tabLst>
            </a:pPr>
            <a:endParaRPr lang="fr-FR" altLang="fr-FR" sz="1100" dirty="0">
              <a:latin typeface="Arial" panose="020B0604020202020204" pitchFamily="34" charset="0"/>
            </a:endParaRPr>
          </a:p>
        </p:txBody>
      </p:sp>
    </p:spTree>
    <p:extLst>
      <p:ext uri="{BB962C8B-B14F-4D97-AF65-F5344CB8AC3E}">
        <p14:creationId xmlns:p14="http://schemas.microsoft.com/office/powerpoint/2010/main" val="2469502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Rot="1" noChangeAspect="1" noChangeArrowheads="1" noTextEdit="1"/>
          </p:cNvSpPr>
          <p:nvPr>
            <p:ph type="sldImg"/>
          </p:nvPr>
        </p:nvSpPr>
        <p:spPr>
          <a:xfrm>
            <a:off x="46038" y="722313"/>
            <a:ext cx="6426200" cy="3616325"/>
          </a:xfrm>
          <a:ln/>
        </p:spPr>
      </p:sp>
      <p:sp>
        <p:nvSpPr>
          <p:cNvPr id="156675" name="Rectangle 3"/>
          <p:cNvSpPr>
            <a:spLocks noGrp="1" noChangeArrowheads="1"/>
          </p:cNvSpPr>
          <p:nvPr>
            <p:ph type="body" idx="1"/>
          </p:nvPr>
        </p:nvSpPr>
        <p:spPr>
          <a:xfrm>
            <a:off x="777240" y="4532417"/>
            <a:ext cx="6020436" cy="5058624"/>
          </a:xfrm>
        </p:spPr>
        <p:txBody>
          <a:bodyPr lIns="91351" tIns="45677" rIns="91351" bIns="45677"/>
          <a:lstStyle/>
          <a:p>
            <a:pPr defTabSz="441082" eaLnBrk="1" hangingPunct="1">
              <a:defRPr/>
            </a:pPr>
            <a:r>
              <a:rPr lang="fr-FR" altLang="fr-FR" sz="1100" b="1" u="sng" dirty="0">
                <a:latin typeface="Arial" panose="020B0604020202020204" pitchFamily="34" charset="0"/>
                <a:cs typeface="Arial" panose="020B0604020202020204" pitchFamily="34" charset="0"/>
              </a:rPr>
              <a:t>Commentaires</a:t>
            </a:r>
            <a:r>
              <a:rPr lang="fr-FR" altLang="fr-FR" sz="1100" dirty="0">
                <a:latin typeface="Arial" panose="020B0604020202020204" pitchFamily="34" charset="0"/>
                <a:cs typeface="Arial" panose="020B0604020202020204" pitchFamily="34" charset="0"/>
              </a:rPr>
              <a:t> : 		</a:t>
            </a:r>
          </a:p>
          <a:p>
            <a:pPr marL="165405" indent="-165405" defTabSz="441082" eaLnBrk="1" hangingPunct="1">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Présenter l’outil d’organisation et les 4 cadrans</a:t>
            </a:r>
            <a:r>
              <a:rPr lang="fr-FR" altLang="fr-FR" sz="1800" dirty="0">
                <a:latin typeface="Arial" panose="020B0604020202020204" pitchFamily="34" charset="0"/>
                <a:sym typeface="Webdings" panose="05030102010509060703" pitchFamily="18" charset="2"/>
              </a:rPr>
              <a:t> </a:t>
            </a:r>
          </a:p>
          <a:p>
            <a:pPr defTabSz="441082" eaLnBrk="1" hangingPunct="1">
              <a:defRPr/>
            </a:pPr>
            <a:r>
              <a:rPr lang="fr-FR" altLang="fr-FR" sz="1800" dirty="0">
                <a:latin typeface="Arial" panose="020B0604020202020204" pitchFamily="34" charset="0"/>
                <a:sym typeface="Webdings" panose="05030102010509060703" pitchFamily="18" charset="2"/>
              </a:rPr>
              <a:t></a:t>
            </a:r>
            <a:r>
              <a:rPr lang="fr-FR" altLang="fr-FR" sz="1700" dirty="0">
                <a:latin typeface="Arial" panose="020B0604020202020204" pitchFamily="34" charset="0"/>
                <a:sym typeface="Webdings" panose="05030102010509060703" pitchFamily="18" charset="2"/>
              </a:rPr>
              <a:t> </a:t>
            </a:r>
            <a:r>
              <a:rPr lang="fr-FR" altLang="fr-FR" sz="1100"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sym typeface="Webdings" panose="05030102010509060703" pitchFamily="18" charset="2"/>
              </a:rPr>
              <a:t>Concrètement, nous utilisons un outil qui permet d’organiser les différentes informations issues de l’interrogatoire et de l’observation du patient</a:t>
            </a:r>
          </a:p>
          <a:p>
            <a:pPr>
              <a:spcAft>
                <a:spcPts val="0"/>
              </a:spcAft>
              <a:tabLst>
                <a:tab pos="1650035" algn="l"/>
              </a:tabLst>
            </a:pPr>
            <a:r>
              <a:rPr lang="fr-FR" sz="1800" dirty="0">
                <a:latin typeface="Arial" panose="020B0604020202020204" pitchFamily="34" charset="0"/>
                <a:ea typeface="Times New Roman" panose="02020603050405020304" pitchFamily="18" charset="0"/>
                <a:sym typeface="Webdings" panose="05030102010509060703" pitchFamily="18" charset="2"/>
              </a:rPr>
              <a:t></a:t>
            </a:r>
            <a:r>
              <a:rPr lang="fr-FR" sz="1100" dirty="0">
                <a:latin typeface="Arial" panose="020B0604020202020204" pitchFamily="34" charset="0"/>
                <a:ea typeface="Times New Roman" panose="02020603050405020304" pitchFamily="18" charset="0"/>
              </a:rPr>
              <a:t> </a:t>
            </a:r>
            <a:r>
              <a:rPr lang="fr-FR" sz="1100" u="sng" dirty="0">
                <a:latin typeface="Arial" panose="020B0604020202020204" pitchFamily="34" charset="0"/>
                <a:ea typeface="Times New Roman" panose="02020603050405020304" pitchFamily="18" charset="0"/>
              </a:rPr>
              <a:t>Pour info</a:t>
            </a:r>
            <a:r>
              <a:rPr lang="fr-FR" sz="1100" dirty="0">
                <a:latin typeface="Arial" panose="020B0604020202020204" pitchFamily="34" charset="0"/>
                <a:ea typeface="Times New Roman" panose="02020603050405020304" pitchFamily="18" charset="0"/>
              </a:rPr>
              <a:t> : </a:t>
            </a:r>
            <a:r>
              <a:rPr lang="fr-FR" altLang="fr-FR" sz="1100" dirty="0">
                <a:latin typeface="Arial" panose="020B0604020202020204" pitchFamily="34" charset="0"/>
                <a:cs typeface="Arial" panose="020B0604020202020204" pitchFamily="34" charset="0"/>
              </a:rPr>
              <a:t>Outil basé sur schéma de </a:t>
            </a:r>
            <a:r>
              <a:rPr lang="fr-FR" altLang="fr-FR" sz="1100" dirty="0" err="1">
                <a:latin typeface="Arial" panose="020B0604020202020204" pitchFamily="34" charset="0"/>
                <a:cs typeface="Arial" panose="020B0604020202020204" pitchFamily="34" charset="0"/>
              </a:rPr>
              <a:t>Hering</a:t>
            </a:r>
            <a:r>
              <a:rPr lang="fr-FR" altLang="fr-FR" sz="1100" dirty="0">
                <a:latin typeface="Arial" panose="020B0604020202020204" pitchFamily="34" charset="0"/>
                <a:cs typeface="Arial" panose="020B0604020202020204" pitchFamily="34" charset="0"/>
              </a:rPr>
              <a:t> </a:t>
            </a:r>
          </a:p>
          <a:p>
            <a:pPr>
              <a:spcAft>
                <a:spcPts val="0"/>
              </a:spcAft>
              <a:tabLst>
                <a:tab pos="1650035" algn="l"/>
              </a:tabLst>
            </a:pPr>
            <a:r>
              <a:rPr lang="fr-FR" sz="1100" dirty="0">
                <a:latin typeface="Arial" panose="020B0604020202020204" pitchFamily="34" charset="0"/>
                <a:ea typeface="Times New Roman" panose="02020603050405020304" pitchFamily="18" charset="0"/>
              </a:rPr>
              <a:t>Constantin HERING (1800-1880), médecin allemand disciple d’Hahnemann, introduit l'homéopathie en Amérique. </a:t>
            </a:r>
            <a:endParaRPr lang="fr-FR" sz="1400" dirty="0">
              <a:latin typeface="Arial" panose="020B0604020202020204" pitchFamily="34" charset="0"/>
              <a:ea typeface="Times New Roman" panose="02020603050405020304" pitchFamily="18" charset="0"/>
            </a:endParaRPr>
          </a:p>
          <a:p>
            <a:pPr>
              <a:spcAft>
                <a:spcPts val="0"/>
              </a:spcAft>
              <a:tabLst>
                <a:tab pos="1650035" algn="l"/>
              </a:tabLst>
            </a:pPr>
            <a:r>
              <a:rPr lang="fr-FR" sz="1100" dirty="0">
                <a:latin typeface="Arial" panose="020B0604020202020204" pitchFamily="34" charset="0"/>
                <a:ea typeface="Times New Roman" panose="02020603050405020304" pitchFamily="18" charset="0"/>
              </a:rPr>
              <a:t>Il a proposé un outil de valorisation et de classification des symptômes lors de l’interrogatoire du patient.</a:t>
            </a:r>
          </a:p>
          <a:p>
            <a:pPr>
              <a:spcBef>
                <a:spcPts val="0"/>
              </a:spcBef>
              <a:spcAft>
                <a:spcPts val="0"/>
              </a:spcAft>
              <a:tabLst>
                <a:tab pos="1650035" algn="l"/>
              </a:tabLst>
            </a:pPr>
            <a:endParaRPr lang="fr-FR" sz="1400" dirty="0">
              <a:latin typeface="Arial" panose="020B0604020202020204" pitchFamily="34" charset="0"/>
              <a:ea typeface="Times New Roman" panose="02020603050405020304" pitchFamily="18" charset="0"/>
            </a:endParaRPr>
          </a:p>
          <a:p>
            <a:pPr marL="171416" indent="-171416" defTabSz="441082" eaLnBrk="1" hangingPunct="1">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Positionner la RIM : sensations + modalités + signes concomitants</a:t>
            </a:r>
          </a:p>
          <a:p>
            <a:pPr defTabSz="441082" eaLnBrk="1" hangingPunct="1">
              <a:defRPr/>
            </a:pPr>
            <a:endParaRPr lang="fr-FR" altLang="fr-FR" sz="1100" b="1" dirty="0">
              <a:latin typeface="Arial" panose="020B0604020202020204" pitchFamily="34" charset="0"/>
              <a:cs typeface="Arial" panose="020B0604020202020204" pitchFamily="34" charset="0"/>
            </a:endParaRPr>
          </a:p>
          <a:p>
            <a:pPr marL="171416" indent="-171416" defTabSz="441082" eaLnBrk="1" hangingPunct="1">
              <a:buFont typeface="Arial" panose="020B0604020202020204" pitchFamily="34" charset="0"/>
              <a:buChar char="•"/>
              <a:defRPr/>
            </a:pPr>
            <a:r>
              <a:rPr lang="fr-FR" altLang="fr-FR" b="1" dirty="0"/>
              <a:t>Construire l’outil au </a:t>
            </a:r>
            <a:r>
              <a:rPr lang="fr-FR" altLang="fr-FR" b="1" dirty="0" err="1"/>
              <a:t>paper</a:t>
            </a:r>
            <a:r>
              <a:rPr lang="fr-FR" altLang="fr-FR" b="1" dirty="0"/>
              <a:t> à partir de l’exemple des états grippaux : les interpeler et positionner les informations dans les différents cadrans correspondants</a:t>
            </a:r>
          </a:p>
          <a:p>
            <a:pPr marL="182563" defTabSz="441082" eaLnBrk="1" hangingPunct="1">
              <a:spcBef>
                <a:spcPts val="600"/>
              </a:spcBef>
              <a:defRPr/>
            </a:pPr>
            <a:r>
              <a:rPr lang="fr-FR" altLang="fr-FR" dirty="0"/>
              <a:t>- Fièvre 			</a:t>
            </a:r>
            <a:r>
              <a:rPr lang="fr-FR" altLang="fr-FR" dirty="0">
                <a:sym typeface="Wingdings" panose="05000000000000000000" pitchFamily="2" charset="2"/>
              </a:rPr>
              <a:t> </a:t>
            </a:r>
            <a:r>
              <a:rPr lang="fr-FR" altLang="fr-FR" dirty="0"/>
              <a:t>± élevée 39/40 ou 38/39, ± sueurs</a:t>
            </a:r>
          </a:p>
          <a:p>
            <a:pPr marL="182563" defTabSz="441082" eaLnBrk="1" hangingPunct="1">
              <a:spcBef>
                <a:spcPts val="300"/>
              </a:spcBef>
              <a:defRPr/>
            </a:pPr>
            <a:r>
              <a:rPr lang="fr-FR" altLang="fr-FR" dirty="0"/>
              <a:t>- Céphalées		</a:t>
            </a:r>
            <a:r>
              <a:rPr lang="fr-FR" altLang="fr-FR" dirty="0">
                <a:sym typeface="Wingdings" panose="05000000000000000000" pitchFamily="2" charset="2"/>
              </a:rPr>
              <a:t> </a:t>
            </a:r>
            <a:r>
              <a:rPr lang="fr-FR" altLang="fr-FR" dirty="0"/>
              <a:t>en casque, avec abrutissement</a:t>
            </a:r>
          </a:p>
          <a:p>
            <a:pPr marL="182563" defTabSz="441082" eaLnBrk="1" hangingPunct="1">
              <a:spcBef>
                <a:spcPts val="300"/>
              </a:spcBef>
              <a:defRPr/>
            </a:pPr>
            <a:r>
              <a:rPr lang="fr-FR" altLang="fr-FR" dirty="0"/>
              <a:t>- Courbatures		</a:t>
            </a:r>
            <a:r>
              <a:rPr lang="fr-FR" altLang="fr-FR" dirty="0">
                <a:sym typeface="Wingdings" panose="05000000000000000000" pitchFamily="2" charset="2"/>
              </a:rPr>
              <a:t> </a:t>
            </a:r>
            <a:r>
              <a:rPr lang="fr-FR" altLang="fr-FR" dirty="0"/>
              <a:t>localisées ou généralisées, améliorées par le mouvement ou 				le repos</a:t>
            </a:r>
          </a:p>
          <a:p>
            <a:pPr marL="182563" defTabSz="441082" eaLnBrk="1" hangingPunct="1">
              <a:spcBef>
                <a:spcPts val="300"/>
              </a:spcBef>
              <a:defRPr/>
            </a:pPr>
            <a:r>
              <a:rPr lang="fr-FR" altLang="fr-FR" dirty="0"/>
              <a:t>- Frissons</a:t>
            </a:r>
          </a:p>
          <a:p>
            <a:pPr eaLnBrk="1" hangingPunct="1">
              <a:defRPr/>
            </a:pPr>
            <a:endParaRPr lang="fr-FR" altLang="fr-FR" sz="1100" i="1" dirty="0">
              <a:latin typeface="Arial" panose="020B0604020202020204" pitchFamily="34" charset="0"/>
              <a:cs typeface="Arial" panose="020B0604020202020204" pitchFamily="34" charset="0"/>
            </a:endParaRPr>
          </a:p>
          <a:p>
            <a:pPr eaLnBrk="1" hangingPunct="1">
              <a:defRPr/>
            </a:pPr>
            <a:r>
              <a:rPr lang="fr-FR" altLang="fr-FR" sz="1100" i="1" dirty="0">
                <a:latin typeface="Arial" panose="020B0604020202020204" pitchFamily="34" charset="0"/>
                <a:cs typeface="Arial" panose="020B0604020202020204" pitchFamily="34" charset="0"/>
              </a:rPr>
              <a:t>Les signes caractéristiques ainsi classés sont comparés aux signes décrits dans la matière médicale, ce qui permet de trouver le (ou les) médicament(s) qui correspond(</a:t>
            </a:r>
            <a:r>
              <a:rPr lang="fr-FR" altLang="fr-FR" sz="1100" i="1" dirty="0" err="1">
                <a:latin typeface="Arial" panose="020B0604020202020204" pitchFamily="34" charset="0"/>
                <a:cs typeface="Arial" panose="020B0604020202020204" pitchFamily="34" charset="0"/>
              </a:rPr>
              <a:t>ent</a:t>
            </a:r>
            <a:r>
              <a:rPr lang="fr-FR" altLang="fr-FR" sz="1100" i="1" dirty="0">
                <a:latin typeface="Arial" panose="020B0604020202020204" pitchFamily="34" charset="0"/>
                <a:cs typeface="Arial" panose="020B0604020202020204" pitchFamily="34" charset="0"/>
              </a:rPr>
              <a:t>) le plus. </a:t>
            </a:r>
          </a:p>
          <a:p>
            <a:pPr marL="165405" indent="-165405" eaLnBrk="1" hangingPunct="1">
              <a:buFont typeface="Arial" panose="020B0604020202020204" pitchFamily="34" charset="0"/>
              <a:buChar char="•"/>
              <a:defRPr/>
            </a:pPr>
            <a:endParaRPr lang="fr-FR" sz="1100" b="1" dirty="0">
              <a:latin typeface="Arial" panose="020B0604020202020204" pitchFamily="34" charset="0"/>
              <a:cs typeface="Arial" panose="020B0604020202020204" pitchFamily="34" charset="0"/>
            </a:endParaRPr>
          </a:p>
          <a:p>
            <a:pPr eaLnBrk="1" hangingPunct="1">
              <a:defRPr/>
            </a:pPr>
            <a:endParaRPr lang="fr-FR" altLang="fr-FR" sz="1100" dirty="0">
              <a:latin typeface="Arial" panose="020B0604020202020204" pitchFamily="34" charset="0"/>
              <a:cs typeface="Arial" panose="020B0604020202020204" pitchFamily="34" charset="0"/>
            </a:endParaRPr>
          </a:p>
          <a:p>
            <a:pPr defTabSz="441082" eaLnBrk="1" hangingPunct="1">
              <a:defRPr/>
            </a:pPr>
            <a:endParaRPr lang="fr-FR" altLang="ja-JP" sz="1100" dirty="0"/>
          </a:p>
          <a:p>
            <a:pPr defTabSz="441082" eaLnBrk="1" hangingPunct="1">
              <a:defRPr/>
            </a:pPr>
            <a:endParaRPr lang="fr-FR" altLang="fr-FR" sz="1100" b="1" dirty="0"/>
          </a:p>
          <a:p>
            <a:pPr defTabSz="441082" eaLnBrk="1" hangingPunct="1">
              <a:defRPr/>
            </a:pPr>
            <a:endParaRPr lang="fr-FR" altLang="fr-FR" sz="1100" b="1" dirty="0"/>
          </a:p>
          <a:p>
            <a:pPr defTabSz="441082" eaLnBrk="1" hangingPunct="1">
              <a:defRPr/>
            </a:pPr>
            <a:endParaRPr lang="fr-FR" altLang="fr-FR" sz="1100" b="1" dirty="0"/>
          </a:p>
          <a:p>
            <a:pPr defTabSz="441082" eaLnBrk="1" hangingPunct="1">
              <a:defRPr/>
            </a:pPr>
            <a:endParaRPr lang="fr-FR" altLang="fr-FR" sz="1100" dirty="0">
              <a:sym typeface="Wingdings" panose="05000000000000000000" pitchFamily="2" charset="2"/>
            </a:endParaRPr>
          </a:p>
        </p:txBody>
      </p:sp>
    </p:spTree>
    <p:extLst>
      <p:ext uri="{BB962C8B-B14F-4D97-AF65-F5344CB8AC3E}">
        <p14:creationId xmlns:p14="http://schemas.microsoft.com/office/powerpoint/2010/main" val="3825418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92480" y="4716464"/>
            <a:ext cx="6005195" cy="5165152"/>
          </a:xfrm>
        </p:spPr>
        <p:txBody>
          <a:bodyPr/>
          <a:lstStyle/>
          <a:p>
            <a:pPr eaLnBrk="1" hangingPunct="1">
              <a:defRPr/>
            </a:pPr>
            <a:r>
              <a:rPr lang="fr-FR" altLang="fr-FR" sz="1100" b="1" u="sng" dirty="0">
                <a:latin typeface="Arial" panose="020B0604020202020204" pitchFamily="34" charset="0"/>
              </a:rPr>
              <a:t>Commentaires</a:t>
            </a:r>
            <a:r>
              <a:rPr lang="fr-FR" altLang="fr-FR" sz="1100" dirty="0">
                <a:latin typeface="Arial" panose="020B0604020202020204" pitchFamily="34" charset="0"/>
              </a:rPr>
              <a:t> :</a:t>
            </a:r>
          </a:p>
          <a:p>
            <a:pPr eaLnBrk="1" hangingPunct="1">
              <a:defRPr/>
            </a:pPr>
            <a:endParaRPr lang="fr-FR" altLang="fr-FR" sz="1100" dirty="0">
              <a:latin typeface="Arial" panose="020B0604020202020204" pitchFamily="34" charset="0"/>
            </a:endParaRPr>
          </a:p>
          <a:p>
            <a:pPr eaLnBrk="1" hangingPunct="1">
              <a:defRPr/>
            </a:pPr>
            <a:r>
              <a:rPr lang="fr-FR" altLang="fr-FR" sz="1700" dirty="0">
                <a:solidFill>
                  <a:srgbClr val="000000"/>
                </a:solidFill>
                <a:sym typeface="Webdings" panose="05030102010509060703" pitchFamily="18" charset="2"/>
              </a:rPr>
              <a:t> </a:t>
            </a:r>
            <a:r>
              <a:rPr lang="fr-FR" altLang="fr-FR" sz="1100" i="1" dirty="0">
                <a:latin typeface="Arial" panose="020B0604020202020204" pitchFamily="34" charset="0"/>
              </a:rPr>
              <a:t>Qu’est-ce qu’une matière médicale ?</a:t>
            </a:r>
          </a:p>
          <a:p>
            <a:pPr eaLnBrk="1" hangingPunct="1">
              <a:spcBef>
                <a:spcPts val="600"/>
              </a:spcBef>
              <a:defRPr/>
            </a:pPr>
            <a:r>
              <a:rPr lang="fr-FR" altLang="fr-FR" sz="1100" dirty="0">
                <a:latin typeface="Arial" panose="020B0604020202020204" pitchFamily="34" charset="0"/>
              </a:rPr>
              <a:t>La Matière médicale homéopathique regroupe les </a:t>
            </a:r>
            <a:r>
              <a:rPr lang="fr-FR" altLang="fr-FR" sz="1100" dirty="0" err="1">
                <a:latin typeface="Arial" panose="020B0604020202020204" pitchFamily="34" charset="0"/>
              </a:rPr>
              <a:t>pathogénésies</a:t>
            </a:r>
            <a:r>
              <a:rPr lang="fr-FR" altLang="fr-FR" sz="1100" dirty="0">
                <a:latin typeface="Arial" panose="020B0604020202020204" pitchFamily="34" charset="0"/>
              </a:rPr>
              <a:t> des médicaments homéopathiques</a:t>
            </a:r>
          </a:p>
          <a:p>
            <a:pPr eaLnBrk="1" hangingPunct="1">
              <a:defRPr/>
            </a:pPr>
            <a:endParaRPr lang="fr-FR" altLang="fr-FR" sz="1100" dirty="0">
              <a:latin typeface="Arial" panose="020B0604020202020204" pitchFamily="34" charset="0"/>
            </a:endParaRP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Expliciter le terme « PATHOGENESIE »</a:t>
            </a:r>
            <a:r>
              <a:rPr lang="fr-FR" altLang="fr-FR" sz="1100" dirty="0">
                <a:latin typeface="Arial" panose="020B0604020202020204" pitchFamily="34" charset="0"/>
              </a:rPr>
              <a:t> (de pathos = maladie, </a:t>
            </a:r>
            <a:r>
              <a:rPr lang="fr-FR" altLang="fr-FR" sz="1100" dirty="0" err="1">
                <a:latin typeface="Arial" panose="020B0604020202020204" pitchFamily="34" charset="0"/>
              </a:rPr>
              <a:t>génésie</a:t>
            </a:r>
            <a:r>
              <a:rPr lang="fr-FR" altLang="fr-FR" sz="1100" dirty="0">
                <a:latin typeface="Arial" panose="020B0604020202020204" pitchFamily="34" charset="0"/>
              </a:rPr>
              <a:t> = création).</a:t>
            </a:r>
          </a:p>
          <a:p>
            <a:pPr eaLnBrk="1" hangingPunct="1">
              <a:spcBef>
                <a:spcPts val="600"/>
              </a:spcBef>
              <a:defRPr/>
            </a:pPr>
            <a:r>
              <a:rPr lang="fr-FR" altLang="fr-FR" sz="1100" dirty="0">
                <a:latin typeface="Arial" panose="020B0604020202020204" pitchFamily="34" charset="0"/>
              </a:rPr>
              <a:t>La </a:t>
            </a:r>
            <a:r>
              <a:rPr lang="fr-FR" altLang="fr-FR" sz="1100" dirty="0" err="1">
                <a:latin typeface="Arial" panose="020B0604020202020204" pitchFamily="34" charset="0"/>
              </a:rPr>
              <a:t>pathogénésie</a:t>
            </a:r>
            <a:r>
              <a:rPr lang="fr-FR" altLang="fr-FR" sz="1100" dirty="0">
                <a:latin typeface="Arial" panose="020B0604020202020204" pitchFamily="34" charset="0"/>
              </a:rPr>
              <a:t> d’une substance regroupe l’ensemble des symptômes induits par cette substance chez des individus sains. Ces symptômes proviennent  de 3 sources :</a:t>
            </a:r>
          </a:p>
          <a:p>
            <a:pPr eaLnBrk="1" hangingPunct="1">
              <a:buFontTx/>
              <a:buChar char="-"/>
              <a:defRPr/>
            </a:pPr>
            <a:r>
              <a:rPr lang="fr-FR" altLang="fr-FR" sz="1100" dirty="0">
                <a:latin typeface="Arial" panose="020B0604020202020204" pitchFamily="34" charset="0"/>
              </a:rPr>
              <a:t> de la </a:t>
            </a:r>
            <a:r>
              <a:rPr lang="fr-FR" altLang="fr-FR" sz="1100" b="1" dirty="0">
                <a:latin typeface="Arial" panose="020B0604020202020204" pitchFamily="34" charset="0"/>
              </a:rPr>
              <a:t>toxicologie </a:t>
            </a:r>
            <a:r>
              <a:rPr lang="fr-FR" altLang="fr-FR" sz="1100" dirty="0">
                <a:latin typeface="Arial" panose="020B0604020202020204" pitchFamily="34" charset="0"/>
              </a:rPr>
              <a:t>(aiguë ou chronique, volontaire ou accidentelle, professionnelle)</a:t>
            </a:r>
          </a:p>
          <a:p>
            <a:pPr eaLnBrk="1" hangingPunct="1">
              <a:buFontTx/>
              <a:buChar char="-"/>
              <a:defRPr/>
            </a:pPr>
            <a:r>
              <a:rPr lang="fr-FR" altLang="fr-FR" sz="1100" dirty="0">
                <a:latin typeface="Arial" panose="020B0604020202020204" pitchFamily="34" charset="0"/>
              </a:rPr>
              <a:t> de </a:t>
            </a:r>
            <a:r>
              <a:rPr lang="fr-FR" altLang="fr-FR" sz="1100" b="1" dirty="0">
                <a:latin typeface="Arial" panose="020B0604020202020204" pitchFamily="34" charset="0"/>
              </a:rPr>
              <a:t>l’expérimentation</a:t>
            </a:r>
            <a:r>
              <a:rPr lang="fr-FR" altLang="fr-FR" sz="1100" dirty="0">
                <a:latin typeface="Arial" panose="020B0604020202020204" pitchFamily="34" charset="0"/>
              </a:rPr>
              <a:t> </a:t>
            </a:r>
            <a:r>
              <a:rPr lang="fr-FR" altLang="fr-FR" sz="1100" dirty="0" err="1">
                <a:latin typeface="Arial" panose="020B0604020202020204" pitchFamily="34" charset="0"/>
              </a:rPr>
              <a:t>pathogénétique</a:t>
            </a:r>
            <a:r>
              <a:rPr lang="fr-FR" altLang="fr-FR" sz="1100" dirty="0">
                <a:latin typeface="Arial" panose="020B0604020202020204" pitchFamily="34" charset="0"/>
              </a:rPr>
              <a:t> proprement dite (faite avec des doses diverses mais non toxiques).</a:t>
            </a:r>
          </a:p>
          <a:p>
            <a:pPr eaLnBrk="1" hangingPunct="1">
              <a:defRPr/>
            </a:pPr>
            <a:r>
              <a:rPr lang="fr-FR" altLang="fr-FR" sz="1100" dirty="0">
                <a:latin typeface="Arial" panose="020B0604020202020204" pitchFamily="34" charset="0"/>
              </a:rPr>
              <a:t>- l’observation thérapeutique </a:t>
            </a:r>
            <a:r>
              <a:rPr lang="fr-FR" altLang="fr-FR" sz="1100" b="1" dirty="0">
                <a:latin typeface="Arial" panose="020B0604020202020204" pitchFamily="34" charset="0"/>
              </a:rPr>
              <a:t>clinique</a:t>
            </a:r>
            <a:r>
              <a:rPr lang="fr-FR" altLang="fr-FR" sz="1100" dirty="0">
                <a:latin typeface="Arial" panose="020B0604020202020204" pitchFamily="34" charset="0"/>
              </a:rPr>
              <a:t> (a fait inclure dans les </a:t>
            </a:r>
            <a:r>
              <a:rPr lang="fr-FR" altLang="fr-FR" sz="1100" dirty="0" err="1">
                <a:latin typeface="Arial" panose="020B0604020202020204" pitchFamily="34" charset="0"/>
              </a:rPr>
              <a:t>pathogénésies</a:t>
            </a:r>
            <a:r>
              <a:rPr lang="fr-FR" altLang="fr-FR" sz="1100" dirty="0">
                <a:latin typeface="Arial" panose="020B0604020202020204" pitchFamily="34" charset="0"/>
              </a:rPr>
              <a:t>, les symptômes pathologiques régulièrement guéris par la substance étudiée). </a:t>
            </a:r>
          </a:p>
          <a:p>
            <a:pPr eaLnBrk="1" hangingPunct="1">
              <a:defRPr/>
            </a:pPr>
            <a:endParaRPr lang="fr-FR" altLang="fr-FR" sz="1100" dirty="0">
              <a:latin typeface="Arial" panose="020B0604020202020204" pitchFamily="34" charset="0"/>
            </a:endParaRPr>
          </a:p>
          <a:p>
            <a:pPr marL="171450" indent="-171450">
              <a:buFont typeface="Arial" panose="020B0604020202020204" pitchFamily="34" charset="0"/>
              <a:buChar char="•"/>
            </a:pPr>
            <a:r>
              <a:rPr lang="fr-FR" altLang="fr-FR" b="1" dirty="0"/>
              <a:t>Les  interroger </a:t>
            </a:r>
            <a:r>
              <a:rPr lang="fr-FR" altLang="fr-FR" dirty="0"/>
              <a:t>: </a:t>
            </a:r>
            <a:r>
              <a:rPr lang="fr-FR" altLang="fr-FR" i="1" dirty="0"/>
              <a:t>qui a une matière médicale à l’officine ?</a:t>
            </a:r>
          </a:p>
          <a:p>
            <a:endParaRPr lang="fr-FR" altLang="fr-FR" i="1" dirty="0"/>
          </a:p>
        </p:txBody>
      </p:sp>
    </p:spTree>
    <p:extLst>
      <p:ext uri="{BB962C8B-B14F-4D97-AF65-F5344CB8AC3E}">
        <p14:creationId xmlns:p14="http://schemas.microsoft.com/office/powerpoint/2010/main" val="415414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Rot="1" noChangeAspect="1" noChangeArrowheads="1" noTextEdit="1"/>
          </p:cNvSpPr>
          <p:nvPr>
            <p:ph type="sldImg"/>
          </p:nvPr>
        </p:nvSpPr>
        <p:spPr>
          <a:xfrm>
            <a:off x="473075" y="746125"/>
            <a:ext cx="5949950" cy="3348038"/>
          </a:xfrm>
          <a:ln/>
        </p:spPr>
      </p:sp>
      <p:sp>
        <p:nvSpPr>
          <p:cNvPr id="99332" name="Rectangle 3"/>
          <p:cNvSpPr>
            <a:spLocks noGrp="1" noChangeArrowheads="1"/>
          </p:cNvSpPr>
          <p:nvPr>
            <p:ph type="body" idx="1"/>
          </p:nvPr>
        </p:nvSpPr>
        <p:spPr>
          <a:xfrm>
            <a:off x="908051" y="4716464"/>
            <a:ext cx="5889625" cy="4890832"/>
          </a:xfrm>
          <a:noFill/>
        </p:spPr>
        <p:txBody>
          <a:bodyPr/>
          <a:lstStyle/>
          <a:p>
            <a:pPr eaLnBrk="1" hangingPunct="1"/>
            <a:r>
              <a:rPr lang="fr-FR" altLang="fr-FR" sz="1100" b="1" u="sng" dirty="0">
                <a:latin typeface="Arial" panose="020B0604020202020204" pitchFamily="34" charset="0"/>
              </a:rPr>
              <a:t>Commentaires</a:t>
            </a:r>
          </a:p>
          <a:p>
            <a:pPr eaLnBrk="1" hangingPunct="1">
              <a:buFont typeface="Webdings" panose="05030102010509060703" pitchFamily="18" charset="2"/>
              <a:buNone/>
            </a:pPr>
            <a:r>
              <a:rPr lang="fr-FR" altLang="fr-FR" sz="1800" dirty="0">
                <a:latin typeface="Arial" panose="020B0604020202020204" pitchFamily="34" charset="0"/>
                <a:sym typeface="Webdings" panose="05030102010509060703" pitchFamily="18" charset="2"/>
              </a:rPr>
              <a:t></a:t>
            </a:r>
            <a:r>
              <a:rPr lang="fr-FR" altLang="fr-FR" i="1" dirty="0">
                <a:latin typeface="Arial" panose="020B0604020202020204" pitchFamily="34" charset="0"/>
              </a:rPr>
              <a:t> </a:t>
            </a:r>
            <a:r>
              <a:rPr lang="fr-FR" altLang="fr-FR" sz="1100" i="1" dirty="0">
                <a:latin typeface="Arial" panose="020B0604020202020204" pitchFamily="34" charset="0"/>
              </a:rPr>
              <a:t>La Matière médicale est un outil de référence indispensable à l’officine.</a:t>
            </a:r>
          </a:p>
          <a:p>
            <a:pPr eaLnBrk="1" hangingPunct="1">
              <a:buFont typeface="Webdings" panose="05030102010509060703" pitchFamily="18" charset="2"/>
              <a:buNone/>
            </a:pPr>
            <a:r>
              <a:rPr lang="fr-FR" altLang="fr-FR" sz="1100" i="1" dirty="0">
                <a:latin typeface="Arial" panose="020B0604020202020204" pitchFamily="34" charset="0"/>
              </a:rPr>
              <a:t>Découvrons ensemble son utilisation et son utilité sur 3 médicaments : </a:t>
            </a:r>
            <a:r>
              <a:rPr lang="fr-FR" altLang="fr-FR" sz="1100" i="1" dirty="0" err="1">
                <a:latin typeface="Arial" panose="020B0604020202020204" pitchFamily="34" charset="0"/>
              </a:rPr>
              <a:t>Gelsemium</a:t>
            </a:r>
            <a:r>
              <a:rPr lang="fr-FR" altLang="fr-FR" sz="1100" i="1" dirty="0">
                <a:latin typeface="Arial" panose="020B0604020202020204" pitchFamily="34" charset="0"/>
              </a:rPr>
              <a:t>, </a:t>
            </a:r>
            <a:r>
              <a:rPr lang="fr-FR" altLang="fr-FR" sz="1100" i="1" dirty="0" err="1">
                <a:latin typeface="Arial" panose="020B0604020202020204" pitchFamily="34" charset="0"/>
              </a:rPr>
              <a:t>Nux</a:t>
            </a:r>
            <a:r>
              <a:rPr lang="fr-FR" altLang="fr-FR" sz="1100" i="1" dirty="0">
                <a:latin typeface="Arial" panose="020B0604020202020204" pitchFamily="34" charset="0"/>
              </a:rPr>
              <a:t> </a:t>
            </a:r>
            <a:r>
              <a:rPr lang="fr-FR" altLang="fr-FR" sz="1100" i="1" dirty="0" err="1">
                <a:latin typeface="Arial" panose="020B0604020202020204" pitchFamily="34" charset="0"/>
              </a:rPr>
              <a:t>vomica</a:t>
            </a:r>
            <a:r>
              <a:rPr lang="fr-FR" altLang="fr-FR" sz="1100" i="1" dirty="0">
                <a:latin typeface="Arial" panose="020B0604020202020204" pitchFamily="34" charset="0"/>
              </a:rPr>
              <a:t> et </a:t>
            </a:r>
            <a:r>
              <a:rPr lang="fr-FR" altLang="fr-FR" sz="1100" i="1" dirty="0" err="1">
                <a:latin typeface="Arial" panose="020B0604020202020204" pitchFamily="34" charset="0"/>
              </a:rPr>
              <a:t>Rhus</a:t>
            </a:r>
            <a:r>
              <a:rPr lang="fr-FR" altLang="fr-FR" sz="1100" i="1" dirty="0">
                <a:latin typeface="Arial" panose="020B0604020202020204" pitchFamily="34" charset="0"/>
              </a:rPr>
              <a:t> </a:t>
            </a:r>
            <a:r>
              <a:rPr lang="fr-FR" altLang="fr-FR" sz="1100" i="1" dirty="0" err="1">
                <a:latin typeface="Arial" panose="020B0604020202020204" pitchFamily="34" charset="0"/>
              </a:rPr>
              <a:t>toxicodendron</a:t>
            </a:r>
            <a:endParaRPr lang="fr-FR" altLang="fr-FR" sz="1100" i="1" dirty="0">
              <a:latin typeface="Arial" panose="020B0604020202020204" pitchFamily="34" charset="0"/>
            </a:endParaRPr>
          </a:p>
          <a:p>
            <a:pPr eaLnBrk="1" hangingPunct="1">
              <a:buFont typeface="Webdings" panose="05030102010509060703" pitchFamily="18" charset="2"/>
              <a:buNone/>
            </a:pPr>
            <a:endParaRPr lang="fr-FR" altLang="fr-FR" sz="1100" i="1" dirty="0">
              <a:latin typeface="Arial" panose="020B0604020202020204" pitchFamily="34" charset="0"/>
            </a:endParaRPr>
          </a:p>
          <a:p>
            <a:pPr marL="171450" indent="-171450" eaLnBrk="1" hangingPunct="1">
              <a:buFont typeface="Arial" panose="020B0604020202020204" pitchFamily="34" charset="0"/>
              <a:buChar char="•"/>
            </a:pPr>
            <a:r>
              <a:rPr lang="fr-FR" altLang="fr-FR" b="1" dirty="0"/>
              <a:t>Avant de démarrer l’activité, lister au </a:t>
            </a:r>
            <a:r>
              <a:rPr lang="fr-FR" altLang="fr-FR" b="1" dirty="0" err="1"/>
              <a:t>paper</a:t>
            </a:r>
            <a:r>
              <a:rPr lang="fr-FR" altLang="fr-FR" b="1" dirty="0"/>
              <a:t> </a:t>
            </a:r>
            <a:r>
              <a:rPr lang="fr-FR" altLang="fr-FR" dirty="0"/>
              <a:t>dans quels cas ils conseillent déjà chaque médicament.</a:t>
            </a:r>
          </a:p>
          <a:p>
            <a:pPr eaLnBrk="1" hangingPunct="1"/>
            <a:endParaRPr lang="fr-FR" altLang="fr-FR" sz="1100" b="1" i="1" dirty="0">
              <a:latin typeface="Arial" panose="020B0604020202020204" pitchFamily="34" charset="0"/>
            </a:endParaRPr>
          </a:p>
          <a:p>
            <a:pPr marL="171450" indent="-171450" eaLnBrk="1" hangingPunct="1">
              <a:buFont typeface="Arial" panose="020B0604020202020204" pitchFamily="34" charset="0"/>
              <a:buChar char="•"/>
            </a:pPr>
            <a:r>
              <a:rPr lang="fr-FR" altLang="fr-FR" sz="1100" b="1" dirty="0">
                <a:latin typeface="Arial" panose="020B0604020202020204" pitchFamily="34" charset="0"/>
              </a:rPr>
              <a:t>Présenter l’objectif et les règles du jeu</a:t>
            </a:r>
          </a:p>
          <a:p>
            <a:pPr eaLnBrk="1" hangingPunct="1"/>
            <a:endParaRPr lang="fr-FR" altLang="fr-FR" sz="1100" b="1" dirty="0">
              <a:latin typeface="Arial" panose="020B0604020202020204" pitchFamily="34" charset="0"/>
            </a:endParaRPr>
          </a:p>
          <a:p>
            <a:pPr eaLnBrk="1" hangingPunct="1"/>
            <a:r>
              <a:rPr lang="fr-FR" altLang="fr-FR" sz="1800" dirty="0">
                <a:latin typeface="Arial" panose="020B0604020202020204" pitchFamily="34" charset="0"/>
                <a:cs typeface="Arial" panose="020B0604020202020204" pitchFamily="34" charset="0"/>
                <a:sym typeface="Webdings" panose="05030102010509060703" pitchFamily="18" charset="2"/>
              </a:rPr>
              <a:t></a:t>
            </a:r>
            <a:r>
              <a:rPr lang="fr-FR" altLang="fr-FR" sz="1100" b="1" dirty="0">
                <a:latin typeface="Arial" panose="020B0604020202020204" pitchFamily="34" charset="0"/>
                <a:cs typeface="Arial" panose="020B0604020202020204" pitchFamily="34" charset="0"/>
                <a:sym typeface="MS Outlook" panose="05010100010000000000" pitchFamily="2" charset="2"/>
              </a:rPr>
              <a:t> </a:t>
            </a:r>
            <a:r>
              <a:rPr lang="fr-FR" altLang="fr-FR" sz="1100" b="1" dirty="0">
                <a:latin typeface="Arial" panose="020B0604020202020204" pitchFamily="34" charset="0"/>
                <a:cs typeface="Arial" panose="020B0604020202020204" pitchFamily="34" charset="0"/>
              </a:rPr>
              <a:t>Durée : 10 min d’activité et 10 min de restitution</a:t>
            </a:r>
            <a:endParaRPr lang="fr-FR" altLang="fr-FR" sz="1100" b="1" dirty="0">
              <a:latin typeface="Arial" panose="020B0604020202020204" pitchFamily="34" charset="0"/>
            </a:endParaRPr>
          </a:p>
          <a:p>
            <a:pPr eaLnBrk="1" hangingPunct="1"/>
            <a:endParaRPr lang="fr-FR" altLang="fr-FR" sz="1100" b="1" dirty="0">
              <a:latin typeface="Arial" panose="020B0604020202020204" pitchFamily="34" charset="0"/>
            </a:endParaRPr>
          </a:p>
          <a:p>
            <a:pPr marL="171450" indent="-171450">
              <a:buFont typeface="Arial" panose="020B0604020202020204" pitchFamily="34" charset="0"/>
              <a:buChar char="•"/>
            </a:pPr>
            <a:r>
              <a:rPr lang="fr-FR" b="1" dirty="0"/>
              <a:t>En synthèse, présenter la structure </a:t>
            </a:r>
            <a:r>
              <a:rPr lang="fr-FR" dirty="0"/>
              <a:t>d’une matière médicale (différentes parties)</a:t>
            </a:r>
          </a:p>
          <a:p>
            <a:pPr marL="360363" lvl="1" indent="-171450">
              <a:buFont typeface="Wingdings" panose="05000000000000000000" pitchFamily="2" charset="2"/>
              <a:buChar char="§"/>
            </a:pPr>
            <a:r>
              <a:rPr lang="fr-FR" dirty="0"/>
              <a:t>Origine et description de la souche</a:t>
            </a:r>
          </a:p>
          <a:p>
            <a:pPr marL="360363" lvl="1" indent="-171450">
              <a:buFont typeface="Wingdings" panose="05000000000000000000" pitchFamily="2" charset="2"/>
              <a:buChar char="§"/>
            </a:pPr>
            <a:r>
              <a:rPr lang="fr-FR" dirty="0"/>
              <a:t>Action générale (</a:t>
            </a:r>
            <a:r>
              <a:rPr lang="fr-FR" dirty="0" err="1"/>
              <a:t>pathogénésie</a:t>
            </a:r>
            <a:r>
              <a:rPr lang="fr-FR" dirty="0"/>
              <a:t>)</a:t>
            </a:r>
          </a:p>
          <a:p>
            <a:pPr marL="360363" lvl="1" indent="-171450">
              <a:buFont typeface="Wingdings" panose="05000000000000000000" pitchFamily="2" charset="2"/>
              <a:buChar char="§"/>
            </a:pPr>
            <a:r>
              <a:rPr lang="fr-FR" dirty="0"/>
              <a:t>Signes caractéristiques (sensations, modalités, signes concomitants)</a:t>
            </a:r>
          </a:p>
          <a:p>
            <a:pPr marL="360363" lvl="1" indent="-171450">
              <a:buFont typeface="Wingdings" panose="05000000000000000000" pitchFamily="2" charset="2"/>
              <a:buChar char="§"/>
            </a:pPr>
            <a:r>
              <a:rPr lang="fr-FR" dirty="0"/>
              <a:t>Principales indications cliniques</a:t>
            </a:r>
          </a:p>
          <a:p>
            <a:endParaRPr lang="fr-FR" dirty="0"/>
          </a:p>
          <a:p>
            <a:r>
              <a:rPr lang="fr-FR" dirty="0"/>
              <a:t>Et </a:t>
            </a:r>
            <a:r>
              <a:rPr lang="fr-FR" b="1" dirty="0"/>
              <a:t>faire remarquer le lien existant entre les cibles d’action </a:t>
            </a:r>
            <a:r>
              <a:rPr lang="fr-FR" b="0" dirty="0"/>
              <a:t>du médicament (cadran I) </a:t>
            </a:r>
            <a:r>
              <a:rPr lang="fr-FR" b="1" dirty="0"/>
              <a:t>et ses indications </a:t>
            </a:r>
            <a:r>
              <a:rPr lang="fr-FR" dirty="0"/>
              <a:t>(ex : </a:t>
            </a:r>
            <a:r>
              <a:rPr lang="fr-FR" dirty="0" err="1"/>
              <a:t>Gelsemium</a:t>
            </a:r>
            <a:r>
              <a:rPr lang="fr-FR" dirty="0"/>
              <a:t> n’a pas de</a:t>
            </a:r>
            <a:r>
              <a:rPr lang="fr-FR" baseline="0" dirty="0"/>
              <a:t> </a:t>
            </a:r>
            <a:r>
              <a:rPr lang="fr-FR" dirty="0"/>
              <a:t>cible « peau » et n’a donc pas d’indication en dermatologie)</a:t>
            </a:r>
          </a:p>
          <a:p>
            <a:endParaRPr lang="fr-FR" dirty="0"/>
          </a:p>
        </p:txBody>
      </p:sp>
    </p:spTree>
    <p:extLst>
      <p:ext uri="{BB962C8B-B14F-4D97-AF65-F5344CB8AC3E}">
        <p14:creationId xmlns:p14="http://schemas.microsoft.com/office/powerpoint/2010/main" val="3573560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Rot="1" noChangeAspect="1" noChangeArrowheads="1" noTextEdit="1"/>
          </p:cNvSpPr>
          <p:nvPr>
            <p:ph type="sldImg"/>
          </p:nvPr>
        </p:nvSpPr>
        <p:spPr>
          <a:xfrm>
            <a:off x="473075" y="746125"/>
            <a:ext cx="5949950" cy="3348038"/>
          </a:xfrm>
          <a:ln/>
        </p:spPr>
      </p:sp>
      <p:sp>
        <p:nvSpPr>
          <p:cNvPr id="73732" name="Rectangle 3"/>
          <p:cNvSpPr>
            <a:spLocks noGrp="1" noChangeArrowheads="1"/>
          </p:cNvSpPr>
          <p:nvPr>
            <p:ph type="body" idx="1"/>
          </p:nvPr>
        </p:nvSpPr>
        <p:spPr>
          <a:xfrm>
            <a:off x="912813" y="4719639"/>
            <a:ext cx="5884862" cy="4491037"/>
          </a:xfrm>
        </p:spPr>
        <p:txBody>
          <a:bodyPr/>
          <a:lstStyle/>
          <a:p>
            <a:pPr eaLnBrk="1" hangingPunct="1">
              <a:defRPr/>
            </a:pPr>
            <a:r>
              <a:rPr lang="fr-FR" altLang="fr-FR" sz="1100" b="1" u="sng" dirty="0">
                <a:latin typeface="Arial" panose="020B0604020202020204" pitchFamily="34" charset="0"/>
              </a:rPr>
              <a:t>Commentaires</a:t>
            </a:r>
            <a:r>
              <a:rPr lang="fr-FR" altLang="fr-FR" sz="1100" dirty="0">
                <a:latin typeface="Arial" panose="020B0604020202020204" pitchFamily="34" charset="0"/>
              </a:rPr>
              <a:t> :</a:t>
            </a:r>
          </a:p>
          <a:p>
            <a:pPr eaLnBrk="1" hangingPunct="1">
              <a:defRPr/>
            </a:pPr>
            <a:endParaRPr lang="fr-FR" altLang="fr-FR" sz="1100" dirty="0">
              <a:latin typeface="Arial" panose="020B0604020202020204" pitchFamily="34" charset="0"/>
            </a:endParaRPr>
          </a:p>
          <a:p>
            <a:pPr eaLnBrk="1" hangingPunct="1"/>
            <a:r>
              <a:rPr lang="fr-FR" altLang="fr-FR" sz="1700" dirty="0">
                <a:sym typeface="Webdings" panose="05030102010509060703" pitchFamily="18" charset="2"/>
              </a:rPr>
              <a:t> </a:t>
            </a:r>
            <a:r>
              <a:rPr lang="fr-FR" altLang="fr-FR" i="1" dirty="0"/>
              <a:t>Comment choisir le traitement adapté ?</a:t>
            </a:r>
          </a:p>
          <a:p>
            <a:pPr eaLnBrk="1" hangingPunct="1"/>
            <a:r>
              <a:rPr lang="fr-FR" altLang="fr-FR" i="1" dirty="0"/>
              <a:t>En comparant le tableau clinique (les symptômes) du malade avec le descriptif des médicaments (</a:t>
            </a:r>
            <a:r>
              <a:rPr lang="fr-FR" altLang="fr-FR" i="1" dirty="0" err="1"/>
              <a:t>pathogénésies</a:t>
            </a:r>
            <a:r>
              <a:rPr lang="fr-FR" altLang="fr-FR" i="1" dirty="0"/>
              <a:t>) de la matière médicale.</a:t>
            </a:r>
          </a:p>
          <a:p>
            <a:pPr eaLnBrk="1" hangingPunct="1">
              <a:defRPr/>
            </a:pPr>
            <a:endParaRPr lang="fr-FR" altLang="fr-FR" sz="1100" dirty="0">
              <a:latin typeface="Arial" panose="020B0604020202020204" pitchFamily="34" charset="0"/>
            </a:endParaRPr>
          </a:p>
          <a:p>
            <a:pPr eaLnBrk="1" hangingPunct="1">
              <a:defRPr/>
            </a:pPr>
            <a:r>
              <a:rPr lang="fr-FR" altLang="fr-FR" sz="1100" dirty="0">
                <a:latin typeface="Arial" panose="020B0604020202020204" pitchFamily="34" charset="0"/>
              </a:rPr>
              <a:t>On estime le choix du médicament fiable lorsqu’il y a au</a:t>
            </a:r>
            <a:r>
              <a:rPr lang="fr-FR" altLang="fr-FR" sz="1100" baseline="0" dirty="0">
                <a:latin typeface="Arial" panose="020B0604020202020204" pitchFamily="34" charset="0"/>
              </a:rPr>
              <a:t> mois 3 signes de correspondance.</a:t>
            </a:r>
            <a:endParaRPr lang="fr-FR" altLang="fr-FR" sz="1100" dirty="0">
              <a:latin typeface="Arial" panose="020B0604020202020204" pitchFamily="34" charset="0"/>
            </a:endParaRPr>
          </a:p>
        </p:txBody>
      </p:sp>
    </p:spTree>
    <p:extLst>
      <p:ext uri="{BB962C8B-B14F-4D97-AF65-F5344CB8AC3E}">
        <p14:creationId xmlns:p14="http://schemas.microsoft.com/office/powerpoint/2010/main" val="1032179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Rot="1" noChangeAspect="1" noChangeArrowheads="1" noTextEdit="1"/>
          </p:cNvSpPr>
          <p:nvPr>
            <p:ph type="sldImg"/>
          </p:nvPr>
        </p:nvSpPr>
        <p:spPr>
          <a:xfrm>
            <a:off x="46038" y="722313"/>
            <a:ext cx="6426200" cy="3616325"/>
          </a:xfrm>
          <a:ln/>
        </p:spPr>
      </p:sp>
      <p:sp>
        <p:nvSpPr>
          <p:cNvPr id="156675" name="Rectangle 3"/>
          <p:cNvSpPr>
            <a:spLocks noGrp="1" noChangeArrowheads="1"/>
          </p:cNvSpPr>
          <p:nvPr>
            <p:ph type="body" idx="1"/>
          </p:nvPr>
        </p:nvSpPr>
        <p:spPr>
          <a:xfrm>
            <a:off x="711200" y="4738156"/>
            <a:ext cx="6086476" cy="5494869"/>
          </a:xfrm>
        </p:spPr>
        <p:txBody>
          <a:bodyPr lIns="91351" tIns="45677" rIns="91351" bIns="45677"/>
          <a:lstStyle/>
          <a:p>
            <a:pPr defTabSz="441082" eaLnBrk="1" hangingPunct="1">
              <a:defRPr/>
            </a:pPr>
            <a:r>
              <a:rPr lang="fr-FR" altLang="fr-FR" sz="1100" b="1" u="sng" dirty="0">
                <a:latin typeface="Arial" panose="020B0604020202020204" pitchFamily="34" charset="0"/>
                <a:cs typeface="Arial" panose="020B0604020202020204" pitchFamily="34" charset="0"/>
              </a:rPr>
              <a:t>Commentaires</a:t>
            </a:r>
            <a:r>
              <a:rPr lang="fr-FR" altLang="fr-FR" sz="1100" dirty="0">
                <a:latin typeface="Arial" panose="020B0604020202020204" pitchFamily="34" charset="0"/>
                <a:cs typeface="Arial" panose="020B0604020202020204" pitchFamily="34" charset="0"/>
              </a:rPr>
              <a:t> : </a:t>
            </a:r>
          </a:p>
          <a:p>
            <a:pPr defTabSz="441082" eaLnBrk="1" hangingPunct="1">
              <a:defRPr/>
            </a:pPr>
            <a:r>
              <a:rPr lang="fr-FR" altLang="fr-FR" sz="1100" dirty="0">
                <a:latin typeface="Arial" panose="020B0604020202020204" pitchFamily="34" charset="0"/>
                <a:cs typeface="Arial" panose="020B0604020202020204" pitchFamily="34" charset="0"/>
              </a:rPr>
              <a:t>		</a:t>
            </a:r>
          </a:p>
          <a:p>
            <a:pPr marL="165405" indent="-165405" defTabSz="441082" eaLnBrk="1" hangingPunct="1">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Repartir de l’outil d’organisation</a:t>
            </a:r>
            <a:endParaRPr lang="fr-FR" altLang="fr-FR" sz="1800" dirty="0">
              <a:latin typeface="Arial" panose="020B0604020202020204" pitchFamily="34" charset="0"/>
              <a:sym typeface="Webdings" panose="05030102010509060703" pitchFamily="18" charset="2"/>
            </a:endParaRPr>
          </a:p>
          <a:p>
            <a:pPr eaLnBrk="1" hangingPunct="1">
              <a:defRPr/>
            </a:pPr>
            <a:r>
              <a:rPr lang="fr-FR" altLang="fr-FR" sz="1800" dirty="0">
                <a:latin typeface="Arial" panose="020B0604020202020204" pitchFamily="34" charset="0"/>
                <a:sym typeface="Webdings" panose="05030102010509060703" pitchFamily="18" charset="2"/>
              </a:rPr>
              <a:t></a:t>
            </a:r>
            <a:r>
              <a:rPr lang="fr-FR" altLang="fr-FR" sz="1700" dirty="0">
                <a:latin typeface="Arial" panose="020B0604020202020204" pitchFamily="34" charset="0"/>
                <a:sym typeface="Webdings" panose="05030102010509060703" pitchFamily="18" charset="2"/>
              </a:rPr>
              <a:t> </a:t>
            </a:r>
            <a:r>
              <a:rPr lang="fr-FR" altLang="fr-FR" sz="1100"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cs typeface="Arial" panose="020B0604020202020204" pitchFamily="34" charset="0"/>
              </a:rPr>
              <a:t>Les signes caractéristiques classés sont comparés aux signes décrits dans la matière médicale, ce qui permet de trouver le (ou les) médicament(s) qui correspond(</a:t>
            </a:r>
            <a:r>
              <a:rPr lang="fr-FR" altLang="fr-FR" sz="1100" i="1" dirty="0" err="1">
                <a:latin typeface="Arial" panose="020B0604020202020204" pitchFamily="34" charset="0"/>
                <a:cs typeface="Arial" panose="020B0604020202020204" pitchFamily="34" charset="0"/>
              </a:rPr>
              <a:t>ent</a:t>
            </a:r>
            <a:r>
              <a:rPr lang="fr-FR" altLang="fr-FR" sz="1100" i="1" dirty="0">
                <a:latin typeface="Arial" panose="020B0604020202020204" pitchFamily="34" charset="0"/>
                <a:cs typeface="Arial" panose="020B0604020202020204" pitchFamily="34" charset="0"/>
              </a:rPr>
              <a:t>) le plus. </a:t>
            </a:r>
          </a:p>
          <a:p>
            <a:pPr>
              <a:spcBef>
                <a:spcPts val="0"/>
              </a:spcBef>
              <a:spcAft>
                <a:spcPts val="0"/>
              </a:spcAft>
              <a:tabLst>
                <a:tab pos="1650035" algn="l"/>
              </a:tabLst>
            </a:pPr>
            <a:endParaRPr lang="fr-FR" sz="1400" dirty="0">
              <a:latin typeface="Arial" panose="020B0604020202020204" pitchFamily="34" charset="0"/>
              <a:ea typeface="Times New Roman" panose="02020603050405020304" pitchFamily="18" charset="0"/>
            </a:endParaRPr>
          </a:p>
          <a:p>
            <a:pPr marL="0" indent="0" eaLnBrk="1" hangingPunct="1">
              <a:buFont typeface="Arial" panose="020B0604020202020204" pitchFamily="34" charset="0"/>
              <a:buNone/>
              <a:defRPr/>
            </a:pPr>
            <a:endParaRPr lang="fr-FR" sz="1100" b="1" dirty="0">
              <a:latin typeface="Arial" panose="020B0604020202020204" pitchFamily="34" charset="0"/>
              <a:cs typeface="Arial" panose="020B0604020202020204" pitchFamily="34" charset="0"/>
            </a:endParaRPr>
          </a:p>
          <a:p>
            <a:pPr marL="165405" indent="-165405" eaLnBrk="1" hangingPunct="1">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Expliquer comment ce schéma est utile dans le choix de la hauteur de dilution</a:t>
            </a:r>
            <a:endParaRPr lang="fr-FR" altLang="fr-FR" sz="1100" dirty="0">
              <a:latin typeface="Arial" panose="020B0604020202020204" pitchFamily="34" charset="0"/>
              <a:cs typeface="Arial" panose="020B0604020202020204" pitchFamily="34" charset="0"/>
            </a:endParaRPr>
          </a:p>
          <a:p>
            <a:pPr lvl="0" eaLnBrk="1" hangingPunct="1">
              <a:lnSpc>
                <a:spcPct val="110000"/>
              </a:lnSpc>
              <a:tabLst>
                <a:tab pos="2936582" algn="l"/>
              </a:tabLst>
            </a:pPr>
            <a:r>
              <a:rPr lang="fr-FR" altLang="fr-FR" sz="1800" dirty="0">
                <a:solidFill>
                  <a:srgbClr val="000000"/>
                </a:solidFill>
                <a:sym typeface="Webdings" panose="05030102010509060703" pitchFamily="18" charset="2"/>
              </a:rPr>
              <a:t></a:t>
            </a:r>
            <a:r>
              <a:rPr lang="fr-FR" altLang="fr-FR" sz="1700" dirty="0">
                <a:solidFill>
                  <a:srgbClr val="000000"/>
                </a:solidFill>
                <a:sym typeface="Webdings" panose="05030102010509060703" pitchFamily="18" charset="2"/>
              </a:rPr>
              <a:t> </a:t>
            </a:r>
            <a:r>
              <a:rPr lang="fr-FR" altLang="fr-FR" dirty="0">
                <a:solidFill>
                  <a:srgbClr val="000000"/>
                </a:solidFill>
                <a:sym typeface="Webdings" panose="05030102010509060703" pitchFamily="18" charset="2"/>
              </a:rPr>
              <a:t>  </a:t>
            </a:r>
            <a:r>
              <a:rPr lang="fr-FR" altLang="fr-FR" i="1" dirty="0">
                <a:solidFill>
                  <a:srgbClr val="000000"/>
                </a:solidFill>
                <a:sym typeface="Webdings" panose="05030102010509060703" pitchFamily="18" charset="2"/>
              </a:rPr>
              <a:t>Plus le tableau clinique du malade présente de signes distincts concordant avec le descriptif du médicament dans la matière médicale </a:t>
            </a:r>
            <a:r>
              <a:rPr lang="fr-FR" altLang="fr-FR" i="1" dirty="0"/>
              <a:t>(plus de signes correspondant dans les différents cadrans), </a:t>
            </a:r>
            <a:r>
              <a:rPr lang="fr-FR" altLang="fr-FR" i="1" dirty="0">
                <a:solidFill>
                  <a:srgbClr val="000000"/>
                </a:solidFill>
                <a:sym typeface="Webdings" panose="05030102010509060703" pitchFamily="18" charset="2"/>
              </a:rPr>
              <a:t> plus le malade est supposé sensible à ce médicament et plus la dilution doit être élevée.</a:t>
            </a:r>
            <a:endParaRPr lang="fr-FR" altLang="fr-FR" i="1" dirty="0">
              <a:solidFill>
                <a:srgbClr val="000000"/>
              </a:solidFill>
            </a:endParaRPr>
          </a:p>
          <a:p>
            <a:pPr lvl="0" eaLnBrk="1" hangingPunct="1">
              <a:tabLst>
                <a:tab pos="2936582" algn="l"/>
              </a:tabLst>
            </a:pPr>
            <a:endParaRPr lang="fr-FR" altLang="fr-FR" i="1" dirty="0">
              <a:solidFill>
                <a:srgbClr val="000000"/>
              </a:solidFill>
            </a:endParaRPr>
          </a:p>
          <a:p>
            <a:pPr eaLnBrk="1" hangingPunct="1">
              <a:defRPr/>
            </a:pPr>
            <a:endParaRPr lang="fr-FR" altLang="fr-FR" sz="1100" dirty="0">
              <a:latin typeface="Arial" panose="020B0604020202020204" pitchFamily="34" charset="0"/>
              <a:cs typeface="Arial" panose="020B0604020202020204" pitchFamily="34" charset="0"/>
            </a:endParaRPr>
          </a:p>
          <a:p>
            <a:pPr defTabSz="441082" eaLnBrk="1" hangingPunct="1">
              <a:defRPr/>
            </a:pPr>
            <a:endParaRPr lang="fr-FR" altLang="fr-FR" sz="1100" b="1" dirty="0"/>
          </a:p>
          <a:p>
            <a:pPr defTabSz="441082" eaLnBrk="1" hangingPunct="1">
              <a:defRPr/>
            </a:pPr>
            <a:endParaRPr lang="fr-FR" altLang="fr-FR" sz="1100" b="1" dirty="0"/>
          </a:p>
          <a:p>
            <a:pPr defTabSz="441082" eaLnBrk="1" hangingPunct="1">
              <a:defRPr/>
            </a:pPr>
            <a:endParaRPr lang="fr-FR" altLang="fr-FR" sz="1100" b="1" dirty="0"/>
          </a:p>
          <a:p>
            <a:pPr defTabSz="441082" eaLnBrk="1" hangingPunct="1">
              <a:defRPr/>
            </a:pPr>
            <a:endParaRPr lang="fr-FR" altLang="fr-FR" sz="1100" dirty="0">
              <a:sym typeface="Wingdings" panose="05000000000000000000" pitchFamily="2" charset="2"/>
            </a:endParaRPr>
          </a:p>
        </p:txBody>
      </p:sp>
    </p:spTree>
    <p:extLst>
      <p:ext uri="{BB962C8B-B14F-4D97-AF65-F5344CB8AC3E}">
        <p14:creationId xmlns:p14="http://schemas.microsoft.com/office/powerpoint/2010/main" val="1511743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Rot="1" noChangeAspect="1" noChangeArrowheads="1" noTextEdit="1"/>
          </p:cNvSpPr>
          <p:nvPr>
            <p:ph type="sldImg"/>
          </p:nvPr>
        </p:nvSpPr>
        <p:spPr>
          <a:xfrm>
            <a:off x="473075" y="746125"/>
            <a:ext cx="5949950" cy="3348038"/>
          </a:xfrm>
          <a:ln/>
        </p:spPr>
      </p:sp>
      <p:sp>
        <p:nvSpPr>
          <p:cNvPr id="71684" name="Rectangle 3"/>
          <p:cNvSpPr>
            <a:spLocks noGrp="1" noChangeArrowheads="1"/>
          </p:cNvSpPr>
          <p:nvPr>
            <p:ph type="body" idx="1"/>
          </p:nvPr>
        </p:nvSpPr>
        <p:spPr>
          <a:xfrm>
            <a:off x="908051" y="4716464"/>
            <a:ext cx="5889625" cy="4465637"/>
          </a:xfrm>
        </p:spPr>
        <p:txBody>
          <a:bodyPr/>
          <a:lstStyle/>
          <a:p>
            <a:pPr eaLnBrk="1" hangingPunct="1">
              <a:defRPr/>
            </a:pPr>
            <a:r>
              <a:rPr lang="fr-FR" altLang="fr-FR" sz="1100" b="1" u="sng" dirty="0">
                <a:latin typeface="Arial" panose="020B0604020202020204" pitchFamily="34" charset="0"/>
              </a:rPr>
              <a:t>Commentaires</a:t>
            </a:r>
          </a:p>
          <a:p>
            <a:pPr eaLnBrk="1" hangingPunct="1">
              <a:defRPr/>
            </a:pPr>
            <a:endParaRPr lang="fr-FR" altLang="fr-FR" sz="1100" b="1" dirty="0">
              <a:latin typeface="Arial" panose="020B0604020202020204" pitchFamily="34" charset="0"/>
            </a:endParaRPr>
          </a:p>
          <a:p>
            <a:pPr eaLnBrk="1" hangingPunct="1">
              <a:defRPr/>
            </a:pPr>
            <a:r>
              <a:rPr lang="fr-FR" altLang="fr-FR" sz="1100" b="1" dirty="0">
                <a:latin typeface="Arial" panose="020B0604020202020204" pitchFamily="34" charset="0"/>
              </a:rPr>
              <a:t>Rappeler</a:t>
            </a:r>
            <a:r>
              <a:rPr lang="fr-FR" altLang="fr-FR" sz="1100" dirty="0">
                <a:latin typeface="Arial" panose="020B0604020202020204" pitchFamily="34" charset="0"/>
              </a:rPr>
              <a:t>  :</a:t>
            </a:r>
          </a:p>
          <a:p>
            <a:pPr eaLnBrk="1" hangingPunct="1">
              <a:defRPr/>
            </a:pPr>
            <a:r>
              <a:rPr lang="fr-FR" altLang="fr-FR" sz="1700" dirty="0">
                <a:latin typeface="Arial" panose="020B0604020202020204" pitchFamily="34" charset="0"/>
                <a:sym typeface="Webdings" panose="05030102010509060703" pitchFamily="18" charset="2"/>
              </a:rPr>
              <a:t> </a:t>
            </a:r>
            <a:endParaRPr lang="fr-FR" altLang="fr-FR" dirty="0">
              <a:latin typeface="Arial" panose="020B0604020202020204" pitchFamily="34" charset="0"/>
            </a:endParaRPr>
          </a:p>
          <a:p>
            <a:pPr marL="228515" indent="-228515" eaLnBrk="1" hangingPunct="1">
              <a:buFontTx/>
              <a:buAutoNum type="arabicParenR"/>
              <a:defRPr/>
            </a:pPr>
            <a:r>
              <a:rPr lang="fr-FR" altLang="fr-FR" sz="1100" i="1" dirty="0">
                <a:latin typeface="Arial" panose="020B0604020202020204" pitchFamily="34" charset="0"/>
              </a:rPr>
              <a:t>Qu’en l’absence de connaissance précise du mode d’action des médicaments homéopathiques, c’est </a:t>
            </a:r>
            <a:r>
              <a:rPr lang="fr-FR" altLang="fr-FR" sz="1100" b="1" i="1" dirty="0">
                <a:latin typeface="Arial" panose="020B0604020202020204" pitchFamily="34" charset="0"/>
              </a:rPr>
              <a:t>l’expérience qui a permis de fixer ces quelques règles</a:t>
            </a:r>
            <a:r>
              <a:rPr lang="fr-FR" altLang="fr-FR" sz="1100" i="1" dirty="0">
                <a:latin typeface="Arial" panose="020B0604020202020204" pitchFamily="34" charset="0"/>
              </a:rPr>
              <a:t>.</a:t>
            </a:r>
          </a:p>
          <a:p>
            <a:pPr eaLnBrk="1" hangingPunct="1">
              <a:defRPr/>
            </a:pPr>
            <a:endParaRPr lang="fr-FR" altLang="fr-FR" sz="1100" i="1" dirty="0">
              <a:latin typeface="Arial" panose="020B0604020202020204" pitchFamily="34" charset="0"/>
            </a:endParaRPr>
          </a:p>
          <a:p>
            <a:pPr eaLnBrk="1" hangingPunct="1">
              <a:lnSpc>
                <a:spcPct val="110000"/>
              </a:lnSpc>
              <a:tabLst>
                <a:tab pos="2938971" algn="l"/>
              </a:tabLst>
              <a:defRPr/>
            </a:pPr>
            <a:r>
              <a:rPr lang="fr-FR" altLang="fr-FR" sz="1100" i="1" dirty="0">
                <a:latin typeface="Arial" panose="020B0604020202020204" pitchFamily="34" charset="0"/>
              </a:rPr>
              <a:t>2) Qu’en définitive, c’est la </a:t>
            </a:r>
            <a:r>
              <a:rPr lang="fr-FR" altLang="fr-FR" sz="1100" b="1" i="1" dirty="0">
                <a:latin typeface="Arial" panose="020B0604020202020204" pitchFamily="34" charset="0"/>
              </a:rPr>
              <a:t>sensibilité </a:t>
            </a:r>
            <a:r>
              <a:rPr lang="fr-FR" altLang="fr-FR" sz="1100" i="1" dirty="0">
                <a:latin typeface="Arial" panose="020B0604020202020204" pitchFamily="34" charset="0"/>
              </a:rPr>
              <a:t>du malade, exprimée par son tableau clinique, qui fixe la dilution.</a:t>
            </a:r>
          </a:p>
          <a:p>
            <a:pPr eaLnBrk="1" hangingPunct="1">
              <a:tabLst>
                <a:tab pos="2938971" algn="l"/>
              </a:tabLst>
              <a:defRPr/>
            </a:pPr>
            <a:r>
              <a:rPr lang="fr-FR" altLang="fr-FR" sz="1100" i="1" dirty="0">
                <a:latin typeface="Arial" panose="020B0604020202020204" pitchFamily="34" charset="0"/>
              </a:rPr>
              <a:t>Notamment, par exemple, dans le cas d’ Apis </a:t>
            </a:r>
            <a:r>
              <a:rPr lang="fr-FR" altLang="fr-FR" sz="1100" i="1" dirty="0" err="1">
                <a:latin typeface="Arial" panose="020B0604020202020204" pitchFamily="34" charset="0"/>
              </a:rPr>
              <a:t>mellifica</a:t>
            </a:r>
            <a:r>
              <a:rPr lang="fr-FR" altLang="fr-FR" sz="1100" i="1" dirty="0">
                <a:latin typeface="Arial" panose="020B0604020202020204" pitchFamily="34" charset="0"/>
              </a:rPr>
              <a:t>, du fait de l’existence de sujets sensibles et allergiques au venin d’hyménoptères, il est préférable, en conseil pharmaceutique de ne pas utiliser Apis en dessous de 9 CH. </a:t>
            </a:r>
          </a:p>
          <a:p>
            <a:pPr eaLnBrk="1" hangingPunct="1">
              <a:defRPr/>
            </a:pPr>
            <a:endParaRPr lang="fr-FR" altLang="fr-FR" i="1" dirty="0">
              <a:latin typeface="Arial" panose="020B0604020202020204" pitchFamily="34" charset="0"/>
            </a:endParaRPr>
          </a:p>
          <a:p>
            <a:pPr eaLnBrk="1" hangingPunct="1">
              <a:defRPr/>
            </a:pPr>
            <a:endParaRPr lang="fr-FR" altLang="fr-FR" i="1" dirty="0">
              <a:latin typeface="Arial" panose="020B0604020202020204" pitchFamily="34" charset="0"/>
            </a:endParaRPr>
          </a:p>
        </p:txBody>
      </p:sp>
    </p:spTree>
    <p:extLst>
      <p:ext uri="{BB962C8B-B14F-4D97-AF65-F5344CB8AC3E}">
        <p14:creationId xmlns:p14="http://schemas.microsoft.com/office/powerpoint/2010/main" val="3030934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Rot="1" noChangeAspect="1" noChangeArrowheads="1" noTextEdit="1"/>
          </p:cNvSpPr>
          <p:nvPr>
            <p:ph type="sldImg"/>
          </p:nvPr>
        </p:nvSpPr>
        <p:spPr>
          <a:xfrm>
            <a:off x="473075" y="746125"/>
            <a:ext cx="5949950" cy="3348038"/>
          </a:xfrm>
          <a:ln/>
        </p:spPr>
      </p:sp>
      <p:sp>
        <p:nvSpPr>
          <p:cNvPr id="93188" name="Rectangle 3"/>
          <p:cNvSpPr>
            <a:spLocks noGrp="1" noChangeArrowheads="1"/>
          </p:cNvSpPr>
          <p:nvPr>
            <p:ph type="body" idx="1"/>
          </p:nvPr>
        </p:nvSpPr>
        <p:spPr>
          <a:xfrm>
            <a:off x="611188" y="4719639"/>
            <a:ext cx="6186487" cy="4881562"/>
          </a:xfrm>
          <a:noFill/>
        </p:spPr>
        <p:txBody>
          <a:bodyPr/>
          <a:lstStyle/>
          <a:p>
            <a:pPr eaLnBrk="1" hangingPunct="1">
              <a:spcBef>
                <a:spcPct val="0"/>
              </a:spcBef>
              <a:tabLst>
                <a:tab pos="88891" algn="l"/>
              </a:tabLst>
            </a:pPr>
            <a:r>
              <a:rPr lang="fr-FR" altLang="fr-FR" sz="1100" b="1" u="sng">
                <a:latin typeface="Arial" panose="020B0604020202020204" pitchFamily="34" charset="0"/>
              </a:rPr>
              <a:t>Commentaires</a:t>
            </a:r>
          </a:p>
          <a:p>
            <a:pPr eaLnBrk="1" hangingPunct="1">
              <a:buFontTx/>
              <a:buChar char="•"/>
              <a:tabLst>
                <a:tab pos="88891" algn="l"/>
              </a:tabLst>
            </a:pPr>
            <a:r>
              <a:rPr lang="fr-FR" altLang="fr-FR" sz="1100" u="sng">
                <a:latin typeface="Arial" panose="020B0604020202020204" pitchFamily="34" charset="0"/>
              </a:rPr>
              <a:t> La prise</a:t>
            </a:r>
            <a:endParaRPr lang="fr-FR" altLang="fr-FR" sz="1100">
              <a:latin typeface="Arial" panose="020B0604020202020204" pitchFamily="34" charset="0"/>
            </a:endParaRPr>
          </a:p>
          <a:p>
            <a:pPr eaLnBrk="1" hangingPunct="1">
              <a:tabLst>
                <a:tab pos="88891" algn="l"/>
              </a:tabLst>
            </a:pPr>
            <a:r>
              <a:rPr lang="fr-FR" altLang="fr-FR" sz="1100">
                <a:latin typeface="Arial" panose="020B0604020202020204" pitchFamily="34" charset="0"/>
              </a:rPr>
              <a:t> - D’une façon générale, la prise d’un médicament homéopathique est conseillée dans une bouche propre et exempte de tout aliment. L’idéal est de prendre son traitement en dehors des repas.</a:t>
            </a:r>
          </a:p>
          <a:p>
            <a:pPr eaLnBrk="1" hangingPunct="1">
              <a:tabLst>
                <a:tab pos="88891" algn="l"/>
              </a:tabLst>
            </a:pPr>
            <a:r>
              <a:rPr lang="fr-FR" altLang="fr-FR" sz="1100">
                <a:latin typeface="Arial" panose="020B0604020202020204" pitchFamily="34" charset="0"/>
              </a:rPr>
              <a:t> - En </a:t>
            </a:r>
            <a:r>
              <a:rPr lang="fr-FR" altLang="fr-FR" sz="1100" b="1">
                <a:latin typeface="Arial" panose="020B0604020202020204" pitchFamily="34" charset="0"/>
              </a:rPr>
              <a:t>usage pédiatrique</a:t>
            </a:r>
            <a:r>
              <a:rPr lang="fr-FR" altLang="fr-FR" sz="1100">
                <a:latin typeface="Arial" panose="020B0604020202020204" pitchFamily="34" charset="0"/>
              </a:rPr>
              <a:t>, les médicaments peuvent être dissous dans un peu d'eau, dans un verre ou dans un biberon, sans les chauffer. A administrer de préférence avant les repas.</a:t>
            </a:r>
          </a:p>
          <a:p>
            <a:pPr eaLnBrk="1" hangingPunct="1">
              <a:tabLst>
                <a:tab pos="88891" algn="l"/>
              </a:tabLst>
            </a:pPr>
            <a:r>
              <a:rPr lang="fr-FR" altLang="fr-FR" sz="1100">
                <a:latin typeface="Arial" panose="020B0604020202020204" pitchFamily="34" charset="0"/>
              </a:rPr>
              <a:t> - les </a:t>
            </a:r>
            <a:r>
              <a:rPr lang="fr-FR" altLang="fr-FR" sz="1100" b="1">
                <a:latin typeface="Arial" panose="020B0604020202020204" pitchFamily="34" charset="0"/>
              </a:rPr>
              <a:t>gouttes</a:t>
            </a:r>
            <a:r>
              <a:rPr lang="fr-FR" altLang="fr-FR" sz="1100">
                <a:latin typeface="Arial" panose="020B0604020202020204" pitchFamily="34" charset="0"/>
              </a:rPr>
              <a:t> : sont à diluer dans un peu d’eau. </a:t>
            </a:r>
          </a:p>
          <a:p>
            <a:pPr eaLnBrk="1" hangingPunct="1">
              <a:tabLst>
                <a:tab pos="88891" algn="l"/>
              </a:tabLst>
            </a:pPr>
            <a:r>
              <a:rPr lang="fr-FR" altLang="fr-FR" sz="1100">
                <a:latin typeface="Arial" panose="020B0604020202020204" pitchFamily="34" charset="0"/>
              </a:rPr>
              <a:t>Si plusieurs médicaments sont prescrits pour une même pathologie, ils pourront être employés soit en alternance soit simultanément. Il est possible de mettre les granules de différents médicaments en même temps dans la bouche.</a:t>
            </a:r>
          </a:p>
          <a:p>
            <a:pPr eaLnBrk="1" hangingPunct="1">
              <a:tabLst>
                <a:tab pos="88891" algn="l"/>
              </a:tabLst>
            </a:pPr>
            <a:endParaRPr lang="fr-FR" altLang="fr-FR" sz="1100" u="sng">
              <a:latin typeface="Arial" panose="020B0604020202020204" pitchFamily="34" charset="0"/>
            </a:endParaRPr>
          </a:p>
          <a:p>
            <a:pPr eaLnBrk="1" hangingPunct="1">
              <a:buFontTx/>
              <a:buChar char="•"/>
              <a:tabLst>
                <a:tab pos="88891" algn="l"/>
              </a:tabLst>
            </a:pPr>
            <a:r>
              <a:rPr lang="fr-FR" altLang="fr-FR" sz="1100" u="sng">
                <a:latin typeface="Arial" panose="020B0604020202020204" pitchFamily="34" charset="0"/>
              </a:rPr>
              <a:t> Fréquence</a:t>
            </a:r>
            <a:endParaRPr lang="fr-FR" altLang="fr-FR" sz="1100">
              <a:latin typeface="Arial" panose="020B0604020202020204" pitchFamily="34" charset="0"/>
            </a:endParaRPr>
          </a:p>
          <a:p>
            <a:pPr eaLnBrk="1" hangingPunct="1">
              <a:tabLst>
                <a:tab pos="88891" algn="l"/>
              </a:tabLst>
            </a:pPr>
            <a:r>
              <a:rPr lang="fr-FR" altLang="fr-FR" sz="1100">
                <a:latin typeface="Arial" panose="020B0604020202020204" pitchFamily="34" charset="0"/>
              </a:rPr>
              <a:t>En aigu, répétition des prises : de toutes les 5 à 10 minutes (ex : œdème, laryngite aiguë), à toutes les heures (fièvre, douleur, choc, chute), à 1 à 2 fois par jour (dyspepsie, insomnie, troubles veineux)</a:t>
            </a:r>
          </a:p>
          <a:p>
            <a:pPr eaLnBrk="1" hangingPunct="1">
              <a:tabLst>
                <a:tab pos="88891" algn="l"/>
              </a:tabLst>
            </a:pPr>
            <a:endParaRPr lang="fr-FR" altLang="fr-FR" sz="1100">
              <a:latin typeface="Arial" panose="020B0604020202020204" pitchFamily="34" charset="0"/>
              <a:sym typeface="Wingdings" panose="05000000000000000000" pitchFamily="2" charset="2"/>
            </a:endParaRPr>
          </a:p>
          <a:p>
            <a:pPr eaLnBrk="1" hangingPunct="1">
              <a:tabLst>
                <a:tab pos="88891" algn="l"/>
              </a:tabLst>
            </a:pPr>
            <a:r>
              <a:rPr lang="fr-FR" altLang="fr-FR" sz="1100">
                <a:latin typeface="Arial" panose="020B0604020202020204" pitchFamily="34" charset="0"/>
                <a:sym typeface="Wingdings" panose="05000000000000000000" pitchFamily="2" charset="2"/>
              </a:rPr>
              <a:t>La fréquence des prises déterminera donc le choix :</a:t>
            </a:r>
          </a:p>
          <a:p>
            <a:pPr eaLnBrk="1" hangingPunct="1">
              <a:tabLst>
                <a:tab pos="88891" algn="l"/>
              </a:tabLst>
            </a:pPr>
            <a:r>
              <a:rPr lang="fr-FR" altLang="fr-FR" sz="1100">
                <a:latin typeface="Arial" panose="020B0604020202020204" pitchFamily="34" charset="0"/>
              </a:rPr>
              <a:t>- </a:t>
            </a:r>
            <a:r>
              <a:rPr lang="fr-FR" altLang="fr-FR" sz="1100">
                <a:latin typeface="Arial" panose="020B0604020202020204" pitchFamily="34" charset="0"/>
                <a:sym typeface="Wingdings" panose="05000000000000000000" pitchFamily="2" charset="2"/>
              </a:rPr>
              <a:t>des </a:t>
            </a:r>
            <a:r>
              <a:rPr lang="fr-FR" altLang="fr-FR" sz="1100" b="1">
                <a:latin typeface="Arial" panose="020B0604020202020204" pitchFamily="34" charset="0"/>
                <a:sym typeface="Wingdings" panose="05000000000000000000" pitchFamily="2" charset="2"/>
              </a:rPr>
              <a:t>granules</a:t>
            </a:r>
            <a:r>
              <a:rPr lang="fr-FR" altLang="fr-FR" sz="1100">
                <a:latin typeface="Arial" panose="020B0604020202020204" pitchFamily="34" charset="0"/>
                <a:sym typeface="Wingdings" panose="05000000000000000000" pitchFamily="2" charset="2"/>
              </a:rPr>
              <a:t> pour des prises multi-quotidiennes ; une prise de médicaments est généralement constituée de 5 granules à laisser fondre sous la langue.</a:t>
            </a:r>
            <a:endParaRPr lang="fr-FR" altLang="fr-FR" sz="1100">
              <a:latin typeface="Arial" panose="020B0604020202020204" pitchFamily="34" charset="0"/>
            </a:endParaRPr>
          </a:p>
          <a:p>
            <a:pPr eaLnBrk="1" hangingPunct="1">
              <a:tabLst>
                <a:tab pos="88891" algn="l"/>
              </a:tabLst>
            </a:pPr>
            <a:r>
              <a:rPr lang="fr-FR" altLang="fr-FR" sz="1100">
                <a:latin typeface="Arial" panose="020B0604020202020204" pitchFamily="34" charset="0"/>
                <a:sym typeface="Wingdings" panose="05000000000000000000" pitchFamily="2" charset="2"/>
              </a:rPr>
              <a:t>- des </a:t>
            </a:r>
            <a:r>
              <a:rPr lang="fr-FR" altLang="fr-FR" sz="1100" b="1">
                <a:latin typeface="Arial" panose="020B0604020202020204" pitchFamily="34" charset="0"/>
                <a:sym typeface="Wingdings" panose="05000000000000000000" pitchFamily="2" charset="2"/>
              </a:rPr>
              <a:t>doses</a:t>
            </a:r>
            <a:r>
              <a:rPr lang="fr-FR" altLang="fr-FR" sz="1100">
                <a:latin typeface="Arial" panose="020B0604020202020204" pitchFamily="34" charset="0"/>
                <a:sym typeface="Wingdings" panose="05000000000000000000" pitchFamily="2" charset="2"/>
              </a:rPr>
              <a:t> globules pour des prises uniques à espacer : la totalité du contenu de la dose est à laisser fondre dans la bouche.</a:t>
            </a:r>
          </a:p>
        </p:txBody>
      </p:sp>
    </p:spTree>
    <p:extLst>
      <p:ext uri="{BB962C8B-B14F-4D97-AF65-F5344CB8AC3E}">
        <p14:creationId xmlns:p14="http://schemas.microsoft.com/office/powerpoint/2010/main" val="1041298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xfrm>
            <a:off x="46038" y="722313"/>
            <a:ext cx="6426200" cy="3616325"/>
          </a:xfrm>
          <a:ln/>
        </p:spPr>
      </p:sp>
      <p:sp>
        <p:nvSpPr>
          <p:cNvPr id="156675" name="Rectangle 3"/>
          <p:cNvSpPr>
            <a:spLocks noGrp="1" noChangeArrowheads="1"/>
          </p:cNvSpPr>
          <p:nvPr>
            <p:ph type="body" idx="1"/>
          </p:nvPr>
        </p:nvSpPr>
        <p:spPr>
          <a:xfrm>
            <a:off x="463297" y="4397693"/>
            <a:ext cx="6334380" cy="5345747"/>
          </a:xfrm>
        </p:spPr>
        <p:txBody>
          <a:bodyPr lIns="91351" tIns="45677" rIns="91351" bIns="45677"/>
          <a:lstStyle/>
          <a:p>
            <a:pPr defTabSz="441082" eaLnBrk="1" hangingPunct="1">
              <a:lnSpc>
                <a:spcPct val="90000"/>
              </a:lnSpc>
              <a:defRPr/>
            </a:pPr>
            <a:r>
              <a:rPr lang="fr-FR" altLang="fr-FR" sz="1100" b="1" u="sng" dirty="0">
                <a:latin typeface="Arial" panose="020B0604020202020204" pitchFamily="34" charset="0"/>
                <a:cs typeface="Arial" panose="020B0604020202020204" pitchFamily="34" charset="0"/>
              </a:rPr>
              <a:t>Commentaires</a:t>
            </a:r>
            <a:r>
              <a:rPr lang="fr-FR" altLang="fr-FR" sz="1100" dirty="0">
                <a:latin typeface="Arial" panose="020B0604020202020204" pitchFamily="34" charset="0"/>
                <a:cs typeface="Arial" panose="020B0604020202020204" pitchFamily="34" charset="0"/>
              </a:rPr>
              <a:t> : 		</a:t>
            </a:r>
          </a:p>
          <a:p>
            <a:pPr marL="165405" indent="-165405" defTabSz="441082" eaLnBrk="1" hangingPunct="1">
              <a:lnSpc>
                <a:spcPct val="90000"/>
              </a:lnSpc>
              <a:spcBef>
                <a:spcPts val="600"/>
              </a:spcBef>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Repartir de l’outil d’organisation : 4 pièces de la maison</a:t>
            </a:r>
          </a:p>
          <a:p>
            <a:pPr defTabSz="441082" eaLnBrk="1" hangingPunct="1">
              <a:lnSpc>
                <a:spcPct val="90000"/>
              </a:lnSpc>
              <a:spcBef>
                <a:spcPts val="0"/>
              </a:spcBef>
              <a:defRPr/>
            </a:pPr>
            <a:r>
              <a:rPr lang="fr-FR" altLang="fr-FR" sz="1800" dirty="0">
                <a:latin typeface="Arial" panose="020B0604020202020204" pitchFamily="34" charset="0"/>
                <a:sym typeface="Webdings" panose="05030102010509060703" pitchFamily="18" charset="2"/>
              </a:rPr>
              <a:t></a:t>
            </a:r>
            <a:r>
              <a:rPr lang="fr-FR" altLang="fr-FR" sz="1100" dirty="0">
                <a:latin typeface="Arial" panose="020B0604020202020204" pitchFamily="34" charset="0"/>
              </a:rPr>
              <a:t> </a:t>
            </a:r>
            <a:r>
              <a:rPr lang="fr-FR" altLang="fr-FR" sz="1100" i="1" dirty="0">
                <a:latin typeface="Arial" panose="020B0604020202020204" pitchFamily="34" charset="0"/>
              </a:rPr>
              <a:t>Pour faire la comparaison entre les symptômes du malade et ceux décrits dans la matière médicale et ainsi </a:t>
            </a:r>
            <a:r>
              <a:rPr lang="fr-FR" altLang="fr-FR" i="1" dirty="0"/>
              <a:t>trouver le (ou les) médicament(s) qui correspond(</a:t>
            </a:r>
            <a:r>
              <a:rPr lang="fr-FR" altLang="fr-FR" i="1" dirty="0" err="1"/>
              <a:t>ent</a:t>
            </a:r>
            <a:r>
              <a:rPr lang="fr-FR" altLang="fr-FR" i="1" dirty="0"/>
              <a:t>) le plus</a:t>
            </a:r>
            <a:r>
              <a:rPr lang="fr-FR" altLang="fr-FR" sz="1100" i="1" dirty="0">
                <a:latin typeface="Arial" panose="020B0604020202020204" pitchFamily="34" charset="0"/>
              </a:rPr>
              <a:t>, nous avons vu l’outil d’organisation suivant.</a:t>
            </a:r>
          </a:p>
          <a:p>
            <a:pPr eaLnBrk="1" hangingPunct="1">
              <a:lnSpc>
                <a:spcPct val="90000"/>
              </a:lnSpc>
              <a:spcBef>
                <a:spcPts val="600"/>
              </a:spcBef>
              <a:defRPr/>
            </a:pPr>
            <a:r>
              <a:rPr lang="fr-FR" altLang="fr-FR" b="1" dirty="0"/>
              <a:t>Repréciser comment ce schéma est utile dans le choix de la hauteur de dilution et ajouter les règles de posologie</a:t>
            </a:r>
          </a:p>
          <a:p>
            <a:pPr eaLnBrk="1" hangingPunct="1">
              <a:lnSpc>
                <a:spcPct val="90000"/>
              </a:lnSpc>
              <a:spcBef>
                <a:spcPts val="600"/>
              </a:spcBef>
              <a:defRPr/>
            </a:pPr>
            <a:r>
              <a:rPr lang="fr-FR" altLang="fr-FR" sz="1100" i="1" dirty="0">
                <a:latin typeface="Arial" panose="020B0604020202020204" pitchFamily="34" charset="0"/>
                <a:cs typeface="Arial" panose="020B0604020202020204" pitchFamily="34" charset="0"/>
              </a:rPr>
              <a:t>Pour le compléter et en faire un outil pratique de synthèse, </a:t>
            </a:r>
            <a:r>
              <a:rPr lang="fr-FR" altLang="fr-FR" i="1" dirty="0"/>
              <a:t>je vous propose d’en faire une MAISON.</a:t>
            </a:r>
          </a:p>
          <a:p>
            <a:pPr marL="171450" indent="-171450" eaLnBrk="1" hangingPunct="1">
              <a:lnSpc>
                <a:spcPct val="90000"/>
              </a:lnSpc>
              <a:spcBef>
                <a:spcPts val="600"/>
              </a:spcBef>
              <a:buFont typeface="Arial" panose="020B0604020202020204" pitchFamily="34" charset="0"/>
              <a:buChar char="•"/>
              <a:defRPr/>
            </a:pPr>
            <a:r>
              <a:rPr lang="fr-FR" b="1" dirty="0"/>
              <a:t>Construire le reste de la maison : présenter l’étiologie </a:t>
            </a:r>
            <a:r>
              <a:rPr lang="fr-FR" dirty="0"/>
              <a:t>(le toit)</a:t>
            </a:r>
            <a:endParaRPr lang="fr-FR" altLang="fr-FR" sz="1100" i="1" dirty="0"/>
          </a:p>
          <a:p>
            <a:pPr eaLnBrk="1" hangingPunct="1">
              <a:lnSpc>
                <a:spcPct val="90000"/>
              </a:lnSpc>
              <a:spcBef>
                <a:spcPts val="0"/>
              </a:spcBef>
              <a:defRPr/>
            </a:pPr>
            <a:r>
              <a:rPr lang="fr-FR" altLang="fr-FR" sz="1800" dirty="0">
                <a:solidFill>
                  <a:srgbClr val="000000"/>
                </a:solidFill>
                <a:sym typeface="Webdings" panose="05030102010509060703" pitchFamily="18" charset="2"/>
              </a:rPr>
              <a:t></a:t>
            </a:r>
            <a:r>
              <a:rPr lang="fr-FR" altLang="fr-FR" dirty="0">
                <a:solidFill>
                  <a:srgbClr val="000000"/>
                </a:solidFill>
              </a:rPr>
              <a:t> </a:t>
            </a:r>
            <a:r>
              <a:rPr lang="fr-FR" altLang="fr-FR" i="1" dirty="0"/>
              <a:t>Parfois, dans les informations récupérées auprès du patient, ressort une </a:t>
            </a:r>
            <a:r>
              <a:rPr lang="fr-FR" altLang="fr-FR" b="1" i="1" dirty="0"/>
              <a:t>cause</a:t>
            </a:r>
            <a:r>
              <a:rPr lang="fr-FR" altLang="fr-FR" i="1" dirty="0"/>
              <a:t> responsable du tableau clinique. </a:t>
            </a:r>
          </a:p>
          <a:p>
            <a:pPr eaLnBrk="1" hangingPunct="1">
              <a:lnSpc>
                <a:spcPct val="90000"/>
              </a:lnSpc>
              <a:spcBef>
                <a:spcPts val="300"/>
              </a:spcBef>
              <a:defRPr/>
            </a:pPr>
            <a:r>
              <a:rPr lang="fr-FR" altLang="fr-FR" i="1" dirty="0"/>
              <a:t>Et dans le descriptif de certains médicaments, on peut retrouver ces notions de « cause ».</a:t>
            </a:r>
          </a:p>
          <a:p>
            <a:pPr eaLnBrk="1" hangingPunct="1">
              <a:lnSpc>
                <a:spcPct val="90000"/>
              </a:lnSpc>
              <a:spcBef>
                <a:spcPts val="300"/>
              </a:spcBef>
              <a:defRPr/>
            </a:pPr>
            <a:r>
              <a:rPr lang="fr-FR" altLang="fr-FR" i="1" dirty="0"/>
              <a:t>Le médicament d’étiologie, s’il existe, permet d’</a:t>
            </a:r>
            <a:r>
              <a:rPr lang="fr-FR" altLang="fr-FR" b="1" i="1" dirty="0"/>
              <a:t>optimiser l’efficacité globale du traitement</a:t>
            </a:r>
            <a:r>
              <a:rPr lang="fr-FR" altLang="fr-FR" i="1" dirty="0"/>
              <a:t>.</a:t>
            </a:r>
          </a:p>
          <a:p>
            <a:pPr eaLnBrk="1" hangingPunct="1">
              <a:lnSpc>
                <a:spcPct val="90000"/>
              </a:lnSpc>
              <a:spcBef>
                <a:spcPts val="600"/>
              </a:spcBef>
              <a:defRPr/>
            </a:pPr>
            <a:r>
              <a:rPr lang="fr-FR" altLang="fr-FR" b="1" dirty="0"/>
              <a:t>Citer des exemples </a:t>
            </a:r>
            <a:r>
              <a:rPr lang="fr-FR" altLang="fr-FR" i="1" dirty="0"/>
              <a:t>: un rhume ou une otite qui survient après une exposition au </a:t>
            </a:r>
            <a:r>
              <a:rPr lang="fr-FR" altLang="fr-FR" b="1" i="1" dirty="0"/>
              <a:t>froid humide</a:t>
            </a:r>
            <a:r>
              <a:rPr lang="fr-FR" altLang="fr-FR" i="1" dirty="0"/>
              <a:t>, suite de refroidissement après avoir transpiré ou avoir été mouillé évoquera </a:t>
            </a:r>
            <a:r>
              <a:rPr lang="fr-FR" altLang="fr-FR" i="1" dirty="0" err="1"/>
              <a:t>Dulcamara</a:t>
            </a:r>
            <a:r>
              <a:rPr lang="fr-FR" altLang="fr-FR" i="1" dirty="0"/>
              <a:t>, </a:t>
            </a:r>
          </a:p>
          <a:p>
            <a:pPr eaLnBrk="1" hangingPunct="1">
              <a:lnSpc>
                <a:spcPct val="90000"/>
              </a:lnSpc>
              <a:spcBef>
                <a:spcPts val="300"/>
              </a:spcBef>
              <a:defRPr/>
            </a:pPr>
            <a:r>
              <a:rPr lang="fr-FR" altLang="fr-FR" i="1" dirty="0"/>
              <a:t>alors qu’une fièvre élevée d’apparition brutale, qui survient à la suite d’une exposition au </a:t>
            </a:r>
            <a:r>
              <a:rPr lang="fr-FR" altLang="fr-FR" b="1" i="1" dirty="0"/>
              <a:t>froid sec </a:t>
            </a:r>
            <a:r>
              <a:rPr lang="fr-FR" altLang="fr-FR" i="1" dirty="0"/>
              <a:t>ou au brusque changement de température évoquera </a:t>
            </a:r>
            <a:r>
              <a:rPr lang="fr-FR" altLang="fr-FR" i="1" dirty="0" err="1"/>
              <a:t>Aconitum</a:t>
            </a:r>
            <a:r>
              <a:rPr lang="fr-FR" altLang="fr-FR" i="1" dirty="0"/>
              <a:t> </a:t>
            </a:r>
            <a:r>
              <a:rPr lang="fr-FR" altLang="fr-FR" i="1" dirty="0" err="1"/>
              <a:t>napellus</a:t>
            </a:r>
            <a:r>
              <a:rPr lang="fr-FR" altLang="fr-FR" i="1" dirty="0"/>
              <a:t>.</a:t>
            </a:r>
          </a:p>
          <a:p>
            <a:pPr eaLnBrk="1" hangingPunct="1">
              <a:lnSpc>
                <a:spcPct val="90000"/>
              </a:lnSpc>
              <a:spcBef>
                <a:spcPts val="1200"/>
              </a:spcBef>
              <a:defRPr/>
            </a:pPr>
            <a:r>
              <a:rPr lang="fr-FR" altLang="fr-FR" i="1" dirty="0"/>
              <a:t> </a:t>
            </a:r>
            <a:r>
              <a:rPr lang="fr-FR" altLang="fr-FR" i="1" dirty="0">
                <a:sym typeface="MS Outlook" panose="05010100010000000000" pitchFamily="2" charset="2"/>
              </a:rPr>
              <a:t> </a:t>
            </a:r>
            <a:r>
              <a:rPr lang="fr-FR" altLang="fr-FR" sz="1100" i="1" dirty="0">
                <a:latin typeface="Arial" panose="020B0604020202020204" pitchFamily="34" charset="0"/>
                <a:cs typeface="Arial" panose="020B0604020202020204" pitchFamily="34" charset="0"/>
              </a:rPr>
              <a:t>Cet outil est une aide à la détermination du ou des médicaments indiqués </a:t>
            </a:r>
            <a:r>
              <a:rPr lang="fr-FR" altLang="fr-FR" sz="1100" b="1" i="1" dirty="0">
                <a:latin typeface="Arial" panose="020B0604020202020204" pitchFamily="34" charset="0"/>
                <a:cs typeface="Arial" panose="020B0604020202020204" pitchFamily="34" charset="0"/>
              </a:rPr>
              <a:t>pour soigner une pathologie aiguë ou un épisode aigu d’une maladie chronique</a:t>
            </a:r>
            <a:r>
              <a:rPr lang="fr-FR" altLang="fr-FR" sz="1100" i="1" dirty="0">
                <a:latin typeface="Arial" panose="020B0604020202020204" pitchFamily="34" charset="0"/>
                <a:cs typeface="Arial" panose="020B0604020202020204" pitchFamily="34" charset="0"/>
              </a:rPr>
              <a:t>. </a:t>
            </a:r>
          </a:p>
          <a:p>
            <a:pPr marL="165405" indent="-165405" eaLnBrk="1" hangingPunct="1">
              <a:lnSpc>
                <a:spcPct val="90000"/>
              </a:lnSpc>
              <a:spcBef>
                <a:spcPts val="600"/>
              </a:spcBef>
              <a:buFont typeface="Arial" panose="020B0604020202020204" pitchFamily="34" charset="0"/>
              <a:buChar char="•"/>
              <a:defRPr/>
            </a:pPr>
            <a:r>
              <a:rPr lang="fr-FR" sz="1100" b="1" dirty="0">
                <a:latin typeface="Arial" panose="020B0604020202020204" pitchFamily="34" charset="0"/>
                <a:cs typeface="Arial" panose="020B0604020202020204" pitchFamily="34" charset="0"/>
              </a:rPr>
              <a:t>Présenter les fondations de la maison</a:t>
            </a:r>
          </a:p>
          <a:p>
            <a:pPr marL="0" indent="0" eaLnBrk="1" hangingPunct="1">
              <a:lnSpc>
                <a:spcPct val="90000"/>
              </a:lnSpc>
              <a:spcBef>
                <a:spcPts val="0"/>
              </a:spcBef>
              <a:buFont typeface="Arial" panose="020B0604020202020204" pitchFamily="34" charset="0"/>
              <a:buNone/>
              <a:defRPr/>
            </a:pPr>
            <a:r>
              <a:rPr lang="fr-FR" altLang="fr-FR" sz="1800" dirty="0">
                <a:solidFill>
                  <a:srgbClr val="000000"/>
                </a:solidFill>
                <a:sym typeface="Webdings" panose="05030102010509060703" pitchFamily="18" charset="2"/>
              </a:rPr>
              <a:t></a:t>
            </a:r>
            <a:r>
              <a:rPr lang="fr-FR" altLang="fr-FR" dirty="0">
                <a:solidFill>
                  <a:srgbClr val="000000"/>
                </a:solidFill>
              </a:rPr>
              <a:t> </a:t>
            </a:r>
            <a:r>
              <a:rPr lang="fr-FR" altLang="fr-FR" i="1" dirty="0"/>
              <a:t>Face à des pathologies récidivantes ou trainantes, une prise en charge du terrain sera nécessaire via une consultation médicale. Le médecin prendra en compte les fondations de la maison</a:t>
            </a:r>
          </a:p>
          <a:p>
            <a:pPr marL="171450" marR="0" lvl="0"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lang="fr-FR" sz="1100" b="1" dirty="0">
                <a:latin typeface="Arial" panose="020B0604020202020204" pitchFamily="34" charset="0"/>
                <a:cs typeface="Arial" panose="020B0604020202020204" pitchFamily="34" charset="0"/>
              </a:rPr>
              <a:t>Définir simplement le type sensible et le mode réactionnel chronique </a:t>
            </a:r>
            <a:r>
              <a:rPr lang="fr-FR" sz="1100" b="0" dirty="0">
                <a:latin typeface="Arial" panose="020B0604020202020204" pitchFamily="34" charset="0"/>
                <a:cs typeface="Arial" panose="020B0604020202020204" pitchFamily="34" charset="0"/>
              </a:rPr>
              <a:t>(</a:t>
            </a:r>
            <a:r>
              <a:rPr lang="fr-FR" sz="1100" dirty="0">
                <a:latin typeface="Arial" panose="020B0604020202020204" pitchFamily="34" charset="0"/>
                <a:cs typeface="Arial" panose="020B0604020202020204" pitchFamily="34" charset="0"/>
              </a:rPr>
              <a:t>domaine de la consultation et de la prescription médicales) : </a:t>
            </a:r>
            <a:r>
              <a:rPr lang="fr-FR" sz="1100" b="1" dirty="0">
                <a:latin typeface="Arial" panose="020B0604020202020204" pitchFamily="34" charset="0"/>
                <a:cs typeface="Arial" panose="020B0604020202020204" pitchFamily="34" charset="0"/>
              </a:rPr>
              <a:t>c’est quoi et ça sert à quoi</a:t>
            </a:r>
            <a:r>
              <a:rPr lang="fr-FR" sz="1100" dirty="0">
                <a:latin typeface="Arial" panose="020B0604020202020204" pitchFamily="34" charset="0"/>
                <a:cs typeface="Arial" panose="020B0604020202020204" pitchFamily="34" charset="0"/>
              </a:rPr>
              <a:t>, sans présenter</a:t>
            </a:r>
            <a:r>
              <a:rPr lang="fr-FR" sz="1100" baseline="0" dirty="0">
                <a:latin typeface="Arial" panose="020B0604020202020204" pitchFamily="34" charset="0"/>
                <a:cs typeface="Arial" panose="020B0604020202020204" pitchFamily="34" charset="0"/>
              </a:rPr>
              <a:t> les 3 principaux MRC</a:t>
            </a:r>
            <a:endParaRPr lang="fr-FR" sz="1100" b="1" dirty="0">
              <a:latin typeface="Arial" panose="020B0604020202020204" pitchFamily="34" charset="0"/>
              <a:cs typeface="Arial" panose="020B0604020202020204" pitchFamily="34" charset="0"/>
            </a:endParaRPr>
          </a:p>
          <a:p>
            <a:pPr eaLnBrk="1" hangingPunct="1">
              <a:lnSpc>
                <a:spcPct val="90000"/>
              </a:lnSpc>
              <a:spcBef>
                <a:spcPts val="600"/>
              </a:spcBef>
              <a:defRPr/>
            </a:pPr>
            <a:r>
              <a:rPr lang="fr-FR" dirty="0"/>
              <a:t>Préciser que ces notions seront </a:t>
            </a:r>
            <a:r>
              <a:rPr lang="fr-FR" b="1" dirty="0"/>
              <a:t>développées dans les différents modules d’Expertises</a:t>
            </a:r>
            <a:endParaRPr lang="fr-FR" sz="1100" b="1" dirty="0"/>
          </a:p>
          <a:p>
            <a:pPr defTabSz="441082" eaLnBrk="1" hangingPunct="1">
              <a:lnSpc>
                <a:spcPct val="90000"/>
              </a:lnSpc>
              <a:defRPr/>
            </a:pPr>
            <a:endParaRPr lang="fr-FR" altLang="fr-FR" sz="1100" b="1" dirty="0"/>
          </a:p>
          <a:p>
            <a:pPr defTabSz="441082" eaLnBrk="1" hangingPunct="1">
              <a:lnSpc>
                <a:spcPct val="90000"/>
              </a:lnSpc>
              <a:defRPr/>
            </a:pPr>
            <a:endParaRPr lang="fr-FR" altLang="ja-JP" sz="1100" dirty="0"/>
          </a:p>
          <a:p>
            <a:pPr defTabSz="441082" eaLnBrk="1" hangingPunct="1">
              <a:lnSpc>
                <a:spcPct val="90000"/>
              </a:lnSpc>
              <a:defRPr/>
            </a:pPr>
            <a:endParaRPr lang="fr-FR" altLang="fr-FR" sz="1100" b="1" dirty="0"/>
          </a:p>
          <a:p>
            <a:pPr defTabSz="441082" eaLnBrk="1" hangingPunct="1">
              <a:lnSpc>
                <a:spcPct val="90000"/>
              </a:lnSpc>
              <a:defRPr/>
            </a:pPr>
            <a:endParaRPr lang="fr-FR" altLang="fr-FR" sz="1100" b="1" dirty="0"/>
          </a:p>
          <a:p>
            <a:pPr defTabSz="441082" eaLnBrk="1" hangingPunct="1">
              <a:lnSpc>
                <a:spcPct val="90000"/>
              </a:lnSpc>
              <a:defRPr/>
            </a:pPr>
            <a:endParaRPr lang="fr-FR" altLang="fr-FR" sz="1100" b="1" dirty="0"/>
          </a:p>
          <a:p>
            <a:pPr defTabSz="441082" eaLnBrk="1" hangingPunct="1">
              <a:lnSpc>
                <a:spcPct val="90000"/>
              </a:lnSpc>
              <a:defRPr/>
            </a:pPr>
            <a:endParaRPr lang="fr-FR" altLang="fr-FR" sz="1100" dirty="0">
              <a:sym typeface="Wingdings" panose="05000000000000000000" pitchFamily="2" charset="2"/>
            </a:endParaRPr>
          </a:p>
        </p:txBody>
      </p:sp>
    </p:spTree>
    <p:extLst>
      <p:ext uri="{BB962C8B-B14F-4D97-AF65-F5344CB8AC3E}">
        <p14:creationId xmlns:p14="http://schemas.microsoft.com/office/powerpoint/2010/main" val="171390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473075" y="603250"/>
            <a:ext cx="5949950" cy="3348038"/>
          </a:xfrm>
          <a:ln/>
        </p:spPr>
      </p:sp>
      <p:sp>
        <p:nvSpPr>
          <p:cNvPr id="3" name="Espace réservé des commentaires 2"/>
          <p:cNvSpPr>
            <a:spLocks noGrp="1"/>
          </p:cNvSpPr>
          <p:nvPr>
            <p:ph type="body" idx="1"/>
          </p:nvPr>
        </p:nvSpPr>
        <p:spPr>
          <a:xfrm>
            <a:off x="473076" y="3995104"/>
            <a:ext cx="6324600" cy="5667056"/>
          </a:xfrm>
        </p:spPr>
        <p:txBody>
          <a:bodyPr/>
          <a:lstStyle/>
          <a:p>
            <a:pPr>
              <a:defRPr/>
            </a:pPr>
            <a:r>
              <a:rPr lang="fr-FR" sz="1100" b="1" u="sng" dirty="0">
                <a:latin typeface="Arial" panose="020B0604020202020204" pitchFamily="34" charset="0"/>
                <a:cs typeface="Arial" panose="020B0604020202020204" pitchFamily="34" charset="0"/>
              </a:rPr>
              <a:t>Commentaires</a:t>
            </a:r>
          </a:p>
          <a:p>
            <a:pPr marL="171387" indent="-171387">
              <a:lnSpc>
                <a:spcPct val="95000"/>
              </a:lnSpc>
              <a:buFont typeface="Arial" panose="020B0604020202020204" pitchFamily="34" charset="0"/>
              <a:buChar char="•"/>
              <a:defRPr/>
            </a:pPr>
            <a:r>
              <a:rPr lang="fr-FR" sz="1100" b="1" dirty="0">
                <a:latin typeface="Arial" panose="020B0604020202020204" pitchFamily="34" charset="0"/>
                <a:cs typeface="Arial" panose="020B0604020202020204" pitchFamily="34" charset="0"/>
              </a:rPr>
              <a:t>Présenter le parcours de formations CDFH</a:t>
            </a:r>
          </a:p>
          <a:p>
            <a:pPr>
              <a:lnSpc>
                <a:spcPct val="95000"/>
              </a:lnSpc>
              <a:defRPr/>
            </a:pPr>
            <a:r>
              <a:rPr lang="fr-FR" altLang="fr-FR" sz="1800" dirty="0">
                <a:solidFill>
                  <a:srgbClr val="000000"/>
                </a:solidFill>
                <a:latin typeface="Arial" panose="020B0604020202020204" pitchFamily="34" charset="0"/>
                <a:sym typeface="Webdings" panose="05030102010509060703" pitchFamily="18" charset="2"/>
              </a:rPr>
              <a:t></a:t>
            </a:r>
            <a:r>
              <a:rPr lang="fr-FR" altLang="fr-FR" sz="1100" i="1" dirty="0">
                <a:solidFill>
                  <a:srgbClr val="000000"/>
                </a:solidFill>
                <a:latin typeface="Arial" panose="020B0604020202020204" pitchFamily="34" charset="0"/>
              </a:rPr>
              <a:t> Ce module constitue une 1</a:t>
            </a:r>
            <a:r>
              <a:rPr lang="fr-FR" altLang="fr-FR" sz="1100" i="1" baseline="30000" dirty="0">
                <a:solidFill>
                  <a:srgbClr val="000000"/>
                </a:solidFill>
                <a:latin typeface="Arial" panose="020B0604020202020204" pitchFamily="34" charset="0"/>
              </a:rPr>
              <a:t>ère</a:t>
            </a:r>
            <a:r>
              <a:rPr lang="fr-FR" altLang="fr-FR" sz="1100" i="1" dirty="0">
                <a:solidFill>
                  <a:srgbClr val="000000"/>
                </a:solidFill>
                <a:latin typeface="Arial" panose="020B0604020202020204" pitchFamily="34" charset="0"/>
              </a:rPr>
              <a:t> étape dans un parcours de formation.</a:t>
            </a:r>
          </a:p>
          <a:p>
            <a:pPr marL="177735" lvl="1">
              <a:lnSpc>
                <a:spcPct val="95000"/>
              </a:lnSpc>
              <a:spcBef>
                <a:spcPts val="300"/>
              </a:spcBef>
              <a:defRPr/>
            </a:pPr>
            <a:r>
              <a:rPr lang="fr-FR" sz="1100" dirty="0">
                <a:latin typeface="Arial" panose="020B0604020202020204" pitchFamily="34" charset="0"/>
                <a:cs typeface="Arial" panose="020B0604020202020204" pitchFamily="34" charset="0"/>
              </a:rPr>
              <a:t>- </a:t>
            </a:r>
            <a:r>
              <a:rPr lang="fr-FR" sz="1100" u="sng" dirty="0">
                <a:latin typeface="Arial" panose="020B0604020202020204" pitchFamily="34" charset="0"/>
                <a:cs typeface="Arial" panose="020B0604020202020204" pitchFamily="34" charset="0"/>
              </a:rPr>
              <a:t>1</a:t>
            </a:r>
            <a:r>
              <a:rPr lang="fr-FR" sz="1100" u="sng" baseline="30000" dirty="0">
                <a:latin typeface="Arial" panose="020B0604020202020204" pitchFamily="34" charset="0"/>
                <a:cs typeface="Arial" panose="020B0604020202020204" pitchFamily="34" charset="0"/>
              </a:rPr>
              <a:t>ère</a:t>
            </a:r>
            <a:r>
              <a:rPr lang="fr-FR" sz="1100" u="sng" dirty="0">
                <a:latin typeface="Arial" panose="020B0604020202020204" pitchFamily="34" charset="0"/>
                <a:cs typeface="Arial" panose="020B0604020202020204" pitchFamily="34" charset="0"/>
              </a:rPr>
              <a:t> étape </a:t>
            </a:r>
            <a:r>
              <a:rPr lang="fr-FR" sz="1100" b="1" dirty="0">
                <a:latin typeface="Arial" panose="020B0604020202020204" pitchFamily="34" charset="0"/>
                <a:cs typeface="Arial" panose="020B0604020202020204" pitchFamily="34" charset="0"/>
              </a:rPr>
              <a:t>: Les incontournables </a:t>
            </a:r>
            <a:r>
              <a:rPr lang="fr-FR" sz="1100" dirty="0">
                <a:latin typeface="Arial" panose="020B0604020202020204" pitchFamily="34" charset="0"/>
                <a:cs typeface="Arial" panose="020B0604020202020204" pitchFamily="34" charset="0"/>
              </a:rPr>
              <a:t>(2 jours généralement espacés de 15 jours à 3 semaines)</a:t>
            </a:r>
          </a:p>
          <a:p>
            <a:pPr>
              <a:lnSpc>
                <a:spcPct val="95000"/>
              </a:lnSpc>
              <a:spcAft>
                <a:spcPts val="600"/>
              </a:spcAft>
              <a:defRPr/>
            </a:pPr>
            <a:r>
              <a:rPr lang="fr-FR" sz="1100" dirty="0">
                <a:latin typeface="Arial" panose="020B0604020202020204" pitchFamily="34" charset="0"/>
                <a:cs typeface="Arial" panose="020B0604020202020204" pitchFamily="34" charset="0"/>
              </a:rPr>
              <a:t>Objectif : intégrer les médicaments homéopathiques dans votre pratique quotidienne</a:t>
            </a:r>
          </a:p>
          <a:p>
            <a:pPr marL="177735" lvl="1">
              <a:lnSpc>
                <a:spcPct val="95000"/>
              </a:lnSpc>
              <a:spcBef>
                <a:spcPts val="300"/>
              </a:spcBef>
              <a:spcAft>
                <a:spcPts val="600"/>
              </a:spcAft>
              <a:defRPr/>
            </a:pPr>
            <a:r>
              <a:rPr lang="fr-FR" sz="1100" dirty="0">
                <a:latin typeface="Arial" panose="020B0604020202020204" pitchFamily="34" charset="0"/>
                <a:cs typeface="Arial" panose="020B0604020202020204" pitchFamily="34" charset="0"/>
              </a:rPr>
              <a:t>- </a:t>
            </a:r>
            <a:r>
              <a:rPr lang="fr-FR" sz="1100" u="sng" dirty="0">
                <a:latin typeface="Arial" panose="020B0604020202020204" pitchFamily="34" charset="0"/>
                <a:cs typeface="Arial" panose="020B0604020202020204" pitchFamily="34" charset="0"/>
              </a:rPr>
              <a:t>2</a:t>
            </a:r>
            <a:r>
              <a:rPr lang="fr-FR" sz="1100" u="sng" baseline="30000" dirty="0">
                <a:latin typeface="Arial" panose="020B0604020202020204" pitchFamily="34" charset="0"/>
                <a:cs typeface="Arial" panose="020B0604020202020204" pitchFamily="34" charset="0"/>
              </a:rPr>
              <a:t>ème</a:t>
            </a:r>
            <a:r>
              <a:rPr lang="fr-FR" sz="1100" u="sng" dirty="0">
                <a:latin typeface="Arial" panose="020B0604020202020204" pitchFamily="34" charset="0"/>
                <a:cs typeface="Arial" panose="020B0604020202020204" pitchFamily="34" charset="0"/>
              </a:rPr>
              <a:t> étape </a:t>
            </a:r>
            <a:r>
              <a:rPr lang="fr-FR" sz="1100" b="1" dirty="0">
                <a:latin typeface="Arial" panose="020B0604020202020204" pitchFamily="34" charset="0"/>
                <a:cs typeface="Arial" panose="020B0604020202020204" pitchFamily="34" charset="0"/>
              </a:rPr>
              <a:t>: les expertises thématiques </a:t>
            </a:r>
            <a:r>
              <a:rPr lang="fr-FR" sz="1100" dirty="0">
                <a:latin typeface="Arial" panose="020B0604020202020204" pitchFamily="34" charset="0"/>
                <a:cs typeface="Arial" panose="020B0604020202020204" pitchFamily="34" charset="0"/>
              </a:rPr>
              <a:t>(2 jours généralement espacés de 3  semaines à 1 mois)</a:t>
            </a:r>
          </a:p>
          <a:p>
            <a:pPr>
              <a:lnSpc>
                <a:spcPct val="95000"/>
              </a:lnSpc>
              <a:spcBef>
                <a:spcPts val="0"/>
              </a:spcBef>
              <a:defRPr/>
            </a:pPr>
            <a:r>
              <a:rPr lang="fr-FR" sz="1100" dirty="0">
                <a:latin typeface="Arial" panose="020B0604020202020204" pitchFamily="34" charset="0"/>
                <a:cs typeface="Arial" panose="020B0604020202020204" pitchFamily="34" charset="0"/>
              </a:rPr>
              <a:t>Objectif : approfondir vos connaissances et perfectionner votre conseil dans une thématique</a:t>
            </a:r>
          </a:p>
          <a:p>
            <a:pPr>
              <a:lnSpc>
                <a:spcPct val="95000"/>
              </a:lnSpc>
              <a:spcBef>
                <a:spcPts val="600"/>
              </a:spcBef>
              <a:defRPr/>
            </a:pPr>
            <a:r>
              <a:rPr lang="fr-FR" sz="1100" dirty="0">
                <a:latin typeface="Arial" panose="020B0604020202020204" pitchFamily="34" charset="0"/>
                <a:cs typeface="Arial" panose="020B0604020202020204" pitchFamily="34" charset="0"/>
              </a:rPr>
              <a:t>Ces modules intègrent un temps d’échanges autour de vos pratiques officinales. Ils </a:t>
            </a:r>
            <a:r>
              <a:rPr lang="fr-FR" sz="1100" b="1" dirty="0">
                <a:latin typeface="Arial" panose="020B0604020202020204" pitchFamily="34" charset="0"/>
                <a:cs typeface="Arial" panose="020B0604020202020204" pitchFamily="34" charset="0"/>
              </a:rPr>
              <a:t>bénéficient également de la présence d’un médecin homéopathe les 1ères journées</a:t>
            </a:r>
            <a:r>
              <a:rPr lang="fr-FR" sz="1100" dirty="0">
                <a:latin typeface="Arial" panose="020B0604020202020204" pitchFamily="34" charset="0"/>
                <a:cs typeface="Arial" panose="020B0604020202020204" pitchFamily="34" charset="0"/>
              </a:rPr>
              <a:t>, pour élargir vos connaissances sur les possibilités des prises en charges homéopathiques.</a:t>
            </a:r>
          </a:p>
          <a:p>
            <a:pPr>
              <a:lnSpc>
                <a:spcPct val="95000"/>
              </a:lnSpc>
              <a:spcBef>
                <a:spcPts val="600"/>
              </a:spcBef>
              <a:defRPr/>
            </a:pPr>
            <a:r>
              <a:rPr lang="fr-FR" sz="1100" dirty="0">
                <a:latin typeface="Arial" panose="020B0604020202020204" pitchFamily="34" charset="0"/>
                <a:cs typeface="Arial" panose="020B0604020202020204" pitchFamily="34" charset="0"/>
              </a:rPr>
              <a:t>Pour qu’ils vous soient profitables, il est important de </a:t>
            </a:r>
            <a:r>
              <a:rPr lang="fr-FR" sz="1100" b="1" dirty="0">
                <a:latin typeface="Arial" panose="020B0604020202020204" pitchFamily="34" charset="0"/>
                <a:cs typeface="Arial" panose="020B0604020202020204" pitchFamily="34" charset="0"/>
              </a:rPr>
              <a:t>pratiquer </a:t>
            </a:r>
            <a:r>
              <a:rPr lang="fr-FR" sz="1100" dirty="0">
                <a:latin typeface="Arial" panose="020B0604020202020204" pitchFamily="34" charset="0"/>
                <a:cs typeface="Arial" panose="020B0604020202020204" pitchFamily="34" charset="0"/>
              </a:rPr>
              <a:t>avant de vous y inscrire de façon à acquérir une expérience du conseil. On a l’habitude de dire d’espacer de </a:t>
            </a:r>
            <a:r>
              <a:rPr lang="fr-FR" sz="1100" b="1" dirty="0">
                <a:latin typeface="Arial" panose="020B0604020202020204" pitchFamily="34" charset="0"/>
                <a:cs typeface="Arial" panose="020B0604020202020204" pitchFamily="34" charset="0"/>
              </a:rPr>
              <a:t>quelques mois </a:t>
            </a:r>
            <a:r>
              <a:rPr lang="fr-FR" sz="1100" dirty="0">
                <a:latin typeface="Arial" panose="020B0604020202020204" pitchFamily="34" charset="0"/>
                <a:cs typeface="Arial" panose="020B0604020202020204" pitchFamily="34" charset="0"/>
              </a:rPr>
              <a:t>pour construire son expérience avant d’aller plus loin.</a:t>
            </a:r>
          </a:p>
          <a:p>
            <a:pPr defTabSz="947958" eaLnBrk="1" hangingPunct="1">
              <a:lnSpc>
                <a:spcPct val="95000"/>
              </a:lnSpc>
              <a:spcBef>
                <a:spcPts val="600"/>
              </a:spcBef>
              <a:defRPr/>
            </a:pPr>
            <a:r>
              <a:rPr lang="fr-FR" i="1" dirty="0">
                <a:solidFill>
                  <a:srgbClr val="000000"/>
                </a:solidFill>
              </a:rPr>
              <a:t>Plusieurs thèmes sont disponibles pour poursuivre votre parcours.</a:t>
            </a:r>
          </a:p>
          <a:p>
            <a:pPr defTabSz="947958" eaLnBrk="1" hangingPunct="1">
              <a:lnSpc>
                <a:spcPct val="95000"/>
              </a:lnSpc>
              <a:spcBef>
                <a:spcPts val="1244"/>
              </a:spcBef>
              <a:defRPr/>
            </a:pPr>
            <a:r>
              <a:rPr lang="fr-FR" i="1" dirty="0">
                <a:solidFill>
                  <a:srgbClr val="000000"/>
                </a:solidFill>
              </a:rPr>
              <a:t>Ces </a:t>
            </a:r>
            <a:r>
              <a:rPr lang="fr-FR" b="1" i="1" u="sng" dirty="0">
                <a:solidFill>
                  <a:srgbClr val="000000"/>
                </a:solidFill>
              </a:rPr>
              <a:t>expertises sont réparties en 3 niveaux </a:t>
            </a:r>
            <a:r>
              <a:rPr lang="fr-FR" i="1" dirty="0">
                <a:solidFill>
                  <a:srgbClr val="000000"/>
                </a:solidFill>
              </a:rPr>
              <a:t>:</a:t>
            </a:r>
          </a:p>
          <a:p>
            <a:pPr marL="171450" indent="-171450" defTabSz="947958" eaLnBrk="1" hangingPunct="1">
              <a:lnSpc>
                <a:spcPct val="95000"/>
              </a:lnSpc>
              <a:spcBef>
                <a:spcPts val="600"/>
              </a:spcBef>
              <a:buFontTx/>
              <a:buChar char="-"/>
              <a:defRPr/>
            </a:pPr>
            <a:r>
              <a:rPr lang="fr-FR" b="1" i="1" dirty="0">
                <a:solidFill>
                  <a:srgbClr val="000000"/>
                </a:solidFill>
              </a:rPr>
              <a:t>Niveau 1 : Pédiatrie / ORL </a:t>
            </a:r>
            <a:r>
              <a:rPr lang="fr-FR" i="1" dirty="0">
                <a:solidFill>
                  <a:srgbClr val="000000"/>
                </a:solidFill>
              </a:rPr>
              <a:t>sont les plus faciles à mettre en pratique car les demandes de conseil ou les occasions sont fréquentes au comptoir et le plus souvent sans autre solution médicamenteuse alternative</a:t>
            </a:r>
          </a:p>
          <a:p>
            <a:pPr marL="171450" indent="-171450" defTabSz="947958" eaLnBrk="1" hangingPunct="1">
              <a:lnSpc>
                <a:spcPct val="95000"/>
              </a:lnSpc>
              <a:spcBef>
                <a:spcPts val="600"/>
              </a:spcBef>
              <a:buFontTx/>
              <a:buChar char="-"/>
              <a:defRPr/>
            </a:pPr>
            <a:r>
              <a:rPr lang="fr-FR" b="1" i="1" dirty="0">
                <a:solidFill>
                  <a:srgbClr val="000000"/>
                </a:solidFill>
              </a:rPr>
              <a:t>Niveau 2 : Gynécologie et obstétrique / Dermatologie - </a:t>
            </a:r>
            <a:r>
              <a:rPr lang="fr-FR" b="0" i="1" dirty="0">
                <a:solidFill>
                  <a:srgbClr val="000000"/>
                </a:solidFill>
              </a:rPr>
              <a:t>également</a:t>
            </a:r>
            <a:r>
              <a:rPr lang="fr-FR" b="1" i="1" dirty="0">
                <a:solidFill>
                  <a:srgbClr val="000000"/>
                </a:solidFill>
              </a:rPr>
              <a:t>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plus facile à mettre en pratique pour les mêmes raisons concernant la femme enceinte. Mais ce module comme celui de Dermatologie aborde également des pathologies qui nécessitent pour conseiller, un échange avec le patient ou la patiente et de la </a:t>
            </a:r>
            <a:r>
              <a:rPr kumimoji="0" lang="fr-FR"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pro-activité</a:t>
            </a:r>
            <a:endPar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indent="-171450" defTabSz="947958" eaLnBrk="1" hangingPunct="1">
              <a:lnSpc>
                <a:spcPct val="95000"/>
              </a:lnSpc>
              <a:spcBef>
                <a:spcPts val="600"/>
              </a:spcBef>
              <a:buFontTx/>
              <a:buChar char="-"/>
              <a:defRPr/>
            </a:pPr>
            <a:r>
              <a:rPr lang="fr-FR" b="1" i="1" dirty="0">
                <a:solidFill>
                  <a:srgbClr val="000000"/>
                </a:solidFill>
              </a:rPr>
              <a:t>Niveau 3 : Accompagnement en oncologie / Prise en charge de la personne âgée</a:t>
            </a:r>
            <a:r>
              <a:rPr lang="fr-FR" i="1" dirty="0">
                <a:solidFill>
                  <a:srgbClr val="000000"/>
                </a:solidFill>
              </a:rPr>
              <a:t> - ces modules ne sont pas plus compliqués au niveau des médicaments homéopathiques ; par contre, ils demandent d’être plus à l’aise et plus sûr de soi dans l’approche du patient. Pour conseiller le patient, il faut être pro-actif, échanger avec lui, observer les lésions dans le cas de  la dermatologie car il ne demandera pas forcément un conseil… </a:t>
            </a:r>
            <a:endParaRPr lang="fr-FR" dirty="0"/>
          </a:p>
          <a:p>
            <a:pPr>
              <a:spcBef>
                <a:spcPts val="600"/>
              </a:spcBef>
              <a:defRPr/>
            </a:pPr>
            <a:endParaRPr 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9771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Rot="1" noChangeAspect="1" noChangeArrowheads="1" noTextEdit="1"/>
          </p:cNvSpPr>
          <p:nvPr>
            <p:ph type="sldImg"/>
          </p:nvPr>
        </p:nvSpPr>
        <p:spPr>
          <a:xfrm>
            <a:off x="473075" y="746125"/>
            <a:ext cx="5949950" cy="3348038"/>
          </a:xfrm>
          <a:ln/>
        </p:spPr>
      </p:sp>
      <p:sp>
        <p:nvSpPr>
          <p:cNvPr id="101380" name="Rectangle 3"/>
          <p:cNvSpPr>
            <a:spLocks noGrp="1" noChangeArrowheads="1"/>
          </p:cNvSpPr>
          <p:nvPr>
            <p:ph type="body" idx="1"/>
          </p:nvPr>
        </p:nvSpPr>
        <p:spPr>
          <a:xfrm>
            <a:off x="908051" y="4716464"/>
            <a:ext cx="5889624" cy="4465637"/>
          </a:xfrm>
          <a:noFill/>
        </p:spPr>
        <p:txBody>
          <a:bodyPr/>
          <a:lstStyle/>
          <a:p>
            <a:pPr eaLnBrk="1" hangingPunct="1"/>
            <a:r>
              <a:rPr lang="fr-FR" altLang="fr-FR" b="1" u="sng" dirty="0">
                <a:latin typeface="Arial" panose="020B0604020202020204" pitchFamily="34" charset="0"/>
              </a:rPr>
              <a:t>Commentaires</a:t>
            </a:r>
          </a:p>
          <a:p>
            <a:pPr eaLnBrk="1" hangingPunct="1"/>
            <a:r>
              <a:rPr lang="fr-FR" altLang="fr-FR" sz="1800" dirty="0">
                <a:solidFill>
                  <a:srgbClr val="000000"/>
                </a:solidFill>
                <a:sym typeface="Webdings" panose="05030102010509060703" pitchFamily="18" charset="2"/>
              </a:rPr>
              <a:t></a:t>
            </a:r>
            <a:r>
              <a:rPr lang="fr-FR" altLang="fr-FR" dirty="0">
                <a:solidFill>
                  <a:srgbClr val="000000"/>
                </a:solidFill>
              </a:rPr>
              <a:t> </a:t>
            </a:r>
            <a:r>
              <a:rPr lang="fr-FR" altLang="fr-FR" i="1" dirty="0">
                <a:solidFill>
                  <a:srgbClr val="000000"/>
                </a:solidFill>
              </a:rPr>
              <a:t>Voyons à présent les possibilités et les limites d’utilisation de l’homéopathie.</a:t>
            </a:r>
          </a:p>
          <a:p>
            <a:pPr eaLnBrk="1" hangingPunct="1"/>
            <a:endParaRPr lang="fr-FR" altLang="fr-FR" dirty="0">
              <a:latin typeface="Arial" panose="020B0604020202020204" pitchFamily="34" charset="0"/>
            </a:endParaRPr>
          </a:p>
          <a:p>
            <a:pPr eaLnBrk="1" hangingPunct="1"/>
            <a:r>
              <a:rPr lang="fr-FR" altLang="fr-FR" dirty="0">
                <a:latin typeface="Arial" panose="020B0604020202020204" pitchFamily="34" charset="0"/>
              </a:rPr>
              <a:t>L’homéopathie est </a:t>
            </a:r>
            <a:r>
              <a:rPr lang="fr-FR" altLang="fr-FR" b="1" dirty="0">
                <a:latin typeface="Arial" panose="020B0604020202020204" pitchFamily="34" charset="0"/>
              </a:rPr>
              <a:t>une thérapeutique possible parmi</a:t>
            </a:r>
            <a:r>
              <a:rPr lang="fr-FR" altLang="fr-FR" b="1" baseline="0" dirty="0">
                <a:latin typeface="Arial" panose="020B0604020202020204" pitchFamily="34" charset="0"/>
              </a:rPr>
              <a:t> d’autres</a:t>
            </a:r>
            <a:r>
              <a:rPr lang="fr-FR" altLang="fr-FR" baseline="0" dirty="0">
                <a:latin typeface="Arial" panose="020B0604020202020204" pitchFamily="34" charset="0"/>
              </a:rPr>
              <a:t>.</a:t>
            </a:r>
          </a:p>
          <a:p>
            <a:pPr eaLnBrk="1" hangingPunct="1"/>
            <a:endParaRPr lang="fr-FR" altLang="fr-FR" baseline="0" dirty="0">
              <a:latin typeface="Arial" panose="020B0604020202020204" pitchFamily="34" charset="0"/>
            </a:endParaRPr>
          </a:p>
          <a:p>
            <a:pPr eaLnBrk="1" hangingPunct="1"/>
            <a:r>
              <a:rPr lang="fr-FR" altLang="fr-FR" baseline="0" dirty="0">
                <a:latin typeface="Arial" panose="020B0604020202020204" pitchFamily="34" charset="0"/>
              </a:rPr>
              <a:t>C’est une thérapeutique </a:t>
            </a:r>
            <a:r>
              <a:rPr lang="fr-FR" altLang="fr-FR" b="1" baseline="0" dirty="0">
                <a:latin typeface="Arial" panose="020B0604020202020204" pitchFamily="34" charset="0"/>
              </a:rPr>
              <a:t>réactionnelle</a:t>
            </a:r>
            <a:r>
              <a:rPr lang="fr-FR" altLang="fr-FR" baseline="0" dirty="0">
                <a:latin typeface="Arial" panose="020B0604020202020204" pitchFamily="34" charset="0"/>
              </a:rPr>
              <a:t>, </a:t>
            </a:r>
            <a:r>
              <a:rPr lang="fr-FR" altLang="fr-FR" b="1" baseline="0" dirty="0">
                <a:latin typeface="Arial" panose="020B0604020202020204" pitchFamily="34" charset="0"/>
              </a:rPr>
              <a:t>non substitutive </a:t>
            </a:r>
            <a:r>
              <a:rPr lang="fr-FR" altLang="fr-FR" baseline="0" dirty="0">
                <a:latin typeface="Arial" panose="020B0604020202020204" pitchFamily="34" charset="0"/>
              </a:rPr>
              <a:t>(ne remplacera pas l’insuline ou les hormones thyroïdiennes) et </a:t>
            </a:r>
            <a:r>
              <a:rPr lang="fr-FR" altLang="fr-FR" b="1" baseline="0" dirty="0">
                <a:latin typeface="Arial" panose="020B0604020202020204" pitchFamily="34" charset="0"/>
              </a:rPr>
              <a:t>non antagoniste</a:t>
            </a:r>
            <a:r>
              <a:rPr lang="fr-FR" altLang="fr-FR" baseline="0" dirty="0">
                <a:latin typeface="Arial" panose="020B0604020202020204" pitchFamily="34" charset="0"/>
              </a:rPr>
              <a:t> (pas anti : anti –inflammatoire, antibiotique… mais va dans le sens de la réaction naturelle de l’organisme)</a:t>
            </a:r>
            <a:endParaRPr lang="fr-FR" altLang="fr-FR" dirty="0">
              <a:latin typeface="Arial" panose="020B0604020202020204" pitchFamily="34" charset="0"/>
            </a:endParaRPr>
          </a:p>
        </p:txBody>
      </p:sp>
    </p:spTree>
    <p:extLst>
      <p:ext uri="{BB962C8B-B14F-4D97-AF65-F5344CB8AC3E}">
        <p14:creationId xmlns:p14="http://schemas.microsoft.com/office/powerpoint/2010/main" val="522047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xfrm>
            <a:off x="473075" y="746125"/>
            <a:ext cx="5949950" cy="3348038"/>
          </a:xfrm>
          <a:ln/>
        </p:spPr>
      </p:sp>
      <p:sp>
        <p:nvSpPr>
          <p:cNvPr id="103428" name="Rectangle 3"/>
          <p:cNvSpPr>
            <a:spLocks noGrp="1" noChangeArrowheads="1"/>
          </p:cNvSpPr>
          <p:nvPr>
            <p:ph type="body" idx="1"/>
          </p:nvPr>
        </p:nvSpPr>
        <p:spPr>
          <a:noFill/>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3092344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Rot="1" noChangeAspect="1" noChangeArrowheads="1" noTextEdit="1"/>
          </p:cNvSpPr>
          <p:nvPr>
            <p:ph type="sldImg"/>
          </p:nvPr>
        </p:nvSpPr>
        <p:spPr>
          <a:xfrm>
            <a:off x="415925" y="723900"/>
            <a:ext cx="5773738" cy="3248025"/>
          </a:xfrm>
          <a:ln/>
        </p:spPr>
      </p:sp>
      <p:sp>
        <p:nvSpPr>
          <p:cNvPr id="113668" name="Espace réservé des commentaires 1"/>
          <p:cNvSpPr>
            <a:spLocks noGrp="1"/>
          </p:cNvSpPr>
          <p:nvPr/>
        </p:nvSpPr>
        <p:spPr bwMode="auto">
          <a:xfrm>
            <a:off x="908051" y="4716464"/>
            <a:ext cx="4981575"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44" tIns="45773" rIns="91544" bIns="45773"/>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endParaRPr lang="fr-FR" altLang="fr-FR"/>
          </a:p>
        </p:txBody>
      </p:sp>
      <p:sp>
        <p:nvSpPr>
          <p:cNvPr id="5" name="Rectangle 4"/>
          <p:cNvSpPr>
            <a:spLocks noGrp="1" noChangeArrowheads="1"/>
          </p:cNvSpPr>
          <p:nvPr>
            <p:ph type="body" idx="3"/>
          </p:nvPr>
        </p:nvSpPr>
        <p:spPr>
          <a:xfrm>
            <a:off x="908051" y="4716464"/>
            <a:ext cx="5889624" cy="4465637"/>
          </a:xfrm>
          <a:noFill/>
        </p:spPr>
        <p:txBody>
          <a:bodyPr/>
          <a:lstStyle/>
          <a:p>
            <a:pPr eaLnBrk="1" hangingPunct="1"/>
            <a:r>
              <a:rPr lang="fr-FR" altLang="fr-FR" sz="1100" b="1" u="sng" dirty="0">
                <a:solidFill>
                  <a:srgbClr val="000000"/>
                </a:solidFill>
                <a:latin typeface="Arial" panose="020B0604020202020204" pitchFamily="34" charset="0"/>
              </a:rPr>
              <a:t>Commentaires</a:t>
            </a:r>
          </a:p>
          <a:p>
            <a:pPr eaLnBrk="1" hangingPunct="1"/>
            <a:endParaRPr lang="fr-FR" altLang="fr-FR" sz="1100" dirty="0">
              <a:solidFill>
                <a:srgbClr val="000000"/>
              </a:solidFill>
              <a:latin typeface="Arial" panose="020B0604020202020204" pitchFamily="34" charset="0"/>
            </a:endParaRPr>
          </a:p>
          <a:p>
            <a:pPr eaLnBrk="1" hangingPunct="1"/>
            <a:r>
              <a:rPr lang="fr-FR" altLang="fr-FR" sz="1100" b="1" dirty="0">
                <a:solidFill>
                  <a:srgbClr val="000000"/>
                </a:solidFill>
                <a:latin typeface="Arial" panose="020B0604020202020204" pitchFamily="34" charset="0"/>
              </a:rPr>
              <a:t>Présenter l’objectif pédagogique </a:t>
            </a:r>
            <a:r>
              <a:rPr lang="fr-FR" altLang="fr-FR" sz="1100" dirty="0">
                <a:solidFill>
                  <a:srgbClr val="000000"/>
                </a:solidFill>
                <a:latin typeface="Arial" panose="020B0604020202020204" pitchFamily="34" charset="0"/>
              </a:rPr>
              <a:t>: </a:t>
            </a:r>
          </a:p>
          <a:p>
            <a:pPr eaLnBrk="1" hangingPunct="1"/>
            <a:r>
              <a:rPr lang="fr-FR" altLang="fr-FR" sz="1800" dirty="0">
                <a:solidFill>
                  <a:srgbClr val="000000"/>
                </a:solidFill>
                <a:latin typeface="Arial" panose="020B0604020202020204" pitchFamily="34" charset="0"/>
                <a:sym typeface="Webdings" panose="05030102010509060703" pitchFamily="18" charset="2"/>
              </a:rPr>
              <a:t></a:t>
            </a:r>
            <a:r>
              <a:rPr lang="fr-FR" altLang="fr-FR" sz="800" i="1" dirty="0">
                <a:solidFill>
                  <a:srgbClr val="000000"/>
                </a:solidFill>
                <a:latin typeface="Arial" panose="020B0604020202020204" pitchFamily="34" charset="0"/>
              </a:rPr>
              <a:t> </a:t>
            </a:r>
            <a:r>
              <a:rPr lang="fr-FR" altLang="fr-FR" sz="1100" i="1" dirty="0">
                <a:latin typeface="Arial" panose="020B0604020202020204" pitchFamily="34" charset="0"/>
              </a:rPr>
              <a:t>À la fin de cette partie, vous serez capable de développer votre compétence de conseil officinal.</a:t>
            </a:r>
          </a:p>
          <a:p>
            <a:pPr eaLnBrk="1" hangingPunct="1"/>
            <a:r>
              <a:rPr lang="fr-FR" altLang="fr-FR" sz="1100" i="1" dirty="0">
                <a:latin typeface="Arial" panose="020B0604020202020204" pitchFamily="34" charset="0"/>
              </a:rPr>
              <a:t>Pour cela vous serez capable de </a:t>
            </a:r>
          </a:p>
          <a:p>
            <a:pPr marL="171450" indent="-171450" eaLnBrk="1" hangingPunct="1">
              <a:buFontTx/>
              <a:buChar char="-"/>
            </a:pPr>
            <a:r>
              <a:rPr lang="fr-FR" altLang="fr-FR" i="1" dirty="0"/>
              <a:t>conscient des attentes de vos patients </a:t>
            </a:r>
          </a:p>
          <a:p>
            <a:pPr marL="171450" indent="-171450" eaLnBrk="1" hangingPunct="1">
              <a:buFontTx/>
              <a:buChar char="-"/>
            </a:pPr>
            <a:r>
              <a:rPr lang="fr-FR" altLang="fr-FR" i="1" dirty="0"/>
              <a:t>Et capables de :</a:t>
            </a:r>
          </a:p>
          <a:p>
            <a:pPr marL="171450" indent="-171450" eaLnBrk="1" hangingPunct="1">
              <a:buFontTx/>
              <a:buChar char="-"/>
            </a:pPr>
            <a:r>
              <a:rPr lang="fr-FR" altLang="fr-FR" i="1" dirty="0"/>
              <a:t>valoriser </a:t>
            </a:r>
            <a:r>
              <a:rPr lang="fr-FR" altLang="fr-FR" sz="1100" i="1" dirty="0">
                <a:latin typeface="Arial" panose="020B0604020202020204" pitchFamily="34" charset="0"/>
              </a:rPr>
              <a:t>le rôle de 1</a:t>
            </a:r>
            <a:r>
              <a:rPr lang="fr-FR" altLang="fr-FR" sz="1100" i="1" baseline="30000" dirty="0">
                <a:latin typeface="Arial" panose="020B0604020202020204" pitchFamily="34" charset="0"/>
              </a:rPr>
              <a:t>er</a:t>
            </a:r>
            <a:r>
              <a:rPr lang="fr-FR" altLang="fr-FR" sz="1100" i="1" dirty="0">
                <a:latin typeface="Arial" panose="020B0604020202020204" pitchFamily="34" charset="0"/>
              </a:rPr>
              <a:t> recours de l’officine, </a:t>
            </a:r>
          </a:p>
          <a:p>
            <a:pPr marL="171450" indent="-171450" eaLnBrk="1" hangingPunct="1">
              <a:buFontTx/>
              <a:buChar char="-"/>
            </a:pPr>
            <a:r>
              <a:rPr lang="fr-FR" altLang="fr-FR" sz="1100" i="1" dirty="0">
                <a:latin typeface="Arial" panose="020B0604020202020204" pitchFamily="34" charset="0"/>
              </a:rPr>
              <a:t>déterminer les règles d’or du conseil, </a:t>
            </a:r>
          </a:p>
          <a:p>
            <a:pPr marL="171450" indent="-171450" eaLnBrk="1" hangingPunct="1">
              <a:buFontTx/>
              <a:buChar char="-"/>
            </a:pPr>
            <a:r>
              <a:rPr lang="fr-FR" altLang="fr-FR" sz="1100" i="1" dirty="0">
                <a:latin typeface="Arial" panose="020B0604020202020204" pitchFamily="34" charset="0"/>
              </a:rPr>
              <a:t>construire une méthodologie de conseil, </a:t>
            </a:r>
          </a:p>
          <a:p>
            <a:pPr marL="171450" indent="-171450" eaLnBrk="1" hangingPunct="1">
              <a:buFontTx/>
              <a:buChar char="-"/>
            </a:pPr>
            <a:r>
              <a:rPr lang="fr-FR" altLang="fr-FR" sz="1100" i="1" dirty="0">
                <a:latin typeface="Arial" panose="020B0604020202020204" pitchFamily="34" charset="0"/>
              </a:rPr>
              <a:t>positionner l’homéopathie dans votre conseil.</a:t>
            </a:r>
            <a:endParaRPr lang="fr-FR" altLang="fr-FR" sz="1100" b="1" dirty="0">
              <a:latin typeface="Arial" panose="020B0604020202020204" pitchFamily="34" charset="0"/>
            </a:endParaRPr>
          </a:p>
          <a:p>
            <a:pPr eaLnBrk="1" hangingPunct="1"/>
            <a:endParaRPr lang="fr-FR" altLang="fr-FR" b="1" dirty="0">
              <a:solidFill>
                <a:srgbClr val="000000"/>
              </a:solidFill>
              <a:latin typeface="Arial" panose="020B0604020202020204" pitchFamily="34" charset="0"/>
            </a:endParaRPr>
          </a:p>
          <a:p>
            <a:pPr eaLnBrk="1" hangingPunct="1"/>
            <a:endParaRPr lang="fr-FR" altLang="fr-FR" dirty="0"/>
          </a:p>
        </p:txBody>
      </p:sp>
    </p:spTree>
    <p:extLst>
      <p:ext uri="{BB962C8B-B14F-4D97-AF65-F5344CB8AC3E}">
        <p14:creationId xmlns:p14="http://schemas.microsoft.com/office/powerpoint/2010/main" val="2407474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473075" y="746125"/>
            <a:ext cx="5949950" cy="3348038"/>
          </a:xfrm>
          <a:ln/>
        </p:spPr>
      </p:sp>
      <p:sp>
        <p:nvSpPr>
          <p:cNvPr id="41988" name="Rectangle 3"/>
          <p:cNvSpPr>
            <a:spLocks noGrp="1" noChangeArrowheads="1"/>
          </p:cNvSpPr>
          <p:nvPr>
            <p:ph type="body" idx="1"/>
          </p:nvPr>
        </p:nvSpPr>
        <p:spPr>
          <a:xfrm>
            <a:off x="608013" y="4716464"/>
            <a:ext cx="6189662" cy="4968875"/>
          </a:xfrm>
        </p:spPr>
        <p:txBody>
          <a:bodyPr/>
          <a:lstStyle/>
          <a:p>
            <a:pPr eaLnBrk="1" hangingPunct="1"/>
            <a:r>
              <a:rPr lang="fr-FR" altLang="fr-FR" sz="1100" b="1" u="sng" dirty="0">
                <a:latin typeface="Arial" panose="020B0604020202020204" pitchFamily="34" charset="0"/>
              </a:rPr>
              <a:t>Commentaires</a:t>
            </a:r>
            <a:endParaRPr lang="fr-FR" altLang="fr-FR" sz="1100" u="sng" dirty="0">
              <a:latin typeface="Arial" panose="020B0604020202020204" pitchFamily="34" charset="0"/>
            </a:endParaRPr>
          </a:p>
          <a:p>
            <a:r>
              <a:rPr lang="fr-FR" altLang="fr-FR" sz="1800" dirty="0">
                <a:latin typeface="Arial" panose="020B0604020202020204" pitchFamily="34" charset="0"/>
                <a:sym typeface="Webdings" panose="05030102010509060703" pitchFamily="18" charset="2"/>
              </a:rPr>
              <a:t> </a:t>
            </a:r>
            <a:r>
              <a:rPr lang="fr-FR" altLang="fr-FR" sz="1100" b="1" i="1" dirty="0">
                <a:latin typeface="Arial" panose="020B0604020202020204" pitchFamily="34" charset="0"/>
                <a:cs typeface="Arial" panose="020B0604020202020204" pitchFamily="34" charset="0"/>
              </a:rPr>
              <a:t>3 Français sur 4 de plus de 18 ans (77%) ont déjà utilisé de l’homéopathie </a:t>
            </a:r>
            <a:r>
              <a:rPr lang="fr-FR" altLang="fr-FR" sz="1100" i="1" dirty="0">
                <a:latin typeface="Arial" panose="020B0604020202020204" pitchFamily="34" charset="0"/>
                <a:cs typeface="Arial" panose="020B0604020202020204" pitchFamily="34" charset="0"/>
              </a:rPr>
              <a:t>au cours</a:t>
            </a:r>
            <a:r>
              <a:rPr lang="fr-FR" altLang="fr-FR" sz="1100" i="1" baseline="0" dirty="0">
                <a:latin typeface="Arial" panose="020B0604020202020204" pitchFamily="34" charset="0"/>
                <a:cs typeface="Arial" panose="020B0604020202020204" pitchFamily="34" charset="0"/>
              </a:rPr>
              <a:t> de leur vie et la majorité (58%) en a déjà pris plusieurs fois</a:t>
            </a:r>
            <a:r>
              <a:rPr lang="fr-FR" altLang="fr-FR" sz="1100" i="1" baseline="30000" dirty="0">
                <a:latin typeface="Arial" panose="020B0604020202020204" pitchFamily="34" charset="0"/>
                <a:cs typeface="Arial" panose="020B0604020202020204" pitchFamily="34" charset="0"/>
              </a:rPr>
              <a:t>(1)</a:t>
            </a:r>
          </a:p>
          <a:p>
            <a:endParaRPr lang="fr-FR" altLang="fr-FR" sz="1100" i="1" dirty="0">
              <a:latin typeface="Arial" panose="020B0604020202020204" pitchFamily="34" charset="0"/>
              <a:cs typeface="Arial" panose="020B0604020202020204" pitchFamily="34" charset="0"/>
            </a:endParaRPr>
          </a:p>
          <a:p>
            <a:r>
              <a:rPr lang="fr-FR" altLang="fr-FR" i="1" dirty="0">
                <a:latin typeface="Arial" panose="020B0604020202020204" pitchFamily="34" charset="0"/>
              </a:rPr>
              <a:t>Les principales motivations évoquées pour recourir à l’Homéopathie* : </a:t>
            </a:r>
          </a:p>
          <a:p>
            <a:pPr>
              <a:spcBef>
                <a:spcPts val="300"/>
              </a:spcBef>
              <a:buFontTx/>
              <a:buChar char="-"/>
            </a:pPr>
            <a:r>
              <a:rPr lang="fr-FR" altLang="fr-FR" i="1" dirty="0">
                <a:latin typeface="Arial" panose="020B0604020202020204" pitchFamily="34" charset="0"/>
              </a:rPr>
              <a:t> ces médicaments sont naturels et sans effets secondaires ; </a:t>
            </a:r>
          </a:p>
          <a:p>
            <a:pPr>
              <a:spcBef>
                <a:spcPts val="300"/>
              </a:spcBef>
              <a:buFontTx/>
              <a:buChar char="-"/>
            </a:pPr>
            <a:r>
              <a:rPr lang="fr-FR" altLang="fr-FR" i="1" dirty="0">
                <a:latin typeface="Arial" panose="020B0604020202020204" pitchFamily="34" charset="0"/>
              </a:rPr>
              <a:t> ils permettent d’éviter les médicaments chimiques </a:t>
            </a:r>
          </a:p>
          <a:p>
            <a:pPr>
              <a:spcBef>
                <a:spcPts val="300"/>
              </a:spcBef>
              <a:buFontTx/>
              <a:buChar char="-"/>
            </a:pPr>
            <a:r>
              <a:rPr lang="fr-FR" altLang="fr-FR" i="1" dirty="0">
                <a:latin typeface="Arial" panose="020B0604020202020204" pitchFamily="34" charset="0"/>
              </a:rPr>
              <a:t> ils sont efficaces et pratiques </a:t>
            </a:r>
          </a:p>
          <a:p>
            <a:r>
              <a:rPr lang="fr-FR" altLang="fr-FR" i="1" dirty="0">
                <a:latin typeface="Arial" panose="020B0604020202020204" pitchFamily="34" charset="0"/>
              </a:rPr>
              <a:t>Nous retrouvons le triptyque </a:t>
            </a:r>
            <a:r>
              <a:rPr lang="fr-FR" altLang="fr-FR" b="1" i="1" dirty="0">
                <a:latin typeface="Arial" panose="020B0604020202020204" pitchFamily="34" charset="0"/>
              </a:rPr>
              <a:t>Innocuité, Efficacité, Praticité.</a:t>
            </a:r>
          </a:p>
          <a:p>
            <a:endParaRPr lang="fr-FR" altLang="fr-FR" i="1" dirty="0">
              <a:latin typeface="Arial" panose="020B0604020202020204" pitchFamily="34" charset="0"/>
            </a:endParaRPr>
          </a:p>
          <a:p>
            <a:r>
              <a:rPr lang="fr-FR" altLang="fr-FR" i="1" dirty="0">
                <a:latin typeface="Arial" panose="020B0604020202020204" pitchFamily="34" charset="0"/>
              </a:rPr>
              <a:t>Des patients qui utilisent, qui ont confiance </a:t>
            </a:r>
            <a:r>
              <a:rPr lang="fr-FR" altLang="fr-FR" i="1" baseline="0" dirty="0">
                <a:latin typeface="Arial" panose="020B0604020202020204" pitchFamily="34" charset="0"/>
              </a:rPr>
              <a:t>et qui sont conscients de l’expertise nécessaire pour faire un conseil de qualité puisqu’ils sont 83% à dire que leur pharmacien devrait être formé…</a:t>
            </a:r>
          </a:p>
          <a:p>
            <a:r>
              <a:rPr lang="fr-FR" altLang="fr-FR" i="1" baseline="0" dirty="0">
                <a:latin typeface="Arial" panose="020B0604020202020204" pitchFamily="34" charset="0"/>
              </a:rPr>
              <a:t>Une compétence que vous allez pouvoir valorisée… allez-y, osez conseiller</a:t>
            </a:r>
          </a:p>
          <a:p>
            <a:endParaRPr lang="fr-FR" altLang="fr-FR" sz="1000" i="1"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sz="1000" i="1" dirty="0">
                <a:latin typeface="Arial" panose="020B0604020202020204" pitchFamily="34" charset="0"/>
              </a:rPr>
              <a:t>(1) </a:t>
            </a:r>
            <a:r>
              <a:rPr lang="fr-FR" sz="1100" i="1" kern="1200" dirty="0">
                <a:solidFill>
                  <a:schemeClr val="tx1"/>
                </a:solidFill>
                <a:effectLst/>
                <a:latin typeface="Arial" panose="020B0604020202020204" pitchFamily="34" charset="0"/>
                <a:ea typeface="+mn-ea"/>
                <a:cs typeface="Arial" panose="020B0604020202020204" pitchFamily="34" charset="0"/>
              </a:rPr>
              <a:t>Enquête réalisée par IPSOS , du 23 et 26 octobre 2018, auprès de 2000 individus représentatifs de la population française âgés de 18 ans et plus. </a:t>
            </a:r>
          </a:p>
          <a:p>
            <a:endParaRPr lang="fr-FR" altLang="fr-FR" sz="1000" i="1" dirty="0">
              <a:latin typeface="Arial" panose="020B0604020202020204" pitchFamily="34" charset="0"/>
            </a:endParaRPr>
          </a:p>
          <a:p>
            <a:r>
              <a:rPr lang="fr-FR" altLang="fr-FR" sz="1000" i="1" dirty="0">
                <a:solidFill>
                  <a:schemeClr val="tx2"/>
                </a:solidFill>
                <a:latin typeface="Arial" panose="020B0604020202020204" pitchFamily="34" charset="0"/>
              </a:rPr>
              <a:t>* </a:t>
            </a:r>
            <a:r>
              <a:rPr lang="fr-FR" altLang="fr-FR" sz="800" i="1" dirty="0">
                <a:solidFill>
                  <a:schemeClr val="tx2"/>
                </a:solidFill>
              </a:rPr>
              <a:t>Etude réalisée par IPSOS auprès de 1212 individus représentatifs de la population française âgés de 18 ans et +, avril 2015</a:t>
            </a:r>
          </a:p>
        </p:txBody>
      </p:sp>
    </p:spTree>
    <p:extLst>
      <p:ext uri="{BB962C8B-B14F-4D97-AF65-F5344CB8AC3E}">
        <p14:creationId xmlns:p14="http://schemas.microsoft.com/office/powerpoint/2010/main" val="1975900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Rot="1" noChangeAspect="1" noChangeArrowheads="1" noTextEdit="1"/>
          </p:cNvSpPr>
          <p:nvPr>
            <p:ph type="sldImg"/>
          </p:nvPr>
        </p:nvSpPr>
        <p:spPr>
          <a:xfrm>
            <a:off x="473075" y="746125"/>
            <a:ext cx="5949950" cy="3348038"/>
          </a:xfrm>
          <a:ln/>
        </p:spPr>
      </p:sp>
      <p:sp>
        <p:nvSpPr>
          <p:cNvPr id="120836" name="Rectangle 3"/>
          <p:cNvSpPr>
            <a:spLocks noGrp="1" noChangeArrowheads="1"/>
          </p:cNvSpPr>
          <p:nvPr>
            <p:ph type="body" idx="1"/>
          </p:nvPr>
        </p:nvSpPr>
        <p:spPr>
          <a:xfrm>
            <a:off x="1066800" y="4327230"/>
            <a:ext cx="5730876" cy="5516235"/>
          </a:xfrm>
        </p:spPr>
        <p:txBody>
          <a:bodyPr/>
          <a:lstStyle/>
          <a:p>
            <a:pPr>
              <a:spcBef>
                <a:spcPct val="0"/>
              </a:spcBef>
              <a:defRPr/>
            </a:pPr>
            <a:r>
              <a:rPr lang="fr-FR" altLang="fr-FR" sz="1100" b="1" u="sng" dirty="0">
                <a:latin typeface="Arial" panose="020B0604020202020204" pitchFamily="34" charset="0"/>
                <a:cs typeface="Arial" panose="020B0604020202020204" pitchFamily="34" charset="0"/>
              </a:rPr>
              <a:t>Commentaires</a:t>
            </a:r>
          </a:p>
          <a:p>
            <a:pPr>
              <a:spcBef>
                <a:spcPct val="0"/>
              </a:spcBef>
              <a:defRPr/>
            </a:pPr>
            <a:endParaRPr lang="fr-FR" altLang="fr-FR" sz="1100" dirty="0">
              <a:solidFill>
                <a:srgbClr val="FF0000"/>
              </a:solidFill>
              <a:latin typeface="Arial" panose="020B0604020202020204" pitchFamily="34" charset="0"/>
              <a:cs typeface="Arial" panose="020B0604020202020204" pitchFamily="34" charset="0"/>
            </a:endParaRPr>
          </a:p>
          <a:p>
            <a:pPr marL="171416" indent="-171416">
              <a:spcBef>
                <a:spcPct val="0"/>
              </a:spcBef>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Visualiser la vidéo témoignage </a:t>
            </a:r>
          </a:p>
          <a:p>
            <a:pPr marL="171416" indent="-171416">
              <a:spcBef>
                <a:spcPct val="0"/>
              </a:spcBef>
              <a:buFont typeface="Arial" panose="020B0604020202020204" pitchFamily="34" charset="0"/>
              <a:buChar char="•"/>
              <a:defRPr/>
            </a:pPr>
            <a:endParaRPr lang="fr-FR" altLang="fr-FR" b="1" dirty="0"/>
          </a:p>
          <a:p>
            <a:pPr marL="171416" indent="-171416">
              <a:spcBef>
                <a:spcPct val="0"/>
              </a:spcBef>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Les interpeler</a:t>
            </a:r>
          </a:p>
          <a:p>
            <a:pPr>
              <a:spcBef>
                <a:spcPts val="600"/>
              </a:spcBef>
              <a:defRPr/>
            </a:pPr>
            <a:r>
              <a:rPr lang="fr-FR" altLang="fr-FR" sz="1100" dirty="0">
                <a:latin typeface="Arial" panose="020B0604020202020204" pitchFamily="34" charset="0"/>
                <a:cs typeface="Arial" panose="020B0604020202020204" pitchFamily="34" charset="0"/>
              </a:rPr>
              <a:t>Qu’en pensez-vou</a:t>
            </a:r>
            <a:r>
              <a:rPr lang="fr-FR" altLang="fr-FR" dirty="0"/>
              <a:t>s ?</a:t>
            </a:r>
            <a:r>
              <a:rPr lang="cy-GB" altLang="fr-FR" sz="1100" dirty="0">
                <a:latin typeface="Arial" panose="020B0604020202020204" pitchFamily="34" charset="0"/>
                <a:cs typeface="Arial" panose="020B0604020202020204" pitchFamily="34" charset="0"/>
              </a:rPr>
              <a:t> </a:t>
            </a:r>
          </a:p>
          <a:p>
            <a:pPr>
              <a:spcBef>
                <a:spcPts val="600"/>
              </a:spcBef>
              <a:defRPr/>
            </a:pPr>
            <a:endParaRPr lang="cy-GB" dirty="0"/>
          </a:p>
          <a:p>
            <a:pPr>
              <a:spcBef>
                <a:spcPct val="0"/>
              </a:spcBef>
              <a:defRPr/>
            </a:pPr>
            <a:r>
              <a:rPr lang="fr-FR" altLang="fr-FR" dirty="0"/>
              <a:t>En synthèse, de part leurs spécificités (efficaces et sans iatrogénie) </a:t>
            </a:r>
            <a:r>
              <a:rPr lang="fr-FR" altLang="fr-FR" b="1" dirty="0"/>
              <a:t>les médicaments homéopathiques sont une chance pour le conseil pharmaceutique </a:t>
            </a:r>
            <a:r>
              <a:rPr lang="fr-FR" altLang="fr-FR" dirty="0"/>
              <a:t>:</a:t>
            </a:r>
          </a:p>
          <a:p>
            <a:pPr marL="171387" indent="-171387">
              <a:spcBef>
                <a:spcPts val="300"/>
              </a:spcBef>
              <a:buFontTx/>
              <a:buChar char="-"/>
              <a:defRPr/>
            </a:pPr>
            <a:r>
              <a:rPr lang="fr-FR" altLang="fr-FR" dirty="0"/>
              <a:t>la prise de médicaments homéopathiques ne masquera pas l’évolution de la pathologie, ni  les symptômes clés pour l’examen clinique si celui-ci s’avère nécessaire</a:t>
            </a:r>
          </a:p>
          <a:p>
            <a:pPr marL="171387" indent="-171387">
              <a:spcBef>
                <a:spcPts val="300"/>
              </a:spcBef>
              <a:buFontTx/>
              <a:buChar char="-"/>
              <a:defRPr/>
            </a:pPr>
            <a:r>
              <a:rPr lang="fr-FR" altLang="fr-FR" dirty="0"/>
              <a:t>le conseil officinal permet de désengorger la salle d’attente du cabinet.</a:t>
            </a:r>
          </a:p>
          <a:p>
            <a:pPr eaLnBrk="1" hangingPunct="1">
              <a:defRPr/>
            </a:pPr>
            <a:r>
              <a:rPr lang="fr-FR" altLang="fr-FR" sz="1800" dirty="0">
                <a:sym typeface="Webdings" panose="05030102010509060703" pitchFamily="18" charset="2"/>
              </a:rPr>
              <a:t> </a:t>
            </a:r>
            <a:r>
              <a:rPr lang="fr-FR" altLang="fr-FR" b="1" dirty="0">
                <a:sym typeface="Webdings" panose="05030102010509060703" pitchFamily="18" charset="2"/>
              </a:rPr>
              <a:t>OSEZ</a:t>
            </a:r>
            <a:r>
              <a:rPr lang="fr-FR" altLang="fr-FR" dirty="0">
                <a:sym typeface="Webdings" panose="05030102010509060703" pitchFamily="18" charset="2"/>
              </a:rPr>
              <a:t> et c</a:t>
            </a:r>
            <a:r>
              <a:rPr lang="fr-FR" altLang="fr-FR" i="1" dirty="0"/>
              <a:t>omme pour tous vos autres conseils, les médicaments homéopathiques intègreront vos conseils en fonction de vos propres limites, en tenant compte :</a:t>
            </a:r>
          </a:p>
          <a:p>
            <a:pPr marL="171387" indent="-171387" eaLnBrk="1" hangingPunct="1">
              <a:buFont typeface="Arial" panose="020B0604020202020204" pitchFamily="34" charset="0"/>
              <a:buChar char="•"/>
              <a:defRPr/>
            </a:pPr>
            <a:r>
              <a:rPr lang="fr-FR" altLang="fr-FR" i="1" dirty="0"/>
              <a:t>de la pathologie </a:t>
            </a:r>
          </a:p>
          <a:p>
            <a:pPr marL="171387" indent="-171387" eaLnBrk="1" hangingPunct="1">
              <a:buFont typeface="Arial" panose="020B0604020202020204" pitchFamily="34" charset="0"/>
              <a:buChar char="•"/>
              <a:defRPr/>
            </a:pPr>
            <a:r>
              <a:rPr lang="fr-FR" altLang="fr-FR" i="1" dirty="0"/>
              <a:t>de votre rôle de professionnel de santé (conseil pharmaceutique)</a:t>
            </a:r>
          </a:p>
          <a:p>
            <a:pPr marL="171387" indent="-171387" eaLnBrk="1" hangingPunct="1">
              <a:buFont typeface="Arial" panose="020B0604020202020204" pitchFamily="34" charset="0"/>
              <a:buChar char="•"/>
              <a:defRPr/>
            </a:pPr>
            <a:r>
              <a:rPr lang="fr-FR" altLang="fr-FR" i="1" dirty="0"/>
              <a:t>de vos connaissances des médicaments homéopathiques (unitaires ou spécialités)</a:t>
            </a:r>
          </a:p>
          <a:p>
            <a:pPr>
              <a:spcBef>
                <a:spcPts val="600"/>
              </a:spcBef>
              <a:defRPr/>
            </a:pPr>
            <a:endParaRPr 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811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Rot="1" noChangeAspect="1" noChangeArrowheads="1" noTextEdit="1"/>
          </p:cNvSpPr>
          <p:nvPr>
            <p:ph type="sldImg"/>
          </p:nvPr>
        </p:nvSpPr>
        <p:spPr>
          <a:xfrm>
            <a:off x="473075" y="746125"/>
            <a:ext cx="5949950" cy="3348038"/>
          </a:xfrm>
          <a:ln/>
        </p:spPr>
      </p:sp>
      <p:sp>
        <p:nvSpPr>
          <p:cNvPr id="120836" name="Rectangle 3"/>
          <p:cNvSpPr>
            <a:spLocks noGrp="1" noChangeArrowheads="1"/>
          </p:cNvSpPr>
          <p:nvPr>
            <p:ph type="body" idx="1"/>
          </p:nvPr>
        </p:nvSpPr>
        <p:spPr>
          <a:xfrm>
            <a:off x="800100" y="4327231"/>
            <a:ext cx="5997576" cy="5105696"/>
          </a:xfrm>
        </p:spPr>
        <p:txBody>
          <a:bodyPr/>
          <a:lstStyle/>
          <a:p>
            <a:pPr>
              <a:spcBef>
                <a:spcPct val="0"/>
              </a:spcBef>
              <a:defRPr/>
            </a:pPr>
            <a:r>
              <a:rPr lang="fr-FR" altLang="fr-FR" sz="1100" b="1" u="sng" dirty="0">
                <a:latin typeface="Arial" panose="020B0604020202020204" pitchFamily="34" charset="0"/>
                <a:cs typeface="Arial" panose="020B0604020202020204" pitchFamily="34" charset="0"/>
              </a:rPr>
              <a:t>Commentaires</a:t>
            </a:r>
          </a:p>
          <a:p>
            <a:pPr>
              <a:spcBef>
                <a:spcPct val="0"/>
              </a:spcBef>
              <a:defRPr/>
            </a:pPr>
            <a:endParaRPr lang="fr-FR" altLang="fr-FR" b="1" u="sng" dirty="0"/>
          </a:p>
          <a:p>
            <a:pPr>
              <a:spcBef>
                <a:spcPct val="0"/>
              </a:spcBef>
              <a:defRPr/>
            </a:pPr>
            <a:r>
              <a:rPr lang="fr-FR" altLang="fr-FR" sz="1800" dirty="0">
                <a:sym typeface="Webdings" panose="05030102010509060703" pitchFamily="18" charset="2"/>
              </a:rPr>
              <a:t> </a:t>
            </a:r>
            <a:r>
              <a:rPr lang="fr-FR" altLang="fr-FR" i="1" dirty="0">
                <a:sym typeface="Webdings" panose="05030102010509060703" pitchFamily="18" charset="2"/>
              </a:rPr>
              <a:t>justement, votre rôle de professionnel de santé s’est fortement renforcé ces dernières années…</a:t>
            </a:r>
            <a:endParaRPr lang="fr-FR" altLang="fr-FR" sz="1100" i="1" u="sng" dirty="0"/>
          </a:p>
          <a:p>
            <a:pPr>
              <a:spcBef>
                <a:spcPct val="0"/>
              </a:spcBef>
              <a:defRPr/>
            </a:pPr>
            <a:endParaRPr lang="fr-FR" altLang="fr-FR" sz="1100" dirty="0">
              <a:solidFill>
                <a:srgbClr val="FF0000"/>
              </a:solidFill>
              <a:latin typeface="Arial" panose="020B0604020202020204" pitchFamily="34" charset="0"/>
              <a:cs typeface="Arial" panose="020B0604020202020204" pitchFamily="34" charset="0"/>
            </a:endParaRPr>
          </a:p>
          <a:p>
            <a:pPr marL="171416" indent="-171416">
              <a:spcBef>
                <a:spcPct val="0"/>
              </a:spcBef>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Renforcer la légitimité du rôle de l’officine</a:t>
            </a:r>
          </a:p>
          <a:p>
            <a:pPr>
              <a:spcBef>
                <a:spcPts val="600"/>
              </a:spcBef>
              <a:defRPr/>
            </a:pPr>
            <a:r>
              <a:rPr lang="fr-FR" altLang="fr-FR" sz="1100" dirty="0">
                <a:latin typeface="Arial" panose="020B0604020202020204" pitchFamily="34" charset="0"/>
                <a:cs typeface="Arial" panose="020B0604020202020204" pitchFamily="34" charset="0"/>
              </a:rPr>
              <a:t>Avant la loi HPST </a:t>
            </a:r>
            <a:r>
              <a:rPr lang="fr-FR" sz="1100" dirty="0">
                <a:latin typeface="Arial" panose="020B0604020202020204" pitchFamily="34" charset="0"/>
                <a:cs typeface="Arial" panose="020B0604020202020204" pitchFamily="34" charset="0"/>
              </a:rPr>
              <a:t>(Hôpital, Patients, Santé, Territoire)</a:t>
            </a:r>
            <a:r>
              <a:rPr lang="fr-FR" altLang="fr-FR" sz="1100" dirty="0">
                <a:latin typeface="Arial" panose="020B0604020202020204" pitchFamily="34" charset="0"/>
                <a:cs typeface="Arial" panose="020B0604020202020204" pitchFamily="34" charset="0"/>
              </a:rPr>
              <a:t>,</a:t>
            </a:r>
            <a:r>
              <a:rPr lang="fr-FR" sz="1100" dirty="0">
                <a:latin typeface="Arial" panose="020B0604020202020204" pitchFamily="34" charset="0"/>
                <a:cs typeface="Arial" panose="020B0604020202020204" pitchFamily="34" charset="0"/>
              </a:rPr>
              <a:t>  le rôle de </a:t>
            </a:r>
            <a:r>
              <a:rPr lang="fr-FR" altLang="fr-FR" sz="1100" dirty="0">
                <a:latin typeface="Arial" panose="020B0604020202020204" pitchFamily="34" charset="0"/>
                <a:cs typeface="Arial" panose="020B0604020202020204" pitchFamily="34" charset="0"/>
              </a:rPr>
              <a:t>l’officine dans le </a:t>
            </a:r>
            <a:r>
              <a:rPr lang="cy-GB" sz="1100" dirty="0">
                <a:latin typeface="Arial" panose="020B0604020202020204" pitchFamily="34" charset="0"/>
                <a:cs typeface="Arial" panose="020B0604020202020204" pitchFamily="34" charset="0"/>
              </a:rPr>
              <a:t>code de la santé publique (CSP), </a:t>
            </a:r>
            <a:r>
              <a:rPr lang="fr-FR" altLang="fr-FR" sz="1100" dirty="0">
                <a:latin typeface="Arial" panose="020B0604020202020204" pitchFamily="34" charset="0"/>
                <a:cs typeface="Arial" panose="020B0604020202020204" pitchFamily="34" charset="0"/>
              </a:rPr>
              <a:t>était limité </a:t>
            </a:r>
            <a:r>
              <a:rPr lang="fr-FR" sz="1100" dirty="0">
                <a:latin typeface="Arial" panose="020B0604020202020204" pitchFamily="34" charset="0"/>
                <a:cs typeface="Arial" panose="020B0604020202020204" pitchFamily="34" charset="0"/>
              </a:rPr>
              <a:t>à la dispensation et la préparation des médicaments.</a:t>
            </a:r>
            <a:r>
              <a:rPr lang="fr-FR" altLang="fr-FR" sz="1100" dirty="0">
                <a:latin typeface="Arial" panose="020B0604020202020204" pitchFamily="34" charset="0"/>
                <a:cs typeface="Arial" panose="020B0604020202020204" pitchFamily="34" charset="0"/>
              </a:rPr>
              <a:t> </a:t>
            </a:r>
            <a:r>
              <a:rPr lang="cy-GB" sz="1100" dirty="0">
                <a:latin typeface="Arial" panose="020B0604020202020204" pitchFamily="34" charset="0"/>
                <a:cs typeface="Arial" panose="020B0604020202020204" pitchFamily="34" charset="0"/>
              </a:rPr>
              <a:t>Depuis la </a:t>
            </a:r>
            <a:r>
              <a:rPr lang="cy-GB" altLang="fr-FR" sz="1100" dirty="0">
                <a:latin typeface="Arial" panose="020B0604020202020204" pitchFamily="34" charset="0"/>
                <a:cs typeface="Arial" panose="020B0604020202020204" pitchFamily="34" charset="0"/>
              </a:rPr>
              <a:t>loi HPST, les missions du pharmaciens ont été soit reconnues soit complétées, ce qui positionne désormais la pharmacie au coeur du système de santé. </a:t>
            </a:r>
            <a:endParaRPr lang="fr-FR" sz="1100" dirty="0">
              <a:latin typeface="Arial" panose="020B0604020202020204" pitchFamily="34" charset="0"/>
              <a:cs typeface="Arial" panose="020B0604020202020204" pitchFamily="34" charset="0"/>
            </a:endParaRPr>
          </a:p>
          <a:p>
            <a:pPr marL="171416" indent="-171416">
              <a:spcBef>
                <a:spcPts val="600"/>
              </a:spcBef>
              <a:buFont typeface="MS Outlook" panose="05010100010000000000" pitchFamily="2" charset="2"/>
              <a:buChar char="A"/>
            </a:pPr>
            <a:r>
              <a:rPr lang="fr-FR" sz="1000" u="sng" dirty="0">
                <a:latin typeface="Arial" panose="020B0604020202020204" pitchFamily="34" charset="0"/>
                <a:cs typeface="Arial" panose="020B0604020202020204" pitchFamily="34" charset="0"/>
              </a:rPr>
              <a:t> Pour info : </a:t>
            </a:r>
          </a:p>
          <a:p>
            <a:pPr marL="171416" indent="-171416">
              <a:spcBef>
                <a:spcPts val="300"/>
              </a:spcBef>
              <a:buFontTx/>
              <a:buChar char="-"/>
            </a:pPr>
            <a:r>
              <a:rPr lang="cy-GB" altLang="fr-FR" sz="1000" dirty="0">
                <a:latin typeface="Arial" panose="020B0604020202020204" pitchFamily="34" charset="0"/>
                <a:cs typeface="Arial" panose="020B0604020202020204" pitchFamily="34" charset="0"/>
              </a:rPr>
              <a:t>L’article 36 intègre le conseil pharmaceutique dans les soins de premiers recours.</a:t>
            </a:r>
          </a:p>
          <a:p>
            <a:pPr marL="171416" indent="-171416">
              <a:spcBef>
                <a:spcPts val="300"/>
              </a:spcBef>
              <a:buFontTx/>
              <a:buChar char="-"/>
            </a:pPr>
            <a:r>
              <a:rPr lang="cy-GB" altLang="fr-FR" sz="1000" dirty="0">
                <a:latin typeface="Arial" panose="020B0604020202020204" pitchFamily="34" charset="0"/>
                <a:cs typeface="Arial" panose="020B0604020202020204" pitchFamily="34" charset="0"/>
              </a:rPr>
              <a:t>L’article 38 </a:t>
            </a:r>
            <a:r>
              <a:rPr lang="fr-FR" sz="1000" dirty="0">
                <a:latin typeface="Arial" panose="020B0604020202020204" pitchFamily="34" charset="0"/>
                <a:cs typeface="Arial" panose="020B0604020202020204" pitchFamily="34" charset="0"/>
              </a:rPr>
              <a:t>liste les nouvelles missions du pharmacien (dont coopération entre professionnels de santé, </a:t>
            </a:r>
            <a:r>
              <a:rPr lang="fr-FR" altLang="fr-FR" sz="1000" dirty="0">
                <a:latin typeface="Arial" panose="020B0604020202020204" pitchFamily="34" charset="0"/>
                <a:cs typeface="Arial" panose="020B0604020202020204" pitchFamily="34" charset="0"/>
              </a:rPr>
              <a:t>éducation thérapeutique…) et </a:t>
            </a:r>
            <a:r>
              <a:rPr lang="fr-FR" sz="1000" dirty="0">
                <a:latin typeface="Arial" panose="020B0604020202020204" pitchFamily="34" charset="0"/>
                <a:cs typeface="Arial" panose="020B0604020202020204" pitchFamily="34" charset="0"/>
              </a:rPr>
              <a:t>le place comme un </a:t>
            </a:r>
            <a:r>
              <a:rPr lang="fr-FR" sz="1000" b="1" dirty="0">
                <a:latin typeface="Arial" panose="020B0604020202020204" pitchFamily="34" charset="0"/>
                <a:cs typeface="Arial" panose="020B0604020202020204" pitchFamily="34" charset="0"/>
              </a:rPr>
              <a:t>acteur de soins de premier recours.</a:t>
            </a:r>
            <a:endParaRPr lang="fr-FR" altLang="fr-FR" sz="1100" dirty="0">
              <a:latin typeface="Arial" panose="020B0604020202020204" pitchFamily="34" charset="0"/>
              <a:cs typeface="Arial" panose="020B0604020202020204" pitchFamily="34" charset="0"/>
            </a:endParaRPr>
          </a:p>
          <a:p>
            <a:pPr marL="171416" indent="-171416">
              <a:spcBef>
                <a:spcPts val="600"/>
              </a:spcBef>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Valoriser les rôles de l’équipe officinale </a:t>
            </a:r>
          </a:p>
          <a:p>
            <a:pPr lvl="1">
              <a:spcBef>
                <a:spcPts val="600"/>
              </a:spcBef>
              <a:defRPr/>
            </a:pPr>
            <a:r>
              <a:rPr lang="fr-FR" altLang="fr-FR" dirty="0">
                <a:latin typeface="Arial" panose="020B0604020202020204" pitchFamily="34" charset="0"/>
                <a:cs typeface="Arial" panose="020B0604020202020204" pitchFamily="34" charset="0"/>
              </a:rPr>
              <a:t>- dans la dispensation pour favoriser l’observance des traitements</a:t>
            </a:r>
          </a:p>
          <a:p>
            <a:pPr lvl="1">
              <a:spcBef>
                <a:spcPts val="300"/>
              </a:spcBef>
              <a:defRPr/>
            </a:pPr>
            <a:r>
              <a:rPr lang="fr-FR" altLang="fr-FR" sz="1100" dirty="0">
                <a:latin typeface="Arial" panose="020B0604020202020204" pitchFamily="34" charset="0"/>
                <a:cs typeface="Arial" panose="020B0604020202020204" pitchFamily="34" charset="0"/>
              </a:rPr>
              <a:t>- mais aussi dans le conseil pharmaceutique</a:t>
            </a:r>
          </a:p>
          <a:p>
            <a:pPr>
              <a:spcBef>
                <a:spcPct val="0"/>
              </a:spcBef>
              <a:defRPr/>
            </a:pPr>
            <a:endParaRPr lang="fr-FR" alt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022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xfrm>
            <a:off x="473075" y="746125"/>
            <a:ext cx="5949950" cy="3348038"/>
          </a:xfrm>
          <a:ln/>
        </p:spPr>
      </p:sp>
      <p:sp>
        <p:nvSpPr>
          <p:cNvPr id="115716" name="Rectangle 3"/>
          <p:cNvSpPr>
            <a:spLocks noGrp="1" noChangeArrowheads="1"/>
          </p:cNvSpPr>
          <p:nvPr>
            <p:ph type="body" idx="1"/>
          </p:nvPr>
        </p:nvSpPr>
        <p:spPr>
          <a:xfrm>
            <a:off x="908051" y="4716464"/>
            <a:ext cx="5889625" cy="4465637"/>
          </a:xfrm>
          <a:noFill/>
        </p:spPr>
        <p:txBody>
          <a:bodyPr/>
          <a:lstStyle/>
          <a:p>
            <a:pPr eaLnBrk="1" hangingPunct="1"/>
            <a:r>
              <a:rPr lang="fr-FR" altLang="fr-FR" sz="1100" b="1" u="sng" dirty="0">
                <a:latin typeface="Arial" panose="020B0604020202020204" pitchFamily="34" charset="0"/>
              </a:rPr>
              <a:t>Commentaires</a:t>
            </a:r>
          </a:p>
          <a:p>
            <a:pPr eaLnBrk="1" hangingPunct="1"/>
            <a:endParaRPr lang="fr-FR" altLang="fr-FR" sz="1100" dirty="0">
              <a:latin typeface="Arial" panose="020B0604020202020204" pitchFamily="34" charset="0"/>
            </a:endParaRPr>
          </a:p>
          <a:p>
            <a:pPr eaLnBrk="1" hangingPunct="1"/>
            <a:r>
              <a:rPr lang="fr-FR" altLang="fr-FR" sz="1800" dirty="0">
                <a:sym typeface="Webdings" panose="05030102010509060703" pitchFamily="18" charset="2"/>
              </a:rPr>
              <a:t> </a:t>
            </a:r>
            <a:r>
              <a:rPr lang="fr-FR" altLang="fr-FR" i="1" dirty="0">
                <a:sym typeface="Webdings" panose="05030102010509060703" pitchFamily="18" charset="2"/>
              </a:rPr>
              <a:t>Sur l’aspect conseil officinal, et quel que soit le conseil fait (homéopathie ou autre), en tant que professionnel de santé il est nécessaire que nous respections certaines règles, que vous connaissez, mais qu’il est toujours bon  de repréciser</a:t>
            </a:r>
          </a:p>
          <a:p>
            <a:pPr eaLnBrk="1" hangingPunct="1"/>
            <a:endParaRPr lang="fr-FR" altLang="fr-FR" sz="1100" i="1" dirty="0">
              <a:latin typeface="Arial" panose="020B0604020202020204" pitchFamily="34" charset="0"/>
              <a:sym typeface="Webdings" panose="05030102010509060703" pitchFamily="18" charset="2"/>
            </a:endParaRPr>
          </a:p>
          <a:p>
            <a:pPr eaLnBrk="1" hangingPunct="1"/>
            <a:endParaRPr lang="fr-FR" altLang="fr-FR" i="1" dirty="0">
              <a:sym typeface="Webdings" panose="05030102010509060703" pitchFamily="18" charset="2"/>
            </a:endParaRPr>
          </a:p>
          <a:p>
            <a:pPr eaLnBrk="1" hangingPunct="1"/>
            <a:endParaRPr lang="fr-FR" altLang="fr-FR" sz="1100" i="1" dirty="0">
              <a:latin typeface="Arial" panose="020B0604020202020204" pitchFamily="34" charset="0"/>
              <a:sym typeface="Webdings" panose="05030102010509060703" pitchFamily="18" charset="2"/>
            </a:endParaRPr>
          </a:p>
          <a:p>
            <a:pPr eaLnBrk="1" hangingPunct="1"/>
            <a:r>
              <a:rPr lang="fr-FR" altLang="fr-FR" sz="1100" dirty="0">
                <a:latin typeface="Arial" panose="020B0604020202020204" pitchFamily="34" charset="0"/>
              </a:rPr>
              <a:t>Pour faciliter l’observance, il est important de mentionner le </a:t>
            </a:r>
            <a:r>
              <a:rPr lang="fr-FR" altLang="fr-FR" sz="1100" b="1" dirty="0">
                <a:latin typeface="Arial" panose="020B0604020202020204" pitchFamily="34" charset="0"/>
              </a:rPr>
              <a:t>conseil  par écrit </a:t>
            </a:r>
            <a:r>
              <a:rPr lang="fr-FR" altLang="fr-FR" sz="1100" dirty="0">
                <a:latin typeface="Arial" panose="020B0604020202020204" pitchFamily="34" charset="0"/>
              </a:rPr>
              <a:t>en précisant la posologie et la durée du traitement.</a:t>
            </a:r>
          </a:p>
          <a:p>
            <a:pP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3480214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Espace réservé de l'image des diapositives 1"/>
          <p:cNvSpPr>
            <a:spLocks noGrp="1" noRot="1" noChangeAspect="1" noTextEdit="1"/>
          </p:cNvSpPr>
          <p:nvPr>
            <p:ph type="sldImg"/>
          </p:nvPr>
        </p:nvSpPr>
        <p:spPr>
          <a:xfrm>
            <a:off x="92075" y="746125"/>
            <a:ext cx="6615113" cy="3721100"/>
          </a:xfrm>
          <a:ln/>
        </p:spPr>
      </p:sp>
      <p:sp>
        <p:nvSpPr>
          <p:cNvPr id="117764" name="Rectangle 3"/>
          <p:cNvSpPr>
            <a:spLocks noGrp="1" noChangeArrowheads="1"/>
          </p:cNvSpPr>
          <p:nvPr>
            <p:ph type="body" idx="1"/>
          </p:nvPr>
        </p:nvSpPr>
        <p:spPr>
          <a:xfrm>
            <a:off x="679451" y="4714875"/>
            <a:ext cx="6118224" cy="4467225"/>
          </a:xfrm>
          <a:noFill/>
        </p:spPr>
        <p:txBody>
          <a:bodyPr lIns="95540" tIns="47769" rIns="95540" bIns="47769"/>
          <a:lstStyle/>
          <a:p>
            <a:pPr eaLnBrk="1" hangingPunct="1"/>
            <a:r>
              <a:rPr lang="fr-FR" altLang="fr-FR" sz="1100" b="1" u="sng" dirty="0">
                <a:latin typeface="Arial" panose="020B0604020202020204" pitchFamily="34" charset="0"/>
              </a:rPr>
              <a:t>Commentaires</a:t>
            </a:r>
            <a:r>
              <a:rPr lang="fr-FR" altLang="fr-FR" sz="1100" dirty="0">
                <a:latin typeface="Arial" panose="020B0604020202020204" pitchFamily="34" charset="0"/>
              </a:rPr>
              <a:t> : 		</a:t>
            </a:r>
          </a:p>
          <a:p>
            <a:pPr eaLnBrk="1" hangingPunct="1"/>
            <a:endParaRPr lang="fr-FR" altLang="fr-FR" sz="1100" dirty="0">
              <a:latin typeface="Arial" panose="020B0604020202020204" pitchFamily="34" charset="0"/>
            </a:endParaRPr>
          </a:p>
          <a:p>
            <a:pPr marL="171416" indent="-171416" eaLnBrk="1" hangingPunct="1">
              <a:buFont typeface="Arial" panose="020B0604020202020204" pitchFamily="34" charset="0"/>
              <a:buChar char="•"/>
            </a:pPr>
            <a:r>
              <a:rPr lang="fr-FR" altLang="fr-FR" sz="1100" b="1" dirty="0">
                <a:latin typeface="Arial" panose="020B0604020202020204" pitchFamily="34" charset="0"/>
              </a:rPr>
              <a:t>Présenter l’objectif</a:t>
            </a:r>
            <a:r>
              <a:rPr lang="fr-FR" altLang="fr-FR" sz="1100" dirty="0">
                <a:latin typeface="Arial" panose="020B0604020202020204" pitchFamily="34" charset="0"/>
              </a:rPr>
              <a:t> </a:t>
            </a:r>
            <a:endParaRPr lang="fr-FR" altLang="fr-FR" sz="1100" b="1" dirty="0">
              <a:latin typeface="Arial" panose="020B0604020202020204" pitchFamily="34" charset="0"/>
            </a:endParaRPr>
          </a:p>
          <a:p>
            <a:pPr marL="171416" indent="-171416" eaLnBrk="1" hangingPunct="1">
              <a:buFont typeface="Arial" panose="020B0604020202020204" pitchFamily="34" charset="0"/>
              <a:buChar char="•"/>
            </a:pPr>
            <a:r>
              <a:rPr lang="fr-FR" altLang="fr-FR" sz="1100" b="1" dirty="0">
                <a:latin typeface="Arial" panose="020B0604020202020204" pitchFamily="34" charset="0"/>
              </a:rPr>
              <a:t>Présenter les règles du jeu</a:t>
            </a:r>
            <a:r>
              <a:rPr lang="fr-FR" altLang="fr-FR" sz="1100" dirty="0">
                <a:latin typeface="Arial" panose="020B0604020202020204" pitchFamily="34" charset="0"/>
              </a:rPr>
              <a:t> </a:t>
            </a:r>
            <a:r>
              <a:rPr lang="fr-FR" altLang="fr-FR" sz="1100" b="1" dirty="0">
                <a:latin typeface="Arial" panose="020B0604020202020204" pitchFamily="34" charset="0"/>
              </a:rPr>
              <a:t>en 2 temps</a:t>
            </a:r>
            <a:r>
              <a:rPr lang="fr-FR" altLang="fr-FR" sz="1100" dirty="0">
                <a:latin typeface="Arial" panose="020B0604020202020204" pitchFamily="34" charset="0"/>
              </a:rPr>
              <a:t> : </a:t>
            </a:r>
          </a:p>
          <a:p>
            <a:pPr lvl="1" eaLnBrk="1" hangingPunct="1"/>
            <a:r>
              <a:rPr lang="fr-FR" altLang="fr-FR" sz="1100" dirty="0">
                <a:latin typeface="Arial" panose="020B0604020202020204" pitchFamily="34" charset="0"/>
              </a:rPr>
              <a:t>- d’abord faire lister les raisons d’échouer </a:t>
            </a:r>
          </a:p>
          <a:p>
            <a:pPr lvl="1" eaLnBrk="1" hangingPunct="1"/>
            <a:r>
              <a:rPr lang="fr-FR" altLang="fr-FR" sz="1100" dirty="0">
                <a:latin typeface="Arial" panose="020B0604020202020204" pitchFamily="34" charset="0"/>
              </a:rPr>
              <a:t>- puis en faire déduire les règles d’or  </a:t>
            </a:r>
          </a:p>
          <a:p>
            <a:pPr eaLnBrk="1" hangingPunct="1"/>
            <a:endParaRPr lang="fr-FR" altLang="fr-FR" sz="1100" b="1" dirty="0">
              <a:latin typeface="Arial" panose="020B0604020202020204" pitchFamily="34" charset="0"/>
            </a:endParaRPr>
          </a:p>
          <a:p>
            <a:pPr eaLnBrk="1" hangingPunct="1"/>
            <a:r>
              <a:rPr lang="fr-FR" altLang="fr-FR" sz="1800" dirty="0">
                <a:solidFill>
                  <a:srgbClr val="000000"/>
                </a:solidFill>
                <a:sym typeface="Webdings" panose="05030102010509060703" pitchFamily="18" charset="2"/>
              </a:rPr>
              <a:t></a:t>
            </a:r>
            <a:r>
              <a:rPr lang="fr-FR" altLang="fr-FR" sz="2300" dirty="0">
                <a:solidFill>
                  <a:srgbClr val="000000"/>
                </a:solidFill>
                <a:sym typeface="Webdings" panose="05030102010509060703" pitchFamily="18" charset="2"/>
              </a:rPr>
              <a:t> </a:t>
            </a:r>
            <a:r>
              <a:rPr lang="fr-FR" altLang="fr-FR" i="1" dirty="0">
                <a:solidFill>
                  <a:srgbClr val="000000"/>
                </a:solidFill>
                <a:sym typeface="Webdings" panose="05030102010509060703" pitchFamily="18" charset="2"/>
              </a:rPr>
              <a:t>Pour quelles raisons évidentes, un conseil (ou une vente) peut-il échouer ? Que constatez-vous </a:t>
            </a:r>
            <a:r>
              <a:rPr lang="fr-FR" altLang="fr-FR" sz="1100" i="1" dirty="0">
                <a:latin typeface="Arial" panose="020B0604020202020204" pitchFamily="34" charset="0"/>
              </a:rPr>
              <a:t>dans votre vie de tous les jours ou ce que vous constatez dans d’autres pharmacies, car chez vous, tout est parfait !!!</a:t>
            </a:r>
            <a:endParaRPr lang="fr-FR" altLang="fr-FR" sz="1100" dirty="0">
              <a:latin typeface="Arial" panose="020B0604020202020204" pitchFamily="34" charset="0"/>
            </a:endParaRPr>
          </a:p>
          <a:p>
            <a:pPr eaLnBrk="1" hangingPunct="1"/>
            <a:endParaRPr lang="fr-FR" altLang="fr-FR" sz="1100" dirty="0">
              <a:latin typeface="Arial" panose="020B0604020202020204" pitchFamily="34" charset="0"/>
            </a:endParaRPr>
          </a:p>
          <a:p>
            <a:pP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2776686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Rot="1" noChangeAspect="1" noChangeArrowheads="1" noTextEdit="1"/>
          </p:cNvSpPr>
          <p:nvPr>
            <p:ph type="sldImg"/>
          </p:nvPr>
        </p:nvSpPr>
        <p:spPr>
          <a:xfrm>
            <a:off x="730250" y="488950"/>
            <a:ext cx="5486400" cy="3087688"/>
          </a:xfrm>
          <a:ln/>
        </p:spPr>
      </p:sp>
      <p:sp>
        <p:nvSpPr>
          <p:cNvPr id="112644" name="Rectangle 3"/>
          <p:cNvSpPr>
            <a:spLocks noGrp="1" noChangeArrowheads="1"/>
          </p:cNvSpPr>
          <p:nvPr>
            <p:ph type="body" idx="1"/>
          </p:nvPr>
        </p:nvSpPr>
        <p:spPr>
          <a:xfrm>
            <a:off x="476251" y="3643313"/>
            <a:ext cx="6321425" cy="5896927"/>
          </a:xfrm>
        </p:spPr>
        <p:txBody>
          <a:bodyPr lIns="91011" tIns="45505" rIns="91011" bIns="45505"/>
          <a:lstStyle/>
          <a:p>
            <a:pPr eaLnBrk="1" hangingPunct="1">
              <a:spcBef>
                <a:spcPct val="0"/>
              </a:spcBef>
              <a:tabLst>
                <a:tab pos="2938971" algn="l"/>
                <a:tab pos="5052744" algn="r"/>
              </a:tabLst>
              <a:defRPr/>
            </a:pPr>
            <a:r>
              <a:rPr lang="fr-FR" altLang="fr-FR" sz="1100" b="1" u="sng" dirty="0">
                <a:solidFill>
                  <a:schemeClr val="tx2"/>
                </a:solidFill>
                <a:latin typeface="Arial" panose="020B0604020202020204" pitchFamily="34" charset="0"/>
                <a:ea typeface="Arial Unicode MS" panose="020B0604020202020204" pitchFamily="34" charset="-128"/>
                <a:cs typeface="Arial Unicode MS" panose="020B0604020202020204" pitchFamily="34" charset="-128"/>
                <a:sym typeface="Webdings" panose="05030102010509060703" pitchFamily="18" charset="2"/>
              </a:rPr>
              <a:t>Commentaires </a:t>
            </a:r>
            <a:r>
              <a:rPr lang="fr-FR" altLang="fr-FR" sz="1100" b="1" dirty="0">
                <a:solidFill>
                  <a:schemeClr val="tx2"/>
                </a:solidFill>
                <a:latin typeface="Arial" panose="020B0604020202020204" pitchFamily="34" charset="0"/>
                <a:ea typeface="Arial Unicode MS" panose="020B0604020202020204" pitchFamily="34" charset="-128"/>
                <a:cs typeface="Arial Unicode MS" panose="020B0604020202020204" pitchFamily="34" charset="-128"/>
                <a:sym typeface="Webdings" panose="05030102010509060703" pitchFamily="18" charset="2"/>
              </a:rPr>
              <a:t>: </a:t>
            </a:r>
            <a:r>
              <a:rPr lang="fr-FR" altLang="fr-FR" sz="1100" dirty="0">
                <a:latin typeface="Arial" panose="020B0604020202020204" pitchFamily="34" charset="0"/>
                <a:sym typeface="MS Outlook" panose="05010100010000000000" pitchFamily="2" charset="2"/>
              </a:rPr>
              <a:t>Méthode mnémotechnique </a:t>
            </a:r>
            <a:r>
              <a:rPr lang="fr-FR" altLang="fr-FR" sz="1100" b="1" dirty="0">
                <a:latin typeface="Arial" panose="020B0604020202020204" pitchFamily="34" charset="0"/>
                <a:sym typeface="MS Outlook" panose="05010100010000000000" pitchFamily="2" charset="2"/>
              </a:rPr>
              <a:t>pour construire tout conseil officinal </a:t>
            </a:r>
            <a:r>
              <a:rPr lang="fr-FR" altLang="fr-FR" sz="1100" dirty="0">
                <a:latin typeface="Arial" panose="020B0604020202020204" pitchFamily="34" charset="0"/>
                <a:sym typeface="MS Outlook" panose="05010100010000000000" pitchFamily="2" charset="2"/>
              </a:rPr>
              <a:t>: </a:t>
            </a:r>
            <a:r>
              <a:rPr lang="fr-FR" altLang="fr-FR" sz="1100" b="1" dirty="0">
                <a:latin typeface="Arial" panose="020B0604020202020204" pitchFamily="34" charset="0"/>
                <a:sym typeface="MS Outlook" panose="05010100010000000000" pitchFamily="2" charset="2"/>
              </a:rPr>
              <a:t>AIDES</a:t>
            </a:r>
            <a:endParaRPr lang="fr-FR" altLang="fr-FR" sz="1100" b="1" dirty="0">
              <a:solidFill>
                <a:schemeClr val="tx2"/>
              </a:solidFill>
              <a:latin typeface="Arial" panose="020B0604020202020204" pitchFamily="34" charset="0"/>
              <a:ea typeface="Arial Unicode MS" panose="020B0604020202020204" pitchFamily="34" charset="-128"/>
              <a:cs typeface="Arial Unicode MS" panose="020B0604020202020204" pitchFamily="34" charset="-128"/>
              <a:sym typeface="MS Outlook" panose="05010100010000000000" pitchFamily="2" charset="2"/>
            </a:endParaRPr>
          </a:p>
          <a:p>
            <a:pPr eaLnBrk="1" hangingPunct="1">
              <a:spcBef>
                <a:spcPct val="50000"/>
              </a:spcBef>
              <a:buFontTx/>
              <a:buChar char="-"/>
              <a:tabLst>
                <a:tab pos="2938971" algn="l"/>
                <a:tab pos="5052744" algn="r"/>
              </a:tabLst>
              <a:defRPr/>
            </a:pPr>
            <a:r>
              <a:rPr lang="fr-FR" altLang="fr-FR" sz="1100" dirty="0">
                <a:latin typeface="Arial" panose="020B0604020202020204" pitchFamily="34" charset="0"/>
                <a:sym typeface="Webdings" panose="05030102010509060703" pitchFamily="18" charset="2"/>
              </a:rPr>
              <a:t> </a:t>
            </a:r>
            <a:r>
              <a:rPr lang="fr-FR" altLang="fr-FR" sz="1100" b="1" dirty="0">
                <a:latin typeface="Arial" panose="020B0604020202020204" pitchFamily="34" charset="0"/>
                <a:sym typeface="Webdings" panose="05030102010509060703" pitchFamily="18" charset="2"/>
              </a:rPr>
              <a:t>Accueillir</a:t>
            </a:r>
            <a:r>
              <a:rPr lang="fr-FR" altLang="fr-FR" sz="1100" dirty="0">
                <a:latin typeface="Arial" panose="020B0604020202020204" pitchFamily="34" charset="0"/>
                <a:sym typeface="Webdings" panose="05030102010509060703" pitchFamily="18" charset="2"/>
              </a:rPr>
              <a:t> (sourire, mots de bienvenue, « Que puis-je pour vous ? »)</a:t>
            </a:r>
          </a:p>
          <a:p>
            <a:pPr eaLnBrk="1" hangingPunct="1">
              <a:spcBef>
                <a:spcPts val="600"/>
              </a:spcBef>
              <a:buFontTx/>
              <a:buChar char="-"/>
              <a:tabLst>
                <a:tab pos="2938971" algn="l"/>
                <a:tab pos="5052744" algn="r"/>
              </a:tabLst>
              <a:defRPr/>
            </a:pPr>
            <a:r>
              <a:rPr lang="fr-FR" altLang="fr-FR" sz="1100" dirty="0">
                <a:latin typeface="Arial" panose="020B0604020202020204" pitchFamily="34" charset="0"/>
                <a:sym typeface="Webdings" panose="05030102010509060703" pitchFamily="18" charset="2"/>
              </a:rPr>
              <a:t> </a:t>
            </a:r>
            <a:r>
              <a:rPr lang="fr-FR" altLang="fr-FR" sz="1100" b="1" dirty="0">
                <a:latin typeface="Arial" panose="020B0604020202020204" pitchFamily="34" charset="0"/>
                <a:sym typeface="Webdings" panose="05030102010509060703" pitchFamily="18" charset="2"/>
              </a:rPr>
              <a:t>Interroger</a:t>
            </a:r>
            <a:r>
              <a:rPr lang="fr-FR" altLang="fr-FR" sz="1100" dirty="0">
                <a:latin typeface="Arial" panose="020B0604020202020204" pitchFamily="34" charset="0"/>
                <a:sym typeface="Webdings" panose="05030102010509060703" pitchFamily="18" charset="2"/>
              </a:rPr>
              <a:t> : </a:t>
            </a:r>
            <a:r>
              <a:rPr lang="fr-FR" altLang="fr-FR" sz="1100" b="1" dirty="0">
                <a:latin typeface="Arial" panose="020B0604020202020204" pitchFamily="34" charset="0"/>
                <a:sym typeface="Webdings" panose="05030102010509060703" pitchFamily="18" charset="2"/>
              </a:rPr>
              <a:t>et REFORMULER</a:t>
            </a:r>
          </a:p>
          <a:p>
            <a:pPr marL="514161" lvl="1" indent="-149170" eaLnBrk="1" hangingPunct="1">
              <a:spcBef>
                <a:spcPct val="20000"/>
              </a:spcBef>
              <a:buFontTx/>
              <a:buChar char="•"/>
              <a:tabLst>
                <a:tab pos="2938971" algn="l"/>
                <a:tab pos="5052744" algn="r"/>
              </a:tabLst>
              <a:defRPr/>
            </a:pPr>
            <a:r>
              <a:rPr lang="fr-FR" altLang="fr-FR" sz="1100" dirty="0">
                <a:latin typeface="Arial" panose="020B0604020202020204" pitchFamily="34" charset="0"/>
                <a:sym typeface="Webdings" panose="05030102010509060703" pitchFamily="18" charset="2"/>
              </a:rPr>
              <a:t>pour lui faire exprimer son besoin (ce qu’il veut) et sa situation (le contexte du besoin, ce qui est à l’origine du besoin) </a:t>
            </a:r>
          </a:p>
          <a:p>
            <a:pPr marL="514161" lvl="1" indent="-149170" eaLnBrk="1" hangingPunct="1">
              <a:spcBef>
                <a:spcPct val="20000"/>
              </a:spcBef>
              <a:buFontTx/>
              <a:buChar char="•"/>
              <a:tabLst>
                <a:tab pos="2938971" algn="l"/>
                <a:tab pos="5052744" algn="r"/>
              </a:tabLst>
              <a:defRPr/>
            </a:pPr>
            <a:r>
              <a:rPr lang="fr-FR" altLang="fr-FR" sz="1100" dirty="0">
                <a:latin typeface="Arial" panose="020B0604020202020204" pitchFamily="34" charset="0"/>
                <a:sym typeface="Webdings" panose="05030102010509060703" pitchFamily="18" charset="2"/>
              </a:rPr>
              <a:t>faire préciser les informations qu’il vous donne (« c’est-à-dire ? », « Plus précisément ? ») </a:t>
            </a:r>
          </a:p>
          <a:p>
            <a:pPr marL="514161" lvl="1" indent="-149170" eaLnBrk="1" hangingPunct="1">
              <a:spcBef>
                <a:spcPct val="20000"/>
              </a:spcBef>
              <a:buFontTx/>
              <a:buChar char="•"/>
              <a:tabLst>
                <a:tab pos="2938971" algn="l"/>
                <a:tab pos="5052744" algn="r"/>
              </a:tabLst>
              <a:defRPr/>
            </a:pPr>
            <a:r>
              <a:rPr lang="fr-FR" altLang="fr-FR" sz="1100" dirty="0">
                <a:latin typeface="Arial" panose="020B0604020202020204" pitchFamily="34" charset="0"/>
                <a:sym typeface="Webdings" panose="05030102010509060703" pitchFamily="18" charset="2"/>
              </a:rPr>
              <a:t>Reformuler montre au client que vous avez bien compris. Cela renforce son niveau de confiance et permet qu’il soit plus réceptif au conseil qui suivra.</a:t>
            </a:r>
            <a:endParaRPr lang="fr-FR" altLang="fr-FR" sz="1100" dirty="0">
              <a:latin typeface="Times New Roman" panose="02020603050405020304" pitchFamily="18" charset="0"/>
              <a:sym typeface="Webdings" panose="05030102010509060703" pitchFamily="18" charset="2"/>
            </a:endParaRPr>
          </a:p>
          <a:p>
            <a:pPr eaLnBrk="1" hangingPunct="1">
              <a:spcBef>
                <a:spcPts val="600"/>
              </a:spcBef>
              <a:tabLst>
                <a:tab pos="2938971" algn="l"/>
                <a:tab pos="5052744" algn="r"/>
              </a:tabLst>
              <a:defRPr/>
            </a:pPr>
            <a:r>
              <a:rPr lang="fr-FR" altLang="fr-FR" sz="1100" dirty="0">
                <a:latin typeface="Arial" panose="020B0604020202020204" pitchFamily="34" charset="0"/>
                <a:sym typeface="Webdings" panose="05030102010509060703" pitchFamily="18" charset="2"/>
              </a:rPr>
              <a:t>- </a:t>
            </a:r>
            <a:r>
              <a:rPr lang="fr-FR" altLang="fr-FR" sz="1100" b="1" dirty="0">
                <a:latin typeface="Arial" panose="020B0604020202020204" pitchFamily="34" charset="0"/>
                <a:sym typeface="Webdings" panose="05030102010509060703" pitchFamily="18" charset="2"/>
              </a:rPr>
              <a:t>Décider</a:t>
            </a:r>
            <a:r>
              <a:rPr lang="fr-FR" altLang="fr-FR" sz="1100" dirty="0">
                <a:latin typeface="Arial" panose="020B0604020202020204" pitchFamily="34" charset="0"/>
                <a:sym typeface="Webdings" panose="05030102010509060703" pitchFamily="18" charset="2"/>
              </a:rPr>
              <a:t> </a:t>
            </a:r>
          </a:p>
          <a:p>
            <a:pPr marL="514161" lvl="1" indent="-149170" eaLnBrk="1" hangingPunct="1">
              <a:spcBef>
                <a:spcPct val="20000"/>
              </a:spcBef>
              <a:buFontTx/>
              <a:buChar char="•"/>
              <a:tabLst>
                <a:tab pos="2938971" algn="l"/>
                <a:tab pos="5052744" algn="r"/>
              </a:tabLst>
              <a:defRPr/>
            </a:pPr>
            <a:r>
              <a:rPr lang="fr-FR" altLang="fr-FR" sz="1100" dirty="0">
                <a:latin typeface="Arial" panose="020B0604020202020204" pitchFamily="34" charset="0"/>
                <a:sym typeface="Webdings" panose="05030102010509060703" pitchFamily="18" charset="2"/>
              </a:rPr>
              <a:t>Prendre en compte les informations recueillies</a:t>
            </a:r>
          </a:p>
          <a:p>
            <a:pPr marL="514161" lvl="1" indent="-149170" eaLnBrk="1" hangingPunct="1">
              <a:spcBef>
                <a:spcPct val="20000"/>
              </a:spcBef>
              <a:buFontTx/>
              <a:buChar char="•"/>
              <a:tabLst>
                <a:tab pos="2938971" algn="l"/>
                <a:tab pos="5052744" algn="r"/>
              </a:tabLst>
              <a:defRPr/>
            </a:pPr>
            <a:r>
              <a:rPr lang="fr-FR" altLang="fr-FR" sz="1100" dirty="0">
                <a:latin typeface="Arial" panose="020B0604020202020204" pitchFamily="34" charset="0"/>
                <a:sym typeface="Webdings" panose="05030102010509060703" pitchFamily="18" charset="2"/>
              </a:rPr>
              <a:t>S’appuyer sur vos connaissances des médicaments</a:t>
            </a:r>
          </a:p>
          <a:p>
            <a:pPr marL="514161" lvl="1" indent="-149170" eaLnBrk="1" hangingPunct="1">
              <a:spcBef>
                <a:spcPct val="20000"/>
              </a:spcBef>
              <a:buFontTx/>
              <a:buChar char="•"/>
              <a:tabLst>
                <a:tab pos="2938971" algn="l"/>
                <a:tab pos="5052744" algn="r"/>
              </a:tabLst>
              <a:defRPr/>
            </a:pPr>
            <a:r>
              <a:rPr lang="fr-FR" altLang="fr-FR" sz="1100" dirty="0">
                <a:latin typeface="Arial" panose="020B0604020202020204" pitchFamily="34" charset="0"/>
                <a:sym typeface="Webdings" panose="05030102010509060703" pitchFamily="18" charset="2"/>
              </a:rPr>
              <a:t>Faire le meilleur conseil et proposer un traitement (</a:t>
            </a:r>
            <a:r>
              <a:rPr lang="fr-FR" altLang="fr-FR" sz="1100" b="1" dirty="0">
                <a:latin typeface="Arial" panose="020B0604020202020204" pitchFamily="34" charset="0"/>
                <a:sym typeface="Webdings" panose="05030102010509060703" pitchFamily="18" charset="2"/>
              </a:rPr>
              <a:t>homéopathie en 1</a:t>
            </a:r>
            <a:r>
              <a:rPr lang="fr-FR" altLang="fr-FR" sz="1100" b="1" baseline="30000" dirty="0">
                <a:latin typeface="Arial" panose="020B0604020202020204" pitchFamily="34" charset="0"/>
                <a:sym typeface="Webdings" panose="05030102010509060703" pitchFamily="18" charset="2"/>
              </a:rPr>
              <a:t>ère</a:t>
            </a:r>
            <a:r>
              <a:rPr lang="fr-FR" altLang="fr-FR" sz="1100" b="1" dirty="0">
                <a:latin typeface="Arial" panose="020B0604020202020204" pitchFamily="34" charset="0"/>
                <a:sym typeface="Webdings" panose="05030102010509060703" pitchFamily="18" charset="2"/>
              </a:rPr>
              <a:t> intention </a:t>
            </a:r>
            <a:r>
              <a:rPr lang="fr-FR" altLang="fr-FR" sz="1100" dirty="0">
                <a:latin typeface="Arial" panose="020B0604020202020204" pitchFamily="34" charset="0"/>
                <a:sym typeface="Webdings" panose="05030102010509060703" pitchFamily="18" charset="2"/>
              </a:rPr>
              <a:t>ou autre si pas possible). </a:t>
            </a:r>
          </a:p>
          <a:p>
            <a:pPr marL="514161" lvl="1" indent="-149170" eaLnBrk="1" hangingPunct="1">
              <a:spcBef>
                <a:spcPct val="20000"/>
              </a:spcBef>
              <a:buFontTx/>
              <a:buChar char="•"/>
              <a:tabLst>
                <a:tab pos="2938971" algn="l"/>
                <a:tab pos="5052744" algn="r"/>
              </a:tabLst>
              <a:defRPr/>
            </a:pPr>
            <a:r>
              <a:rPr lang="fr-FR" altLang="fr-FR" sz="1100" dirty="0">
                <a:latin typeface="Arial" panose="020B0604020202020204" pitchFamily="34" charset="0"/>
                <a:sym typeface="Webdings" panose="05030102010509060703" pitchFamily="18" charset="2"/>
              </a:rPr>
              <a:t>Le cas échéant, orienter vers le médecin. </a:t>
            </a:r>
          </a:p>
          <a:p>
            <a:pPr eaLnBrk="1" hangingPunct="1">
              <a:spcBef>
                <a:spcPts val="600"/>
              </a:spcBef>
              <a:tabLst>
                <a:tab pos="2938971" algn="l"/>
                <a:tab pos="5052744" algn="r"/>
              </a:tabLst>
              <a:defRPr/>
            </a:pPr>
            <a:r>
              <a:rPr lang="fr-FR" altLang="fr-FR" sz="1100" dirty="0">
                <a:latin typeface="Arial" panose="020B0604020202020204" pitchFamily="34" charset="0"/>
                <a:sym typeface="Webdings" panose="05030102010509060703" pitchFamily="18" charset="2"/>
              </a:rPr>
              <a:t>- </a:t>
            </a:r>
            <a:r>
              <a:rPr lang="fr-FR" altLang="fr-FR" sz="1100" b="1" dirty="0">
                <a:latin typeface="Arial" panose="020B0604020202020204" pitchFamily="34" charset="0"/>
                <a:sym typeface="Webdings" panose="05030102010509060703" pitchFamily="18" charset="2"/>
              </a:rPr>
              <a:t>Expliquer</a:t>
            </a:r>
          </a:p>
          <a:p>
            <a:pPr marL="514161" lvl="1" indent="-149170" eaLnBrk="1" hangingPunct="1">
              <a:spcBef>
                <a:spcPct val="20000"/>
              </a:spcBef>
              <a:buFontTx/>
              <a:buChar char="•"/>
              <a:tabLst>
                <a:tab pos="2938971" algn="l"/>
                <a:tab pos="5052744" algn="r"/>
              </a:tabLst>
              <a:defRPr/>
            </a:pPr>
            <a:r>
              <a:rPr lang="fr-FR" altLang="fr-FR" sz="1100" b="1" dirty="0">
                <a:latin typeface="Arial" panose="020B0604020202020204" pitchFamily="34" charset="0"/>
                <a:sym typeface="Webdings" panose="05030102010509060703" pitchFamily="18" charset="2"/>
              </a:rPr>
              <a:t>les bénéfices</a:t>
            </a:r>
            <a:r>
              <a:rPr lang="fr-FR" altLang="fr-FR" sz="1100" dirty="0">
                <a:latin typeface="Arial" panose="020B0604020202020204" pitchFamily="34" charset="0"/>
                <a:sym typeface="Webdings" panose="05030102010509060703" pitchFamily="18" charset="2"/>
              </a:rPr>
              <a:t> de chaque médicament pour votre client : en fonction des informations qu’il vous a données dans l’étape « Interroger ». Les bénéfices annoncés doivent être en rapport avec les besoins du client. </a:t>
            </a:r>
          </a:p>
          <a:p>
            <a:pPr eaLnBrk="1" hangingPunct="1">
              <a:spcBef>
                <a:spcPct val="20000"/>
              </a:spcBef>
              <a:tabLst>
                <a:tab pos="2938971" algn="l"/>
                <a:tab pos="5052744" algn="r"/>
              </a:tabLst>
              <a:defRPr/>
            </a:pPr>
            <a:r>
              <a:rPr lang="fr-FR" altLang="fr-FR" sz="1100" dirty="0">
                <a:latin typeface="Arial" panose="020B0604020202020204" pitchFamily="34" charset="0"/>
                <a:sym typeface="Webdings" panose="05030102010509060703" pitchFamily="18" charset="2"/>
              </a:rPr>
              <a:t>Ex : le bénéfice « peut être utilisé pour toute la famille » peut intéresser une mère de famille mais ne parle pas à un étudiant célibataire.</a:t>
            </a:r>
          </a:p>
          <a:p>
            <a:pPr eaLnBrk="1" hangingPunct="1">
              <a:spcBef>
                <a:spcPct val="20000"/>
              </a:spcBef>
              <a:tabLst>
                <a:tab pos="2938971" algn="l"/>
                <a:tab pos="5052744" algn="r"/>
              </a:tabLst>
              <a:defRPr/>
            </a:pPr>
            <a:r>
              <a:rPr lang="fr-FR" altLang="fr-FR" sz="1100" dirty="0">
                <a:latin typeface="Arial" panose="020B0604020202020204" pitchFamily="34" charset="0"/>
                <a:sym typeface="Webdings" panose="05030102010509060703" pitchFamily="18" charset="2"/>
              </a:rPr>
              <a:t>Le bénéfice « sans risque de somnolence » sera percutant chez un client commercial qui passe ses journées sur la route…</a:t>
            </a:r>
          </a:p>
          <a:p>
            <a:pPr marL="514161" lvl="1" indent="-149170" eaLnBrk="1" hangingPunct="1">
              <a:spcBef>
                <a:spcPct val="20000"/>
              </a:spcBef>
              <a:buFontTx/>
              <a:buChar char="•"/>
              <a:tabLst>
                <a:tab pos="2938971" algn="l"/>
                <a:tab pos="5052744" algn="r"/>
              </a:tabLst>
              <a:defRPr/>
            </a:pPr>
            <a:r>
              <a:rPr lang="fr-FR" altLang="fr-FR" sz="1100" b="1" dirty="0">
                <a:latin typeface="Arial" panose="020B0604020202020204" pitchFamily="34" charset="0"/>
                <a:sym typeface="Webdings" panose="05030102010509060703" pitchFamily="18" charset="2"/>
              </a:rPr>
              <a:t>la posologie</a:t>
            </a:r>
            <a:r>
              <a:rPr lang="fr-FR" altLang="fr-FR" sz="1100" dirty="0">
                <a:latin typeface="Arial" panose="020B0604020202020204" pitchFamily="34" charset="0"/>
                <a:sym typeface="Webdings" panose="05030102010509060703" pitchFamily="18" charset="2"/>
              </a:rPr>
              <a:t> (ou le mode d’emploi), la durée de traitement et compléter éventuellement par un conseil associé (hygiène, diététique, …). </a:t>
            </a:r>
            <a:endParaRPr lang="fr-FR" altLang="fr-FR" sz="1100" dirty="0">
              <a:latin typeface="Arial" panose="020B0604020202020204" pitchFamily="34" charset="0"/>
              <a:sym typeface="MS Outlook" panose="05010100010000000000" pitchFamily="2" charset="2"/>
            </a:endParaRPr>
          </a:p>
          <a:p>
            <a:pPr eaLnBrk="1" hangingPunct="1">
              <a:spcBef>
                <a:spcPts val="600"/>
              </a:spcBef>
              <a:tabLst>
                <a:tab pos="2938971" algn="l"/>
                <a:tab pos="5052744" algn="r"/>
              </a:tabLst>
              <a:defRPr/>
            </a:pPr>
            <a:r>
              <a:rPr lang="fr-FR" altLang="fr-FR" sz="1100" dirty="0">
                <a:latin typeface="Arial" panose="020B0604020202020204" pitchFamily="34" charset="0"/>
                <a:sym typeface="Webdings" panose="05030102010509060703" pitchFamily="18" charset="2"/>
              </a:rPr>
              <a:t>- </a:t>
            </a:r>
            <a:r>
              <a:rPr lang="fr-FR" altLang="fr-FR" sz="1100" b="1" dirty="0">
                <a:latin typeface="Arial" panose="020B0604020202020204" pitchFamily="34" charset="0"/>
                <a:sym typeface="Webdings" panose="05030102010509060703" pitchFamily="18" charset="2"/>
              </a:rPr>
              <a:t>Suivre : </a:t>
            </a:r>
            <a:r>
              <a:rPr lang="fr-FR" altLang="fr-FR" sz="1100" dirty="0">
                <a:latin typeface="Arial" panose="020B0604020202020204" pitchFamily="34" charset="0"/>
                <a:sym typeface="Webdings" panose="05030102010509060703" pitchFamily="18" charset="2"/>
              </a:rPr>
              <a:t>demander au patient de faire un retour sur le conseil fait pour </a:t>
            </a:r>
            <a:r>
              <a:rPr lang="fr-FR" altLang="fr-FR" sz="1100" b="1" dirty="0">
                <a:latin typeface="Arial" panose="020B0604020202020204" pitchFamily="34" charset="0"/>
                <a:sym typeface="Webdings" panose="05030102010509060703" pitchFamily="18" charset="2"/>
              </a:rPr>
              <a:t>évaluer</a:t>
            </a:r>
            <a:r>
              <a:rPr lang="fr-FR" altLang="fr-FR" sz="1100" dirty="0">
                <a:latin typeface="Arial" panose="020B0604020202020204" pitchFamily="34" charset="0"/>
                <a:sym typeface="Webdings" panose="05030102010509060703" pitchFamily="18" charset="2"/>
              </a:rPr>
              <a:t> et adapter si besoin</a:t>
            </a:r>
          </a:p>
          <a:p>
            <a:pPr marL="171387" indent="-171387" eaLnBrk="1" hangingPunct="1">
              <a:spcBef>
                <a:spcPts val="600"/>
              </a:spcBef>
              <a:buFont typeface="MS Outlook" panose="05010100010000000000" pitchFamily="2" charset="2"/>
              <a:buChar char="A"/>
              <a:tabLst>
                <a:tab pos="2938971" algn="l"/>
                <a:tab pos="5052744" algn="r"/>
              </a:tabLst>
              <a:defRPr/>
            </a:pPr>
            <a:r>
              <a:rPr lang="fr-FR" altLang="fr-FR" sz="1100" b="1" dirty="0">
                <a:latin typeface="Arial" panose="020B0604020202020204" pitchFamily="34" charset="0"/>
                <a:sym typeface="Webdings" panose="05030102010509060703" pitchFamily="18" charset="2"/>
              </a:rPr>
              <a:t> Suivi du patient</a:t>
            </a:r>
            <a:r>
              <a:rPr lang="fr-FR" altLang="fr-FR" sz="1100" dirty="0">
                <a:latin typeface="Arial" panose="020B0604020202020204" pitchFamily="34" charset="0"/>
                <a:sym typeface="Webdings" panose="05030102010509060703" pitchFamily="18" charset="2"/>
              </a:rPr>
              <a:t> : proposer au patient de revenir vous voir pour faire le point sur le traitement conseillé (réassurance et réévaluation)</a:t>
            </a:r>
          </a:p>
          <a:p>
            <a:pPr marL="171387" indent="-171387" eaLnBrk="1" hangingPunct="1">
              <a:spcBef>
                <a:spcPct val="0"/>
              </a:spcBef>
              <a:buFont typeface="MS Outlook" panose="05010100010000000000" pitchFamily="2" charset="2"/>
              <a:buChar char="A"/>
              <a:tabLst>
                <a:tab pos="2938971" algn="l"/>
                <a:tab pos="5052744" algn="r"/>
              </a:tabLst>
              <a:defRPr/>
            </a:pPr>
            <a:endParaRPr lang="fr-FR" altLang="fr-FR" sz="1100" dirty="0">
              <a:latin typeface="Arial" panose="020B0604020202020204" pitchFamily="34" charset="0"/>
              <a:sym typeface="Webdings" panose="05030102010509060703" pitchFamily="18" charset="2"/>
            </a:endParaRPr>
          </a:p>
          <a:p>
            <a:pPr eaLnBrk="1" hangingPunct="1">
              <a:spcBef>
                <a:spcPct val="0"/>
              </a:spcBef>
              <a:tabLst>
                <a:tab pos="2938971" algn="l"/>
                <a:tab pos="5052744" algn="r"/>
              </a:tabLst>
              <a:defRPr/>
            </a:pPr>
            <a:endParaRPr lang="fr-FR" altLang="fr-FR" sz="1100" dirty="0">
              <a:latin typeface="Arial" panose="020B0604020202020204" pitchFamily="34" charset="0"/>
              <a:sym typeface="Webdings" panose="05030102010509060703" pitchFamily="18" charset="2"/>
            </a:endParaRPr>
          </a:p>
        </p:txBody>
      </p:sp>
    </p:spTree>
    <p:extLst>
      <p:ext uri="{BB962C8B-B14F-4D97-AF65-F5344CB8AC3E}">
        <p14:creationId xmlns:p14="http://schemas.microsoft.com/office/powerpoint/2010/main" val="2008004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Rot="1" noChangeAspect="1" noChangeArrowheads="1" noTextEdit="1"/>
          </p:cNvSpPr>
          <p:nvPr>
            <p:ph type="sldImg"/>
          </p:nvPr>
        </p:nvSpPr>
        <p:spPr>
          <a:xfrm>
            <a:off x="92075" y="746125"/>
            <a:ext cx="6615113" cy="3721100"/>
          </a:xfrm>
          <a:ln/>
        </p:spPr>
      </p:sp>
      <p:sp>
        <p:nvSpPr>
          <p:cNvPr id="2397187" name="Rectangle 3"/>
          <p:cNvSpPr>
            <a:spLocks noGrp="1" noChangeArrowheads="1"/>
          </p:cNvSpPr>
          <p:nvPr>
            <p:ph type="body" idx="1"/>
          </p:nvPr>
        </p:nvSpPr>
        <p:spPr>
          <a:xfrm>
            <a:off x="655639" y="4512433"/>
            <a:ext cx="6142037" cy="5180012"/>
          </a:xfrm>
        </p:spPr>
        <p:txBody>
          <a:bodyPr/>
          <a:lstStyle/>
          <a:p>
            <a:pPr eaLnBrk="1" hangingPunct="1">
              <a:spcBef>
                <a:spcPct val="0"/>
              </a:spcBef>
              <a:defRPr/>
            </a:pPr>
            <a:r>
              <a:rPr lang="fr-FR" altLang="fr-FR" sz="1100" b="1" u="sng" dirty="0">
                <a:latin typeface="Arial" panose="020B0604020202020204" pitchFamily="34" charset="0"/>
                <a:sym typeface="Webdings" panose="05030102010509060703" pitchFamily="18" charset="2"/>
              </a:rPr>
              <a:t>Commentaires </a:t>
            </a:r>
            <a:r>
              <a:rPr lang="fr-FR" altLang="fr-FR" sz="1100" b="1" dirty="0">
                <a:latin typeface="Arial" panose="020B0604020202020204" pitchFamily="34" charset="0"/>
                <a:sym typeface="Webdings" panose="05030102010509060703" pitchFamily="18" charset="2"/>
              </a:rPr>
              <a:t>: L’interrogatoire</a:t>
            </a:r>
          </a:p>
          <a:p>
            <a:pPr eaLnBrk="1" hangingPunct="1">
              <a:spcBef>
                <a:spcPts val="600"/>
              </a:spcBef>
              <a:defRPr/>
            </a:pPr>
            <a:r>
              <a:rPr lang="fr-FR" altLang="fr-FR" sz="1800" dirty="0">
                <a:solidFill>
                  <a:srgbClr val="000000"/>
                </a:solidFill>
                <a:sym typeface="Webdings" panose="05030102010509060703" pitchFamily="18" charset="2"/>
              </a:rPr>
              <a:t> </a:t>
            </a:r>
            <a:r>
              <a:rPr lang="fr-FR" altLang="fr-FR" sz="1100" b="1" i="1" dirty="0">
                <a:latin typeface="Arial" panose="020B0604020202020204" pitchFamily="34" charset="0"/>
                <a:sym typeface="Webdings" panose="05030102010509060703" pitchFamily="18" charset="2"/>
              </a:rPr>
              <a:t>Cet interrogatoire est valable systématiquement, au-delà du conseil homéopathique et quelle que soit la prise en charge que vous apporterez à votre patient.</a:t>
            </a:r>
          </a:p>
          <a:p>
            <a:pPr eaLnBrk="1" hangingPunct="1">
              <a:spcBef>
                <a:spcPct val="50000"/>
              </a:spcBef>
              <a:defRPr/>
            </a:pPr>
            <a:r>
              <a:rPr lang="fr-FR" altLang="fr-FR" sz="1100" dirty="0">
                <a:latin typeface="Arial" panose="020B0604020202020204" pitchFamily="34" charset="0"/>
                <a:sym typeface="Webdings" panose="05030102010509060703" pitchFamily="18" charset="2"/>
              </a:rPr>
              <a:t>L’interrogatoire alterne des questions ouvertes et des questions fermées :</a:t>
            </a:r>
          </a:p>
          <a:p>
            <a:pPr eaLnBrk="1" hangingPunct="1">
              <a:buFontTx/>
              <a:buChar char="•"/>
              <a:defRPr/>
            </a:pPr>
            <a:r>
              <a:rPr lang="fr-FR" altLang="fr-FR" sz="1100" b="1" dirty="0">
                <a:latin typeface="Arial" panose="020B0604020202020204" pitchFamily="34" charset="0"/>
                <a:sym typeface="Webdings" panose="05030102010509060703" pitchFamily="18" charset="2"/>
              </a:rPr>
              <a:t> Question ouverte</a:t>
            </a:r>
            <a:r>
              <a:rPr lang="fr-FR" altLang="fr-FR" sz="1100" dirty="0">
                <a:latin typeface="Arial" panose="020B0604020202020204" pitchFamily="34" charset="0"/>
                <a:sym typeface="Webdings" panose="05030102010509060703" pitchFamily="18" charset="2"/>
              </a:rPr>
              <a:t> : indispensable pour découvrir les attentes inexprimées du client (question commence par « QUI, QUE, QUEL, OÙ, QUAND, COMMENT, COMBIEN, POURQUOI). </a:t>
            </a:r>
            <a:r>
              <a:rPr lang="fr-FR" altLang="fr-FR" sz="1100" i="1" dirty="0">
                <a:latin typeface="Arial" panose="020B0604020202020204" pitchFamily="34" charset="0"/>
                <a:sym typeface="Webdings" panose="05030102010509060703" pitchFamily="18" charset="2"/>
              </a:rPr>
              <a:t>Exemples : Que vous arrive-t-il ? comment l’expliquez-vous ?</a:t>
            </a:r>
          </a:p>
          <a:p>
            <a:pPr eaLnBrk="1" hangingPunct="1">
              <a:buFontTx/>
              <a:buChar char="•"/>
              <a:defRPr/>
            </a:pPr>
            <a:r>
              <a:rPr lang="fr-FR" altLang="fr-FR" sz="1100" b="1" dirty="0">
                <a:latin typeface="Arial" panose="020B0604020202020204" pitchFamily="34" charset="0"/>
                <a:sym typeface="Webdings" panose="05030102010509060703" pitchFamily="18" charset="2"/>
              </a:rPr>
              <a:t> Question fermée</a:t>
            </a:r>
            <a:r>
              <a:rPr lang="fr-FR" altLang="fr-FR" sz="1100" dirty="0">
                <a:latin typeface="Arial" panose="020B0604020202020204" pitchFamily="34" charset="0"/>
                <a:sym typeface="Webdings" panose="05030102010509060703" pitchFamily="18" charset="2"/>
              </a:rPr>
              <a:t> (réponse OUI ou NON) : permet d’obtenir une réponse précise, de préciser un détail particulier ou obtenir un point d’accord.</a:t>
            </a:r>
          </a:p>
          <a:p>
            <a:pPr eaLnBrk="1" hangingPunct="1">
              <a:spcBef>
                <a:spcPct val="50000"/>
              </a:spcBef>
              <a:defRPr/>
            </a:pPr>
            <a:endParaRPr lang="fr-FR" altLang="fr-FR" sz="1100" b="1" dirty="0">
              <a:latin typeface="Arial" panose="020B0604020202020204" pitchFamily="34" charset="0"/>
              <a:sym typeface="Wingdings" panose="05000000000000000000" pitchFamily="2" charset="2"/>
            </a:endParaRPr>
          </a:p>
          <a:p>
            <a:pPr eaLnBrk="1" hangingPunct="1">
              <a:spcBef>
                <a:spcPct val="50000"/>
              </a:spcBef>
              <a:defRPr/>
            </a:pPr>
            <a:r>
              <a:rPr lang="fr-FR" altLang="fr-FR" sz="1100" b="1" dirty="0">
                <a:latin typeface="Arial" panose="020B0604020202020204" pitchFamily="34" charset="0"/>
                <a:sym typeface="Wingdings" panose="05000000000000000000" pitchFamily="2" charset="2"/>
              </a:rPr>
              <a:t>Les questions incontournables</a:t>
            </a:r>
            <a:r>
              <a:rPr lang="fr-FR" altLang="fr-FR" sz="1100" dirty="0">
                <a:latin typeface="Arial" panose="020B0604020202020204" pitchFamily="34" charset="0"/>
                <a:sym typeface="Wingdings" panose="05000000000000000000" pitchFamily="2" charset="2"/>
              </a:rPr>
              <a:t> : </a:t>
            </a:r>
            <a:r>
              <a:rPr lang="fr-FR" altLang="fr-FR" sz="1100" dirty="0">
                <a:latin typeface="Arial" panose="020B0604020202020204" pitchFamily="34" charset="0"/>
              </a:rPr>
              <a:t>au nombre de 3 (pour les mémoriser : </a:t>
            </a:r>
            <a:r>
              <a:rPr lang="fr-FR" altLang="fr-FR" sz="1100" b="1" dirty="0">
                <a:latin typeface="Arial" panose="020B0604020202020204" pitchFamily="34" charset="0"/>
              </a:rPr>
              <a:t>Les 3 Q</a:t>
            </a:r>
            <a:r>
              <a:rPr lang="fr-FR" altLang="fr-FR" sz="1100" dirty="0">
                <a:latin typeface="Arial" panose="020B0604020202020204" pitchFamily="34" charset="0"/>
              </a:rPr>
              <a:t>)</a:t>
            </a:r>
          </a:p>
          <a:p>
            <a:pPr eaLnBrk="1" hangingPunct="1">
              <a:defRPr/>
            </a:pPr>
            <a:r>
              <a:rPr lang="fr-FR" altLang="fr-FR" sz="1100" dirty="0">
                <a:latin typeface="Arial" panose="020B0604020202020204" pitchFamily="34" charset="0"/>
              </a:rPr>
              <a:t>• </a:t>
            </a:r>
            <a:r>
              <a:rPr lang="fr-FR" altLang="fr-FR" sz="1100" b="1" dirty="0">
                <a:latin typeface="Arial" panose="020B0604020202020204" pitchFamily="34" charset="0"/>
              </a:rPr>
              <a:t>Qui ? </a:t>
            </a:r>
            <a:r>
              <a:rPr lang="fr-FR" altLang="fr-FR" sz="1100" dirty="0">
                <a:latin typeface="Arial" panose="020B0604020202020204" pitchFamily="34" charset="0"/>
                <a:sym typeface="Wingdings" panose="05000000000000000000" pitchFamily="2" charset="2"/>
              </a:rPr>
              <a:t></a:t>
            </a:r>
            <a:r>
              <a:rPr lang="fr-FR" altLang="fr-FR" sz="1100" dirty="0">
                <a:latin typeface="Arial" panose="020B0604020202020204" pitchFamily="34" charset="0"/>
              </a:rPr>
              <a:t> </a:t>
            </a:r>
            <a:r>
              <a:rPr lang="fr-FR" altLang="fr-FR" sz="1100" i="1" dirty="0">
                <a:latin typeface="Arial" panose="020B0604020202020204" pitchFamily="34" charset="0"/>
              </a:rPr>
              <a:t>permet de déterminer qui est concerné par le conseil : adulte, enfant, personne</a:t>
            </a:r>
          </a:p>
          <a:p>
            <a:pPr eaLnBrk="1" hangingPunct="1">
              <a:spcBef>
                <a:spcPct val="0"/>
              </a:spcBef>
              <a:defRPr/>
            </a:pPr>
            <a:r>
              <a:rPr lang="fr-FR" altLang="fr-FR" sz="1100" i="1" dirty="0">
                <a:latin typeface="Arial" panose="020B0604020202020204" pitchFamily="34" charset="0"/>
              </a:rPr>
              <a:t>âgée… la personne qui fait la demande ou un tiers non présent</a:t>
            </a:r>
          </a:p>
          <a:p>
            <a:pPr eaLnBrk="1" hangingPunct="1">
              <a:defRPr/>
            </a:pPr>
            <a:r>
              <a:rPr lang="fr-FR" altLang="fr-FR" sz="1100" dirty="0">
                <a:latin typeface="Arial" panose="020B0604020202020204" pitchFamily="34" charset="0"/>
              </a:rPr>
              <a:t>• </a:t>
            </a:r>
            <a:r>
              <a:rPr lang="fr-FR" altLang="fr-FR" sz="1100" b="1" dirty="0">
                <a:latin typeface="Arial" panose="020B0604020202020204" pitchFamily="34" charset="0"/>
              </a:rPr>
              <a:t>Quand ? </a:t>
            </a:r>
            <a:r>
              <a:rPr lang="fr-FR" altLang="fr-FR" sz="1100" dirty="0">
                <a:latin typeface="Arial" panose="020B0604020202020204" pitchFamily="34" charset="0"/>
                <a:sym typeface="Wingdings" panose="05000000000000000000" pitchFamily="2" charset="2"/>
              </a:rPr>
              <a:t></a:t>
            </a:r>
            <a:r>
              <a:rPr lang="fr-FR" altLang="fr-FR" sz="1100" i="1" dirty="0">
                <a:latin typeface="Arial" panose="020B0604020202020204" pitchFamily="34" charset="0"/>
              </a:rPr>
              <a:t>Question varie selon la situation, permet de connaître l’étiologie et </a:t>
            </a:r>
            <a:r>
              <a:rPr lang="fr-FR" altLang="fr-FR" sz="1100" b="1" i="1" dirty="0">
                <a:latin typeface="Arial" panose="020B0604020202020204" pitchFamily="34" charset="0"/>
              </a:rPr>
              <a:t>avant tout pour l’officine de s’assurer que la pathologie relève ou pas du conseil pharmaceutique</a:t>
            </a:r>
          </a:p>
          <a:p>
            <a:pPr eaLnBrk="1" hangingPunct="1">
              <a:spcBef>
                <a:spcPct val="10000"/>
              </a:spcBef>
              <a:defRPr/>
            </a:pPr>
            <a:r>
              <a:rPr lang="fr-FR" altLang="fr-FR" sz="1100" dirty="0">
                <a:latin typeface="Arial" panose="020B0604020202020204" pitchFamily="34" charset="0"/>
              </a:rPr>
              <a:t>• </a:t>
            </a:r>
            <a:r>
              <a:rPr lang="fr-FR" altLang="fr-FR" sz="1100" b="1" dirty="0">
                <a:latin typeface="Arial" panose="020B0604020202020204" pitchFamily="34" charset="0"/>
              </a:rPr>
              <a:t>Quoi ? </a:t>
            </a:r>
            <a:r>
              <a:rPr lang="fr-FR" altLang="fr-FR" sz="1100" dirty="0">
                <a:latin typeface="Arial" panose="020B0604020202020204" pitchFamily="34" charset="0"/>
                <a:sym typeface="Wingdings" panose="05000000000000000000" pitchFamily="2" charset="2"/>
              </a:rPr>
              <a:t></a:t>
            </a:r>
            <a:r>
              <a:rPr lang="fr-FR" altLang="fr-FR" sz="1100" dirty="0">
                <a:latin typeface="Arial" panose="020B0604020202020204" pitchFamily="34" charset="0"/>
              </a:rPr>
              <a:t> </a:t>
            </a:r>
            <a:r>
              <a:rPr lang="fr-FR" altLang="fr-FR" sz="1100" i="1" dirty="0">
                <a:latin typeface="Arial" panose="020B0604020202020204" pitchFamily="34" charset="0"/>
              </a:rPr>
              <a:t>permet de cerner les différents symptômes et de déterminer l’attente du client</a:t>
            </a:r>
          </a:p>
          <a:p>
            <a:pPr eaLnBrk="1" hangingPunct="1">
              <a:spcBef>
                <a:spcPct val="60000"/>
              </a:spcBef>
              <a:defRPr/>
            </a:pPr>
            <a:endParaRPr lang="fr-FR" altLang="fr-FR" sz="1100" dirty="0">
              <a:latin typeface="Arial" panose="020B0604020202020204" pitchFamily="34" charset="0"/>
            </a:endParaRPr>
          </a:p>
          <a:p>
            <a:pPr eaLnBrk="1" hangingPunct="1">
              <a:spcBef>
                <a:spcPct val="60000"/>
              </a:spcBef>
              <a:defRPr/>
            </a:pPr>
            <a:r>
              <a:rPr lang="fr-FR" altLang="fr-FR" sz="1100" dirty="0">
                <a:latin typeface="Arial" panose="020B0604020202020204" pitchFamily="34" charset="0"/>
              </a:rPr>
              <a:t>Et 2 autres incontournables :</a:t>
            </a:r>
          </a:p>
          <a:p>
            <a:pPr eaLnBrk="1" hangingPunct="1">
              <a:spcBef>
                <a:spcPct val="20000"/>
              </a:spcBef>
              <a:defRPr/>
            </a:pPr>
            <a:r>
              <a:rPr lang="fr-FR" altLang="fr-FR" sz="1100" dirty="0">
                <a:latin typeface="Arial" panose="020B0604020202020204" pitchFamily="34" charset="0"/>
              </a:rPr>
              <a:t>• </a:t>
            </a:r>
            <a:r>
              <a:rPr lang="fr-FR" altLang="fr-FR" sz="1100" b="1" dirty="0">
                <a:latin typeface="Arial" panose="020B0604020202020204" pitchFamily="34" charset="0"/>
              </a:rPr>
              <a:t>Avez-vous déjà pris quelque chose ? </a:t>
            </a:r>
            <a:r>
              <a:rPr lang="fr-FR" altLang="fr-FR" sz="1100" i="1" dirty="0">
                <a:latin typeface="Arial" panose="020B0604020202020204" pitchFamily="34" charset="0"/>
              </a:rPr>
              <a:t>permet de savoir ce que le client peut</a:t>
            </a:r>
          </a:p>
          <a:p>
            <a:pPr eaLnBrk="1" hangingPunct="1">
              <a:spcBef>
                <a:spcPct val="0"/>
              </a:spcBef>
              <a:defRPr/>
            </a:pPr>
            <a:r>
              <a:rPr lang="fr-FR" altLang="fr-FR" sz="1100" i="1" dirty="0">
                <a:latin typeface="Arial" panose="020B0604020202020204" pitchFamily="34" charset="0"/>
              </a:rPr>
              <a:t>avoir pris et qui par exemple ne l’aurait pas satisfait (permet d’éviter de proposer un conseil qui sera directement refusé)</a:t>
            </a:r>
          </a:p>
          <a:p>
            <a:pPr eaLnBrk="1" hangingPunct="1">
              <a:spcBef>
                <a:spcPct val="20000"/>
              </a:spcBef>
              <a:defRPr/>
            </a:pPr>
            <a:r>
              <a:rPr lang="fr-FR" altLang="fr-FR" sz="1100" dirty="0">
                <a:latin typeface="Arial" panose="020B0604020202020204" pitchFamily="34" charset="0"/>
              </a:rPr>
              <a:t>• </a:t>
            </a:r>
            <a:r>
              <a:rPr lang="fr-FR" altLang="fr-FR" sz="1100" b="1" dirty="0">
                <a:latin typeface="Arial" panose="020B0604020202020204" pitchFamily="34" charset="0"/>
              </a:rPr>
              <a:t>Avez-vous un traitement en cours ? </a:t>
            </a:r>
            <a:r>
              <a:rPr lang="fr-FR" altLang="fr-FR" sz="1100" i="1" dirty="0">
                <a:latin typeface="Arial" panose="020B0604020202020204" pitchFamily="34" charset="0"/>
              </a:rPr>
              <a:t>permet de déterminer les risques d’interactions médicamenteuses</a:t>
            </a:r>
            <a:endParaRPr lang="fr-FR" altLang="fr-FR" sz="1100" b="1" dirty="0">
              <a:solidFill>
                <a:srgbClr val="808080"/>
              </a:solidFill>
              <a:effectLst>
                <a:outerShdw blurRad="38100" dist="38100" dir="2700000" algn="tl">
                  <a:srgbClr val="C0C0C0"/>
                </a:outerShdw>
              </a:effectLst>
              <a:latin typeface="Arial" panose="020B0604020202020204" pitchFamily="34" charset="0"/>
              <a:sym typeface="Webdings" panose="05030102010509060703" pitchFamily="18" charset="2"/>
            </a:endParaRPr>
          </a:p>
        </p:txBody>
      </p:sp>
    </p:spTree>
    <p:extLst>
      <p:ext uri="{BB962C8B-B14F-4D97-AF65-F5344CB8AC3E}">
        <p14:creationId xmlns:p14="http://schemas.microsoft.com/office/powerpoint/2010/main" val="987845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xfrm>
            <a:off x="415925" y="723900"/>
            <a:ext cx="5773738" cy="3248025"/>
          </a:xfrm>
          <a:ln/>
        </p:spPr>
      </p:sp>
      <p:sp>
        <p:nvSpPr>
          <p:cNvPr id="30724" name="Rectangle 3"/>
          <p:cNvSpPr>
            <a:spLocks noGrp="1" noChangeArrowheads="1"/>
          </p:cNvSpPr>
          <p:nvPr>
            <p:ph type="body" idx="3"/>
          </p:nvPr>
        </p:nvSpPr>
        <p:spPr>
          <a:xfrm>
            <a:off x="799914" y="4609801"/>
            <a:ext cx="5997762" cy="4465637"/>
          </a:xfrm>
        </p:spPr>
        <p:txBody>
          <a:bodyPr/>
          <a:lstStyle/>
          <a:p>
            <a:pPr eaLnBrk="1" hangingPunct="1">
              <a:defRPr/>
            </a:pPr>
            <a:r>
              <a:rPr lang="fr-FR" altLang="fr-FR" sz="1100" b="1" u="sng" dirty="0">
                <a:latin typeface="Arial" panose="020B0604020202020204" pitchFamily="34" charset="0"/>
              </a:rPr>
              <a:t>Commentaires</a:t>
            </a:r>
            <a:r>
              <a:rPr lang="fr-FR" altLang="fr-FR" b="1" dirty="0">
                <a:latin typeface="Arial" panose="020B0604020202020204" pitchFamily="34" charset="0"/>
              </a:rPr>
              <a:t>			</a:t>
            </a:r>
            <a:endParaRPr lang="fr-FR" altLang="fr-FR" sz="2300" b="1" dirty="0">
              <a:latin typeface="Arial" panose="020B0604020202020204" pitchFamily="34" charset="0"/>
              <a:sym typeface="Wingdings" panose="05000000000000000000" pitchFamily="2" charset="2"/>
            </a:endParaRPr>
          </a:p>
          <a:p>
            <a:pPr eaLnBrk="1" hangingPunct="1">
              <a:defRPr/>
            </a:pPr>
            <a:endParaRPr lang="fr-FR" altLang="fr-FR" b="1" dirty="0">
              <a:latin typeface="Arial" panose="020B0604020202020204" pitchFamily="34" charset="0"/>
            </a:endParaRP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Présenter l’objectif de la formation </a:t>
            </a:r>
          </a:p>
          <a:p>
            <a:pPr>
              <a:spcBef>
                <a:spcPct val="70000"/>
              </a:spcBef>
              <a:buClr>
                <a:srgbClr val="62C400"/>
              </a:buClr>
            </a:pPr>
            <a:r>
              <a:rPr lang="fr-FR" altLang="fr-FR" sz="1100" dirty="0">
                <a:latin typeface="Arial" panose="020B0604020202020204" pitchFamily="34" charset="0"/>
                <a:cs typeface="Arial" panose="020B0604020202020204" pitchFamily="34" charset="0"/>
              </a:rPr>
              <a:t>A l’issue de cette formation vous serez capables, face aux situations cliniques les plus couramment rencontrées à l’officine, </a:t>
            </a:r>
            <a:r>
              <a:rPr lang="fr-FR" altLang="fr-FR" sz="1100" b="1" dirty="0">
                <a:latin typeface="Arial" panose="020B0604020202020204" pitchFamily="34" charset="0"/>
                <a:cs typeface="Arial" panose="020B0604020202020204" pitchFamily="34" charset="0"/>
              </a:rPr>
              <a:t>d’assurer le bon usage des médicaments homéopathiques </a:t>
            </a:r>
            <a:r>
              <a:rPr lang="fr-FR" altLang="fr-FR" sz="1100" dirty="0">
                <a:latin typeface="Arial" panose="020B0604020202020204" pitchFamily="34" charset="0"/>
                <a:cs typeface="Arial" panose="020B0604020202020204" pitchFamily="34" charset="0"/>
              </a:rPr>
              <a:t>:</a:t>
            </a:r>
          </a:p>
          <a:p>
            <a:pPr>
              <a:spcBef>
                <a:spcPts val="300"/>
              </a:spcBef>
              <a:buClr>
                <a:srgbClr val="62C400"/>
              </a:buClr>
            </a:pPr>
            <a:r>
              <a:rPr lang="fr-FR" altLang="fr-FR" sz="1100" dirty="0">
                <a:latin typeface="Arial" panose="020B0604020202020204" pitchFamily="34" charset="0"/>
                <a:cs typeface="Arial" panose="020B0604020202020204" pitchFamily="34" charset="0"/>
              </a:rPr>
              <a:t>- dans votre </a:t>
            </a:r>
            <a:r>
              <a:rPr lang="fr-FR" altLang="fr-FR" sz="1100" b="1" dirty="0">
                <a:latin typeface="Arial" panose="020B0604020202020204" pitchFamily="34" charset="0"/>
                <a:cs typeface="Arial" panose="020B0604020202020204" pitchFamily="34" charset="0"/>
              </a:rPr>
              <a:t>conseil de première intention </a:t>
            </a:r>
          </a:p>
          <a:p>
            <a:pPr>
              <a:spcBef>
                <a:spcPts val="300"/>
              </a:spcBef>
              <a:buClr>
                <a:srgbClr val="62C400"/>
              </a:buClr>
            </a:pPr>
            <a:r>
              <a:rPr lang="fr-FR" altLang="fr-FR" sz="1100" dirty="0">
                <a:latin typeface="Arial" panose="020B0604020202020204" pitchFamily="34" charset="0"/>
                <a:cs typeface="Arial" panose="020B0604020202020204" pitchFamily="34" charset="0"/>
              </a:rPr>
              <a:t>-</a:t>
            </a:r>
            <a:r>
              <a:rPr lang="fr-FR" altLang="fr-FR" sz="1100" b="1" dirty="0">
                <a:latin typeface="Arial" panose="020B0604020202020204" pitchFamily="34" charset="0"/>
                <a:cs typeface="Arial" panose="020B0604020202020204" pitchFamily="34" charset="0"/>
              </a:rPr>
              <a:t> </a:t>
            </a:r>
            <a:r>
              <a:rPr lang="fr-FR" altLang="fr-FR" sz="1100" dirty="0">
                <a:latin typeface="Arial" panose="020B0604020202020204" pitchFamily="34" charset="0"/>
                <a:cs typeface="Arial" panose="020B0604020202020204" pitchFamily="34" charset="0"/>
              </a:rPr>
              <a:t>dans</a:t>
            </a:r>
            <a:r>
              <a:rPr lang="fr-FR" altLang="fr-FR" sz="1100" b="1" dirty="0">
                <a:latin typeface="Arial" panose="020B0604020202020204" pitchFamily="34" charset="0"/>
                <a:cs typeface="Arial" panose="020B0604020202020204" pitchFamily="34" charset="0"/>
              </a:rPr>
              <a:t> la délivrance </a:t>
            </a:r>
            <a:r>
              <a:rPr lang="fr-FR" altLang="fr-FR" sz="1100" dirty="0">
                <a:latin typeface="Arial" panose="020B0604020202020204" pitchFamily="34" charset="0"/>
                <a:cs typeface="Arial" panose="020B0604020202020204" pitchFamily="34" charset="0"/>
              </a:rPr>
              <a:t>des ordonnances</a:t>
            </a:r>
          </a:p>
          <a:p>
            <a:pPr eaLnBrk="1" hangingPunct="1">
              <a:defRPr/>
            </a:pPr>
            <a:endParaRPr lang="fr-FR" altLang="fr-FR" sz="1100" b="1"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defRPr/>
            </a:pPr>
            <a:r>
              <a:rPr lang="fr-FR" altLang="fr-FR" sz="1100" b="1" dirty="0"/>
              <a:t>Faire le lien avec le programme</a:t>
            </a:r>
          </a:p>
          <a:p>
            <a:pPr eaLnBrk="1" hangingPunct="1">
              <a:spcBef>
                <a:spcPts val="600"/>
              </a:spcBef>
              <a:defRPr/>
            </a:pPr>
            <a:r>
              <a:rPr lang="fr-FR" altLang="fr-FR" sz="1100" dirty="0"/>
              <a:t>Pour cela, vous serez capables de :</a:t>
            </a:r>
          </a:p>
          <a:p>
            <a:pPr marL="171450" indent="-171450" eaLnBrk="1" hangingPunct="1">
              <a:spcBef>
                <a:spcPts val="300"/>
              </a:spcBef>
              <a:buFontTx/>
              <a:buChar char="-"/>
              <a:defRPr/>
            </a:pPr>
            <a:r>
              <a:rPr lang="fr-FR" altLang="fr-FR" dirty="0"/>
              <a:t>valoriser les spécificités de la thérapeutique homéopathique</a:t>
            </a:r>
          </a:p>
          <a:p>
            <a:pPr marL="171450" indent="-171450" eaLnBrk="1" hangingPunct="1">
              <a:spcBef>
                <a:spcPts val="300"/>
              </a:spcBef>
              <a:buFontTx/>
              <a:buChar char="-"/>
              <a:defRPr/>
            </a:pPr>
            <a:r>
              <a:rPr lang="fr-FR" altLang="fr-FR" sz="1100" dirty="0"/>
              <a:t>analyser les ordonnances de médicaments homéopathiques</a:t>
            </a:r>
          </a:p>
          <a:p>
            <a:pPr marL="171450" indent="-171450" eaLnBrk="1" hangingPunct="1">
              <a:spcBef>
                <a:spcPts val="300"/>
              </a:spcBef>
              <a:buFontTx/>
              <a:buChar char="-"/>
              <a:defRPr/>
            </a:pPr>
            <a:r>
              <a:rPr lang="fr-FR" altLang="fr-FR" dirty="0"/>
              <a:t>développer votre conseil officinal</a:t>
            </a:r>
          </a:p>
          <a:p>
            <a:pPr marL="171450" indent="-171450" eaLnBrk="1" hangingPunct="1">
              <a:spcBef>
                <a:spcPts val="300"/>
              </a:spcBef>
              <a:buFontTx/>
              <a:buChar char="-"/>
              <a:defRPr/>
            </a:pPr>
            <a:r>
              <a:rPr lang="fr-FR" altLang="fr-FR" sz="1100" dirty="0"/>
              <a:t>construire un conseil homéopathique de première intention </a:t>
            </a:r>
            <a:endParaRPr lang="fr-FR" altLang="fr-FR" dirty="0"/>
          </a:p>
          <a:p>
            <a:pPr marL="171450" indent="-171450" eaLnBrk="1" hangingPunct="1">
              <a:spcBef>
                <a:spcPts val="300"/>
              </a:spcBef>
              <a:buFontTx/>
              <a:buChar char="-"/>
              <a:defRPr/>
            </a:pPr>
            <a:r>
              <a:rPr lang="fr-FR" altLang="fr-FR" sz="1100" dirty="0"/>
              <a:t>accompagner les principales prescriptions en aigu</a:t>
            </a:r>
          </a:p>
        </p:txBody>
      </p:sp>
    </p:spTree>
    <p:extLst>
      <p:ext uri="{BB962C8B-B14F-4D97-AF65-F5344CB8AC3E}">
        <p14:creationId xmlns:p14="http://schemas.microsoft.com/office/powerpoint/2010/main" val="1939888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5" name="Rectangle 3"/>
          <p:cNvSpPr>
            <a:spLocks noGrp="1" noChangeArrowheads="1"/>
          </p:cNvSpPr>
          <p:nvPr>
            <p:ph type="body" idx="3"/>
          </p:nvPr>
        </p:nvSpPr>
        <p:spPr>
          <a:xfrm>
            <a:off x="355601" y="4633913"/>
            <a:ext cx="6442075" cy="5007927"/>
          </a:xfrm>
        </p:spPr>
        <p:txBody>
          <a:bodyPr lIns="91351" tIns="45677" rIns="91351" bIns="45677"/>
          <a:lstStyle/>
          <a:p>
            <a:pPr eaLnBrk="1" hangingPunct="1">
              <a:defRPr/>
            </a:pPr>
            <a:r>
              <a:rPr lang="fr-FR" altLang="fr-FR" sz="1100" b="1" u="sng" dirty="0">
                <a:latin typeface="Arial" panose="020B0604020202020204" pitchFamily="34" charset="0"/>
              </a:rPr>
              <a:t>Commentaires</a:t>
            </a:r>
          </a:p>
          <a:p>
            <a:pPr marL="171387" indent="-171387">
              <a:buFont typeface="Arial" panose="020B0604020202020204" pitchFamily="34" charset="0"/>
              <a:buChar char="•"/>
              <a:defRPr/>
            </a:pPr>
            <a:r>
              <a:rPr lang="fr-FR" sz="1100" b="1" dirty="0">
                <a:latin typeface="Arial" panose="020B0604020202020204" pitchFamily="34" charset="0"/>
                <a:cs typeface="Arial" panose="020B0604020202020204" pitchFamily="34" charset="0"/>
              </a:rPr>
              <a:t>Demander au groupe de finaliser la méthodologie de conseil, en complétant  la « maison »</a:t>
            </a:r>
            <a:r>
              <a:rPr lang="fr-FR" sz="1100" dirty="0">
                <a:latin typeface="Arial" panose="020B0604020202020204" pitchFamily="34" charset="0"/>
                <a:cs typeface="Arial" panose="020B0604020202020204" pitchFamily="34" charset="0"/>
              </a:rPr>
              <a:t> : </a:t>
            </a:r>
          </a:p>
          <a:p>
            <a:pPr lvl="1">
              <a:defRPr/>
            </a:pPr>
            <a:r>
              <a:rPr lang="fr-FR" sz="1100" dirty="0">
                <a:latin typeface="Arial" panose="020B0604020202020204" pitchFamily="34" charset="0"/>
                <a:cs typeface="Arial" panose="020B0604020202020204" pitchFamily="34" charset="0"/>
              </a:rPr>
              <a:t>- d’abord avec </a:t>
            </a:r>
            <a:r>
              <a:rPr lang="fr-FR" sz="1100" b="1" dirty="0">
                <a:latin typeface="Arial" panose="020B0604020202020204" pitchFamily="34" charset="0"/>
                <a:cs typeface="Arial" panose="020B0604020202020204" pitchFamily="34" charset="0"/>
              </a:rPr>
              <a:t>les informations à noter dans chaque cadran</a:t>
            </a:r>
          </a:p>
          <a:p>
            <a:pPr lvl="1">
              <a:defRPr/>
            </a:pPr>
            <a:r>
              <a:rPr lang="fr-FR" sz="1100" dirty="0">
                <a:latin typeface="Arial" panose="020B0604020202020204" pitchFamily="34" charset="0"/>
                <a:cs typeface="Arial" panose="020B0604020202020204" pitchFamily="34" charset="0"/>
              </a:rPr>
              <a:t>- puis avec les </a:t>
            </a:r>
            <a:r>
              <a:rPr lang="fr-FR" sz="1100" b="1" dirty="0">
                <a:latin typeface="Arial" panose="020B0604020202020204" pitchFamily="34" charset="0"/>
                <a:cs typeface="Arial" panose="020B0604020202020204" pitchFamily="34" charset="0"/>
              </a:rPr>
              <a:t>questions correspondantes</a:t>
            </a:r>
          </a:p>
          <a:p>
            <a:pPr lvl="1">
              <a:defRPr/>
            </a:pPr>
            <a:r>
              <a:rPr lang="fr-FR" sz="1100" dirty="0">
                <a:latin typeface="Arial" panose="020B0604020202020204" pitchFamily="34" charset="0"/>
                <a:cs typeface="Arial" panose="020B0604020202020204" pitchFamily="34" charset="0"/>
              </a:rPr>
              <a:t>- enfin repréciser les </a:t>
            </a:r>
            <a:r>
              <a:rPr lang="fr-FR" sz="1100" b="1" dirty="0">
                <a:latin typeface="Arial" panose="020B0604020202020204" pitchFamily="34" charset="0"/>
                <a:cs typeface="Arial" panose="020B0604020202020204" pitchFamily="34" charset="0"/>
              </a:rPr>
              <a:t>règles de choix des dilutions et posologie</a:t>
            </a:r>
          </a:p>
          <a:p>
            <a:pPr eaLnBrk="1" hangingPunct="1">
              <a:defRPr/>
            </a:pPr>
            <a:r>
              <a:rPr lang="fr-FR" altLang="fr-FR" sz="1700" dirty="0">
                <a:latin typeface="Arial" panose="020B0604020202020204" pitchFamily="34" charset="0"/>
                <a:sym typeface="Webdings" panose="05030102010509060703" pitchFamily="18" charset="2"/>
              </a:rPr>
              <a:t></a:t>
            </a:r>
            <a:r>
              <a:rPr lang="fr-FR" altLang="fr-FR" sz="2300"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rPr>
              <a:t>Cette </a:t>
            </a:r>
            <a:r>
              <a:rPr lang="fr-FR" altLang="fr-FR" sz="1100" b="1" i="1" dirty="0"/>
              <a:t>méthodologie </a:t>
            </a:r>
            <a:r>
              <a:rPr lang="fr-FR" altLang="fr-FR" b="1" i="1" dirty="0"/>
              <a:t>de conseil </a:t>
            </a:r>
            <a:r>
              <a:rPr lang="fr-FR" altLang="fr-FR" sz="1100" i="1" dirty="0">
                <a:latin typeface="Arial" panose="020B0604020202020204" pitchFamily="34" charset="0"/>
              </a:rPr>
              <a:t>est un outil utile au comptoir, car il permet de mémoriser les questions à poser :</a:t>
            </a:r>
          </a:p>
          <a:p>
            <a:pPr eaLnBrk="1" hangingPunct="1">
              <a:buFontTx/>
              <a:buChar char="•"/>
              <a:defRPr/>
            </a:pPr>
            <a:r>
              <a:rPr lang="fr-FR" altLang="fr-FR" sz="1100" i="1" dirty="0">
                <a:latin typeface="Arial" panose="020B0604020202020204" pitchFamily="34" charset="0"/>
              </a:rPr>
              <a:t> </a:t>
            </a:r>
            <a:r>
              <a:rPr lang="fr-FR" altLang="fr-FR" sz="1100" b="1" i="1" dirty="0">
                <a:latin typeface="Arial" panose="020B0604020202020204" pitchFamily="34" charset="0"/>
              </a:rPr>
              <a:t>que vous arrive t-il ?</a:t>
            </a:r>
            <a:r>
              <a:rPr lang="fr-FR" altLang="fr-FR" sz="1100" i="1" dirty="0">
                <a:latin typeface="Arial" panose="020B0604020202020204" pitchFamily="34" charset="0"/>
              </a:rPr>
              <a:t> permet de localiser les symptômes (c’est la plainte du patient), </a:t>
            </a:r>
          </a:p>
          <a:p>
            <a:pPr eaLnBrk="1" hangingPunct="1">
              <a:buFontTx/>
              <a:buChar char="•"/>
              <a:defRPr/>
            </a:pPr>
            <a:r>
              <a:rPr lang="fr-FR" altLang="fr-FR" sz="1100" i="1" dirty="0">
                <a:latin typeface="Arial" panose="020B0604020202020204" pitchFamily="34" charset="0"/>
              </a:rPr>
              <a:t> </a:t>
            </a:r>
            <a:r>
              <a:rPr lang="fr-FR" altLang="fr-FR" sz="1100" b="1" i="1" dirty="0">
                <a:latin typeface="Arial" panose="020B0604020202020204" pitchFamily="34" charset="0"/>
              </a:rPr>
              <a:t>que ressentez-vous ?</a:t>
            </a:r>
            <a:r>
              <a:rPr lang="fr-FR" altLang="fr-FR" sz="1100" i="1" dirty="0">
                <a:latin typeface="Arial" panose="020B0604020202020204" pitchFamily="34" charset="0"/>
              </a:rPr>
              <a:t> permet de noter les sensations du patient,</a:t>
            </a:r>
          </a:p>
          <a:p>
            <a:pPr eaLnBrk="1" hangingPunct="1">
              <a:buFontTx/>
              <a:buChar char="•"/>
              <a:defRPr/>
            </a:pPr>
            <a:r>
              <a:rPr lang="fr-FR" altLang="fr-FR" sz="1100" i="1" dirty="0">
                <a:latin typeface="Arial" panose="020B0604020202020204" pitchFamily="34" charset="0"/>
              </a:rPr>
              <a:t> </a:t>
            </a:r>
            <a:r>
              <a:rPr lang="fr-FR" altLang="fr-FR" sz="1100" b="1" i="1" dirty="0">
                <a:latin typeface="Arial" panose="020B0604020202020204" pitchFamily="34" charset="0"/>
              </a:rPr>
              <a:t>qu’est-ce qui vous soulage ou vous aggrave ?</a:t>
            </a:r>
            <a:r>
              <a:rPr lang="fr-FR" altLang="fr-FR" sz="1100" i="1" dirty="0">
                <a:latin typeface="Arial" panose="020B0604020202020204" pitchFamily="34" charset="0"/>
              </a:rPr>
              <a:t> permet de connaître les modalités, </a:t>
            </a:r>
          </a:p>
          <a:p>
            <a:pPr eaLnBrk="1" hangingPunct="1">
              <a:buFontTx/>
              <a:buChar char="•"/>
              <a:defRPr/>
            </a:pPr>
            <a:r>
              <a:rPr lang="fr-FR" altLang="fr-FR" sz="1100" i="1" dirty="0">
                <a:latin typeface="Arial" panose="020B0604020202020204" pitchFamily="34" charset="0"/>
              </a:rPr>
              <a:t> </a:t>
            </a:r>
            <a:r>
              <a:rPr lang="fr-FR" altLang="fr-FR" sz="1100" b="1" i="1" dirty="0">
                <a:latin typeface="Arial" panose="020B0604020202020204" pitchFamily="34" charset="0"/>
              </a:rPr>
              <a:t>avez-vous d’autres symptômes / d’autres signes ?</a:t>
            </a:r>
            <a:r>
              <a:rPr lang="fr-FR" altLang="fr-FR" sz="1100" i="1" dirty="0">
                <a:latin typeface="Arial" panose="020B0604020202020204" pitchFamily="34" charset="0"/>
              </a:rPr>
              <a:t> permet de déterminer les signes concomitants et </a:t>
            </a:r>
            <a:r>
              <a:rPr lang="fr-FR" altLang="fr-FR" sz="1100" b="1" i="1" dirty="0">
                <a:latin typeface="Arial" panose="020B0604020202020204" pitchFamily="34" charset="0"/>
              </a:rPr>
              <a:t>permet aussi de s’assurer d’avoir récupérer toutes les informations</a:t>
            </a:r>
            <a:r>
              <a:rPr lang="fr-FR" altLang="fr-FR" sz="1100" i="1" dirty="0">
                <a:latin typeface="Arial" panose="020B0604020202020204" pitchFamily="34" charset="0"/>
              </a:rPr>
              <a:t> du patient</a:t>
            </a:r>
          </a:p>
          <a:p>
            <a:pPr eaLnBrk="1" hangingPunct="1">
              <a:defRPr/>
            </a:pPr>
            <a:r>
              <a:rPr lang="fr-FR" altLang="fr-FR" sz="1100" i="1" dirty="0">
                <a:latin typeface="Arial" panose="020B0604020202020204" pitchFamily="34" charset="0"/>
              </a:rPr>
              <a:t>+ la question sur l’étiologie : </a:t>
            </a:r>
            <a:r>
              <a:rPr lang="fr-FR" altLang="fr-FR" sz="1100" b="1" i="1" dirty="0">
                <a:latin typeface="Arial" panose="020B0604020202020204" pitchFamily="34" charset="0"/>
              </a:rPr>
              <a:t>à la suite de quoi ?</a:t>
            </a:r>
            <a:r>
              <a:rPr lang="fr-FR" altLang="fr-FR" sz="1100" i="1" dirty="0">
                <a:latin typeface="Arial" panose="020B0604020202020204" pitchFamily="34" charset="0"/>
              </a:rPr>
              <a:t> ou </a:t>
            </a:r>
            <a:r>
              <a:rPr lang="fr-FR" altLang="fr-FR" sz="1100" b="1" i="1" dirty="0">
                <a:latin typeface="Arial" panose="020B0604020202020204" pitchFamily="34" charset="0"/>
              </a:rPr>
              <a:t>depuis quand ? </a:t>
            </a:r>
            <a:r>
              <a:rPr lang="fr-FR" altLang="fr-FR" sz="1100" i="1" dirty="0">
                <a:latin typeface="Arial" panose="020B0604020202020204" pitchFamily="34" charset="0"/>
              </a:rPr>
              <a:t>INDISPENSABLE, car permet aussi de s’assurer que la demande relève du conseil officinal ou de la consultation (ex : en cas de toux qui dure depuis plusieurs mois)</a:t>
            </a:r>
          </a:p>
          <a:p>
            <a:pPr eaLnBrk="1" hangingPunct="1">
              <a:defRPr/>
            </a:pPr>
            <a:endParaRPr lang="fr-FR" altLang="fr-FR" sz="1100" b="1" dirty="0">
              <a:latin typeface="Arial" panose="020B0604020202020204" pitchFamily="34" charset="0"/>
              <a:sym typeface="MS Outlook" panose="05010100010000000000" pitchFamily="2" charset="2"/>
            </a:endParaRPr>
          </a:p>
          <a:p>
            <a:pPr eaLnBrk="1" hangingPunct="1">
              <a:defRPr/>
            </a:pPr>
            <a:r>
              <a:rPr lang="fr-FR" altLang="fr-FR" sz="1100" b="1" dirty="0">
                <a:latin typeface="Arial" panose="020B0604020202020204" pitchFamily="34" charset="0"/>
                <a:sym typeface="MS Outlook" panose="05010100010000000000" pitchFamily="2" charset="2"/>
              </a:rPr>
              <a:t></a:t>
            </a:r>
            <a:r>
              <a:rPr lang="fr-FR" altLang="fr-FR" sz="1100" dirty="0">
                <a:latin typeface="Arial" panose="020B0604020202020204" pitchFamily="34" charset="0"/>
              </a:rPr>
              <a:t>  Dans bons nombres de cas (et notamment dans les cas de comptoir qui vont suivre) le recueil et le classement des différents signes peuvent permettre d’identifier </a:t>
            </a:r>
            <a:r>
              <a:rPr lang="fr-FR" altLang="fr-FR" sz="1100" b="1" dirty="0">
                <a:latin typeface="Arial" panose="020B0604020202020204" pitchFamily="34" charset="0"/>
              </a:rPr>
              <a:t>plusieurs médicaments</a:t>
            </a:r>
            <a:r>
              <a:rPr lang="fr-FR" altLang="fr-FR" sz="1100" dirty="0">
                <a:latin typeface="Arial" panose="020B0604020202020204" pitchFamily="34" charset="0"/>
              </a:rPr>
              <a:t>.</a:t>
            </a:r>
          </a:p>
          <a:p>
            <a:pPr eaLnBrk="1" hangingPunct="1">
              <a:defRPr/>
            </a:pPr>
            <a:r>
              <a:rPr lang="fr-FR" altLang="fr-FR" sz="1100" b="1" dirty="0">
                <a:latin typeface="Arial" panose="020B0604020202020204" pitchFamily="34" charset="0"/>
              </a:rPr>
              <a:t>Bien insister</a:t>
            </a:r>
            <a:r>
              <a:rPr lang="fr-FR" altLang="fr-FR" sz="1100" dirty="0">
                <a:latin typeface="Arial" panose="020B0604020202020204" pitchFamily="34" charset="0"/>
              </a:rPr>
              <a:t>  : les informations recueillies et classées : </a:t>
            </a:r>
          </a:p>
          <a:p>
            <a:pPr eaLnBrk="1" hangingPunct="1">
              <a:defRPr/>
            </a:pPr>
            <a:r>
              <a:rPr lang="fr-FR" altLang="fr-FR" sz="1100" b="1" dirty="0">
                <a:latin typeface="Arial" panose="020B0604020202020204" pitchFamily="34" charset="0"/>
              </a:rPr>
              <a:t>1/</a:t>
            </a:r>
            <a:r>
              <a:rPr lang="fr-FR" altLang="fr-FR" sz="1100" dirty="0">
                <a:latin typeface="Arial" panose="020B0604020202020204" pitchFamily="34" charset="0"/>
              </a:rPr>
              <a:t> peuvent </a:t>
            </a:r>
            <a:r>
              <a:rPr lang="fr-FR" altLang="fr-FR" sz="1100" b="1" dirty="0">
                <a:latin typeface="Arial" panose="020B0604020202020204" pitchFamily="34" charset="0"/>
              </a:rPr>
              <a:t>permettre d’identifier un ou plusieurs médicaments</a:t>
            </a:r>
            <a:r>
              <a:rPr lang="fr-FR" altLang="fr-FR" sz="1100" dirty="0">
                <a:latin typeface="Arial" panose="020B0604020202020204" pitchFamily="34" charset="0"/>
              </a:rPr>
              <a:t> </a:t>
            </a:r>
          </a:p>
          <a:p>
            <a:pPr eaLnBrk="1" hangingPunct="1">
              <a:defRPr/>
            </a:pPr>
            <a:r>
              <a:rPr lang="fr-FR" altLang="fr-FR" sz="1100" b="1" dirty="0">
                <a:latin typeface="Arial" panose="020B0604020202020204" pitchFamily="34" charset="0"/>
              </a:rPr>
              <a:t>2/</a:t>
            </a:r>
            <a:r>
              <a:rPr lang="fr-FR" altLang="fr-FR" sz="1100" dirty="0">
                <a:latin typeface="Arial" panose="020B0604020202020204" pitchFamily="34" charset="0"/>
              </a:rPr>
              <a:t> </a:t>
            </a:r>
            <a:r>
              <a:rPr lang="fr-FR" altLang="fr-FR" sz="1100" b="1" dirty="0">
                <a:latin typeface="Arial" panose="020B0604020202020204" pitchFamily="34" charset="0"/>
              </a:rPr>
              <a:t>pour chacun des médicaments identifiés, le nombre de cadrans remplis avec les signes correspondants permettra le choix de la hauteur de dilution</a:t>
            </a:r>
          </a:p>
        </p:txBody>
      </p:sp>
    </p:spTree>
    <p:extLst>
      <p:ext uri="{BB962C8B-B14F-4D97-AF65-F5344CB8AC3E}">
        <p14:creationId xmlns:p14="http://schemas.microsoft.com/office/powerpoint/2010/main" val="985725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473075" y="746125"/>
            <a:ext cx="5949950" cy="3348038"/>
          </a:xfrm>
          <a:ln/>
        </p:spPr>
      </p:sp>
      <p:sp>
        <p:nvSpPr>
          <p:cNvPr id="57348" name="Rectangle 3"/>
          <p:cNvSpPr>
            <a:spLocks noGrp="1" noChangeArrowheads="1"/>
          </p:cNvSpPr>
          <p:nvPr>
            <p:ph type="body" idx="1"/>
          </p:nvPr>
        </p:nvSpPr>
        <p:spPr>
          <a:xfrm>
            <a:off x="579121" y="4533584"/>
            <a:ext cx="6218556" cy="5088908"/>
          </a:xfrm>
        </p:spPr>
        <p:txBody>
          <a:bodyPr/>
          <a:lstStyle/>
          <a:p>
            <a:pPr eaLnBrk="1" hangingPunct="1">
              <a:defRPr/>
            </a:pPr>
            <a:r>
              <a:rPr lang="fr-FR" altLang="fr-FR" sz="1100" b="1" u="sng" dirty="0">
                <a:latin typeface="Arial" panose="020B0604020202020204" pitchFamily="34" charset="0"/>
              </a:rPr>
              <a:t>Commentaires</a:t>
            </a:r>
          </a:p>
          <a:p>
            <a:pPr eaLnBrk="1" hangingPunct="1">
              <a:defRPr/>
            </a:pPr>
            <a:r>
              <a:rPr lang="fr-FR" altLang="fr-FR" sz="1800" dirty="0">
                <a:latin typeface="Arial" panose="020B0604020202020204" pitchFamily="34" charset="0"/>
                <a:sym typeface="Webdings" panose="05030102010509060703" pitchFamily="18" charset="2"/>
              </a:rPr>
              <a:t></a:t>
            </a:r>
            <a:r>
              <a:rPr lang="fr-FR" altLang="fr-FR" sz="1100"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sym typeface="Webdings" panose="05030102010509060703" pitchFamily="18" charset="2"/>
              </a:rPr>
              <a:t>Demain, e</a:t>
            </a:r>
            <a:r>
              <a:rPr lang="fr-FR" altLang="fr-FR" sz="1100" i="1" dirty="0">
                <a:latin typeface="Arial" panose="020B0604020202020204" pitchFamily="34" charset="0"/>
                <a:cs typeface="Arial" panose="020B0604020202020204" pitchFamily="34" charset="0"/>
                <a:sym typeface="Webdings" panose="05030102010509060703" pitchFamily="18" charset="2"/>
              </a:rPr>
              <a:t>n lien avec les avantages que nous avons vus, les possibilités et limites de l’homéopathie et de votre conseil, </a:t>
            </a:r>
            <a:r>
              <a:rPr lang="fr-FR" altLang="fr-FR" sz="1100" i="1" dirty="0">
                <a:latin typeface="Arial" panose="020B0604020202020204" pitchFamily="34" charset="0"/>
                <a:cs typeface="Arial" panose="020B0604020202020204" pitchFamily="34" charset="0"/>
              </a:rPr>
              <a:t>comment visualisez-vous dans votre pratique, le conseil de médicaments homéopathiques ? </a:t>
            </a:r>
            <a:r>
              <a:rPr lang="fr-FR" altLang="fr-FR" sz="1100" b="1" i="1" dirty="0">
                <a:latin typeface="Arial" panose="020B0604020202020204" pitchFamily="34" charset="0"/>
                <a:cs typeface="Arial" panose="020B0604020202020204" pitchFamily="34" charset="0"/>
              </a:rPr>
              <a:t>Dans quelles situations pensez-vous pertinent d’en faire votre conseil de première intention ? </a:t>
            </a:r>
          </a:p>
          <a:p>
            <a:pPr eaLnBrk="1" hangingPunct="1">
              <a:defRPr/>
            </a:pPr>
            <a:r>
              <a:rPr lang="fr-FR" altLang="fr-FR" sz="1100" b="1" dirty="0">
                <a:latin typeface="Arial" panose="020B0604020202020204" pitchFamily="34" charset="0"/>
                <a:cs typeface="Arial" panose="020B0604020202020204" pitchFamily="34" charset="0"/>
              </a:rPr>
              <a:t>Les noter au </a:t>
            </a:r>
            <a:r>
              <a:rPr lang="fr-FR" altLang="fr-FR" sz="1100" b="1" dirty="0" err="1">
                <a:latin typeface="Arial" panose="020B0604020202020204" pitchFamily="34" charset="0"/>
                <a:cs typeface="Arial" panose="020B0604020202020204" pitchFamily="34" charset="0"/>
              </a:rPr>
              <a:t>paper</a:t>
            </a:r>
            <a:endParaRPr lang="fr-FR" altLang="fr-FR" sz="1100" b="1" dirty="0">
              <a:latin typeface="Arial" panose="020B0604020202020204" pitchFamily="34" charset="0"/>
              <a:cs typeface="Arial" panose="020B0604020202020204" pitchFamily="34" charset="0"/>
            </a:endParaRPr>
          </a:p>
          <a:p>
            <a:pPr eaLnBrk="1" hangingPunct="1">
              <a:defRPr/>
            </a:pPr>
            <a:r>
              <a:rPr lang="fr-FR" altLang="fr-FR" sz="1100" dirty="0">
                <a:latin typeface="Arial" panose="020B0604020202020204" pitchFamily="34" charset="0"/>
                <a:cs typeface="Arial" panose="020B0604020202020204" pitchFamily="34" charset="0"/>
              </a:rPr>
              <a:t>(ex : pour les femmes enceintes, les enfants… les personnes âgées </a:t>
            </a:r>
            <a:r>
              <a:rPr lang="fr-FR" altLang="fr-FR" sz="1100" dirty="0" err="1">
                <a:latin typeface="Arial" panose="020B0604020202020204" pitchFamily="34" charset="0"/>
                <a:cs typeface="Arial" panose="020B0604020202020204" pitchFamily="34" charset="0"/>
              </a:rPr>
              <a:t>polymédicamentées</a:t>
            </a:r>
            <a:r>
              <a:rPr lang="fr-FR" altLang="fr-FR" sz="1100" dirty="0">
                <a:latin typeface="Arial" panose="020B0604020202020204" pitchFamily="34" charset="0"/>
                <a:cs typeface="Arial" panose="020B0604020202020204" pitchFamily="34" charset="0"/>
              </a:rPr>
              <a:t>….)</a:t>
            </a:r>
          </a:p>
          <a:p>
            <a:pPr eaLnBrk="1" hangingPunct="1">
              <a:spcBef>
                <a:spcPts val="0"/>
              </a:spcBef>
              <a:defRPr/>
            </a:pPr>
            <a:endParaRPr lang="fr-FR" altLang="fr-FR" sz="1100" i="1" dirty="0">
              <a:latin typeface="Arial" panose="020B0604020202020204" pitchFamily="34" charset="0"/>
              <a:cs typeface="Arial" panose="020B0604020202020204" pitchFamily="34" charset="0"/>
            </a:endParaRPr>
          </a:p>
          <a:p>
            <a:pPr eaLnBrk="1" hangingPunct="1">
              <a:spcBef>
                <a:spcPts val="0"/>
              </a:spcBef>
              <a:defRPr/>
            </a:pPr>
            <a:r>
              <a:rPr lang="fr-FR" altLang="fr-FR" sz="1100" i="1" dirty="0">
                <a:latin typeface="Arial" panose="020B0604020202020204" pitchFamily="34" charset="0"/>
                <a:cs typeface="Arial" panose="020B0604020202020204" pitchFamily="34" charset="0"/>
              </a:rPr>
              <a:t>Comment allez-vous positionner l’homéopathie par rapport aux autres solutions thérapeutiques « naturelles » (</a:t>
            </a:r>
            <a:r>
              <a:rPr lang="fr-FR" altLang="fr-FR" sz="1100" i="1" dirty="0" err="1">
                <a:latin typeface="Arial" panose="020B0604020202020204" pitchFamily="34" charset="0"/>
                <a:cs typeface="Arial" panose="020B0604020202020204" pitchFamily="34" charset="0"/>
              </a:rPr>
              <a:t>aroma</a:t>
            </a:r>
            <a:r>
              <a:rPr lang="fr-FR" altLang="fr-FR" sz="1100" i="1" dirty="0">
                <a:latin typeface="Arial" panose="020B0604020202020204" pitchFamily="34" charset="0"/>
                <a:cs typeface="Arial" panose="020B0604020202020204" pitchFamily="34" charset="0"/>
              </a:rPr>
              <a:t>, phyto…) ?</a:t>
            </a:r>
          </a:p>
          <a:p>
            <a:pPr eaLnBrk="1" hangingPunct="1">
              <a:defRPr/>
            </a:pPr>
            <a:r>
              <a:rPr lang="fr-FR" altLang="fr-FR" sz="1100" i="1" dirty="0">
                <a:latin typeface="Arial" panose="020B0604020202020204" pitchFamily="34" charset="0"/>
                <a:cs typeface="Arial" panose="020B0604020202020204" pitchFamily="34" charset="0"/>
              </a:rPr>
              <a:t>Comment lutter contre la confusion que peuvent faire les patients ? </a:t>
            </a:r>
          </a:p>
          <a:p>
            <a:pPr eaLnBrk="1" hangingPunct="1">
              <a:defRPr/>
            </a:pPr>
            <a:r>
              <a:rPr lang="fr-FR" altLang="fr-FR" sz="1100" i="1" dirty="0">
                <a:latin typeface="Arial" panose="020B0604020202020204" pitchFamily="34" charset="0"/>
                <a:cs typeface="Arial" panose="020B0604020202020204" pitchFamily="34" charset="0"/>
              </a:rPr>
              <a:t>Pour la plupart des patients, toutes ces solutions sont identiques : elles sont naturelles et sûres. Qu’en pensez-vous ?</a:t>
            </a:r>
          </a:p>
          <a:p>
            <a:pPr marL="171387" indent="-171387" eaLnBrk="1" hangingPunct="1">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Donner des exemples </a:t>
            </a:r>
          </a:p>
          <a:p>
            <a:pPr marL="171416" indent="-171416" eaLnBrk="1" hangingPunct="1">
              <a:buFontTx/>
              <a:buChar char="-"/>
              <a:defRPr/>
            </a:pPr>
            <a:r>
              <a:rPr lang="fr-FR" altLang="fr-FR" sz="1100" dirty="0">
                <a:latin typeface="Arial" panose="020B0604020202020204" pitchFamily="34" charset="0"/>
                <a:cs typeface="Arial" panose="020B0604020202020204" pitchFamily="34" charset="0"/>
              </a:rPr>
              <a:t>en soins de support en oncologie, risque d’interactions entre phyto et traitements de référence</a:t>
            </a:r>
          </a:p>
          <a:p>
            <a:pPr marL="171416" indent="-171416" eaLnBrk="1" hangingPunct="1">
              <a:buFontTx/>
              <a:buChar char="-"/>
              <a:defRPr/>
            </a:pPr>
            <a:r>
              <a:rPr lang="fr-FR" altLang="fr-FR" sz="1100" dirty="0">
                <a:latin typeface="Arial" panose="020B0604020202020204" pitchFamily="34" charset="0"/>
                <a:cs typeface="Arial" panose="020B0604020202020204" pitchFamily="34" charset="0"/>
              </a:rPr>
              <a:t>risque éventuel de toxicité lié au mésusage des HE, aggravé par leur banalisation (liée en partie à leur accessibilité via de multiples canaux de distribution)</a:t>
            </a:r>
          </a:p>
        </p:txBody>
      </p:sp>
    </p:spTree>
    <p:extLst>
      <p:ext uri="{BB962C8B-B14F-4D97-AF65-F5344CB8AC3E}">
        <p14:creationId xmlns:p14="http://schemas.microsoft.com/office/powerpoint/2010/main" val="3239859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a:xfrm>
            <a:off x="471488" y="746125"/>
            <a:ext cx="5949950" cy="3348038"/>
          </a:xfrm>
          <a:ln/>
        </p:spPr>
      </p:sp>
      <p:sp>
        <p:nvSpPr>
          <p:cNvPr id="105476" name="Rectangle 3"/>
          <p:cNvSpPr>
            <a:spLocks noGrp="1" noChangeArrowheads="1"/>
          </p:cNvSpPr>
          <p:nvPr>
            <p:ph type="body" idx="1"/>
          </p:nvPr>
        </p:nvSpPr>
        <p:spPr>
          <a:xfrm>
            <a:off x="579120" y="4242435"/>
            <a:ext cx="6218555" cy="4840605"/>
          </a:xfrm>
          <a:noFill/>
        </p:spPr>
        <p:txBody>
          <a:bodyPr/>
          <a:lstStyle/>
          <a:p>
            <a:pPr>
              <a:spcBef>
                <a:spcPct val="0"/>
              </a:spcBef>
            </a:pPr>
            <a:r>
              <a:rPr lang="fr-FR" altLang="fr-FR" sz="1100" b="1" u="sng" dirty="0">
                <a:latin typeface="Arial" panose="020B0604020202020204" pitchFamily="34" charset="0"/>
              </a:rPr>
              <a:t>Commentaires</a:t>
            </a:r>
          </a:p>
          <a:p>
            <a:pPr>
              <a:spcBef>
                <a:spcPct val="0"/>
              </a:spcBef>
            </a:pPr>
            <a:endParaRPr lang="fr-FR" altLang="fr-FR" dirty="0">
              <a:solidFill>
                <a:srgbClr val="000000"/>
              </a:solidFill>
            </a:endParaRPr>
          </a:p>
          <a:p>
            <a:pPr marL="171387" lvl="0" indent="-171387" eaLnBrk="1" hangingPunct="1">
              <a:buFont typeface="Arial" panose="020B0604020202020204" pitchFamily="34" charset="0"/>
              <a:buChar char="•"/>
              <a:defRPr/>
            </a:pPr>
            <a:r>
              <a:rPr lang="fr-FR" altLang="fr-FR" b="1" dirty="0">
                <a:solidFill>
                  <a:srgbClr val="000000"/>
                </a:solidFill>
              </a:rPr>
              <a:t>Amener les participants à se projeter dans leur pratique, en visualisant les « + » de la thérapeutique homéopathique dans un conseil de première intention.</a:t>
            </a:r>
          </a:p>
          <a:p>
            <a:pPr>
              <a:defRPr/>
            </a:pPr>
            <a:endParaRPr lang="fr-FR" altLang="fr-FR" sz="800" i="1" dirty="0"/>
          </a:p>
          <a:p>
            <a:pPr>
              <a:defRPr/>
            </a:pPr>
            <a:r>
              <a:rPr lang="fr-FR" altLang="fr-FR" dirty="0"/>
              <a:t>Les médicaments homéopathiques présentent un intérêt dans les pathologies aiguës, récidivantes ou chroniques, aussi bien en préventif qu’en curatif.</a:t>
            </a:r>
          </a:p>
          <a:p>
            <a:pPr>
              <a:defRPr/>
            </a:pPr>
            <a:endParaRPr lang="fr-FR" altLang="fr-FR" dirty="0"/>
          </a:p>
          <a:p>
            <a:pPr marL="171433" indent="-171433">
              <a:spcBef>
                <a:spcPts val="300"/>
              </a:spcBef>
              <a:buFont typeface="Arial" panose="020B0604020202020204" pitchFamily="34" charset="0"/>
              <a:buChar char="•"/>
              <a:defRPr/>
            </a:pPr>
            <a:r>
              <a:rPr lang="fr-FR" altLang="fr-FR" b="1" dirty="0"/>
              <a:t>Leur faire citer différentes situations de conseils possibles </a:t>
            </a:r>
          </a:p>
          <a:p>
            <a:pPr marL="355869" lvl="1" indent="-170816" defTabSz="911106">
              <a:spcBef>
                <a:spcPts val="299"/>
              </a:spcBef>
              <a:buFontTx/>
              <a:buChar char="-"/>
              <a:defRPr/>
            </a:pPr>
            <a:r>
              <a:rPr lang="fr-FR" altLang="fr-FR" b="1" baseline="0" dirty="0"/>
              <a:t>en 1</a:t>
            </a:r>
            <a:r>
              <a:rPr lang="fr-FR" altLang="fr-FR" b="1" baseline="30000" dirty="0"/>
              <a:t>ère</a:t>
            </a:r>
            <a:r>
              <a:rPr lang="fr-FR" altLang="fr-FR" b="1" baseline="0" dirty="0"/>
              <a:t> intention </a:t>
            </a:r>
            <a:r>
              <a:rPr lang="fr-FR" altLang="fr-FR" i="1" baseline="0" dirty="0"/>
              <a:t>(ex </a:t>
            </a:r>
            <a:r>
              <a:rPr lang="fr-FR" altLang="fr-FR" b="0" i="1" baseline="0" dirty="0"/>
              <a:t>: herpes, varicelle, rhume) ou en traitement d’attente</a:t>
            </a:r>
            <a:endParaRPr lang="fr-FR" altLang="fr-FR" baseline="0" dirty="0"/>
          </a:p>
          <a:p>
            <a:pPr marL="355869" lvl="1" indent="-170816" defTabSz="911106">
              <a:spcBef>
                <a:spcPts val="299"/>
              </a:spcBef>
              <a:buFontTx/>
              <a:buChar char="-"/>
              <a:defRPr/>
            </a:pPr>
            <a:r>
              <a:rPr lang="fr-FR" altLang="fr-FR" b="1" baseline="0" dirty="0"/>
              <a:t>en complément d’une prescription </a:t>
            </a:r>
            <a:r>
              <a:rPr lang="fr-FR" altLang="fr-FR" i="1" baseline="0" dirty="0"/>
              <a:t>(ex </a:t>
            </a:r>
            <a:r>
              <a:rPr lang="fr-FR" altLang="fr-FR" b="0" i="1" baseline="0" dirty="0"/>
              <a:t>: prescription d’</a:t>
            </a:r>
            <a:r>
              <a:rPr lang="fr-FR" altLang="fr-FR" b="0" i="1" baseline="0" dirty="0" err="1"/>
              <a:t>Aerius</a:t>
            </a:r>
            <a:r>
              <a:rPr lang="fr-FR" altLang="fr-FR" b="0" i="1" baseline="0" dirty="0"/>
              <a:t> en cas de varicelle, qui ne peut être administré qu’une seule fois dans la journée, pour calmer les démangeaisons les médicaments homéopathiques seront très utiles, mais aussi en complément d’une atèle, en complément de paracétamol pour la fièvre pour espacer les prises)</a:t>
            </a:r>
          </a:p>
          <a:p>
            <a:pPr marL="355869" lvl="1" indent="-170816">
              <a:spcBef>
                <a:spcPts val="299"/>
              </a:spcBef>
              <a:buFontTx/>
              <a:buChar char="-"/>
              <a:defRPr/>
            </a:pPr>
            <a:r>
              <a:rPr lang="fr-FR" altLang="fr-FR" baseline="0" dirty="0"/>
              <a:t>ou </a:t>
            </a:r>
            <a:r>
              <a:rPr lang="fr-FR" altLang="fr-FR" b="1" baseline="0" dirty="0"/>
              <a:t>en complément d’un achat spontané </a:t>
            </a:r>
            <a:r>
              <a:rPr lang="fr-FR" altLang="fr-FR" baseline="0" dirty="0"/>
              <a:t>(ex : </a:t>
            </a:r>
            <a:r>
              <a:rPr lang="fr-FR" altLang="fr-FR" i="1" baseline="0" dirty="0"/>
              <a:t>lavage de nez</a:t>
            </a:r>
            <a:r>
              <a:rPr lang="fr-FR" altLang="fr-FR" b="0" i="1" baseline="0" dirty="0"/>
              <a:t>, crème pour une brûlure, crème solaire pour une lucite …)</a:t>
            </a:r>
            <a:endParaRPr lang="fr-FR" altLang="fr-FR" b="0" i="1" dirty="0"/>
          </a:p>
          <a:p>
            <a:pPr>
              <a:defRPr/>
            </a:pPr>
            <a:endParaRPr lang="fr-FR" altLang="fr-FR" sz="800" b="1" dirty="0"/>
          </a:p>
          <a:p>
            <a:pPr defTabSz="914307">
              <a:defRPr/>
            </a:pPr>
            <a:r>
              <a:rPr lang="fr-FR" altLang="fr-FR" dirty="0"/>
              <a:t> </a:t>
            </a:r>
            <a:r>
              <a:rPr lang="fr-FR" altLang="fr-FR" dirty="0">
                <a:sym typeface="MS Outlook" panose="05010100010000000000" pitchFamily="2" charset="2"/>
              </a:rPr>
              <a:t> </a:t>
            </a:r>
            <a:r>
              <a:rPr lang="fr-FR" altLang="fr-FR" dirty="0"/>
              <a:t>Dans bon nombre de cas quotidiens relevant du conseil officinal, c’est </a:t>
            </a:r>
            <a:r>
              <a:rPr lang="fr-FR" altLang="fr-FR" b="1" dirty="0"/>
              <a:t>souvent la seule solution thérapeutique (médicaments) possible</a:t>
            </a:r>
            <a:r>
              <a:rPr lang="fr-FR" altLang="fr-FR" dirty="0"/>
              <a:t> (ex : </a:t>
            </a:r>
            <a:r>
              <a:rPr lang="fr-FR" altLang="fr-FR" i="1" dirty="0"/>
              <a:t>que conseillez-vous à un enfant de moins de 15 ans qui a le nez bouché ? À une femme</a:t>
            </a:r>
            <a:r>
              <a:rPr lang="fr-FR" altLang="fr-FR" i="1" baseline="0" dirty="0"/>
              <a:t> enceinte ?</a:t>
            </a:r>
            <a:r>
              <a:rPr lang="fr-FR" altLang="fr-FR" i="1" dirty="0"/>
              <a:t> )</a:t>
            </a:r>
          </a:p>
          <a:p>
            <a:pPr marL="171450" indent="-171450">
              <a:spcBef>
                <a:spcPct val="50000"/>
              </a:spcBef>
              <a:buFont typeface="Arial" panose="020B0604020202020204" pitchFamily="34" charset="0"/>
              <a:buChar char="•"/>
            </a:pPr>
            <a:endParaRPr lang="fr-FR" altLang="fr-FR" sz="800" dirty="0"/>
          </a:p>
          <a:p>
            <a:pPr marL="171450" indent="-171450">
              <a:spcBef>
                <a:spcPct val="50000"/>
              </a:spcBef>
              <a:buFont typeface="Arial" panose="020B0604020202020204" pitchFamily="34" charset="0"/>
              <a:buChar char="•"/>
            </a:pPr>
            <a:r>
              <a:rPr lang="fr-FR" altLang="fr-FR" sz="800" b="1" dirty="0"/>
              <a:t>Leur proposer de commencer à compléter leur plan d’action personnel</a:t>
            </a:r>
            <a:endParaRPr lang="fr-FR" altLang="fr-FR" sz="800" dirty="0"/>
          </a:p>
          <a:p>
            <a:pPr>
              <a:defRPr/>
            </a:pPr>
            <a:endParaRPr lang="fr-FR" altLang="fr-FR" sz="800" dirty="0">
              <a:sym typeface="MS Outlook" panose="05010100010000000000" pitchFamily="2" charset="2"/>
            </a:endParaRPr>
          </a:p>
          <a:p>
            <a:pPr marL="0" indent="0" eaLnBrk="1" hangingPunct="1">
              <a:buFont typeface="Arial" panose="020B0604020202020204" pitchFamily="34" charset="0"/>
              <a:buNone/>
              <a:defRPr/>
            </a:pPr>
            <a:endParaRPr lang="fr-FR" altLang="fr-FR" b="1" dirty="0"/>
          </a:p>
          <a:p>
            <a:endParaRPr lang="fr-FR" altLang="fr-FR" dirty="0">
              <a:ea typeface="ＭＳ Ｐゴシック" panose="020B0600070205080204" pitchFamily="34" charset="-128"/>
            </a:endParaRPr>
          </a:p>
          <a:p>
            <a:pP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3937138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
          <p:cNvSpPr>
            <a:spLocks noGrp="1" noRot="1" noChangeAspect="1" noChangeArrowheads="1" noTextEdit="1"/>
          </p:cNvSpPr>
          <p:nvPr>
            <p:ph type="sldImg"/>
          </p:nvPr>
        </p:nvSpPr>
        <p:spPr>
          <a:xfrm>
            <a:off x="473075" y="746125"/>
            <a:ext cx="5949950" cy="3348038"/>
          </a:xfrm>
          <a:ln/>
        </p:spPr>
      </p:sp>
      <p:sp>
        <p:nvSpPr>
          <p:cNvPr id="134148" name="Rectangle 3"/>
          <p:cNvSpPr>
            <a:spLocks noGrp="1" noChangeArrowheads="1"/>
          </p:cNvSpPr>
          <p:nvPr>
            <p:ph type="body" idx="1"/>
          </p:nvPr>
        </p:nvSpPr>
        <p:spPr>
          <a:xfrm>
            <a:off x="908051" y="4716464"/>
            <a:ext cx="5889624" cy="4465637"/>
          </a:xfrm>
          <a:noFill/>
        </p:spPr>
        <p:txBody>
          <a:bodyPr/>
          <a:lstStyle/>
          <a:p>
            <a:pPr eaLnBrk="1" hangingPunct="1"/>
            <a:r>
              <a:rPr lang="fr-FR" altLang="fr-FR" sz="1100" b="1" u="sng" dirty="0">
                <a:solidFill>
                  <a:srgbClr val="000000"/>
                </a:solidFill>
                <a:latin typeface="Arial" panose="020B0604020202020204" pitchFamily="34" charset="0"/>
              </a:rPr>
              <a:t>Commentaires</a:t>
            </a:r>
          </a:p>
          <a:p>
            <a:pPr eaLnBrk="1" hangingPunct="1"/>
            <a:endParaRPr lang="fr-FR" altLang="fr-FR" sz="1100" dirty="0">
              <a:solidFill>
                <a:srgbClr val="000000"/>
              </a:solidFill>
              <a:latin typeface="Arial" panose="020B0604020202020204" pitchFamily="34" charset="0"/>
            </a:endParaRPr>
          </a:p>
          <a:p>
            <a:pPr eaLnBrk="1" hangingPunct="1"/>
            <a:r>
              <a:rPr lang="fr-FR" altLang="fr-FR" sz="1100" b="1" dirty="0">
                <a:solidFill>
                  <a:srgbClr val="000000"/>
                </a:solidFill>
                <a:latin typeface="Arial" panose="020B0604020202020204" pitchFamily="34" charset="0"/>
              </a:rPr>
              <a:t>Présenter l’objectif pédagogique </a:t>
            </a:r>
            <a:r>
              <a:rPr lang="fr-FR" altLang="fr-FR" sz="1100" dirty="0">
                <a:solidFill>
                  <a:srgbClr val="000000"/>
                </a:solidFill>
                <a:latin typeface="Arial" panose="020B0604020202020204" pitchFamily="34" charset="0"/>
              </a:rPr>
              <a:t>: </a:t>
            </a:r>
          </a:p>
          <a:p>
            <a:pPr eaLnBrk="1" hangingPunct="1"/>
            <a:r>
              <a:rPr lang="fr-FR" altLang="fr-FR" sz="1800" dirty="0">
                <a:solidFill>
                  <a:srgbClr val="000000"/>
                </a:solidFill>
                <a:latin typeface="Arial" panose="020B0604020202020204" pitchFamily="34" charset="0"/>
                <a:sym typeface="Webdings" panose="05030102010509060703" pitchFamily="18" charset="2"/>
              </a:rPr>
              <a:t></a:t>
            </a:r>
            <a:r>
              <a:rPr lang="fr-FR" altLang="fr-FR" sz="800" i="1" dirty="0">
                <a:solidFill>
                  <a:srgbClr val="000000"/>
                </a:solidFill>
                <a:latin typeface="Arial" panose="020B0604020202020204" pitchFamily="34" charset="0"/>
              </a:rPr>
              <a:t> </a:t>
            </a:r>
            <a:r>
              <a:rPr lang="fr-FR" altLang="fr-FR" sz="1100" i="1" dirty="0">
                <a:latin typeface="Arial" panose="020B0604020202020204" pitchFamily="34" charset="0"/>
              </a:rPr>
              <a:t>À la fin de cette partie, vous serez capable de construire un conseil homéopathique de 1</a:t>
            </a:r>
            <a:r>
              <a:rPr lang="fr-FR" altLang="fr-FR" sz="1100" i="1" baseline="30000" dirty="0">
                <a:latin typeface="Arial" panose="020B0604020202020204" pitchFamily="34" charset="0"/>
              </a:rPr>
              <a:t>ère</a:t>
            </a:r>
            <a:r>
              <a:rPr lang="fr-FR" altLang="fr-FR" sz="1100" i="1" dirty="0">
                <a:latin typeface="Arial" panose="020B0604020202020204" pitchFamily="34" charset="0"/>
              </a:rPr>
              <a:t> intention.</a:t>
            </a:r>
          </a:p>
          <a:p>
            <a:pP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2941184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xfrm>
            <a:off x="473075" y="746125"/>
            <a:ext cx="5949950" cy="3348038"/>
          </a:xfrm>
          <a:ln/>
        </p:spPr>
      </p:sp>
      <p:sp>
        <p:nvSpPr>
          <p:cNvPr id="136196" name="Rectangle 3"/>
          <p:cNvSpPr>
            <a:spLocks noGrp="1" noChangeArrowheads="1"/>
          </p:cNvSpPr>
          <p:nvPr>
            <p:ph type="body" idx="1"/>
          </p:nvPr>
        </p:nvSpPr>
        <p:spPr>
          <a:xfrm>
            <a:off x="908051" y="4716464"/>
            <a:ext cx="5889624" cy="4465637"/>
          </a:xfrm>
          <a:noFill/>
        </p:spPr>
        <p:txBody>
          <a:bodyPr/>
          <a:lstStyle/>
          <a:p>
            <a:pPr eaLnBrk="1" hangingPunct="1"/>
            <a:r>
              <a:rPr lang="fr-FR" altLang="fr-FR" b="1" i="0" u="sng" dirty="0"/>
              <a:t>Commentaires</a:t>
            </a:r>
          </a:p>
          <a:p>
            <a:pPr eaLnBrk="1" hangingPunct="1"/>
            <a:endParaRPr lang="fr-FR" altLang="fr-FR" i="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FR" altLang="fr-FR" sz="1100" b="1" dirty="0"/>
              <a:t>Illustrer</a:t>
            </a:r>
            <a:r>
              <a:rPr lang="fr-FR" altLang="fr-FR" sz="1100" dirty="0"/>
              <a:t> chaque médicament : exemples concrets de comptoir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fr-FR" altLang="fr-FR" sz="11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FR" altLang="fr-FR" sz="1100" dirty="0"/>
              <a:t>Faire ressortir les </a:t>
            </a:r>
            <a:r>
              <a:rPr lang="fr-FR" altLang="fr-FR" sz="1100" b="1" dirty="0"/>
              <a:t>mots clés</a:t>
            </a:r>
            <a:r>
              <a:rPr lang="fr-FR" altLang="fr-FR" sz="1100" dirty="0"/>
              <a:t> qui permettent d’orienter le conseil</a:t>
            </a:r>
          </a:p>
          <a:p>
            <a:pPr eaLnBrk="1" hangingPunct="1"/>
            <a:endParaRPr lang="fr-FR" altLang="fr-FR" i="1" dirty="0"/>
          </a:p>
          <a:p>
            <a:pPr eaLnBrk="1" hangingPunct="1"/>
            <a:endParaRPr lang="fr-FR" altLang="fr-FR" i="1" dirty="0"/>
          </a:p>
        </p:txBody>
      </p:sp>
    </p:spTree>
    <p:extLst>
      <p:ext uri="{BB962C8B-B14F-4D97-AF65-F5344CB8AC3E}">
        <p14:creationId xmlns:p14="http://schemas.microsoft.com/office/powerpoint/2010/main" val="1649645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xfrm>
            <a:off x="473075" y="746125"/>
            <a:ext cx="5949950" cy="3348038"/>
          </a:xfrm>
          <a:ln/>
        </p:spPr>
      </p:sp>
      <p:sp>
        <p:nvSpPr>
          <p:cNvPr id="136196" name="Rectangle 3"/>
          <p:cNvSpPr>
            <a:spLocks noGrp="1" noChangeArrowheads="1"/>
          </p:cNvSpPr>
          <p:nvPr>
            <p:ph type="body" idx="1"/>
          </p:nvPr>
        </p:nvSpPr>
        <p:spPr>
          <a:xfrm>
            <a:off x="908051" y="4716464"/>
            <a:ext cx="5889624" cy="4465637"/>
          </a:xfrm>
          <a:noFill/>
        </p:spPr>
        <p:txBody>
          <a:bodyPr/>
          <a:lstStyle/>
          <a:p>
            <a:pPr eaLnBrk="1" hangingPunct="1"/>
            <a:r>
              <a:rPr lang="fr-FR" altLang="fr-FR" b="1" u="sng" dirty="0"/>
              <a:t>Commentaires</a:t>
            </a:r>
          </a:p>
          <a:p>
            <a:pPr eaLnBrk="1" hangingPunct="1"/>
            <a:endParaRPr lang="fr-FR" altLang="fr-FR" dirty="0"/>
          </a:p>
          <a:p>
            <a:pPr eaLnBrk="1" hangingPunct="1"/>
            <a:r>
              <a:rPr lang="fr-FR" altLang="fr-FR" dirty="0"/>
              <a:t>Selon la récurrence des sensations de panique, Aconit peut être proposé à la posologie de 5 granules matin et soir, et une dose si nécessaire.</a:t>
            </a:r>
          </a:p>
        </p:txBody>
      </p:sp>
    </p:spTree>
    <p:extLst>
      <p:ext uri="{BB962C8B-B14F-4D97-AF65-F5344CB8AC3E}">
        <p14:creationId xmlns:p14="http://schemas.microsoft.com/office/powerpoint/2010/main" val="1612494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473075" y="746125"/>
            <a:ext cx="5949950" cy="3348038"/>
          </a:xfrm>
          <a:ln/>
        </p:spPr>
      </p:sp>
      <p:sp>
        <p:nvSpPr>
          <p:cNvPr id="5" name="Rectangle 3"/>
          <p:cNvSpPr>
            <a:spLocks noGrp="1" noChangeArrowheads="1"/>
          </p:cNvSpPr>
          <p:nvPr>
            <p:ph type="body" idx="3"/>
          </p:nvPr>
        </p:nvSpPr>
        <p:spPr>
          <a:xfrm>
            <a:off x="908051" y="4716464"/>
            <a:ext cx="5889624" cy="4465637"/>
          </a:xfrm>
          <a:noFill/>
        </p:spPr>
        <p:txBody>
          <a:bodyPr/>
          <a:lstStyle/>
          <a:p>
            <a:pPr eaLnBrk="1" hangingPunct="1"/>
            <a:r>
              <a:rPr lang="fr-FR" altLang="fr-FR" sz="1100" b="1" u="sng" dirty="0">
                <a:latin typeface="Arial" panose="020B0604020202020204" pitchFamily="34" charset="0"/>
              </a:rPr>
              <a:t>Commentaires</a:t>
            </a:r>
          </a:p>
          <a:p>
            <a:pPr algn="ctr" eaLnBrk="1" hangingPunct="1"/>
            <a:endParaRPr lang="fr-FR" altLang="fr-FR" sz="1100" b="1" u="sng" dirty="0">
              <a:latin typeface="Arial" panose="020B0604020202020204" pitchFamily="34" charset="0"/>
            </a:endParaRPr>
          </a:p>
          <a:p>
            <a:pPr eaLnBrk="1" hangingPunct="1"/>
            <a:r>
              <a:rPr lang="fr-FR" altLang="fr-FR" sz="1100" b="1" u="sng" dirty="0" err="1">
                <a:latin typeface="Arial" panose="020B0604020202020204" pitchFamily="34" charset="0"/>
              </a:rPr>
              <a:t>Ignatia</a:t>
            </a:r>
            <a:r>
              <a:rPr lang="fr-FR" altLang="fr-FR" sz="1100" b="1" dirty="0">
                <a:latin typeface="Arial" panose="020B0604020202020204" pitchFamily="34" charset="0"/>
              </a:rPr>
              <a:t>:</a:t>
            </a:r>
            <a:r>
              <a:rPr lang="fr-FR" altLang="fr-FR" sz="1100" dirty="0">
                <a:latin typeface="Arial" panose="020B0604020202020204" pitchFamily="34" charset="0"/>
              </a:rPr>
              <a:t> suite de chagrin, d’émotions, de contrariété, dort mieux dans le bruit (= comportement paradoxal)</a:t>
            </a:r>
          </a:p>
          <a:p>
            <a:pPr eaLnBrk="1" hangingPunct="1"/>
            <a:endParaRPr lang="fr-FR" altLang="fr-FR" sz="1100" dirty="0">
              <a:latin typeface="Arial" panose="020B0604020202020204" pitchFamily="34" charset="0"/>
            </a:endParaRPr>
          </a:p>
          <a:p>
            <a:pPr eaLnBrk="1" hangingPunct="1"/>
            <a:r>
              <a:rPr lang="fr-FR" altLang="fr-FR" sz="1100" b="1" u="sng" dirty="0" err="1">
                <a:latin typeface="Arial" panose="020B0604020202020204" pitchFamily="34" charset="0"/>
              </a:rPr>
              <a:t>Gelsemium</a:t>
            </a:r>
            <a:r>
              <a:rPr lang="fr-FR" altLang="fr-FR" sz="1100" b="1" dirty="0">
                <a:latin typeface="Arial" panose="020B0604020202020204" pitchFamily="34" charset="0"/>
              </a:rPr>
              <a:t>:</a:t>
            </a:r>
            <a:r>
              <a:rPr lang="fr-FR" altLang="fr-FR" sz="1100" dirty="0">
                <a:latin typeface="Arial" panose="020B0604020202020204" pitchFamily="34" charset="0"/>
              </a:rPr>
              <a:t> peur de ne pas s’endormir</a:t>
            </a:r>
            <a:endParaRPr lang="fr-FR" altLang="fr-FR" sz="1100" b="1" u="sng" dirty="0">
              <a:latin typeface="Arial" panose="020B0604020202020204" pitchFamily="34" charset="0"/>
            </a:endParaRPr>
          </a:p>
          <a:p>
            <a:pP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3238719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Rot="1" noChangeAspect="1" noChangeArrowheads="1" noTextEdit="1"/>
          </p:cNvSpPr>
          <p:nvPr>
            <p:ph type="sldImg"/>
          </p:nvPr>
        </p:nvSpPr>
        <p:spPr>
          <a:xfrm>
            <a:off x="473075" y="746125"/>
            <a:ext cx="5949950" cy="3348038"/>
          </a:xfrm>
          <a:ln/>
        </p:spPr>
      </p:sp>
      <p:sp>
        <p:nvSpPr>
          <p:cNvPr id="140292" name="Rectangle 3"/>
          <p:cNvSpPr>
            <a:spLocks noGrp="1" noChangeArrowheads="1"/>
          </p:cNvSpPr>
          <p:nvPr>
            <p:ph type="body" idx="1"/>
          </p:nvPr>
        </p:nvSpPr>
        <p:spPr>
          <a:noFill/>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240277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2"/>
          <p:cNvSpPr>
            <a:spLocks noGrp="1" noRot="1" noChangeAspect="1" noChangeArrowheads="1" noTextEdit="1"/>
          </p:cNvSpPr>
          <p:nvPr>
            <p:ph type="sldImg"/>
          </p:nvPr>
        </p:nvSpPr>
        <p:spPr>
          <a:xfrm>
            <a:off x="473075" y="746125"/>
            <a:ext cx="5949950" cy="3348038"/>
          </a:xfrm>
          <a:ln/>
        </p:spPr>
      </p:sp>
      <p:sp>
        <p:nvSpPr>
          <p:cNvPr id="142340" name="Rectangle 3"/>
          <p:cNvSpPr>
            <a:spLocks noGrp="1" noChangeArrowheads="1"/>
          </p:cNvSpPr>
          <p:nvPr>
            <p:ph type="body" idx="1"/>
          </p:nvPr>
        </p:nvSpPr>
        <p:spPr>
          <a:noFill/>
        </p:spPr>
        <p:txBody>
          <a:bodyPr/>
          <a:lstStyle/>
          <a:p>
            <a:pPr eaLnBrk="1" hangingPunct="1"/>
            <a:endParaRPr lang="fr-FR" altLang="fr-FR" i="1" dirty="0">
              <a:latin typeface="Courier" pitchFamily="49" charset="0"/>
            </a:endParaRPr>
          </a:p>
        </p:txBody>
      </p:sp>
    </p:spTree>
    <p:extLst>
      <p:ext uri="{BB962C8B-B14F-4D97-AF65-F5344CB8AC3E}">
        <p14:creationId xmlns:p14="http://schemas.microsoft.com/office/powerpoint/2010/main" val="2981548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2"/>
          <p:cNvSpPr>
            <a:spLocks noGrp="1" noRot="1" noChangeAspect="1" noChangeArrowheads="1" noTextEdit="1"/>
          </p:cNvSpPr>
          <p:nvPr>
            <p:ph type="sldImg"/>
          </p:nvPr>
        </p:nvSpPr>
        <p:spPr>
          <a:xfrm>
            <a:off x="473075" y="746125"/>
            <a:ext cx="5949950" cy="3348038"/>
          </a:xfrm>
          <a:ln/>
        </p:spPr>
      </p:sp>
      <p:sp>
        <p:nvSpPr>
          <p:cNvPr id="144388" name="Rectangle 3"/>
          <p:cNvSpPr>
            <a:spLocks noGrp="1" noChangeArrowheads="1"/>
          </p:cNvSpPr>
          <p:nvPr>
            <p:ph type="body" idx="1"/>
          </p:nvPr>
        </p:nvSpPr>
        <p:spPr>
          <a:noFill/>
        </p:spPr>
        <p:txBody>
          <a:bodyPr/>
          <a:lstStyle/>
          <a:p>
            <a:pPr eaLnBrk="1" hangingPunct="1"/>
            <a:r>
              <a:rPr lang="fr-FR" altLang="fr-FR" sz="1100" b="1" u="sng" dirty="0">
                <a:latin typeface="Arial" panose="020B0604020202020204" pitchFamily="34" charset="0"/>
              </a:rPr>
              <a:t>Commentaires</a:t>
            </a:r>
          </a:p>
          <a:p>
            <a:pPr algn="ctr" eaLnBrk="1" hangingPunct="1"/>
            <a:endParaRPr lang="fr-FR" altLang="fr-FR" sz="1100" b="1" u="sng" dirty="0">
              <a:latin typeface="Arial" panose="020B0604020202020204" pitchFamily="34" charset="0"/>
            </a:endParaRPr>
          </a:p>
          <a:p>
            <a:pPr marL="171450" indent="-171450" eaLnBrk="1" hangingPunct="1">
              <a:buFont typeface="Arial" panose="020B0604020202020204" pitchFamily="34" charset="0"/>
              <a:buChar char="•"/>
            </a:pPr>
            <a:r>
              <a:rPr lang="fr-FR" altLang="fr-FR" sz="1100" dirty="0">
                <a:latin typeface="Arial" panose="020B0604020202020204" pitchFamily="34" charset="0"/>
              </a:rPr>
              <a:t>En synthèse</a:t>
            </a:r>
            <a:r>
              <a:rPr lang="fr-FR" altLang="fr-FR" sz="1100" baseline="0" dirty="0">
                <a:latin typeface="Arial" panose="020B0604020202020204" pitchFamily="34" charset="0"/>
              </a:rPr>
              <a:t> des troubles du sommeil, </a:t>
            </a:r>
            <a:r>
              <a:rPr lang="fr-FR" altLang="fr-FR" sz="1100" b="1" baseline="0" dirty="0">
                <a:latin typeface="Arial" panose="020B0604020202020204" pitchFamily="34" charset="0"/>
              </a:rPr>
              <a:t>leur faire trouver chaque médicament</a:t>
            </a:r>
            <a:endParaRPr lang="fr-FR" altLang="fr-FR" sz="1100" b="1" dirty="0">
              <a:latin typeface="Arial" panose="020B0604020202020204" pitchFamily="34" charset="0"/>
            </a:endParaRPr>
          </a:p>
        </p:txBody>
      </p:sp>
    </p:spTree>
    <p:extLst>
      <p:ext uri="{BB962C8B-B14F-4D97-AF65-F5344CB8AC3E}">
        <p14:creationId xmlns:p14="http://schemas.microsoft.com/office/powerpoint/2010/main" val="2192050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r" defTabSz="914308" rtl="0" eaLnBrk="0" fontAlgn="base" latinLnBrk="0" hangingPunct="0">
              <a:lnSpc>
                <a:spcPct val="100000"/>
              </a:lnSpc>
              <a:spcBef>
                <a:spcPct val="0"/>
              </a:spcBef>
              <a:spcAft>
                <a:spcPct val="0"/>
              </a:spcAft>
              <a:buClrTx/>
              <a:buSzTx/>
              <a:buFontTx/>
              <a:buNone/>
              <a:tabLst/>
              <a:defRPr/>
            </a:pPr>
            <a:fld id="{982BF765-1CF2-4EAE-9D79-B59E7E217453}" type="slidenum">
              <a:rPr kumimoji="0" lang="fr-FR" altLang="fr-F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308" rtl="0" eaLnBrk="0" fontAlgn="base" latinLnBrk="0" hangingPunct="0">
                <a:lnSpc>
                  <a:spcPct val="100000"/>
                </a:lnSpc>
                <a:spcBef>
                  <a:spcPct val="0"/>
                </a:spcBef>
                <a:spcAft>
                  <a:spcPct val="0"/>
                </a:spcAft>
                <a:buClrTx/>
                <a:buSzTx/>
                <a:buFontTx/>
                <a:buNone/>
                <a:tabLst/>
                <a:defRPr/>
              </a:pPr>
              <a:t>5</a:t>
            </a:fld>
            <a:endParaRPr kumimoji="0" lang="fr-FR" altLang="fr-F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795" name="Rectangle 2"/>
          <p:cNvSpPr>
            <a:spLocks noGrp="1" noRot="1" noChangeAspect="1" noChangeArrowheads="1" noTextEdit="1"/>
          </p:cNvSpPr>
          <p:nvPr>
            <p:ph type="sldImg"/>
          </p:nvPr>
        </p:nvSpPr>
        <p:spPr>
          <a:xfrm>
            <a:off x="415925" y="307975"/>
            <a:ext cx="5773738" cy="3248025"/>
          </a:xfrm>
          <a:ln/>
        </p:spPr>
      </p:sp>
      <p:sp>
        <p:nvSpPr>
          <p:cNvPr id="2" name="Espace réservé des commentaires 1"/>
          <p:cNvSpPr>
            <a:spLocks noGrp="1"/>
          </p:cNvSpPr>
          <p:nvPr>
            <p:ph type="body" sz="quarter" idx="10"/>
          </p:nvPr>
        </p:nvSpPr>
        <p:spPr>
          <a:xfrm>
            <a:off x="415925" y="3639504"/>
            <a:ext cx="6265864" cy="4465637"/>
          </a:xfrm>
        </p:spPr>
        <p:txBody>
          <a:bodyPr/>
          <a:lstStyle/>
          <a:p>
            <a:pPr defTabSz="869630" eaLnBrk="1" hangingPunct="1">
              <a:defRPr/>
            </a:pPr>
            <a:r>
              <a:rPr lang="fr-FR" altLang="fr-FR" sz="1100" b="1" u="sng" dirty="0">
                <a:solidFill>
                  <a:srgbClr val="000000"/>
                </a:solidFill>
                <a:latin typeface="Arial" panose="020B0604020202020204" pitchFamily="34" charset="0"/>
              </a:rPr>
              <a:t>Commentaires</a:t>
            </a:r>
            <a:r>
              <a:rPr lang="fr-FR" altLang="fr-FR" sz="1100" b="1" dirty="0">
                <a:solidFill>
                  <a:srgbClr val="000000"/>
                </a:solidFill>
                <a:latin typeface="Arial" panose="020B0604020202020204" pitchFamily="34" charset="0"/>
              </a:rPr>
              <a:t>			</a:t>
            </a:r>
            <a:endParaRPr lang="fr-FR" altLang="fr-FR" sz="1100" b="1" dirty="0">
              <a:solidFill>
                <a:srgbClr val="000000"/>
              </a:solidFill>
              <a:latin typeface="Arial" panose="020B0604020202020204" pitchFamily="34" charset="0"/>
              <a:sym typeface="Wingdings" panose="05000000000000000000" pitchFamily="2" charset="2"/>
            </a:endParaRPr>
          </a:p>
          <a:p>
            <a:pPr marL="171387" indent="-171387" defTabSz="869630" eaLnBrk="1" hangingPunct="1">
              <a:buFont typeface="Arial" panose="020B0604020202020204" pitchFamily="34" charset="0"/>
              <a:buChar char="•"/>
              <a:defRPr/>
            </a:pPr>
            <a:r>
              <a:rPr lang="fr-FR" altLang="fr-FR" sz="1100" b="1" dirty="0">
                <a:solidFill>
                  <a:srgbClr val="000000"/>
                </a:solidFill>
                <a:latin typeface="Arial" panose="020B0604020202020204" pitchFamily="34" charset="0"/>
              </a:rPr>
              <a:t>Présenter</a:t>
            </a:r>
            <a:endParaRPr lang="fr-FR" altLang="fr-FR" sz="1100" b="1" dirty="0">
              <a:latin typeface="Arial" panose="020B0604020202020204" pitchFamily="34" charset="0"/>
            </a:endParaRPr>
          </a:p>
          <a:p>
            <a:pPr eaLnBrk="1" hangingPunct="1">
              <a:lnSpc>
                <a:spcPct val="90000"/>
              </a:lnSpc>
              <a:spcBef>
                <a:spcPts val="600"/>
              </a:spcBef>
              <a:buFont typeface="Wingdings" panose="05000000000000000000" pitchFamily="2" charset="2"/>
              <a:buChar char="è"/>
              <a:defRPr/>
            </a:pPr>
            <a:r>
              <a:rPr lang="fr-FR" altLang="fr-FR" sz="1100" dirty="0">
                <a:latin typeface="Arial" panose="020B0604020202020204" pitchFamily="34" charset="0"/>
                <a:sym typeface="Wingdings" panose="05000000000000000000" pitchFamily="2" charset="2"/>
              </a:rPr>
              <a:t> </a:t>
            </a:r>
            <a:r>
              <a:rPr lang="fr-FR" altLang="fr-FR" sz="1100" b="1" dirty="0">
                <a:solidFill>
                  <a:srgbClr val="000000"/>
                </a:solidFill>
                <a:latin typeface="Arial" panose="020B0604020202020204" pitchFamily="34" charset="0"/>
              </a:rPr>
              <a:t>le programme du module : </a:t>
            </a:r>
            <a:r>
              <a:rPr lang="fr-FR" altLang="fr-FR" sz="1100" b="1" dirty="0">
                <a:latin typeface="Arial" panose="020B0604020202020204" pitchFamily="34" charset="0"/>
              </a:rPr>
              <a:t>53 médicaments abordés</a:t>
            </a:r>
          </a:p>
          <a:p>
            <a:pPr eaLnBrk="1" hangingPunct="1">
              <a:lnSpc>
                <a:spcPct val="90000"/>
              </a:lnSpc>
              <a:spcBef>
                <a:spcPts val="600"/>
              </a:spcBef>
              <a:buFont typeface="Wingdings" panose="05000000000000000000" pitchFamily="2" charset="2"/>
              <a:buChar char="è"/>
              <a:defRPr/>
            </a:pPr>
            <a:r>
              <a:rPr lang="fr-FR" altLang="fr-FR" sz="1100" dirty="0">
                <a:latin typeface="Arial" panose="020B0604020202020204" pitchFamily="34" charset="0"/>
                <a:sym typeface="Wingdings" panose="05000000000000000000" pitchFamily="2" charset="2"/>
              </a:rPr>
              <a:t> les </a:t>
            </a:r>
            <a:r>
              <a:rPr lang="fr-FR" altLang="fr-FR" sz="1100" b="1" dirty="0">
                <a:latin typeface="Arial" panose="020B0604020202020204" pitchFamily="34" charset="0"/>
                <a:sym typeface="Wingdings" panose="05000000000000000000" pitchFamily="2" charset="2"/>
              </a:rPr>
              <a:t>horaires</a:t>
            </a:r>
            <a:r>
              <a:rPr lang="fr-FR" altLang="fr-FR" sz="1100" dirty="0">
                <a:latin typeface="Arial" panose="020B0604020202020204" pitchFamily="34" charset="0"/>
                <a:sym typeface="Wingdings" panose="05000000000000000000" pitchFamily="2" charset="2"/>
              </a:rPr>
              <a:t> et </a:t>
            </a:r>
            <a:r>
              <a:rPr lang="fr-FR" altLang="fr-FR" sz="1100" b="1" dirty="0">
                <a:latin typeface="Arial" panose="020B0604020202020204" pitchFamily="34" charset="0"/>
                <a:sym typeface="Wingdings" panose="05000000000000000000" pitchFamily="2" charset="2"/>
              </a:rPr>
              <a:t>pauses (dont déjeuner)</a:t>
            </a:r>
          </a:p>
          <a:p>
            <a:pPr eaLnBrk="1" hangingPunct="1">
              <a:lnSpc>
                <a:spcPct val="90000"/>
              </a:lnSpc>
              <a:spcBef>
                <a:spcPts val="600"/>
              </a:spcBef>
              <a:buFont typeface="Wingdings" panose="05000000000000000000" pitchFamily="2" charset="2"/>
              <a:buChar char="è"/>
              <a:defRPr/>
            </a:pPr>
            <a:r>
              <a:rPr lang="fr-FR" altLang="fr-FR" sz="1100" b="1" dirty="0">
                <a:latin typeface="Arial" panose="020B0604020202020204" pitchFamily="34" charset="0"/>
              </a:rPr>
              <a:t> la  méthode pédagogique, les documents participants et le Plan d’action personnel</a:t>
            </a:r>
          </a:p>
          <a:p>
            <a:pPr defTabSz="869630" eaLnBrk="1" hangingPunct="1">
              <a:defRPr/>
            </a:pPr>
            <a:r>
              <a:rPr lang="fr-FR" altLang="fr-FR" sz="1800" dirty="0">
                <a:solidFill>
                  <a:srgbClr val="000000"/>
                </a:solidFill>
                <a:latin typeface="Arial" panose="020B0604020202020204" pitchFamily="34" charset="0"/>
                <a:sym typeface="Webdings" panose="05030102010509060703" pitchFamily="18" charset="2"/>
              </a:rPr>
              <a:t></a:t>
            </a:r>
            <a:r>
              <a:rPr lang="fr-FR" altLang="fr-FR" sz="1100" i="1" dirty="0">
                <a:solidFill>
                  <a:srgbClr val="000000"/>
                </a:solidFill>
                <a:latin typeface="Arial" panose="020B0604020202020204" pitchFamily="34" charset="0"/>
              </a:rPr>
              <a:t> Au cours de ces 2 journées, nous partagerons autour de la pratique au comptoir et du conseil des médicaments homéopathiques.</a:t>
            </a:r>
          </a:p>
          <a:p>
            <a:pPr defTabSz="869630" eaLnBrk="1" hangingPunct="1">
              <a:defRPr/>
            </a:pPr>
            <a:r>
              <a:rPr lang="fr-FR" altLang="fr-FR" sz="1100" i="1" dirty="0">
                <a:solidFill>
                  <a:srgbClr val="000000"/>
                </a:solidFill>
                <a:latin typeface="Arial" panose="020B0604020202020204" pitchFamily="34" charset="0"/>
              </a:rPr>
              <a:t>Nous aborderons </a:t>
            </a:r>
            <a:r>
              <a:rPr lang="fr-FR" altLang="fr-FR" sz="1100" i="1" dirty="0">
                <a:latin typeface="Arial" panose="020B0604020202020204" pitchFamily="34" charset="0"/>
              </a:rPr>
              <a:t>53 médicaments </a:t>
            </a:r>
            <a:r>
              <a:rPr lang="fr-FR" altLang="fr-FR" sz="1100" i="1" dirty="0">
                <a:solidFill>
                  <a:srgbClr val="000000"/>
                </a:solidFill>
                <a:latin typeface="Arial" panose="020B0604020202020204" pitchFamily="34" charset="0"/>
              </a:rPr>
              <a:t>utiles dans votre pratique officinale que ce soit en conseil ou pour commenter une prescription, mais nous nous fixons l’objectif que vous repartiez en maitrisant le </a:t>
            </a:r>
            <a:r>
              <a:rPr lang="fr-FR" altLang="fr-FR" sz="1100" i="1" dirty="0">
                <a:latin typeface="Arial" panose="020B0604020202020204" pitchFamily="34" charset="0"/>
              </a:rPr>
              <a:t>conseil d’une dizaine de médicaments.</a:t>
            </a:r>
          </a:p>
          <a:p>
            <a:pPr defTabSz="869630" eaLnBrk="1" hangingPunct="1">
              <a:defRPr/>
            </a:pPr>
            <a:r>
              <a:rPr lang="fr-FR" altLang="fr-FR" sz="1100" i="1" dirty="0">
                <a:solidFill>
                  <a:srgbClr val="000000"/>
                </a:solidFill>
                <a:latin typeface="Arial" panose="020B0604020202020204" pitchFamily="34" charset="0"/>
              </a:rPr>
              <a:t>Au niveau rythme, </a:t>
            </a:r>
            <a:r>
              <a:rPr lang="fr-FR" altLang="fr-FR" sz="1100" b="1" i="1" dirty="0">
                <a:solidFill>
                  <a:srgbClr val="000000"/>
                </a:solidFill>
                <a:latin typeface="Arial" panose="020B0604020202020204" pitchFamily="34" charset="0"/>
              </a:rPr>
              <a:t>nous alternerons entre des périodes de partage de nos expériences, des activités pédagogiques et des cas pratiques </a:t>
            </a:r>
            <a:r>
              <a:rPr lang="fr-FR" altLang="fr-FR" sz="1100" i="1" dirty="0">
                <a:solidFill>
                  <a:srgbClr val="000000"/>
                </a:solidFill>
                <a:latin typeface="Arial" panose="020B0604020202020204" pitchFamily="34" charset="0"/>
              </a:rPr>
              <a:t>pour que vous vous appropriez les différents conseils de médicaments. </a:t>
            </a:r>
          </a:p>
          <a:p>
            <a:pPr defTabSz="869630" eaLnBrk="1" hangingPunct="1">
              <a:defRPr/>
            </a:pPr>
            <a:r>
              <a:rPr lang="fr-FR" altLang="fr-FR" sz="1100" i="1" dirty="0">
                <a:solidFill>
                  <a:srgbClr val="000000"/>
                </a:solidFill>
                <a:latin typeface="Arial" panose="020B0604020202020204" pitchFamily="34" charset="0"/>
              </a:rPr>
              <a:t>Dans votre document prise de notes, vous </a:t>
            </a:r>
            <a:r>
              <a:rPr lang="fr-FR" altLang="fr-FR" sz="1100" i="1" dirty="0">
                <a:latin typeface="Arial" panose="020B0604020202020204" pitchFamily="34" charset="0"/>
              </a:rPr>
              <a:t>trouverez à la dernière page, votre </a:t>
            </a:r>
            <a:r>
              <a:rPr lang="fr-FR" altLang="fr-FR" sz="1100" b="1" i="1" dirty="0">
                <a:solidFill>
                  <a:srgbClr val="000000"/>
                </a:solidFill>
                <a:latin typeface="Arial" panose="020B0604020202020204" pitchFamily="34" charset="0"/>
              </a:rPr>
              <a:t>Plan d’action personnel</a:t>
            </a:r>
            <a:r>
              <a:rPr lang="fr-FR" altLang="fr-FR" sz="1100" i="1" dirty="0">
                <a:solidFill>
                  <a:srgbClr val="000000"/>
                </a:solidFill>
                <a:latin typeface="Arial" panose="020B0604020202020204" pitchFamily="34" charset="0"/>
              </a:rPr>
              <a:t> </a:t>
            </a:r>
            <a:r>
              <a:rPr lang="fr-FR" altLang="fr-FR" b="1" i="1" dirty="0">
                <a:solidFill>
                  <a:srgbClr val="000000"/>
                </a:solidFill>
              </a:rPr>
              <a:t>(PAP)</a:t>
            </a:r>
            <a:r>
              <a:rPr lang="fr-FR" altLang="fr-FR" i="1" dirty="0">
                <a:solidFill>
                  <a:srgbClr val="000000"/>
                </a:solidFill>
              </a:rPr>
              <a:t>.</a:t>
            </a:r>
            <a:r>
              <a:rPr lang="fr-FR" altLang="fr-FR" sz="1100" i="1" dirty="0">
                <a:solidFill>
                  <a:srgbClr val="000000"/>
                </a:solidFill>
                <a:latin typeface="Arial" panose="020B0604020202020204" pitchFamily="34" charset="0"/>
              </a:rPr>
              <a:t> C’est un outil, pour vous, qui est indispensable pour que vous repartiez avec des actions concrètes à expérimenter dès demain. Je vous invite à noter au fur et à mesure de la journée les points marquants pour vous, que vous avez envie de mettre en œuvre dès demain.</a:t>
            </a:r>
          </a:p>
          <a:p>
            <a:pPr defTabSz="869630" eaLnBrk="1" hangingPunct="1">
              <a:defRPr/>
            </a:pPr>
            <a:endParaRPr lang="fr-FR" altLang="fr-FR" sz="1100" b="1" dirty="0">
              <a:latin typeface="Arial" panose="020B0604020202020204" pitchFamily="34" charset="0"/>
              <a:sym typeface="Wingdings" panose="05000000000000000000" pitchFamily="2" charset="2"/>
            </a:endParaRPr>
          </a:p>
          <a:p>
            <a:pPr eaLnBrk="1" hangingPunct="1">
              <a:lnSpc>
                <a:spcPct val="90000"/>
              </a:lnSpc>
              <a:spcBef>
                <a:spcPts val="600"/>
              </a:spcBef>
              <a:buFont typeface="Wingdings" panose="05000000000000000000" pitchFamily="2" charset="2"/>
              <a:buChar char="è"/>
              <a:defRPr/>
            </a:pPr>
            <a:r>
              <a:rPr lang="fr-FR" altLang="fr-FR" sz="1100" dirty="0">
                <a:latin typeface="Arial" panose="020B0604020202020204" pitchFamily="34" charset="0"/>
                <a:sym typeface="Wingdings" panose="05000000000000000000" pitchFamily="2" charset="2"/>
              </a:rPr>
              <a:t> les </a:t>
            </a:r>
            <a:r>
              <a:rPr lang="fr-FR" altLang="fr-FR" sz="1100" b="1" dirty="0">
                <a:latin typeface="Arial" panose="020B0604020202020204" pitchFamily="34" charset="0"/>
                <a:sym typeface="Wingdings" panose="05000000000000000000" pitchFamily="2" charset="2"/>
              </a:rPr>
              <a:t>règles du jeu</a:t>
            </a:r>
            <a:r>
              <a:rPr lang="fr-FR" altLang="fr-FR" sz="1100" dirty="0">
                <a:latin typeface="Arial" panose="020B0604020202020204" pitchFamily="34" charset="0"/>
                <a:sym typeface="Wingdings" panose="05000000000000000000" pitchFamily="2" charset="2"/>
              </a:rPr>
              <a:t> :</a:t>
            </a:r>
          </a:p>
          <a:p>
            <a:pPr marL="172974" lvl="1" eaLnBrk="1" hangingPunct="1">
              <a:lnSpc>
                <a:spcPct val="90000"/>
              </a:lnSpc>
              <a:buFontTx/>
              <a:buChar char="•"/>
              <a:defRPr/>
            </a:pPr>
            <a:r>
              <a:rPr lang="fr-FR" altLang="fr-FR" sz="1100" dirty="0">
                <a:latin typeface="Arial" panose="020B0604020202020204" pitchFamily="34" charset="0"/>
                <a:sym typeface="Wingdings" panose="05000000000000000000" pitchFamily="2" charset="2"/>
              </a:rPr>
              <a:t> téléphones portables allumés </a:t>
            </a:r>
            <a:r>
              <a:rPr lang="fr-FR" altLang="fr-FR" sz="1100" b="1" dirty="0">
                <a:latin typeface="Arial" panose="020B0604020202020204" pitchFamily="34" charset="0"/>
                <a:sym typeface="Wingdings" panose="05000000000000000000" pitchFamily="2" charset="2"/>
              </a:rPr>
              <a:t>uniquement</a:t>
            </a:r>
            <a:r>
              <a:rPr lang="fr-FR" altLang="fr-FR" sz="1100" dirty="0">
                <a:latin typeface="Arial" panose="020B0604020202020204" pitchFamily="34" charset="0"/>
                <a:sym typeface="Wingdings" panose="05000000000000000000" pitchFamily="2" charset="2"/>
              </a:rPr>
              <a:t> pendant les pauses</a:t>
            </a:r>
          </a:p>
          <a:p>
            <a:pPr marL="172974" lvl="1" eaLnBrk="1" hangingPunct="1">
              <a:lnSpc>
                <a:spcPct val="90000"/>
              </a:lnSpc>
              <a:buFontTx/>
              <a:buChar char="•"/>
              <a:defRPr/>
            </a:pPr>
            <a:r>
              <a:rPr lang="fr-FR" altLang="fr-FR" sz="1100" dirty="0">
                <a:latin typeface="Arial" panose="020B0604020202020204" pitchFamily="34" charset="0"/>
                <a:sym typeface="Wingdings" panose="05000000000000000000" pitchFamily="2" charset="2"/>
              </a:rPr>
              <a:t> tutoiement / vouvoiement</a:t>
            </a:r>
          </a:p>
          <a:p>
            <a:pPr marL="172974" lvl="1" eaLnBrk="1" hangingPunct="1">
              <a:lnSpc>
                <a:spcPct val="90000"/>
              </a:lnSpc>
              <a:buFontTx/>
              <a:buChar char="•"/>
              <a:defRPr/>
            </a:pPr>
            <a:r>
              <a:rPr lang="fr-FR" altLang="fr-FR" sz="1100" dirty="0">
                <a:latin typeface="Arial" panose="020B0604020202020204" pitchFamily="34" charset="0"/>
                <a:sym typeface="Wingdings" panose="05000000000000000000" pitchFamily="2" charset="2"/>
              </a:rPr>
              <a:t> écoute / échange / respect / droit à l’erreur / expérimentation</a:t>
            </a:r>
          </a:p>
          <a:p>
            <a:pPr eaLnBrk="1" hangingPunct="1">
              <a:lnSpc>
                <a:spcPct val="90000"/>
              </a:lnSpc>
              <a:defRPr/>
            </a:pPr>
            <a:r>
              <a:rPr lang="fr-FR" altLang="fr-FR" sz="1100" b="1" dirty="0">
                <a:latin typeface="Arial" panose="020B0604020202020204" pitchFamily="34" charset="0"/>
                <a:sym typeface="Wingdings" panose="05000000000000000000" pitchFamily="2" charset="2"/>
              </a:rPr>
              <a:t>Valider</a:t>
            </a:r>
            <a:r>
              <a:rPr lang="fr-FR" altLang="fr-FR" sz="1100" dirty="0">
                <a:latin typeface="Arial" panose="020B0604020202020204" pitchFamily="34" charset="0"/>
                <a:sym typeface="Wingdings" panose="05000000000000000000" pitchFamily="2" charset="2"/>
              </a:rPr>
              <a:t> avec le groupe ces règles du jeu</a:t>
            </a:r>
          </a:p>
          <a:p>
            <a:endParaRPr lang="fr-FR" dirty="0"/>
          </a:p>
        </p:txBody>
      </p:sp>
    </p:spTree>
    <p:extLst>
      <p:ext uri="{BB962C8B-B14F-4D97-AF65-F5344CB8AC3E}">
        <p14:creationId xmlns:p14="http://schemas.microsoft.com/office/powerpoint/2010/main" val="10812942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41680" y="4716464"/>
            <a:ext cx="6055995" cy="4762816"/>
          </a:xfrm>
        </p:spPr>
        <p:txBody>
          <a:bodyPr/>
          <a:lstStyle/>
          <a:p>
            <a:r>
              <a:rPr lang="fr-FR" b="1" u="sng" dirty="0"/>
              <a:t>Commentaires</a:t>
            </a:r>
          </a:p>
          <a:p>
            <a:pPr marL="171450" indent="-171450">
              <a:spcBef>
                <a:spcPts val="600"/>
              </a:spcBef>
              <a:buFont typeface="Arial" panose="020B0604020202020204" pitchFamily="34" charset="0"/>
              <a:buChar char="•"/>
            </a:pPr>
            <a:r>
              <a:rPr lang="fr-FR" b="1" dirty="0"/>
              <a:t>Les interroger sur les opportunités de conseil </a:t>
            </a:r>
            <a:r>
              <a:rPr lang="fr-FR" dirty="0"/>
              <a:t>qu’ils visualisent et </a:t>
            </a:r>
            <a:r>
              <a:rPr lang="fr-FR" b="1" dirty="0"/>
              <a:t>partager les astuces </a:t>
            </a:r>
            <a:r>
              <a:rPr lang="fr-FR" dirty="0"/>
              <a:t>qui permettent de les saisir</a:t>
            </a:r>
          </a:p>
          <a:p>
            <a:r>
              <a:rPr lang="fr-FR" u="sng" dirty="0"/>
              <a:t>Par exemple </a:t>
            </a:r>
            <a:r>
              <a:rPr lang="fr-FR" dirty="0"/>
              <a:t>: y penser </a:t>
            </a:r>
          </a:p>
          <a:p>
            <a:pPr marL="171450" indent="-171450">
              <a:spcBef>
                <a:spcPts val="1200"/>
              </a:spcBef>
              <a:buFontTx/>
              <a:buChar char="-"/>
            </a:pPr>
            <a:r>
              <a:rPr lang="fr-FR" dirty="0"/>
              <a:t>lors d’une </a:t>
            </a:r>
            <a:r>
              <a:rPr lang="fr-FR" b="1" dirty="0"/>
              <a:t>demande de conseil mémoire </a:t>
            </a:r>
            <a:r>
              <a:rPr lang="fr-FR" dirty="0"/>
              <a:t>pour des étudiants (examens) </a:t>
            </a:r>
          </a:p>
          <a:p>
            <a:pPr marL="171450" indent="-171450">
              <a:buFontTx/>
              <a:buChar char="-"/>
            </a:pPr>
            <a:r>
              <a:rPr lang="fr-FR" dirty="0"/>
              <a:t>lors d’un départ en vacances pour la </a:t>
            </a:r>
            <a:r>
              <a:rPr lang="fr-FR" b="1" dirty="0"/>
              <a:t>peur de l’avion ou conseil associé </a:t>
            </a:r>
            <a:r>
              <a:rPr lang="fr-FR" dirty="0"/>
              <a:t>demande de conseil</a:t>
            </a:r>
            <a:r>
              <a:rPr lang="fr-FR" b="1" dirty="0"/>
              <a:t> mal des transports</a:t>
            </a:r>
          </a:p>
          <a:p>
            <a:pPr marL="171450" indent="-171450">
              <a:buFontTx/>
              <a:buChar char="-"/>
            </a:pPr>
            <a:r>
              <a:rPr lang="fr-FR" dirty="0"/>
              <a:t>pour toute personne qui a des </a:t>
            </a:r>
            <a:r>
              <a:rPr lang="fr-FR" b="1" dirty="0"/>
              <a:t>examens médicaux </a:t>
            </a:r>
            <a:r>
              <a:rPr lang="fr-FR" dirty="0"/>
              <a:t>lorsque l’enjeu est important (stress de l’examen, stress de l’attente des résultats…) </a:t>
            </a:r>
          </a:p>
          <a:p>
            <a:r>
              <a:rPr lang="fr-FR" dirty="0">
                <a:sym typeface="MS Outlook" panose="05010100010000000000" pitchFamily="2" charset="2"/>
              </a:rPr>
              <a:t> </a:t>
            </a:r>
            <a:r>
              <a:rPr lang="fr-FR" dirty="0"/>
              <a:t>achat de </a:t>
            </a:r>
            <a:r>
              <a:rPr lang="fr-FR" b="1" dirty="0"/>
              <a:t>produits de contraste </a:t>
            </a:r>
            <a:r>
              <a:rPr lang="fr-FR" dirty="0"/>
              <a:t>pour scanner, IRM</a:t>
            </a:r>
          </a:p>
          <a:p>
            <a:pPr marL="171450" indent="-171450">
              <a:buFontTx/>
              <a:buChar char="-"/>
            </a:pPr>
            <a:r>
              <a:rPr lang="fr-FR" dirty="0"/>
              <a:t>pour les </a:t>
            </a:r>
            <a:r>
              <a:rPr lang="fr-FR" b="1" dirty="0"/>
              <a:t>aidants</a:t>
            </a:r>
            <a:r>
              <a:rPr lang="fr-FR" dirty="0"/>
              <a:t> au cours d’une maladie grave (</a:t>
            </a:r>
            <a:r>
              <a:rPr lang="fr-FR" dirty="0" err="1"/>
              <a:t>onco</a:t>
            </a:r>
            <a:r>
              <a:rPr lang="fr-FR" dirty="0"/>
              <a:t>);</a:t>
            </a:r>
          </a:p>
          <a:p>
            <a:pPr marL="171450" indent="-171450">
              <a:buFontTx/>
              <a:buChar char="-"/>
            </a:pPr>
            <a:r>
              <a:rPr lang="fr-FR" dirty="0"/>
              <a:t>pour les personnes en </a:t>
            </a:r>
            <a:r>
              <a:rPr lang="fr-FR" b="1" dirty="0"/>
              <a:t>horaire décalé </a:t>
            </a:r>
            <a:r>
              <a:rPr lang="fr-FR" dirty="0"/>
              <a:t>: jet </a:t>
            </a:r>
            <a:r>
              <a:rPr lang="fr-FR" dirty="0" err="1"/>
              <a:t>lag</a:t>
            </a:r>
            <a:r>
              <a:rPr lang="fr-FR" dirty="0"/>
              <a:t> ou horaires de travail (gardes, équipes en ⅜)</a:t>
            </a:r>
          </a:p>
          <a:p>
            <a:endParaRPr lang="fr-FR" dirty="0"/>
          </a:p>
          <a:p>
            <a:r>
              <a:rPr lang="fr-FR" b="1" dirty="0"/>
              <a:t>En conseil associé</a:t>
            </a:r>
            <a:r>
              <a:rPr lang="fr-FR" dirty="0"/>
              <a:t>, lors d’une </a:t>
            </a:r>
            <a:r>
              <a:rPr lang="fr-FR" b="1" dirty="0"/>
              <a:t>demande de </a:t>
            </a:r>
            <a:r>
              <a:rPr lang="fr-FR" b="1" dirty="0" err="1"/>
              <a:t>magnesium</a:t>
            </a:r>
            <a:r>
              <a:rPr lang="fr-FR" b="1" dirty="0"/>
              <a:t> </a:t>
            </a:r>
            <a:r>
              <a:rPr lang="fr-FR" dirty="0"/>
              <a:t>ou de </a:t>
            </a:r>
            <a:r>
              <a:rPr lang="fr-FR" b="1" dirty="0"/>
              <a:t>phyto ou </a:t>
            </a:r>
            <a:r>
              <a:rPr lang="fr-FR" b="1" dirty="0" err="1"/>
              <a:t>aroma</a:t>
            </a:r>
            <a:r>
              <a:rPr lang="fr-FR" b="1" dirty="0"/>
              <a:t> </a:t>
            </a:r>
            <a:r>
              <a:rPr lang="fr-FR" dirty="0"/>
              <a:t>pour l’anxiété, ou de </a:t>
            </a:r>
            <a:r>
              <a:rPr lang="fr-FR" b="1" dirty="0" err="1"/>
              <a:t>melatonine</a:t>
            </a:r>
            <a:r>
              <a:rPr lang="fr-FR" dirty="0"/>
              <a:t> ou de </a:t>
            </a:r>
            <a:r>
              <a:rPr lang="fr-FR" b="1" dirty="0" err="1"/>
              <a:t>doxylamine</a:t>
            </a:r>
            <a:r>
              <a:rPr lang="fr-FR" dirty="0"/>
              <a:t> pour le sommeil</a:t>
            </a:r>
          </a:p>
          <a:p>
            <a:endParaRPr lang="fr-FR" dirty="0"/>
          </a:p>
          <a:p>
            <a:r>
              <a:rPr lang="fr-FR" b="1" dirty="0"/>
              <a:t>En conseil associé avec une ordonnance </a:t>
            </a:r>
            <a:r>
              <a:rPr lang="fr-FR" dirty="0"/>
              <a:t>: </a:t>
            </a:r>
          </a:p>
          <a:p>
            <a:pPr marL="171450" indent="-171450">
              <a:buFontTx/>
              <a:buChar char="-"/>
            </a:pPr>
            <a:r>
              <a:rPr lang="fr-FR" dirty="0"/>
              <a:t>lors d’une demande de renouvellement d’ordonnance de </a:t>
            </a:r>
            <a:r>
              <a:rPr lang="fr-FR" dirty="0" err="1"/>
              <a:t>benzodiazepine</a:t>
            </a:r>
            <a:r>
              <a:rPr lang="fr-FR" dirty="0"/>
              <a:t> ou d’une délivrance de somnifère prescrit pour 7 jours </a:t>
            </a:r>
          </a:p>
          <a:p>
            <a:pPr marL="171450" indent="-171450">
              <a:buFontTx/>
              <a:buChar char="-"/>
            </a:pPr>
            <a:r>
              <a:rPr lang="fr-FR" dirty="0"/>
              <a:t>avec une ordonnance de topiques pour un psoriasis ou un eczéma</a:t>
            </a:r>
          </a:p>
          <a:p>
            <a:r>
              <a:rPr lang="fr-FR" dirty="0"/>
              <a:t> </a:t>
            </a:r>
          </a:p>
          <a:p>
            <a:r>
              <a:rPr lang="fr-FR" dirty="0">
                <a:sym typeface="Wingdings" panose="05000000000000000000" pitchFamily="2" charset="2"/>
              </a:rPr>
              <a:t> </a:t>
            </a:r>
            <a:r>
              <a:rPr lang="fr-FR" b="1" dirty="0">
                <a:sym typeface="Wingdings" panose="05000000000000000000" pitchFamily="2" charset="2"/>
              </a:rPr>
              <a:t>POSER DES QUESTIONS</a:t>
            </a:r>
            <a:endParaRPr lang="fr-FR" b="1" dirty="0"/>
          </a:p>
        </p:txBody>
      </p:sp>
    </p:spTree>
    <p:extLst>
      <p:ext uri="{BB962C8B-B14F-4D97-AF65-F5344CB8AC3E}">
        <p14:creationId xmlns:p14="http://schemas.microsoft.com/office/powerpoint/2010/main" val="1549688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Commentaires</a:t>
            </a:r>
          </a:p>
          <a:p>
            <a:endParaRPr lang="fr-FR" dirty="0"/>
          </a:p>
          <a:p>
            <a:r>
              <a:rPr lang="fr-FR" dirty="0"/>
              <a:t>Cas comptoir à traiter collégialement</a:t>
            </a:r>
          </a:p>
          <a:p>
            <a:pPr marL="171450" indent="-171450">
              <a:spcBef>
                <a:spcPts val="600"/>
              </a:spcBef>
              <a:buFont typeface="Arial" panose="020B0604020202020204" pitchFamily="34" charset="0"/>
              <a:buChar char="•"/>
            </a:pPr>
            <a:r>
              <a:rPr lang="fr-FR" b="1" dirty="0"/>
              <a:t>Afficher la demande de conseil</a:t>
            </a:r>
          </a:p>
          <a:p>
            <a:pPr marL="171450" indent="-171450">
              <a:spcBef>
                <a:spcPts val="600"/>
              </a:spcBef>
              <a:buFont typeface="Arial" panose="020B0604020202020204" pitchFamily="34" charset="0"/>
              <a:buChar char="•"/>
            </a:pPr>
            <a:r>
              <a:rPr lang="fr-FR" b="1" dirty="0"/>
              <a:t>Les interroger sur la démarche</a:t>
            </a:r>
            <a:r>
              <a:rPr lang="fr-FR" dirty="0"/>
              <a:t> (méthodologie de conseil)</a:t>
            </a:r>
          </a:p>
          <a:p>
            <a:pPr>
              <a:spcBef>
                <a:spcPts val="600"/>
              </a:spcBef>
            </a:pPr>
            <a:endParaRPr lang="fr-FR" dirty="0"/>
          </a:p>
        </p:txBody>
      </p:sp>
    </p:spTree>
    <p:extLst>
      <p:ext uri="{BB962C8B-B14F-4D97-AF65-F5344CB8AC3E}">
        <p14:creationId xmlns:p14="http://schemas.microsoft.com/office/powerpoint/2010/main" val="1951160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16280" y="4365944"/>
            <a:ext cx="6081395" cy="5263831"/>
          </a:xfrm>
        </p:spPr>
        <p:txBody>
          <a:bodyPr/>
          <a:lstStyle/>
          <a:p>
            <a:r>
              <a:rPr lang="fr-FR" b="1" u="sng" dirty="0"/>
              <a:t>Commentaires</a:t>
            </a:r>
            <a:r>
              <a:rPr lang="fr-FR" dirty="0"/>
              <a:t> :</a:t>
            </a:r>
          </a:p>
          <a:p>
            <a:endParaRPr lang="fr-FR" dirty="0"/>
          </a:p>
          <a:p>
            <a:pPr marL="171450" indent="-171450">
              <a:spcBef>
                <a:spcPct val="50000"/>
              </a:spcBef>
              <a:buFont typeface="Arial" panose="020B0604020202020204" pitchFamily="34" charset="0"/>
              <a:buChar char="•"/>
            </a:pPr>
            <a:r>
              <a:rPr lang="fr-FR" altLang="fr-FR" sz="1100" b="1" dirty="0"/>
              <a:t>Compléter la maison au fur et à mesure </a:t>
            </a:r>
            <a:r>
              <a:rPr lang="fr-FR" altLang="fr-FR" sz="1100" dirty="0"/>
              <a:t>en les interpelant sur les questions et informations à noter dans chaque cadran</a:t>
            </a:r>
          </a:p>
          <a:p>
            <a:pPr>
              <a:buClr>
                <a:srgbClr val="0099CC"/>
              </a:buClr>
            </a:pPr>
            <a:r>
              <a:rPr lang="fr-FR" altLang="fr-FR" b="1" dirty="0"/>
              <a:t>Depuis quand avez-vous ces troubles du sommeil ? </a:t>
            </a:r>
          </a:p>
          <a:p>
            <a:pPr>
              <a:spcBef>
                <a:spcPts val="300"/>
              </a:spcBef>
              <a:buClr>
                <a:srgbClr val="0099CC"/>
              </a:buClr>
            </a:pPr>
            <a:r>
              <a:rPr lang="fr-FR" altLang="fr-FR" i="1" dirty="0"/>
              <a:t>Depuis 2 à 3 semaines.</a:t>
            </a:r>
          </a:p>
          <a:p>
            <a:pPr>
              <a:buClr>
                <a:srgbClr val="0099CC"/>
              </a:buClr>
            </a:pPr>
            <a:r>
              <a:rPr lang="fr-FR" altLang="fr-FR" b="1" dirty="0"/>
              <a:t>S’est-il produit un évènement dans ces 2 à 3 semaines qui pourrait expliquer ces troubles ?</a:t>
            </a:r>
            <a:r>
              <a:rPr lang="fr-FR" altLang="fr-FR" dirty="0"/>
              <a:t> </a:t>
            </a:r>
          </a:p>
          <a:p>
            <a:pPr>
              <a:spcBef>
                <a:spcPts val="300"/>
              </a:spcBef>
              <a:buClr>
                <a:srgbClr val="0099CC"/>
              </a:buClr>
            </a:pPr>
            <a:r>
              <a:rPr lang="fr-FR" altLang="fr-FR" i="1" dirty="0"/>
              <a:t>J’ai des soucis dans mon travail ; je n’arrête pas d’y penser. </a:t>
            </a:r>
          </a:p>
          <a:p>
            <a:pPr>
              <a:buClr>
                <a:srgbClr val="0099CC"/>
              </a:buClr>
            </a:pPr>
            <a:r>
              <a:rPr lang="fr-FR" altLang="fr-FR" b="1" dirty="0"/>
              <a:t>Comment se manifestent ces troubles du sommeil ?</a:t>
            </a:r>
            <a:r>
              <a:rPr lang="fr-FR" altLang="fr-FR" dirty="0"/>
              <a:t> </a:t>
            </a:r>
          </a:p>
          <a:p>
            <a:pPr>
              <a:spcBef>
                <a:spcPts val="300"/>
              </a:spcBef>
              <a:buClr>
                <a:srgbClr val="0099CC"/>
              </a:buClr>
            </a:pPr>
            <a:r>
              <a:rPr lang="fr-FR" altLang="fr-FR" i="1" dirty="0"/>
              <a:t>J’ai du mal à m’endormir, puis je me réveille au milieu de la nuit et je ressasse les soucis. </a:t>
            </a:r>
          </a:p>
          <a:p>
            <a:pPr>
              <a:buClr>
                <a:srgbClr val="0099CC"/>
              </a:buClr>
            </a:pPr>
            <a:r>
              <a:rPr lang="fr-FR" altLang="fr-FR" b="1" dirty="0"/>
              <a:t>Et la journée, comment ça se passe ?</a:t>
            </a:r>
          </a:p>
          <a:p>
            <a:pPr>
              <a:spcBef>
                <a:spcPts val="300"/>
              </a:spcBef>
              <a:buClr>
                <a:srgbClr val="0099CC"/>
              </a:buClr>
            </a:pPr>
            <a:r>
              <a:rPr lang="fr-FR" altLang="fr-FR" i="1" dirty="0"/>
              <a:t>Je bois beaucoup de café pour tenir le coup. Je suis fatiguée, j’ai du mal à me concentrer. Du coup, je suis de mauvaise humeur et facilement irritable.</a:t>
            </a:r>
            <a:r>
              <a:rPr lang="fr-FR" altLang="fr-FR" dirty="0"/>
              <a:t> </a:t>
            </a:r>
          </a:p>
          <a:p>
            <a:pPr marL="171450" indent="-171450">
              <a:spcBef>
                <a:spcPts val="600"/>
              </a:spcBef>
              <a:buFont typeface="Arial" panose="020B0604020202020204" pitchFamily="34" charset="0"/>
              <a:buChar char="•"/>
            </a:pPr>
            <a:r>
              <a:rPr lang="fr-FR" altLang="fr-FR" sz="1100" b="1" dirty="0"/>
              <a:t>Les interroger </a:t>
            </a:r>
          </a:p>
          <a:p>
            <a:pPr>
              <a:spcBef>
                <a:spcPct val="50000"/>
              </a:spcBef>
            </a:pPr>
            <a:r>
              <a:rPr lang="fr-FR" altLang="fr-FR" sz="1800" dirty="0">
                <a:latin typeface="Arial" panose="020B0604020202020204" pitchFamily="34" charset="0"/>
                <a:sym typeface="Webdings" panose="05030102010509060703" pitchFamily="18" charset="2"/>
              </a:rPr>
              <a:t></a:t>
            </a:r>
            <a:r>
              <a:rPr lang="fr-FR" altLang="fr-FR" sz="1100" i="1" dirty="0"/>
              <a:t>Quels mots clés vont vous permettre d’orienter votre conseil ?</a:t>
            </a:r>
            <a:r>
              <a:rPr lang="fr-FR" altLang="fr-FR" sz="1100" dirty="0"/>
              <a:t> </a:t>
            </a:r>
          </a:p>
          <a:p>
            <a:pPr marL="171450" indent="-171450">
              <a:spcBef>
                <a:spcPct val="50000"/>
              </a:spcBef>
              <a:buFont typeface="Arial" panose="020B0604020202020204" pitchFamily="34" charset="0"/>
              <a:buChar char="•"/>
            </a:pPr>
            <a:r>
              <a:rPr lang="fr-FR" altLang="fr-FR" dirty="0"/>
              <a:t>Individuellement, </a:t>
            </a:r>
            <a:r>
              <a:rPr lang="fr-FR" altLang="fr-FR" b="1" dirty="0"/>
              <a:t>leur laisser 1 minute pour écrire leur conseil (médicaments</a:t>
            </a:r>
            <a:r>
              <a:rPr lang="fr-FR" altLang="fr-FR" b="1" baseline="0" dirty="0"/>
              <a:t> et posologie)</a:t>
            </a:r>
            <a:endParaRPr lang="fr-FR" altLang="fr-FR" b="1" dirty="0"/>
          </a:p>
          <a:p>
            <a:pPr marL="171450" indent="-171450">
              <a:spcBef>
                <a:spcPct val="50000"/>
              </a:spcBef>
              <a:buFont typeface="Arial" panose="020B0604020202020204" pitchFamily="34" charset="0"/>
              <a:buChar char="•"/>
            </a:pPr>
            <a:r>
              <a:rPr lang="fr-FR" altLang="fr-FR" b="1" dirty="0"/>
              <a:t>Partager</a:t>
            </a:r>
            <a:r>
              <a:rPr lang="fr-FR" altLang="fr-FR" dirty="0"/>
              <a:t> avec le groupe en justifiant les choix</a:t>
            </a:r>
          </a:p>
          <a:p>
            <a:pPr marL="171450" indent="-171450">
              <a:spcBef>
                <a:spcPct val="50000"/>
              </a:spcBef>
              <a:buFont typeface="Arial" panose="020B0604020202020204" pitchFamily="34" charset="0"/>
              <a:buChar char="•"/>
            </a:pPr>
            <a:endParaRPr lang="fr-FR" altLang="fr-FR" dirty="0"/>
          </a:p>
          <a:p>
            <a:pPr marL="171450" indent="-171450">
              <a:spcBef>
                <a:spcPct val="50000"/>
              </a:spcBef>
              <a:buFont typeface="Arial" panose="020B0604020202020204" pitchFamily="34" charset="0"/>
              <a:buChar char="•"/>
            </a:pPr>
            <a:r>
              <a:rPr lang="fr-FR" altLang="fr-FR" b="1" dirty="0"/>
              <a:t>Leur proposer de compléter leur plan d’action personnel</a:t>
            </a:r>
            <a:endParaRPr lang="fr-FR" altLang="fr-FR" dirty="0"/>
          </a:p>
        </p:txBody>
      </p:sp>
    </p:spTree>
    <p:extLst>
      <p:ext uri="{BB962C8B-B14F-4D97-AF65-F5344CB8AC3E}">
        <p14:creationId xmlns:p14="http://schemas.microsoft.com/office/powerpoint/2010/main" val="3337713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Espace réservé de l'image des diapositives 1"/>
          <p:cNvSpPr>
            <a:spLocks noGrp="1" noRot="1" noChangeAspect="1" noTextEdit="1"/>
          </p:cNvSpPr>
          <p:nvPr>
            <p:ph type="sldImg"/>
          </p:nvPr>
        </p:nvSpPr>
        <p:spPr>
          <a:xfrm>
            <a:off x="92075" y="746125"/>
            <a:ext cx="6615113" cy="3721100"/>
          </a:xfrm>
          <a:ln/>
        </p:spPr>
      </p:sp>
      <p:sp>
        <p:nvSpPr>
          <p:cNvPr id="118788" name="Rectangle 3"/>
          <p:cNvSpPr>
            <a:spLocks noGrp="1" noChangeArrowheads="1"/>
          </p:cNvSpPr>
          <p:nvPr>
            <p:ph type="body" idx="1"/>
          </p:nvPr>
        </p:nvSpPr>
        <p:spPr>
          <a:xfrm>
            <a:off x="679451" y="4714875"/>
            <a:ext cx="5948363" cy="4467225"/>
          </a:xfrm>
        </p:spPr>
        <p:txBody>
          <a:bodyPr lIns="95540" tIns="47769" rIns="95540" bIns="47769"/>
          <a:lstStyle/>
          <a:p>
            <a:pPr eaLnBrk="1" hangingPunct="1">
              <a:defRPr/>
            </a:pPr>
            <a:r>
              <a:rPr lang="fr-FR" altLang="fr-FR" sz="1100" b="1" u="sng" dirty="0">
                <a:latin typeface="Arial" panose="020B0604020202020204" pitchFamily="34" charset="0"/>
              </a:rPr>
              <a:t>Commentaires</a:t>
            </a:r>
            <a:r>
              <a:rPr lang="fr-FR" altLang="fr-FR" sz="1100" dirty="0">
                <a:latin typeface="Arial" panose="020B0604020202020204" pitchFamily="34" charset="0"/>
              </a:rPr>
              <a:t> : 					</a:t>
            </a:r>
          </a:p>
          <a:p>
            <a:pPr eaLnBrk="1" hangingPunct="1">
              <a:defRPr/>
            </a:pPr>
            <a:endParaRPr lang="fr-FR" altLang="fr-FR" sz="1100" dirty="0">
              <a:latin typeface="Arial" panose="020B0604020202020204" pitchFamily="34" charset="0"/>
            </a:endParaRP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Présenter l’objectif et les règles du jeu</a:t>
            </a:r>
            <a:r>
              <a:rPr lang="fr-FR" altLang="fr-FR" sz="1100" dirty="0">
                <a:latin typeface="Arial" panose="020B0604020202020204" pitchFamily="34" charset="0"/>
              </a:rPr>
              <a:t> </a:t>
            </a:r>
          </a:p>
          <a:p>
            <a:pPr marL="171387" indent="-171387" eaLnBrk="1" hangingPunct="1">
              <a:buFont typeface="Arial" panose="020B0604020202020204" pitchFamily="34" charset="0"/>
              <a:buChar char="•"/>
              <a:defRPr/>
            </a:pPr>
            <a:endParaRPr lang="fr-FR" altLang="fr-FR" sz="1100" dirty="0">
              <a:latin typeface="Arial" panose="020B0604020202020204" pitchFamily="34" charset="0"/>
            </a:endParaRP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Repréciser les différentes notions</a:t>
            </a:r>
            <a:r>
              <a:rPr lang="fr-FR" altLang="fr-FR" sz="1100" b="1" baseline="0" dirty="0">
                <a:latin typeface="Arial" panose="020B0604020202020204" pitchFamily="34" charset="0"/>
              </a:rPr>
              <a:t> </a:t>
            </a:r>
            <a:r>
              <a:rPr lang="fr-FR" altLang="fr-FR" sz="1100" b="1" dirty="0">
                <a:latin typeface="Arial" panose="020B0604020202020204" pitchFamily="34" charset="0"/>
              </a:rPr>
              <a:t>si nécessaire </a:t>
            </a:r>
          </a:p>
          <a:p>
            <a:pPr marL="171387" indent="-171387" eaLnBrk="1" hangingPunct="1">
              <a:buFont typeface="Arial" panose="020B0604020202020204" pitchFamily="34" charset="0"/>
              <a:buChar char="•"/>
              <a:defRPr/>
            </a:pPr>
            <a:endParaRPr lang="fr-FR" altLang="fr-FR" sz="1100" b="1" dirty="0">
              <a:latin typeface="Arial" panose="020B0604020202020204" pitchFamily="34" charset="0"/>
            </a:endParaRP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S’assurer de la bonne compréhension de la méthodologie</a:t>
            </a:r>
            <a:r>
              <a:rPr lang="fr-FR" altLang="fr-FR" sz="1100" b="1" baseline="0" dirty="0">
                <a:latin typeface="Arial" panose="020B0604020202020204" pitchFamily="34" charset="0"/>
              </a:rPr>
              <a:t> de conseil</a:t>
            </a:r>
            <a:r>
              <a:rPr lang="fr-FR" altLang="fr-FR" sz="1100" b="1" dirty="0">
                <a:latin typeface="Arial" panose="020B0604020202020204" pitchFamily="34" charset="0"/>
              </a:rPr>
              <a:t> comme aide pour déterminer le médicament, la dilution et la posologie.</a:t>
            </a:r>
          </a:p>
          <a:p>
            <a:pPr eaLnBrk="1" hangingPunct="1">
              <a:defRPr/>
            </a:pPr>
            <a:endParaRPr lang="fr-FR" altLang="fr-FR" sz="1100" dirty="0">
              <a:latin typeface="Arial" panose="020B0604020202020204" pitchFamily="34" charset="0"/>
            </a:endParaRPr>
          </a:p>
        </p:txBody>
      </p:sp>
    </p:spTree>
    <p:extLst>
      <p:ext uri="{BB962C8B-B14F-4D97-AF65-F5344CB8AC3E}">
        <p14:creationId xmlns:p14="http://schemas.microsoft.com/office/powerpoint/2010/main" val="3148389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1026"/>
          <p:cNvSpPr>
            <a:spLocks noGrp="1" noRot="1" noChangeAspect="1" noChangeArrowheads="1" noTextEdit="1"/>
          </p:cNvSpPr>
          <p:nvPr>
            <p:ph type="sldImg"/>
          </p:nvPr>
        </p:nvSpPr>
        <p:spPr>
          <a:xfrm>
            <a:off x="473075" y="746125"/>
            <a:ext cx="5949950" cy="3348038"/>
          </a:xfrm>
          <a:ln/>
        </p:spPr>
      </p:sp>
      <p:sp>
        <p:nvSpPr>
          <p:cNvPr id="166916" name="Rectangle 1027"/>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8560228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Rot="1" noChangeAspect="1" noChangeArrowheads="1" noTextEdit="1"/>
          </p:cNvSpPr>
          <p:nvPr>
            <p:ph type="sldImg"/>
          </p:nvPr>
        </p:nvSpPr>
        <p:spPr>
          <a:xfrm>
            <a:off x="471488" y="746125"/>
            <a:ext cx="5949950" cy="3348038"/>
          </a:xfrm>
          <a:ln/>
        </p:spPr>
      </p:sp>
      <p:sp>
        <p:nvSpPr>
          <p:cNvPr id="168964" name="Rectangle 3"/>
          <p:cNvSpPr>
            <a:spLocks noGrp="1" noChangeArrowheads="1"/>
          </p:cNvSpPr>
          <p:nvPr>
            <p:ph type="body" idx="1"/>
          </p:nvPr>
        </p:nvSpPr>
        <p:spPr>
          <a:xfrm>
            <a:off x="908051" y="4714875"/>
            <a:ext cx="4981575" cy="4467225"/>
          </a:xfrm>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1843045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2"/>
          <p:cNvSpPr>
            <a:spLocks noGrp="1" noRot="1" noChangeAspect="1" noChangeArrowheads="1" noTextEdit="1"/>
          </p:cNvSpPr>
          <p:nvPr>
            <p:ph type="sldImg"/>
          </p:nvPr>
        </p:nvSpPr>
        <p:spPr>
          <a:xfrm>
            <a:off x="473075" y="746125"/>
            <a:ext cx="5949950" cy="3348038"/>
          </a:xfrm>
          <a:ln/>
        </p:spPr>
      </p:sp>
      <p:sp>
        <p:nvSpPr>
          <p:cNvPr id="171012" name="Rectangle 3"/>
          <p:cNvSpPr>
            <a:spLocks noGrp="1" noChangeArrowheads="1"/>
          </p:cNvSpPr>
          <p:nvPr>
            <p:ph type="body" idx="1"/>
          </p:nvPr>
        </p:nvSpPr>
        <p:spPr>
          <a:noFill/>
        </p:spPr>
        <p:txBody>
          <a:bodyPr/>
          <a:lstStyle/>
          <a:p>
            <a:pPr eaLnBrk="1" hangingPunct="1"/>
            <a:endParaRPr lang="fr-FR" altLang="fr-FR" i="1" dirty="0">
              <a:latin typeface="Courier" pitchFamily="49" charset="0"/>
            </a:endParaRPr>
          </a:p>
        </p:txBody>
      </p:sp>
    </p:spTree>
    <p:extLst>
      <p:ext uri="{BB962C8B-B14F-4D97-AF65-F5344CB8AC3E}">
        <p14:creationId xmlns:p14="http://schemas.microsoft.com/office/powerpoint/2010/main" val="14897570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2"/>
          <p:cNvSpPr>
            <a:spLocks noGrp="1" noRot="1" noChangeAspect="1" noChangeArrowheads="1" noTextEdit="1"/>
          </p:cNvSpPr>
          <p:nvPr>
            <p:ph type="sldImg"/>
          </p:nvPr>
        </p:nvSpPr>
        <p:spPr>
          <a:xfrm>
            <a:off x="473075" y="746125"/>
            <a:ext cx="5949950" cy="3348038"/>
          </a:xfrm>
          <a:ln/>
        </p:spPr>
      </p:sp>
      <p:sp>
        <p:nvSpPr>
          <p:cNvPr id="175108" name="Rectangle 3"/>
          <p:cNvSpPr>
            <a:spLocks noGrp="1" noChangeArrowheads="1"/>
          </p:cNvSpPr>
          <p:nvPr>
            <p:ph type="body" idx="1"/>
          </p:nvPr>
        </p:nvSpPr>
        <p:spPr>
          <a:noFill/>
        </p:spPr>
        <p:txBody>
          <a:bodyPr/>
          <a:lstStyle/>
          <a:p>
            <a:pPr eaLnBrk="1" hangingPunct="1"/>
            <a:endParaRPr lang="fr-FR" altLang="fr-FR" i="1" dirty="0">
              <a:latin typeface="Courier" pitchFamily="49" charset="0"/>
            </a:endParaRPr>
          </a:p>
        </p:txBody>
      </p:sp>
    </p:spTree>
    <p:extLst>
      <p:ext uri="{BB962C8B-B14F-4D97-AF65-F5344CB8AC3E}">
        <p14:creationId xmlns:p14="http://schemas.microsoft.com/office/powerpoint/2010/main" val="1082510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2"/>
          <p:cNvSpPr>
            <a:spLocks noGrp="1" noRot="1" noChangeAspect="1" noChangeArrowheads="1" noTextEdit="1"/>
          </p:cNvSpPr>
          <p:nvPr>
            <p:ph type="sldImg"/>
          </p:nvPr>
        </p:nvSpPr>
        <p:spPr>
          <a:xfrm>
            <a:off x="473075" y="746125"/>
            <a:ext cx="5949950" cy="3348038"/>
          </a:xfrm>
          <a:ln/>
        </p:spPr>
      </p:sp>
      <p:sp>
        <p:nvSpPr>
          <p:cNvPr id="177156" name="Rectangle 3"/>
          <p:cNvSpPr>
            <a:spLocks noGrp="1" noChangeArrowheads="1"/>
          </p:cNvSpPr>
          <p:nvPr>
            <p:ph type="body" idx="1"/>
          </p:nvPr>
        </p:nvSpPr>
        <p:spPr>
          <a:xfrm>
            <a:off x="908051" y="4716464"/>
            <a:ext cx="5889624" cy="4465637"/>
          </a:xfrm>
          <a:noFill/>
        </p:spPr>
        <p:txBody>
          <a:bodyPr/>
          <a:lstStyle/>
          <a:p>
            <a:pPr algn="l">
              <a:buFont typeface="Wingdings" panose="05000000000000000000" pitchFamily="2" charset="2"/>
              <a:buNone/>
            </a:pPr>
            <a:r>
              <a:rPr lang="fr-FR" altLang="fr-FR" b="1" i="0" u="sng" dirty="0"/>
              <a:t>Commentaires</a:t>
            </a:r>
          </a:p>
          <a:p>
            <a:pPr algn="l">
              <a:buFont typeface="Wingdings" panose="05000000000000000000" pitchFamily="2" charset="2"/>
              <a:buNone/>
            </a:pPr>
            <a:endParaRPr lang="fr-FR" altLang="fr-FR" i="1" dirty="0"/>
          </a:p>
          <a:p>
            <a:pPr algn="l">
              <a:buFont typeface="Wingdings" panose="05000000000000000000" pitchFamily="2" charset="2"/>
              <a:buNone/>
            </a:pPr>
            <a:r>
              <a:rPr lang="fr-FR" altLang="fr-FR" i="0" dirty="0"/>
              <a:t>Pour </a:t>
            </a:r>
            <a:r>
              <a:rPr lang="fr-FR" altLang="fr-FR" i="0" dirty="0" err="1"/>
              <a:t>Ruta</a:t>
            </a:r>
            <a:r>
              <a:rPr lang="fr-FR" altLang="fr-FR" i="0" dirty="0"/>
              <a:t>, l’expérience montre que la dilution 5 CH est plus efficace.</a:t>
            </a:r>
          </a:p>
          <a:p>
            <a:pPr algn="l">
              <a:buFont typeface="Wingdings" panose="05000000000000000000" pitchFamily="2" charset="2"/>
              <a:buNone/>
            </a:pPr>
            <a:endParaRPr lang="fr-FR" altLang="fr-FR" i="1" dirty="0"/>
          </a:p>
          <a:p>
            <a:pPr algn="l">
              <a:buFont typeface="Wingdings" panose="05000000000000000000" pitchFamily="2" charset="2"/>
              <a:buNone/>
            </a:pPr>
            <a:r>
              <a:rPr lang="fr-FR" altLang="fr-FR" i="0" dirty="0"/>
              <a:t>consolidation de fracture </a:t>
            </a:r>
            <a:r>
              <a:rPr lang="fr-FR" altLang="fr-FR" i="1" dirty="0"/>
              <a:t>: </a:t>
            </a:r>
            <a:r>
              <a:rPr lang="fr-FR" altLang="fr-FR" b="1" dirty="0" err="1"/>
              <a:t>Symphytum</a:t>
            </a:r>
            <a:r>
              <a:rPr lang="fr-FR" altLang="fr-FR" b="1" dirty="0"/>
              <a:t> 5 CH </a:t>
            </a:r>
            <a:r>
              <a:rPr lang="fr-FR" altLang="fr-FR" dirty="0"/>
              <a:t>5 granules 2 fois par jour</a:t>
            </a:r>
          </a:p>
          <a:p>
            <a:pPr eaLnBrk="1" hangingPunct="1"/>
            <a:endParaRPr lang="fr-FR" altLang="fr-FR" i="1" dirty="0">
              <a:latin typeface="Courier" pitchFamily="49" charset="0"/>
            </a:endParaRPr>
          </a:p>
          <a:p>
            <a:pPr eaLnBrk="1" hangingPunct="1"/>
            <a:endParaRPr lang="fr-FR" altLang="fr-FR" i="1" dirty="0">
              <a:latin typeface="Courier" pitchFamily="49" charset="0"/>
            </a:endParaRPr>
          </a:p>
        </p:txBody>
      </p:sp>
    </p:spTree>
    <p:extLst>
      <p:ext uri="{BB962C8B-B14F-4D97-AF65-F5344CB8AC3E}">
        <p14:creationId xmlns:p14="http://schemas.microsoft.com/office/powerpoint/2010/main" val="27813958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xfrm>
            <a:off x="92075" y="744538"/>
            <a:ext cx="6619875" cy="3724275"/>
          </a:xfrm>
          <a:ln/>
          <a:extLst>
            <a:ext uri="{909E8E84-426E-40DD-AFC4-6F175D3DCCD1}">
              <a14:hiddenFill xmlns:a14="http://schemas.microsoft.com/office/drawing/2010/main">
                <a:noFill/>
              </a14:hiddenFill>
            </a:ext>
          </a:extLst>
        </p:spPr>
      </p:sp>
      <p:sp>
        <p:nvSpPr>
          <p:cNvPr id="342019" name="Rectangle 4"/>
          <p:cNvSpPr>
            <a:spLocks noGrp="1" noChangeArrowheads="1"/>
          </p:cNvSpPr>
          <p:nvPr>
            <p:ph type="body" idx="1"/>
          </p:nvPr>
        </p:nvSpPr>
        <p:spPr>
          <a:xfrm>
            <a:off x="673227" y="5119601"/>
            <a:ext cx="6122861" cy="4851688"/>
          </a:xfrm>
          <a:ln/>
        </p:spPr>
        <p:txBody>
          <a:bodyPr/>
          <a:lstStyle/>
          <a:p>
            <a:pPr>
              <a:spcBef>
                <a:spcPct val="0"/>
              </a:spcBef>
            </a:pPr>
            <a:endParaRPr lang="fr-FR" altLang="fr-FR" sz="1100" dirty="0"/>
          </a:p>
        </p:txBody>
      </p:sp>
    </p:spTree>
    <p:extLst>
      <p:ext uri="{BB962C8B-B14F-4D97-AF65-F5344CB8AC3E}">
        <p14:creationId xmlns:p14="http://schemas.microsoft.com/office/powerpoint/2010/main" val="635112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619125" y="674688"/>
            <a:ext cx="5734050" cy="3225800"/>
          </a:xfrm>
          <a:ln/>
        </p:spPr>
      </p:sp>
      <p:sp>
        <p:nvSpPr>
          <p:cNvPr id="37891" name="Espace réservé des commentaires 1"/>
          <p:cNvSpPr>
            <a:spLocks noGrp="1"/>
          </p:cNvSpPr>
          <p:nvPr>
            <p:ph type="body" idx="1"/>
          </p:nvPr>
        </p:nvSpPr>
        <p:spPr>
          <a:xfrm>
            <a:off x="908051" y="4716464"/>
            <a:ext cx="5889625" cy="4465637"/>
          </a:xfrm>
          <a:noFill/>
        </p:spPr>
        <p:txBody>
          <a:bodyPr/>
          <a:lstStyle/>
          <a:p>
            <a:pPr eaLnBrk="1" hangingPunct="1">
              <a:lnSpc>
                <a:spcPct val="90000"/>
              </a:lnSpc>
            </a:pPr>
            <a:r>
              <a:rPr lang="fr-FR" altLang="fr-FR" sz="1100" b="1" u="sng" dirty="0">
                <a:latin typeface="Arial" panose="020B0604020202020204" pitchFamily="34" charset="0"/>
              </a:rPr>
              <a:t>Commentaires</a:t>
            </a:r>
          </a:p>
          <a:p>
            <a:pPr eaLnBrk="1" hangingPunct="1">
              <a:lnSpc>
                <a:spcPct val="90000"/>
              </a:lnSpc>
            </a:pPr>
            <a:endParaRPr lang="fr-FR" altLang="fr-FR" sz="1100" b="1" u="sng" dirty="0">
              <a:latin typeface="Arial" panose="020B0604020202020204" pitchFamily="34" charset="0"/>
            </a:endParaRPr>
          </a:p>
          <a:p>
            <a:pPr eaLnBrk="1" hangingPunct="1">
              <a:lnSpc>
                <a:spcPct val="90000"/>
              </a:lnSpc>
              <a:buFontTx/>
              <a:buChar char="•"/>
            </a:pPr>
            <a:r>
              <a:rPr lang="fr-FR" altLang="fr-FR" sz="1100" b="1" dirty="0">
                <a:solidFill>
                  <a:srgbClr val="000000"/>
                </a:solidFill>
                <a:latin typeface="Arial" panose="020B0604020202020204" pitchFamily="34" charset="0"/>
              </a:rPr>
              <a:t> Présentation des participants </a:t>
            </a:r>
            <a:r>
              <a:rPr lang="fr-FR" altLang="fr-FR" sz="1100" dirty="0">
                <a:solidFill>
                  <a:srgbClr val="000000"/>
                </a:solidFill>
                <a:latin typeface="Arial" panose="020B0604020202020204" pitchFamily="34" charset="0"/>
              </a:rPr>
              <a:t>- 1 min par participant en fixant le cadre suivant :</a:t>
            </a:r>
            <a:endParaRPr lang="fr-FR" altLang="fr-FR" sz="1100" dirty="0">
              <a:solidFill>
                <a:srgbClr val="FF3300"/>
              </a:solidFill>
              <a:latin typeface="Arial" panose="020B0604020202020204" pitchFamily="34" charset="0"/>
            </a:endParaRPr>
          </a:p>
          <a:p>
            <a:pPr eaLnBrk="1" hangingPunct="1">
              <a:lnSpc>
                <a:spcPct val="90000"/>
              </a:lnSpc>
              <a:buFont typeface="Wingdings" panose="05000000000000000000" pitchFamily="2" charset="2"/>
              <a:buChar char="è"/>
            </a:pPr>
            <a:r>
              <a:rPr lang="fr-FR" altLang="fr-FR" sz="1100" dirty="0">
                <a:solidFill>
                  <a:srgbClr val="000000"/>
                </a:solidFill>
                <a:latin typeface="Arial" panose="020B0604020202020204" pitchFamily="34" charset="0"/>
                <a:sym typeface="Wingdings" panose="05000000000000000000" pitchFamily="2" charset="2"/>
              </a:rPr>
              <a:t> qui je suis</a:t>
            </a:r>
          </a:p>
          <a:p>
            <a:pPr eaLnBrk="1" hangingPunct="1">
              <a:lnSpc>
                <a:spcPct val="90000"/>
              </a:lnSpc>
              <a:buFont typeface="Wingdings" panose="05000000000000000000" pitchFamily="2" charset="2"/>
              <a:buChar char="è"/>
            </a:pPr>
            <a:r>
              <a:rPr lang="fr-FR" altLang="fr-FR" sz="1100" dirty="0">
                <a:solidFill>
                  <a:srgbClr val="000000"/>
                </a:solidFill>
                <a:latin typeface="Arial" panose="020B0604020202020204" pitchFamily="34" charset="0"/>
                <a:sym typeface="Wingdings" panose="05000000000000000000" pitchFamily="2" charset="2"/>
              </a:rPr>
              <a:t> pourquoi je suis là</a:t>
            </a:r>
          </a:p>
          <a:p>
            <a:pPr eaLnBrk="1" hangingPunct="1">
              <a:lnSpc>
                <a:spcPct val="90000"/>
              </a:lnSpc>
              <a:buFont typeface="Wingdings" panose="05000000000000000000" pitchFamily="2" charset="2"/>
              <a:buChar char="è"/>
            </a:pPr>
            <a:r>
              <a:rPr lang="fr-FR" altLang="fr-FR" sz="1100" dirty="0">
                <a:solidFill>
                  <a:srgbClr val="000000"/>
                </a:solidFill>
                <a:latin typeface="Arial" panose="020B0604020202020204" pitchFamily="34" charset="0"/>
                <a:sym typeface="Wingdings" panose="05000000000000000000" pitchFamily="2" charset="2"/>
              </a:rPr>
              <a:t> ce que j’attends de la formation</a:t>
            </a:r>
          </a:p>
          <a:p>
            <a:endParaRPr lang="fr-FR" altLang="fr-FR" dirty="0"/>
          </a:p>
        </p:txBody>
      </p:sp>
    </p:spTree>
    <p:extLst>
      <p:ext uri="{BB962C8B-B14F-4D97-AF65-F5344CB8AC3E}">
        <p14:creationId xmlns:p14="http://schemas.microsoft.com/office/powerpoint/2010/main" val="3691769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2075" y="744538"/>
            <a:ext cx="6619875" cy="3724275"/>
          </a:xfrm>
          <a:ln/>
          <a:extLst>
            <a:ext uri="{909E8E84-426E-40DD-AFC4-6F175D3DCCD1}">
              <a14:hiddenFill xmlns:a14="http://schemas.microsoft.com/office/drawing/2010/main">
                <a:noFill/>
              </a14:hiddenFill>
            </a:ext>
          </a:extLst>
        </p:spPr>
      </p:sp>
      <p:sp>
        <p:nvSpPr>
          <p:cNvPr id="82950" name="Rectangle 3"/>
          <p:cNvSpPr>
            <a:spLocks noGrp="1"/>
          </p:cNvSpPr>
          <p:nvPr>
            <p:ph type="body" idx="1"/>
          </p:nvPr>
        </p:nvSpPr>
        <p:spPr>
          <a:xfrm>
            <a:off x="673227" y="5119601"/>
            <a:ext cx="6122861" cy="4851688"/>
          </a:xfrm>
          <a:ln/>
        </p:spPr>
        <p:txBody>
          <a:bodyPr/>
          <a:lstStyle/>
          <a:p>
            <a:r>
              <a:rPr lang="fr-FR" altLang="fr-FR" sz="1100" b="1" u="sng" dirty="0"/>
              <a:t>Commentaires</a:t>
            </a:r>
            <a:r>
              <a:rPr lang="fr-FR" altLang="fr-FR" sz="1100" dirty="0"/>
              <a:t> </a:t>
            </a:r>
          </a:p>
          <a:p>
            <a:endParaRPr lang="fr-FR" altLang="fr-FR" sz="1100" dirty="0"/>
          </a:p>
          <a:p>
            <a:r>
              <a:rPr lang="fr-FR" altLang="fr-FR" sz="1100" dirty="0"/>
              <a:t>Il est important de dire aux patients à qui ces traitements homéopathiques sont proposés de le signaler à leurs équipes chirurgicales, et ce d’autant plus que ces traitements seront pris à l’hôpital…</a:t>
            </a:r>
          </a:p>
          <a:p>
            <a:endParaRPr lang="fr-FR" altLang="fr-FR" sz="1100" dirty="0"/>
          </a:p>
          <a:p>
            <a:endParaRPr lang="fr-FR" altLang="fr-FR" sz="1100" dirty="0"/>
          </a:p>
          <a:p>
            <a:endParaRPr lang="fr-FR" altLang="fr-FR" sz="1100" dirty="0"/>
          </a:p>
          <a:p>
            <a:endParaRPr lang="fr-FR" altLang="fr-FR" sz="1100" dirty="0"/>
          </a:p>
        </p:txBody>
      </p:sp>
    </p:spTree>
    <p:extLst>
      <p:ext uri="{BB962C8B-B14F-4D97-AF65-F5344CB8AC3E}">
        <p14:creationId xmlns:p14="http://schemas.microsoft.com/office/powerpoint/2010/main" val="1709461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2"/>
          <p:cNvSpPr>
            <a:spLocks noGrp="1" noRot="1" noChangeAspect="1" noChangeArrowheads="1" noTextEdit="1"/>
          </p:cNvSpPr>
          <p:nvPr>
            <p:ph type="sldImg"/>
          </p:nvPr>
        </p:nvSpPr>
        <p:spPr>
          <a:xfrm>
            <a:off x="473075" y="746125"/>
            <a:ext cx="5949950" cy="3348038"/>
          </a:xfrm>
          <a:ln/>
        </p:spPr>
      </p:sp>
      <p:sp>
        <p:nvSpPr>
          <p:cNvPr id="259076"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fr-FR" altLang="fr-FR" sz="1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Commentaires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 cas de douleur dentaire, et en attendant le RDV chez le dentiste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S Outlook" panose="05010100010000000000" pitchFamily="2" charset="2"/>
              </a:rPr>
              <a:t> </a:t>
            </a:r>
            <a:r>
              <a:rPr kumimoji="0" lang="fr-FR" altLang="fr-FR"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Pour info </a:t>
            </a: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en cas de rage (douleur) dentaire, pas d’AINS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Seulement un bain de bouche + paracétamol +</a:t>
            </a:r>
            <a:r>
              <a:rPr kumimoji="0" lang="fr-FR" altLang="fr-FR"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Hypericum</a:t>
            </a:r>
            <a:endPar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eaLnBrk="1" hangingPunct="1"/>
            <a:endParaRPr lang="fr-FR" altLang="fr-FR" i="1" dirty="0">
              <a:latin typeface="Courier" pitchFamily="49" charset="0"/>
            </a:endParaRPr>
          </a:p>
        </p:txBody>
      </p:sp>
    </p:spTree>
    <p:extLst>
      <p:ext uri="{BB962C8B-B14F-4D97-AF65-F5344CB8AC3E}">
        <p14:creationId xmlns:p14="http://schemas.microsoft.com/office/powerpoint/2010/main" val="1333555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908051" y="4716464"/>
            <a:ext cx="5889624" cy="5077776"/>
          </a:xfrm>
        </p:spPr>
        <p:txBody>
          <a:bodyPr/>
          <a:lstStyle/>
          <a:p>
            <a:r>
              <a:rPr lang="fr-FR" b="1" u="sng" dirty="0"/>
              <a:t>Commentaires</a:t>
            </a:r>
          </a:p>
          <a:p>
            <a:pPr marL="171450" indent="-171450">
              <a:spcBef>
                <a:spcPts val="600"/>
              </a:spcBef>
              <a:buFont typeface="Arial" panose="020B0604020202020204" pitchFamily="34" charset="0"/>
              <a:buChar char="•"/>
            </a:pPr>
            <a:r>
              <a:rPr lang="fr-FR" b="1" dirty="0"/>
              <a:t>Les interroger sur les opportunités de conseil </a:t>
            </a:r>
            <a:r>
              <a:rPr lang="fr-FR" dirty="0"/>
              <a:t>qu’ils visualisent et </a:t>
            </a:r>
            <a:r>
              <a:rPr lang="fr-FR" b="1" dirty="0"/>
              <a:t>partager les astuces </a:t>
            </a:r>
            <a:r>
              <a:rPr lang="fr-FR" dirty="0"/>
              <a:t>qui permettent de les saisir</a:t>
            </a:r>
          </a:p>
          <a:p>
            <a:r>
              <a:rPr lang="fr-FR" u="sng" dirty="0"/>
              <a:t>Par exemple </a:t>
            </a:r>
            <a:r>
              <a:rPr lang="fr-FR" dirty="0"/>
              <a:t>: y penser </a:t>
            </a:r>
          </a:p>
          <a:p>
            <a:pPr marL="171450" marR="0" lvl="0" indent="-171450" algn="l" defTabSz="914400" rtl="0" eaLnBrk="1" fontAlgn="base" latinLnBrk="0" hangingPunct="1">
              <a:lnSpc>
                <a:spcPct val="100000"/>
              </a:lnSpc>
              <a:spcBef>
                <a:spcPts val="1200"/>
              </a:spcBef>
              <a:spcAft>
                <a:spcPct val="0"/>
              </a:spcAft>
              <a:buClrTx/>
              <a:buSzTx/>
              <a:buFontTx/>
              <a:buChar char="-"/>
              <a:tabLst/>
              <a:defRPr/>
            </a:pP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Lors d’une </a:t>
            </a:r>
            <a:r>
              <a:rPr kumimoji="0" lang="fr-FR" alt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chirurgie dentaire </a:t>
            </a:r>
            <a:r>
              <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(extraction, pose d’implant ou de bagues)</a:t>
            </a:r>
          </a:p>
          <a:p>
            <a:pPr marR="0" lvl="0" algn="l" defTabSz="914400" rtl="0" eaLnBrk="1" fontAlgn="base" latinLnBrk="0" hangingPunct="1">
              <a:lnSpc>
                <a:spcPct val="100000"/>
              </a:lnSpc>
              <a:spcBef>
                <a:spcPct val="30000"/>
              </a:spcBef>
              <a:spcAft>
                <a:spcPct val="0"/>
              </a:spcAft>
              <a:buClrTx/>
              <a:buSzTx/>
              <a:tabLst/>
              <a:defRPr/>
            </a:pPr>
            <a:endParaRPr lang="fr-FR" b="1" dirty="0"/>
          </a:p>
          <a:p>
            <a:pPr marR="0" lvl="0" algn="l" defTabSz="914400" rtl="0" eaLnBrk="1" fontAlgn="base" latinLnBrk="0" hangingPunct="1">
              <a:lnSpc>
                <a:spcPct val="100000"/>
              </a:lnSpc>
              <a:spcBef>
                <a:spcPct val="30000"/>
              </a:spcBef>
              <a:spcAft>
                <a:spcPct val="0"/>
              </a:spcAft>
              <a:buClrTx/>
              <a:buSzTx/>
              <a:tabLst/>
              <a:defRPr/>
            </a:pPr>
            <a:r>
              <a:rPr lang="fr-FR" b="1" dirty="0"/>
              <a:t>En conseil associé</a:t>
            </a:r>
            <a:r>
              <a:rPr lang="fr-FR" dirty="0"/>
              <a:t>, pour toute de demande de </a:t>
            </a:r>
            <a:r>
              <a:rPr lang="fr-FR" b="1" dirty="0"/>
              <a:t>produits chauffants </a:t>
            </a:r>
            <a:r>
              <a:rPr lang="fr-FR" dirty="0"/>
              <a:t>les muscles, de </a:t>
            </a:r>
            <a:r>
              <a:rPr lang="fr-FR" b="1" dirty="0"/>
              <a:t>gel anti-inflammatoire </a:t>
            </a:r>
          </a:p>
          <a:p>
            <a:pPr eaLnBrk="1" hangingPunct="1">
              <a:defRPr/>
            </a:pPr>
            <a:endParaRPr lang="fr-FR" b="1" dirty="0"/>
          </a:p>
          <a:p>
            <a:pPr eaLnBrk="1" hangingPunct="1">
              <a:defRPr/>
            </a:pPr>
            <a:r>
              <a:rPr lang="fr-FR" b="1" dirty="0"/>
              <a:t>En conseil associé avec les prescriptions </a:t>
            </a:r>
          </a:p>
          <a:p>
            <a:pPr marL="171450" indent="-171450" eaLnBrk="1" hangingPunct="1">
              <a:buFontTx/>
              <a:buChar char="-"/>
              <a:defRPr/>
            </a:pPr>
            <a:r>
              <a:rPr lang="fr-FR" dirty="0"/>
              <a:t>d’</a:t>
            </a:r>
            <a:r>
              <a:rPr lang="fr-FR" dirty="0" err="1"/>
              <a:t>heparine</a:t>
            </a:r>
            <a:r>
              <a:rPr lang="fr-FR" dirty="0"/>
              <a:t> </a:t>
            </a:r>
            <a:r>
              <a:rPr lang="fr-FR" dirty="0" err="1"/>
              <a:t>bpm</a:t>
            </a:r>
            <a:r>
              <a:rPr lang="fr-FR" dirty="0"/>
              <a:t> pour éviter hématomes, </a:t>
            </a:r>
          </a:p>
          <a:p>
            <a:pPr marL="171450" indent="-171450" eaLnBrk="1" hangingPunct="1">
              <a:buFontTx/>
              <a:buChar char="-"/>
              <a:defRPr/>
            </a:pPr>
            <a:r>
              <a:rPr lang="fr-FR" dirty="0"/>
              <a:t>de </a:t>
            </a:r>
            <a:r>
              <a:rPr lang="fr-FR" dirty="0" err="1"/>
              <a:t>chevillère</a:t>
            </a:r>
            <a:r>
              <a:rPr lang="fr-FR" dirty="0"/>
              <a:t>, </a:t>
            </a:r>
          </a:p>
          <a:p>
            <a:pPr marL="171450" indent="-171450" eaLnBrk="1" hangingPunct="1">
              <a:buFontTx/>
              <a:buChar char="-"/>
              <a:defRPr/>
            </a:pPr>
            <a:r>
              <a:rPr lang="fr-FR" dirty="0"/>
              <a:t>d’anti inflammatoires, antalgiques, antibiotiques, bain de bouche pour pré et post intervention</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fr-FR" dirty="0"/>
              <a:t>lors de prescription de séances de kinésithérapie </a:t>
            </a:r>
          </a:p>
          <a:p>
            <a:pPr marR="0" lvl="0" algn="l" defTabSz="914400" rtl="0" eaLnBrk="1" fontAlgn="base" latinLnBrk="0" hangingPunct="1">
              <a:lnSpc>
                <a:spcPct val="100000"/>
              </a:lnSpc>
              <a:spcBef>
                <a:spcPct val="30000"/>
              </a:spcBef>
              <a:spcAft>
                <a:spcPct val="0"/>
              </a:spcAft>
              <a:buClrTx/>
              <a:buSzTx/>
              <a:tabLst/>
              <a:defRPr/>
            </a:pPr>
            <a:endParaRPr kumimoji="0" lang="fr-FR" alt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indent="-171450">
              <a:buFont typeface="MS Outlook" panose="05010100010000000000" pitchFamily="2" charset="2"/>
              <a:buChar char="A"/>
            </a:pPr>
            <a:r>
              <a:rPr lang="fr-FR" b="1" dirty="0">
                <a:sym typeface="MS Outlook" panose="05010100010000000000" pitchFamily="2" charset="2"/>
              </a:rPr>
              <a:t> Astuces </a:t>
            </a:r>
            <a:r>
              <a:rPr lang="fr-FR" dirty="0">
                <a:sym typeface="MS Outlook" panose="05010100010000000000" pitchFamily="2" charset="2"/>
              </a:rPr>
              <a:t>:</a:t>
            </a:r>
            <a:r>
              <a:rPr lang="fr-FR" dirty="0"/>
              <a:t> </a:t>
            </a:r>
          </a:p>
          <a:p>
            <a:pPr marL="171450" indent="-171450">
              <a:buFontTx/>
              <a:buChar char="-"/>
            </a:pPr>
            <a:r>
              <a:rPr lang="fr-FR" dirty="0"/>
              <a:t>stop rayon dans le rayon « sport » ou « traumatologie » ou a côté des </a:t>
            </a:r>
            <a:r>
              <a:rPr lang="fr-FR" dirty="0" err="1"/>
              <a:t>chevillères</a:t>
            </a:r>
            <a:endParaRPr lang="fr-FR" dirty="0"/>
          </a:p>
          <a:p>
            <a:pPr marL="171450" indent="-171450">
              <a:buFontTx/>
              <a:buChar char="-"/>
            </a:pPr>
            <a:r>
              <a:rPr lang="fr-FR" dirty="0"/>
              <a:t>réalisation d’une fiche avec conseils pré et post op à donner systématiquement avec une ordonnance d’extraction dentaire</a:t>
            </a:r>
            <a:endParaRPr lang="fr-FR" altLang="fr-FR" dirty="0">
              <a:solidFill>
                <a:srgbClr val="000000"/>
              </a:solidFill>
            </a:endParaRPr>
          </a:p>
          <a:p>
            <a:endParaRPr lang="fr-FR" dirty="0"/>
          </a:p>
          <a:p>
            <a:r>
              <a:rPr lang="fr-FR" dirty="0">
                <a:sym typeface="Wingdings" panose="05000000000000000000" pitchFamily="2" charset="2"/>
              </a:rPr>
              <a:t> </a:t>
            </a:r>
            <a:r>
              <a:rPr lang="fr-FR" b="1" dirty="0">
                <a:sym typeface="Wingdings" panose="05000000000000000000" pitchFamily="2" charset="2"/>
              </a:rPr>
              <a:t>POSER DES QUESTIONS</a:t>
            </a:r>
            <a:endParaRPr lang="fr-FR" b="1" dirty="0"/>
          </a:p>
          <a:p>
            <a:endParaRPr lang="fr-FR" dirty="0"/>
          </a:p>
          <a:p>
            <a:endParaRPr lang="fr-FR" dirty="0"/>
          </a:p>
          <a:p>
            <a:endParaRPr lang="fr-FR" dirty="0"/>
          </a:p>
        </p:txBody>
      </p:sp>
    </p:spTree>
    <p:extLst>
      <p:ext uri="{BB962C8B-B14F-4D97-AF65-F5344CB8AC3E}">
        <p14:creationId xmlns:p14="http://schemas.microsoft.com/office/powerpoint/2010/main" val="2587283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Commentaires</a:t>
            </a:r>
          </a:p>
          <a:p>
            <a:endParaRPr lang="fr-FR" dirty="0"/>
          </a:p>
          <a:p>
            <a:r>
              <a:rPr lang="fr-FR" dirty="0"/>
              <a:t>Cas comptoir à traiter collégialement</a:t>
            </a:r>
          </a:p>
          <a:p>
            <a:pPr marL="171450" indent="-171450">
              <a:spcBef>
                <a:spcPts val="600"/>
              </a:spcBef>
              <a:buFont typeface="Arial" panose="020B0604020202020204" pitchFamily="34" charset="0"/>
              <a:buChar char="•"/>
            </a:pPr>
            <a:r>
              <a:rPr lang="fr-FR" b="1" dirty="0"/>
              <a:t>Afficher la demande de conseil</a:t>
            </a:r>
          </a:p>
          <a:p>
            <a:pPr marL="171450" indent="-171450">
              <a:spcBef>
                <a:spcPts val="600"/>
              </a:spcBef>
              <a:buFont typeface="Arial" panose="020B0604020202020204" pitchFamily="34" charset="0"/>
              <a:buChar char="•"/>
            </a:pPr>
            <a:r>
              <a:rPr lang="fr-FR" b="1" dirty="0"/>
              <a:t>Les interroger sur la démarche</a:t>
            </a:r>
            <a:r>
              <a:rPr lang="fr-FR" dirty="0"/>
              <a:t> (méthodologie de conseil)</a:t>
            </a:r>
          </a:p>
          <a:p>
            <a:pPr>
              <a:spcBef>
                <a:spcPts val="600"/>
              </a:spcBef>
            </a:pPr>
            <a:endParaRPr lang="fr-FR" dirty="0"/>
          </a:p>
        </p:txBody>
      </p:sp>
    </p:spTree>
    <p:extLst>
      <p:ext uri="{BB962C8B-B14F-4D97-AF65-F5344CB8AC3E}">
        <p14:creationId xmlns:p14="http://schemas.microsoft.com/office/powerpoint/2010/main" val="32169309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16280" y="4365944"/>
            <a:ext cx="6081395" cy="4813616"/>
          </a:xfrm>
        </p:spPr>
        <p:txBody>
          <a:bodyPr/>
          <a:lstStyle/>
          <a:p>
            <a:r>
              <a:rPr lang="fr-FR" b="1" u="sng" dirty="0"/>
              <a:t>Commentaires</a:t>
            </a:r>
            <a:r>
              <a:rPr lang="fr-FR" dirty="0"/>
              <a:t> :</a:t>
            </a:r>
          </a:p>
          <a:p>
            <a:endParaRPr lang="fr-FR" dirty="0"/>
          </a:p>
          <a:p>
            <a:pPr marL="171450" indent="-171450">
              <a:spcBef>
                <a:spcPct val="50000"/>
              </a:spcBef>
              <a:buFont typeface="Arial" panose="020B0604020202020204" pitchFamily="34" charset="0"/>
              <a:buChar char="•"/>
            </a:pPr>
            <a:r>
              <a:rPr lang="fr-FR" altLang="fr-FR" sz="1100" b="1" dirty="0"/>
              <a:t>Compléter la maison au fur et à mesure </a:t>
            </a:r>
            <a:r>
              <a:rPr lang="fr-FR" altLang="fr-FR" sz="1100" dirty="0"/>
              <a:t>en les interpelant sur les questions et informations à noter dans chaque cadran</a:t>
            </a:r>
          </a:p>
          <a:p>
            <a:pPr>
              <a:buClr>
                <a:srgbClr val="0099CC"/>
              </a:buClr>
            </a:pPr>
            <a:r>
              <a:rPr lang="fr-FR" altLang="fr-FR" b="1" dirty="0"/>
              <a:t>Comment ça s’est passé pour les 2 premières dents ?</a:t>
            </a:r>
            <a:r>
              <a:rPr lang="fr-FR" altLang="fr-FR" dirty="0"/>
              <a:t> </a:t>
            </a:r>
          </a:p>
          <a:p>
            <a:pPr>
              <a:spcBef>
                <a:spcPts val="300"/>
              </a:spcBef>
            </a:pPr>
            <a:r>
              <a:rPr lang="fr-FR" i="1" dirty="0"/>
              <a:t>J’ai eu très mal, ça irradiait.</a:t>
            </a:r>
            <a:endParaRPr lang="fr-FR" dirty="0"/>
          </a:p>
          <a:p>
            <a:pPr>
              <a:spcBef>
                <a:spcPts val="300"/>
              </a:spcBef>
            </a:pPr>
            <a:r>
              <a:rPr lang="fr-FR" i="1" dirty="0"/>
              <a:t>J’ai beaucoup saigné pendant l’intervention et ça s’est infecté</a:t>
            </a:r>
            <a:endParaRPr lang="fr-FR" altLang="fr-FR" i="1" dirty="0"/>
          </a:p>
          <a:p>
            <a:pPr>
              <a:spcBef>
                <a:spcPts val="600"/>
              </a:spcBef>
              <a:buClr>
                <a:srgbClr val="0099CC"/>
              </a:buClr>
            </a:pPr>
            <a:r>
              <a:rPr lang="fr-FR" altLang="fr-FR" b="1" dirty="0"/>
              <a:t>Est-ce que quelque chose vous a fait du bien ?</a:t>
            </a:r>
          </a:p>
          <a:p>
            <a:pPr>
              <a:spcBef>
                <a:spcPts val="300"/>
              </a:spcBef>
              <a:buClr>
                <a:srgbClr val="0099CC"/>
              </a:buClr>
            </a:pPr>
            <a:r>
              <a:rPr lang="fr-FR" altLang="fr-FR" i="1" dirty="0"/>
              <a:t>J’ai mis de la glace.</a:t>
            </a:r>
            <a:r>
              <a:rPr lang="fr-FR" altLang="fr-FR" dirty="0"/>
              <a:t> </a:t>
            </a:r>
          </a:p>
          <a:p>
            <a:pPr>
              <a:spcBef>
                <a:spcPts val="600"/>
              </a:spcBef>
              <a:buClr>
                <a:srgbClr val="0099CC"/>
              </a:buClr>
            </a:pPr>
            <a:r>
              <a:rPr lang="fr-FR" altLang="fr-FR" b="1" dirty="0"/>
              <a:t>Avez-vous d’autres signes à ajouter ?</a:t>
            </a:r>
          </a:p>
          <a:p>
            <a:pPr>
              <a:spcBef>
                <a:spcPts val="300"/>
              </a:spcBef>
              <a:buClr>
                <a:srgbClr val="0099CC"/>
              </a:buClr>
            </a:pPr>
            <a:r>
              <a:rPr lang="fr-FR" altLang="fr-FR" i="1" dirty="0"/>
              <a:t>J’ai eu le visage gonflé pendant 3 jours et du mal à manger</a:t>
            </a:r>
            <a:endParaRPr lang="fr-FR" altLang="fr-FR" dirty="0"/>
          </a:p>
          <a:p>
            <a:pPr>
              <a:spcBef>
                <a:spcPts val="300"/>
              </a:spcBef>
              <a:buClr>
                <a:srgbClr val="0099CC"/>
              </a:buClr>
            </a:pPr>
            <a:endParaRPr lang="fr-FR" altLang="fr-FR" dirty="0"/>
          </a:p>
          <a:p>
            <a:pPr marL="171450" indent="-171450">
              <a:spcBef>
                <a:spcPts val="600"/>
              </a:spcBef>
              <a:buFont typeface="Arial" panose="020B0604020202020204" pitchFamily="34" charset="0"/>
              <a:buChar char="•"/>
            </a:pPr>
            <a:r>
              <a:rPr lang="fr-FR" altLang="fr-FR" sz="1100" b="1" dirty="0"/>
              <a:t>Les interroger </a:t>
            </a:r>
          </a:p>
          <a:p>
            <a:pPr>
              <a:spcBef>
                <a:spcPct val="50000"/>
              </a:spcBef>
            </a:pPr>
            <a:r>
              <a:rPr lang="fr-FR" altLang="fr-FR" sz="1800" dirty="0">
                <a:latin typeface="Arial" panose="020B0604020202020204" pitchFamily="34" charset="0"/>
                <a:sym typeface="Webdings" panose="05030102010509060703" pitchFamily="18" charset="2"/>
              </a:rPr>
              <a:t></a:t>
            </a:r>
            <a:r>
              <a:rPr lang="fr-FR" altLang="fr-FR" sz="1100" i="1" dirty="0"/>
              <a:t>Quels mots clés vont vous permettre d’orienter votre conseil ?</a:t>
            </a:r>
            <a:r>
              <a:rPr lang="fr-FR" altLang="fr-FR" sz="1100" dirty="0"/>
              <a:t> </a:t>
            </a:r>
          </a:p>
          <a:p>
            <a:pPr marL="171450" indent="-171450">
              <a:spcBef>
                <a:spcPct val="50000"/>
              </a:spcBef>
              <a:buFont typeface="Arial" panose="020B0604020202020204" pitchFamily="34" charset="0"/>
              <a:buChar char="•"/>
            </a:pPr>
            <a:r>
              <a:rPr lang="fr-FR" altLang="fr-FR" dirty="0"/>
              <a:t>Individuellement, </a:t>
            </a:r>
            <a:r>
              <a:rPr lang="fr-FR" altLang="fr-FR" b="1" dirty="0"/>
              <a:t>leur laisser 1 minute pour écrire leur conseil (médicaments</a:t>
            </a:r>
            <a:r>
              <a:rPr lang="fr-FR" altLang="fr-FR" b="1" baseline="0" dirty="0"/>
              <a:t> et posologie)</a:t>
            </a:r>
            <a:endParaRPr lang="fr-FR" altLang="fr-FR" b="1" dirty="0"/>
          </a:p>
          <a:p>
            <a:pPr marL="171450" indent="-171450">
              <a:spcBef>
                <a:spcPct val="50000"/>
              </a:spcBef>
              <a:buFont typeface="Arial" panose="020B0604020202020204" pitchFamily="34" charset="0"/>
              <a:buChar char="•"/>
            </a:pPr>
            <a:r>
              <a:rPr lang="fr-FR" altLang="fr-FR" b="1" dirty="0"/>
              <a:t>Partager</a:t>
            </a:r>
            <a:r>
              <a:rPr lang="fr-FR" altLang="fr-FR" dirty="0"/>
              <a:t> avec le groupe en justifiant les choix</a:t>
            </a:r>
          </a:p>
          <a:p>
            <a:pPr marL="0" indent="0">
              <a:spcBef>
                <a:spcPct val="50000"/>
              </a:spcBef>
              <a:buFont typeface="Arial" panose="020B0604020202020204" pitchFamily="34" charset="0"/>
              <a:buNone/>
            </a:pPr>
            <a:r>
              <a:rPr lang="fr-FR" altLang="fr-FR" dirty="0"/>
              <a:t>Penser au pré et post intervention </a:t>
            </a:r>
            <a:r>
              <a:rPr lang="fr-FR" altLang="fr-FR" baseline="0" dirty="0"/>
              <a:t>+ appréhension</a:t>
            </a:r>
          </a:p>
          <a:p>
            <a:pPr marL="0" indent="0">
              <a:spcBef>
                <a:spcPct val="50000"/>
              </a:spcBef>
              <a:buFont typeface="Arial" panose="020B0604020202020204" pitchFamily="34" charset="0"/>
              <a:buNone/>
            </a:pPr>
            <a:r>
              <a:rPr lang="fr-FR" altLang="fr-FR" dirty="0">
                <a:sym typeface="MS Outlook" panose="05010100010000000000" pitchFamily="2" charset="2"/>
              </a:rPr>
              <a:t> Pour favoriser l’observance, penser à dissoudre les granules dans une petite bouteille d’eau</a:t>
            </a:r>
            <a:endParaRPr lang="fr-FR" altLang="fr-FR" dirty="0"/>
          </a:p>
        </p:txBody>
      </p:sp>
    </p:spTree>
    <p:extLst>
      <p:ext uri="{BB962C8B-B14F-4D97-AF65-F5344CB8AC3E}">
        <p14:creationId xmlns:p14="http://schemas.microsoft.com/office/powerpoint/2010/main" val="1344662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Espace réservé de l'image des diapositives 1"/>
          <p:cNvSpPr>
            <a:spLocks noGrp="1" noRot="1" noChangeAspect="1" noTextEdit="1"/>
          </p:cNvSpPr>
          <p:nvPr>
            <p:ph type="sldImg"/>
          </p:nvPr>
        </p:nvSpPr>
        <p:spPr>
          <a:xfrm>
            <a:off x="47625" y="723900"/>
            <a:ext cx="6415088" cy="3609975"/>
          </a:xfrm>
          <a:ln/>
        </p:spPr>
      </p:sp>
      <p:sp>
        <p:nvSpPr>
          <p:cNvPr id="160772" name="Rectangle 4"/>
          <p:cNvSpPr>
            <a:spLocks noGrp="1" noChangeArrowheads="1"/>
          </p:cNvSpPr>
          <p:nvPr>
            <p:ph type="body" idx="1"/>
          </p:nvPr>
        </p:nvSpPr>
        <p:spPr>
          <a:noFill/>
        </p:spPr>
        <p:txBody>
          <a:bodyPr/>
          <a:lstStyle/>
          <a:p>
            <a:pPr eaLnBrk="1" hangingPunct="1"/>
            <a:r>
              <a:rPr lang="fr-FR" altLang="fr-FR" sz="1100" b="1" u="sng">
                <a:solidFill>
                  <a:srgbClr val="000000"/>
                </a:solidFill>
                <a:latin typeface="Arial" panose="020B0604020202020204" pitchFamily="34" charset="0"/>
              </a:rPr>
              <a:t>Commentaires</a:t>
            </a:r>
          </a:p>
          <a:p>
            <a:pPr eaLnBrk="1" hangingPunct="1"/>
            <a:endParaRPr lang="fr-FR" altLang="fr-FR" sz="1100" b="1">
              <a:solidFill>
                <a:srgbClr val="000000"/>
              </a:solidFill>
              <a:latin typeface="Arial" panose="020B0604020202020204" pitchFamily="34" charset="0"/>
            </a:endParaRPr>
          </a:p>
          <a:p>
            <a:pPr eaLnBrk="1" hangingPunct="1"/>
            <a:r>
              <a:rPr lang="fr-FR" altLang="fr-FR" sz="1100" b="1">
                <a:solidFill>
                  <a:srgbClr val="000000"/>
                </a:solidFill>
                <a:latin typeface="Arial" panose="020B0604020202020204" pitchFamily="34" charset="0"/>
              </a:rPr>
              <a:t>Présenter l’objectif et les règles du jeu</a:t>
            </a:r>
          </a:p>
          <a:p>
            <a:pPr eaLnBrk="1" hangingPunct="1"/>
            <a:endParaRPr lang="fr-FR" altLang="fr-FR"/>
          </a:p>
        </p:txBody>
      </p:sp>
    </p:spTree>
    <p:extLst>
      <p:ext uri="{BB962C8B-B14F-4D97-AF65-F5344CB8AC3E}">
        <p14:creationId xmlns:p14="http://schemas.microsoft.com/office/powerpoint/2010/main" val="3604681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Rot="1" noChangeAspect="1" noChangeArrowheads="1" noTextEdit="1"/>
          </p:cNvSpPr>
          <p:nvPr>
            <p:ph type="sldImg"/>
          </p:nvPr>
        </p:nvSpPr>
        <p:spPr>
          <a:xfrm>
            <a:off x="415925" y="723900"/>
            <a:ext cx="5773738" cy="3248025"/>
          </a:xfrm>
          <a:ln/>
        </p:spPr>
      </p:sp>
      <p:sp>
        <p:nvSpPr>
          <p:cNvPr id="294914" name="Rectangle 3"/>
          <p:cNvSpPr>
            <a:spLocks noGrp="1" noChangeArrowheads="1"/>
          </p:cNvSpPr>
          <p:nvPr>
            <p:ph type="body" idx="1"/>
          </p:nvPr>
        </p:nvSpPr>
        <p:spPr>
          <a:xfrm>
            <a:off x="908051" y="4716464"/>
            <a:ext cx="5889624"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b="1" u="sng" dirty="0"/>
              <a:t>Commentaires </a:t>
            </a:r>
          </a:p>
          <a:p>
            <a:pPr eaLnBrk="1" hangingPunct="1"/>
            <a:endParaRPr lang="fr-FR" altLang="fr-FR" dirty="0"/>
          </a:p>
          <a:p>
            <a:pPr eaLnBrk="1" hangingPunct="1"/>
            <a:r>
              <a:rPr lang="fr-FR" altLang="fr-FR" dirty="0"/>
              <a:t>La correction s’affiche au fur et à mesure (à chaque clic).</a:t>
            </a:r>
          </a:p>
        </p:txBody>
      </p:sp>
    </p:spTree>
    <p:extLst>
      <p:ext uri="{BB962C8B-B14F-4D97-AF65-F5344CB8AC3E}">
        <p14:creationId xmlns:p14="http://schemas.microsoft.com/office/powerpoint/2010/main" val="32965887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2"/>
          <p:cNvSpPr>
            <a:spLocks noGrp="1" noRot="1" noChangeAspect="1" noChangeArrowheads="1" noTextEdit="1"/>
          </p:cNvSpPr>
          <p:nvPr>
            <p:ph type="sldImg"/>
          </p:nvPr>
        </p:nvSpPr>
        <p:spPr>
          <a:xfrm>
            <a:off x="473075" y="746125"/>
            <a:ext cx="5949950" cy="3348038"/>
          </a:xfrm>
          <a:ln/>
        </p:spPr>
      </p:sp>
      <p:sp>
        <p:nvSpPr>
          <p:cNvPr id="146436" name="Rectangle 3"/>
          <p:cNvSpPr>
            <a:spLocks noGrp="1" noChangeArrowheads="1"/>
          </p:cNvSpPr>
          <p:nvPr>
            <p:ph type="body" idx="1"/>
          </p:nvPr>
        </p:nvSpPr>
        <p:spPr>
          <a:xfrm>
            <a:off x="908051" y="4716464"/>
            <a:ext cx="5889624" cy="4465637"/>
          </a:xfrm>
          <a:noFill/>
        </p:spPr>
        <p:txBody>
          <a:bodyPr/>
          <a:lstStyle/>
          <a:p>
            <a:pPr eaLnBrk="1" hangingPunct="1"/>
            <a:r>
              <a:rPr lang="fr-FR" altLang="fr-FR" b="1" u="sng" dirty="0"/>
              <a:t>Commentaires</a:t>
            </a:r>
          </a:p>
          <a:p>
            <a:pPr eaLnBrk="1" hangingPunct="1"/>
            <a:endParaRPr lang="fr-FR" altLang="fr-FR" i="1" dirty="0"/>
          </a:p>
          <a:p>
            <a:pPr marL="171450" indent="-171450" eaLnBrk="1" hangingPunct="1">
              <a:buFont typeface="Arial" panose="020B0604020202020204" pitchFamily="34" charset="0"/>
              <a:buChar char="•"/>
            </a:pPr>
            <a:r>
              <a:rPr lang="fr-FR" altLang="fr-FR" b="1" dirty="0"/>
              <a:t>Préciser la terminologie </a:t>
            </a:r>
            <a:r>
              <a:rPr lang="fr-FR" altLang="fr-FR" dirty="0"/>
              <a:t>concernant les lésions élémentaires en dermatologie</a:t>
            </a:r>
          </a:p>
        </p:txBody>
      </p:sp>
    </p:spTree>
    <p:extLst>
      <p:ext uri="{BB962C8B-B14F-4D97-AF65-F5344CB8AC3E}">
        <p14:creationId xmlns:p14="http://schemas.microsoft.com/office/powerpoint/2010/main" val="33275443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2"/>
          <p:cNvSpPr>
            <a:spLocks noGrp="1" noRot="1" noChangeAspect="1" noChangeArrowheads="1" noTextEdit="1"/>
          </p:cNvSpPr>
          <p:nvPr>
            <p:ph type="sldImg"/>
          </p:nvPr>
        </p:nvSpPr>
        <p:spPr>
          <a:xfrm>
            <a:off x="473075" y="746125"/>
            <a:ext cx="5949950" cy="3348038"/>
          </a:xfrm>
          <a:ln/>
        </p:spPr>
      </p:sp>
      <p:sp>
        <p:nvSpPr>
          <p:cNvPr id="146436" name="Rectangle 3"/>
          <p:cNvSpPr>
            <a:spLocks noGrp="1" noChangeArrowheads="1"/>
          </p:cNvSpPr>
          <p:nvPr>
            <p:ph type="body" idx="1"/>
          </p:nvPr>
        </p:nvSpPr>
        <p:spPr>
          <a:noFill/>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39730035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473075" y="746125"/>
            <a:ext cx="5949950" cy="3348038"/>
          </a:xfrm>
          <a:ln/>
        </p:spPr>
      </p:sp>
      <p:sp>
        <p:nvSpPr>
          <p:cNvPr id="150532" name="Rectangle 3"/>
          <p:cNvSpPr>
            <a:spLocks noGrp="1" noChangeArrowheads="1"/>
          </p:cNvSpPr>
          <p:nvPr>
            <p:ph type="body" idx="1"/>
          </p:nvPr>
        </p:nvSpPr>
        <p:spPr>
          <a:xfrm>
            <a:off x="908051" y="4716464"/>
            <a:ext cx="5759449" cy="4465637"/>
          </a:xfrm>
          <a:noFill/>
        </p:spPr>
        <p:txBody>
          <a:bodyPr/>
          <a:lstStyle/>
          <a:p>
            <a:pPr eaLnBrk="1" hangingPunct="1"/>
            <a:r>
              <a:rPr lang="fr-FR" altLang="fr-FR" b="1" i="0" u="sng" dirty="0"/>
              <a:t>Commentaires</a:t>
            </a:r>
          </a:p>
          <a:p>
            <a:pPr eaLnBrk="1" hangingPunct="1"/>
            <a:endParaRPr lang="fr-FR" altLang="fr-FR" i="1" dirty="0"/>
          </a:p>
          <a:p>
            <a:pPr eaLnBrk="1" hangingPunct="1"/>
            <a:r>
              <a:rPr lang="fr-FR" altLang="fr-FR" i="0" dirty="0"/>
              <a:t>brûlure</a:t>
            </a:r>
            <a:r>
              <a:rPr lang="fr-FR" altLang="fr-FR" i="0" baseline="0" dirty="0"/>
              <a:t> au 2</a:t>
            </a:r>
            <a:r>
              <a:rPr lang="fr-FR" altLang="fr-FR" i="0" baseline="30000" dirty="0"/>
              <a:t>ème</a:t>
            </a:r>
            <a:r>
              <a:rPr lang="fr-FR" altLang="fr-FR" i="0" baseline="0" dirty="0"/>
              <a:t> degré = plaie</a:t>
            </a:r>
          </a:p>
          <a:p>
            <a:pPr eaLnBrk="1" hangingPunct="1"/>
            <a:r>
              <a:rPr lang="fr-FR" altLang="fr-FR" i="0" baseline="0" dirty="0"/>
              <a:t>La conduite à tenir est la même que pour les plaies.</a:t>
            </a:r>
            <a:endParaRPr lang="fr-FR" altLang="fr-FR" i="0" dirty="0"/>
          </a:p>
        </p:txBody>
      </p:sp>
    </p:spTree>
    <p:extLst>
      <p:ext uri="{BB962C8B-B14F-4D97-AF65-F5344CB8AC3E}">
        <p14:creationId xmlns:p14="http://schemas.microsoft.com/office/powerpoint/2010/main" val="25783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Rot="1" noChangeAspect="1" noChangeArrowheads="1" noTextEdit="1"/>
          </p:cNvSpPr>
          <p:nvPr>
            <p:ph type="sldImg"/>
          </p:nvPr>
        </p:nvSpPr>
        <p:spPr>
          <a:xfrm>
            <a:off x="415925" y="723900"/>
            <a:ext cx="5773738" cy="3248025"/>
          </a:xfrm>
          <a:ln/>
        </p:spPr>
      </p:sp>
      <p:sp>
        <p:nvSpPr>
          <p:cNvPr id="39940" name="Rectangle 4"/>
          <p:cNvSpPr>
            <a:spLocks noGrp="1" noChangeArrowheads="1"/>
          </p:cNvSpPr>
          <p:nvPr>
            <p:ph type="body" idx="1"/>
          </p:nvPr>
        </p:nvSpPr>
        <p:spPr>
          <a:xfrm>
            <a:off x="908051" y="4716464"/>
            <a:ext cx="5889624" cy="4465637"/>
          </a:xfrm>
          <a:noFill/>
        </p:spPr>
        <p:txBody>
          <a:bodyPr/>
          <a:lstStyle/>
          <a:p>
            <a:pPr eaLnBrk="1" hangingPunct="1"/>
            <a:r>
              <a:rPr lang="fr-FR" altLang="fr-FR" sz="1100" b="1" u="sng" dirty="0">
                <a:solidFill>
                  <a:srgbClr val="000000"/>
                </a:solidFill>
                <a:latin typeface="Arial" panose="020B0604020202020204" pitchFamily="34" charset="0"/>
              </a:rPr>
              <a:t>Commentaires</a:t>
            </a:r>
          </a:p>
          <a:p>
            <a:pPr eaLnBrk="1" hangingPunct="1"/>
            <a:endParaRPr lang="fr-FR" altLang="fr-FR" sz="1100" dirty="0">
              <a:solidFill>
                <a:srgbClr val="000000"/>
              </a:solidFill>
              <a:latin typeface="Arial" panose="020B0604020202020204" pitchFamily="34" charset="0"/>
            </a:endParaRPr>
          </a:p>
          <a:p>
            <a:pPr eaLnBrk="1" hangingPunct="1"/>
            <a:r>
              <a:rPr lang="fr-FR" altLang="fr-FR" sz="1100" b="1" dirty="0">
                <a:solidFill>
                  <a:srgbClr val="000000"/>
                </a:solidFill>
                <a:latin typeface="Arial" panose="020B0604020202020204" pitchFamily="34" charset="0"/>
              </a:rPr>
              <a:t>Présenter l’objectif pédagogique </a:t>
            </a:r>
            <a:r>
              <a:rPr lang="fr-FR" altLang="fr-FR" sz="1100" dirty="0">
                <a:solidFill>
                  <a:srgbClr val="000000"/>
                </a:solidFill>
                <a:latin typeface="Arial" panose="020B0604020202020204" pitchFamily="34" charset="0"/>
              </a:rPr>
              <a:t>: </a:t>
            </a:r>
          </a:p>
          <a:p>
            <a:pPr eaLnBrk="1" hangingPunct="1"/>
            <a:r>
              <a:rPr lang="fr-FR" altLang="fr-FR" sz="1800" dirty="0">
                <a:solidFill>
                  <a:srgbClr val="000000"/>
                </a:solidFill>
                <a:latin typeface="Arial" panose="020B0604020202020204" pitchFamily="34" charset="0"/>
                <a:sym typeface="Webdings" panose="05030102010509060703" pitchFamily="18" charset="2"/>
              </a:rPr>
              <a:t></a:t>
            </a:r>
            <a:r>
              <a:rPr lang="fr-FR" altLang="fr-FR" sz="800" i="1" dirty="0">
                <a:solidFill>
                  <a:srgbClr val="000000"/>
                </a:solidFill>
                <a:latin typeface="Arial" panose="020B0604020202020204" pitchFamily="34" charset="0"/>
              </a:rPr>
              <a:t> </a:t>
            </a:r>
            <a:r>
              <a:rPr lang="fr-FR" altLang="fr-FR" sz="1100" i="1" dirty="0">
                <a:solidFill>
                  <a:srgbClr val="000000"/>
                </a:solidFill>
                <a:latin typeface="Arial" panose="020B0604020202020204" pitchFamily="34" charset="0"/>
              </a:rPr>
              <a:t>À la fin de cette partie, et dans l’objectif d’intégrer les médicaments homéopathiques dans votre conseil de première intention, vous serez capable de valoriser les spécificités de l’homéopathie.</a:t>
            </a:r>
          </a:p>
          <a:p>
            <a:pPr eaLnBrk="1" hangingPunct="1"/>
            <a:r>
              <a:rPr lang="fr-FR" altLang="fr-FR" sz="1100" i="1" dirty="0">
                <a:solidFill>
                  <a:srgbClr val="000000"/>
                </a:solidFill>
                <a:latin typeface="Arial" panose="020B0604020202020204" pitchFamily="34" charset="0"/>
              </a:rPr>
              <a:t>Pour cela vous serez capable </a:t>
            </a:r>
          </a:p>
          <a:p>
            <a:pPr marL="171450" indent="-171450" eaLnBrk="1" hangingPunct="1">
              <a:buFontTx/>
              <a:buChar char="-"/>
            </a:pPr>
            <a:r>
              <a:rPr lang="fr-FR" altLang="fr-FR" sz="1100" i="1" dirty="0">
                <a:solidFill>
                  <a:srgbClr val="000000"/>
                </a:solidFill>
                <a:latin typeface="Arial" panose="020B0604020202020204" pitchFamily="34" charset="0"/>
              </a:rPr>
              <a:t>d’apprécier l’intérêt de l’homéopathie dans le conseil officinal </a:t>
            </a:r>
          </a:p>
          <a:p>
            <a:pPr marL="171450" indent="-171450" eaLnBrk="1" hangingPunct="1">
              <a:buFontTx/>
              <a:buChar char="-"/>
            </a:pPr>
            <a:r>
              <a:rPr lang="fr-FR" altLang="fr-FR" sz="1100" i="1" dirty="0">
                <a:solidFill>
                  <a:srgbClr val="000000"/>
                </a:solidFill>
                <a:latin typeface="Arial" panose="020B0604020202020204" pitchFamily="34" charset="0"/>
              </a:rPr>
              <a:t>et vous saurez répondre à des idées reçues.</a:t>
            </a:r>
            <a:endParaRPr lang="fr-FR" altLang="fr-FR" sz="1100" b="1" dirty="0">
              <a:solidFill>
                <a:srgbClr val="000000"/>
              </a:solidFill>
              <a:latin typeface="Arial" panose="020B0604020202020204" pitchFamily="34" charset="0"/>
            </a:endParaRPr>
          </a:p>
          <a:p>
            <a:pPr eaLnBrk="1" hangingPunct="1"/>
            <a:endParaRPr lang="fr-FR" altLang="fr-FR" b="1" dirty="0">
              <a:solidFill>
                <a:srgbClr val="000000"/>
              </a:solidFill>
              <a:latin typeface="Arial" panose="020B0604020202020204" pitchFamily="34" charset="0"/>
            </a:endParaRPr>
          </a:p>
          <a:p>
            <a:pPr eaLnBrk="1" hangingPunct="1"/>
            <a:endParaRPr lang="fr-FR" altLang="fr-FR" dirty="0"/>
          </a:p>
        </p:txBody>
      </p:sp>
    </p:spTree>
    <p:extLst>
      <p:ext uri="{BB962C8B-B14F-4D97-AF65-F5344CB8AC3E}">
        <p14:creationId xmlns:p14="http://schemas.microsoft.com/office/powerpoint/2010/main" val="7845651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2"/>
          <p:cNvSpPr>
            <a:spLocks noGrp="1" noRot="1" noChangeAspect="1" noChangeArrowheads="1" noTextEdit="1"/>
          </p:cNvSpPr>
          <p:nvPr>
            <p:ph type="sldImg"/>
          </p:nvPr>
        </p:nvSpPr>
        <p:spPr>
          <a:xfrm>
            <a:off x="471488" y="746125"/>
            <a:ext cx="5949950" cy="3348038"/>
          </a:xfrm>
          <a:ln/>
        </p:spPr>
      </p:sp>
      <p:sp>
        <p:nvSpPr>
          <p:cNvPr id="152580" name="Rectangle 3"/>
          <p:cNvSpPr>
            <a:spLocks noGrp="1" noChangeArrowheads="1"/>
          </p:cNvSpPr>
          <p:nvPr>
            <p:ph type="body" idx="1"/>
          </p:nvPr>
        </p:nvSpPr>
        <p:spPr>
          <a:xfrm>
            <a:off x="746587" y="4714875"/>
            <a:ext cx="6051090" cy="4905375"/>
          </a:xfrm>
          <a:noFill/>
        </p:spPr>
        <p:txBody>
          <a:bodyPr/>
          <a:lstStyle/>
          <a:p>
            <a:pPr eaLnBrk="1" hangingPunct="1">
              <a:lnSpc>
                <a:spcPct val="90000"/>
              </a:lnSpc>
            </a:pPr>
            <a:r>
              <a:rPr lang="fr-FR" altLang="fr-FR" sz="1100" b="1" u="sng" dirty="0">
                <a:latin typeface="Arial" panose="020B0604020202020204" pitchFamily="34" charset="0"/>
              </a:rPr>
              <a:t>Commentaires</a:t>
            </a:r>
            <a:r>
              <a:rPr lang="fr-FR" altLang="fr-FR" sz="1100" dirty="0">
                <a:latin typeface="Arial" panose="020B0604020202020204" pitchFamily="34" charset="0"/>
              </a:rPr>
              <a:t> </a:t>
            </a:r>
          </a:p>
          <a:p>
            <a:pPr eaLnBrk="1" hangingPunct="1">
              <a:lnSpc>
                <a:spcPct val="90000"/>
              </a:lnSpc>
            </a:pPr>
            <a:endParaRPr lang="fr-FR" altLang="fr-FR" sz="1100" b="1" u="sng" dirty="0">
              <a:latin typeface="Arial" panose="020B0604020202020204" pitchFamily="34" charset="0"/>
            </a:endParaRPr>
          </a:p>
          <a:p>
            <a:pPr eaLnBrk="1" hangingPunct="1">
              <a:lnSpc>
                <a:spcPct val="90000"/>
              </a:lnSpc>
              <a:buFontTx/>
              <a:buChar char="•"/>
            </a:pPr>
            <a:r>
              <a:rPr lang="fr-FR" altLang="fr-FR" sz="1100" b="1" dirty="0">
                <a:latin typeface="Arial" panose="020B0604020202020204" pitchFamily="34" charset="0"/>
              </a:rPr>
              <a:t> Avant d’aborder les différents médicaments, valider avec le groupe leur connaissance de la pathologie</a:t>
            </a:r>
          </a:p>
          <a:p>
            <a:pPr eaLnBrk="1" hangingPunct="1">
              <a:lnSpc>
                <a:spcPct val="90000"/>
              </a:lnSpc>
              <a:buFontTx/>
              <a:buChar char="•"/>
            </a:pPr>
            <a:endParaRPr lang="fr-FR" altLang="fr-FR" sz="1100" b="1" dirty="0">
              <a:latin typeface="Arial" panose="020B0604020202020204" pitchFamily="34" charset="0"/>
            </a:endParaRPr>
          </a:p>
          <a:p>
            <a:pPr eaLnBrk="1" hangingPunct="1">
              <a:lnSpc>
                <a:spcPct val="90000"/>
              </a:lnSpc>
              <a:buFontTx/>
              <a:buChar char="•"/>
            </a:pPr>
            <a:r>
              <a:rPr lang="fr-FR" altLang="fr-FR" sz="1100" b="1" dirty="0">
                <a:latin typeface="Arial" panose="020B0604020202020204" pitchFamily="34" charset="0"/>
              </a:rPr>
              <a:t>Si besoin, faire un rappel rapide </a:t>
            </a:r>
          </a:p>
          <a:p>
            <a:pPr eaLnBrk="1" hangingPunct="1">
              <a:lnSpc>
                <a:spcPct val="90000"/>
              </a:lnSpc>
              <a:spcBef>
                <a:spcPct val="40000"/>
              </a:spcBef>
            </a:pPr>
            <a:r>
              <a:rPr lang="fr-FR" altLang="fr-FR" sz="1100" b="1" u="sng" dirty="0">
                <a:latin typeface="Arial" panose="020B0604020202020204" pitchFamily="34" charset="0"/>
              </a:rPr>
              <a:t>L’HERPES</a:t>
            </a:r>
            <a:r>
              <a:rPr lang="fr-FR" altLang="fr-FR" sz="1100" dirty="0">
                <a:latin typeface="Arial" panose="020B0604020202020204" pitchFamily="34" charset="0"/>
              </a:rPr>
              <a:t> : </a:t>
            </a:r>
          </a:p>
          <a:p>
            <a:pPr eaLnBrk="1" hangingPunct="1">
              <a:lnSpc>
                <a:spcPct val="90000"/>
              </a:lnSpc>
              <a:spcBef>
                <a:spcPct val="40000"/>
              </a:spcBef>
            </a:pPr>
            <a:r>
              <a:rPr lang="fr-FR" altLang="fr-FR" sz="1100" dirty="0">
                <a:latin typeface="Arial" panose="020B0604020202020204" pitchFamily="34" charset="0"/>
              </a:rPr>
              <a:t>- L’herpès est dû à un virus, l’herpès virus </a:t>
            </a:r>
            <a:r>
              <a:rPr lang="fr-FR" altLang="fr-FR" sz="1100" dirty="0" err="1">
                <a:latin typeface="Arial" panose="020B0604020202020204" pitchFamily="34" charset="0"/>
              </a:rPr>
              <a:t>hominis</a:t>
            </a:r>
            <a:r>
              <a:rPr lang="fr-FR" altLang="fr-FR" sz="1100" dirty="0">
                <a:latin typeface="Arial" panose="020B0604020202020204" pitchFamily="34" charset="0"/>
              </a:rPr>
              <a:t> de type 1 pour l’herpès labial et de type 2 pour l’herpès génital.</a:t>
            </a:r>
          </a:p>
          <a:p>
            <a:pPr eaLnBrk="1" hangingPunct="1">
              <a:lnSpc>
                <a:spcPct val="80000"/>
              </a:lnSpc>
            </a:pPr>
            <a:r>
              <a:rPr lang="fr-FR" altLang="fr-FR" sz="1100" dirty="0">
                <a:latin typeface="Arial" panose="020B0604020202020204" pitchFamily="34" charset="0"/>
              </a:rPr>
              <a:t>Nous traiterons exclusivement l’herpès labial. </a:t>
            </a:r>
          </a:p>
          <a:p>
            <a:pPr eaLnBrk="1" hangingPunct="1">
              <a:lnSpc>
                <a:spcPct val="80000"/>
              </a:lnSpc>
            </a:pPr>
            <a:r>
              <a:rPr lang="fr-FR" altLang="fr-FR" sz="1100" dirty="0">
                <a:latin typeface="Arial" panose="020B0604020202020204" pitchFamily="34" charset="0"/>
              </a:rPr>
              <a:t>- Lésions cutanées sous forme de vésicules transparentes de la grosseur d’une tête d’épingle</a:t>
            </a:r>
          </a:p>
          <a:p>
            <a:pPr eaLnBrk="1" hangingPunct="1">
              <a:lnSpc>
                <a:spcPct val="90000"/>
              </a:lnSpc>
            </a:pPr>
            <a:r>
              <a:rPr lang="fr-FR" altLang="fr-FR" sz="1100" dirty="0">
                <a:latin typeface="Arial" panose="020B0604020202020204" pitchFamily="34" charset="0"/>
              </a:rPr>
              <a:t>- 3 phases : 	</a:t>
            </a:r>
          </a:p>
          <a:p>
            <a:pPr lvl="1" eaLnBrk="1" hangingPunct="1">
              <a:lnSpc>
                <a:spcPct val="80000"/>
              </a:lnSpc>
              <a:buFontTx/>
              <a:buChar char="•"/>
            </a:pPr>
            <a:r>
              <a:rPr lang="fr-FR" altLang="fr-FR" sz="1100" dirty="0">
                <a:latin typeface="Arial" panose="020B0604020202020204" pitchFamily="34" charset="0"/>
              </a:rPr>
              <a:t> inflammation et picotement</a:t>
            </a:r>
          </a:p>
          <a:p>
            <a:pPr lvl="1" eaLnBrk="1" hangingPunct="1">
              <a:lnSpc>
                <a:spcPct val="80000"/>
              </a:lnSpc>
              <a:buFontTx/>
              <a:buChar char="•"/>
            </a:pPr>
            <a:r>
              <a:rPr lang="fr-FR" altLang="fr-FR" sz="1100" dirty="0">
                <a:latin typeface="Arial" panose="020B0604020202020204" pitchFamily="34" charset="0"/>
              </a:rPr>
              <a:t> apparition d’une ou plusieurs vésicules bulleuses</a:t>
            </a:r>
          </a:p>
          <a:p>
            <a:pPr lvl="1" eaLnBrk="1" hangingPunct="1">
              <a:lnSpc>
                <a:spcPct val="80000"/>
              </a:lnSpc>
              <a:buFontTx/>
              <a:buChar char="•"/>
            </a:pPr>
            <a:r>
              <a:rPr lang="fr-FR" altLang="fr-FR" sz="1100" dirty="0">
                <a:latin typeface="Arial" panose="020B0604020202020204" pitchFamily="34" charset="0"/>
              </a:rPr>
              <a:t> dessèchement de la vésicule et formation d’une croûte</a:t>
            </a:r>
            <a:endParaRPr lang="fr-FR" altLang="fr-FR" sz="1100" b="1" u="sng" dirty="0">
              <a:latin typeface="Arial" panose="020B0604020202020204" pitchFamily="34" charset="0"/>
            </a:endParaRPr>
          </a:p>
          <a:p>
            <a:pPr marL="0" lvl="1" eaLnBrk="1" hangingPunct="1">
              <a:lnSpc>
                <a:spcPct val="80000"/>
              </a:lnSpc>
            </a:pPr>
            <a:endParaRPr lang="fr-FR" altLang="fr-FR" sz="1100" dirty="0">
              <a:latin typeface="Arial" panose="020B0604020202020204" pitchFamily="34" charset="0"/>
            </a:endParaRPr>
          </a:p>
          <a:p>
            <a:pPr marL="0" lvl="1" eaLnBrk="1" hangingPunct="1">
              <a:lnSpc>
                <a:spcPct val="80000"/>
              </a:lnSpc>
            </a:pPr>
            <a:r>
              <a:rPr lang="fr-FR" altLang="fr-FR" sz="1100" b="1" dirty="0">
                <a:latin typeface="Arial" panose="020B0604020202020204" pitchFamily="34" charset="0"/>
                <a:sym typeface="MS Outlook" panose="05010100010000000000" pitchFamily="2" charset="2"/>
              </a:rPr>
              <a:t>  </a:t>
            </a:r>
            <a:r>
              <a:rPr lang="fr-FR" altLang="fr-FR" sz="1100" b="1" dirty="0">
                <a:latin typeface="Arial" panose="020B0604020202020204" pitchFamily="34" charset="0"/>
              </a:rPr>
              <a:t>Pour info, les médicaments de suppuration sont préférentiellement prescrits en hautes dilutions.</a:t>
            </a:r>
          </a:p>
          <a:p>
            <a:pPr eaLnBrk="1" hangingPunct="1">
              <a:lnSpc>
                <a:spcPct val="90000"/>
              </a:lnSpc>
            </a:pPr>
            <a:endParaRPr lang="fr-FR" altLang="fr-FR" sz="1100" b="1" dirty="0">
              <a:latin typeface="Arial" panose="020B0604020202020204" pitchFamily="34" charset="0"/>
              <a:sym typeface="MS Outlook" panose="05010100010000000000" pitchFamily="2" charset="2"/>
            </a:endParaRPr>
          </a:p>
          <a:p>
            <a:pPr eaLnBrk="1" hangingPunct="1">
              <a:lnSpc>
                <a:spcPct val="90000"/>
              </a:lnSpc>
            </a:pPr>
            <a:r>
              <a:rPr lang="fr-FR" altLang="fr-FR" sz="1100" b="1" dirty="0">
                <a:latin typeface="Arial" panose="020B0604020202020204" pitchFamily="34" charset="0"/>
                <a:sym typeface="MS Outlook" panose="05010100010000000000" pitchFamily="2" charset="2"/>
              </a:rPr>
              <a:t> En cas de récidive, la prescription des médicaments de terrain relève du médecin </a:t>
            </a:r>
            <a:r>
              <a:rPr lang="fr-FR" altLang="fr-FR" sz="1100" dirty="0">
                <a:latin typeface="Arial" panose="020B0604020202020204" pitchFamily="34" charset="0"/>
                <a:sym typeface="MS Outlook" panose="05010100010000000000" pitchFamily="2" charset="2"/>
              </a:rPr>
              <a:t>suite à une consultation médicale (interrogatoire + examen clinique)</a:t>
            </a:r>
          </a:p>
          <a:p>
            <a:pPr eaLnBrk="1" hangingPunct="1">
              <a:lnSpc>
                <a:spcPct val="90000"/>
              </a:lnSpc>
            </a:pPr>
            <a:endParaRPr lang="fr-FR" altLang="fr-FR" sz="1100" dirty="0">
              <a:latin typeface="Arial" panose="020B0604020202020204" pitchFamily="34" charset="0"/>
            </a:endParaRPr>
          </a:p>
          <a:p>
            <a:pPr eaLnBrk="1" hangingPunct="1">
              <a:lnSpc>
                <a:spcPct val="90000"/>
              </a:lnSpc>
            </a:pPr>
            <a:endParaRPr lang="fr-FR" altLang="fr-FR" sz="1100" dirty="0">
              <a:latin typeface="Arial" panose="020B0604020202020204" pitchFamily="34" charset="0"/>
            </a:endParaRPr>
          </a:p>
        </p:txBody>
      </p:sp>
    </p:spTree>
    <p:extLst>
      <p:ext uri="{BB962C8B-B14F-4D97-AF65-F5344CB8AC3E}">
        <p14:creationId xmlns:p14="http://schemas.microsoft.com/office/powerpoint/2010/main" val="7054233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2"/>
          <p:cNvSpPr>
            <a:spLocks noGrp="1" noRot="1" noChangeAspect="1" noChangeArrowheads="1" noTextEdit="1"/>
          </p:cNvSpPr>
          <p:nvPr>
            <p:ph type="sldImg"/>
          </p:nvPr>
        </p:nvSpPr>
        <p:spPr>
          <a:xfrm>
            <a:off x="473075" y="746125"/>
            <a:ext cx="5949950" cy="3348038"/>
          </a:xfrm>
          <a:ln/>
        </p:spPr>
      </p:sp>
      <p:sp>
        <p:nvSpPr>
          <p:cNvPr id="154628" name="Rectangle 3"/>
          <p:cNvSpPr>
            <a:spLocks noGrp="1" noChangeArrowheads="1"/>
          </p:cNvSpPr>
          <p:nvPr>
            <p:ph type="body" idx="1"/>
          </p:nvPr>
        </p:nvSpPr>
        <p:spPr>
          <a:xfrm>
            <a:off x="908051" y="4716464"/>
            <a:ext cx="5889625" cy="4465637"/>
          </a:xfrm>
          <a:noFill/>
        </p:spPr>
        <p:txBody>
          <a:bodyPr/>
          <a:lstStyle/>
          <a:p>
            <a:pPr eaLnBrk="1" hangingPunct="1"/>
            <a:r>
              <a:rPr lang="fr-FR" altLang="fr-FR" sz="1100" b="1" u="sng">
                <a:latin typeface="Arial" panose="020B0604020202020204" pitchFamily="34" charset="0"/>
              </a:rPr>
              <a:t>Commentaires</a:t>
            </a:r>
          </a:p>
          <a:p>
            <a:pPr eaLnBrk="1" hangingPunct="1"/>
            <a:endParaRPr lang="fr-FR" altLang="fr-FR" sz="1100" b="1" u="sng">
              <a:latin typeface="Arial" panose="020B0604020202020204" pitchFamily="34" charset="0"/>
            </a:endParaRPr>
          </a:p>
          <a:p>
            <a:pPr eaLnBrk="1" hangingPunct="1">
              <a:buFontTx/>
              <a:buChar char="•"/>
            </a:pPr>
            <a:r>
              <a:rPr lang="fr-FR" altLang="fr-FR" sz="1100" b="1">
                <a:latin typeface="Arial" panose="020B0604020202020204" pitchFamily="34" charset="0"/>
              </a:rPr>
              <a:t> Avant d’aborder les différents médicaments, valider avec le groupe leur connaissance de la pathologie</a:t>
            </a:r>
          </a:p>
          <a:p>
            <a:pPr eaLnBrk="1" hangingPunct="1">
              <a:buFontTx/>
              <a:buChar char="•"/>
            </a:pPr>
            <a:endParaRPr lang="fr-FR" altLang="fr-FR" sz="1100" b="1">
              <a:latin typeface="Arial" panose="020B0604020202020204" pitchFamily="34" charset="0"/>
            </a:endParaRPr>
          </a:p>
          <a:p>
            <a:pPr eaLnBrk="1" hangingPunct="1">
              <a:buFontTx/>
              <a:buChar char="•"/>
            </a:pPr>
            <a:r>
              <a:rPr lang="fr-FR" altLang="fr-FR" sz="1100" b="1">
                <a:latin typeface="Arial" panose="020B0604020202020204" pitchFamily="34" charset="0"/>
              </a:rPr>
              <a:t>Si besoin, faire un rappel rapide </a:t>
            </a:r>
          </a:p>
          <a:p>
            <a:pPr eaLnBrk="1" hangingPunct="1">
              <a:spcBef>
                <a:spcPct val="40000"/>
              </a:spcBef>
            </a:pPr>
            <a:r>
              <a:rPr lang="fr-FR" altLang="fr-FR" sz="1100" b="1" u="sng">
                <a:latin typeface="Arial" panose="020B0604020202020204" pitchFamily="34" charset="0"/>
              </a:rPr>
              <a:t>LA VARICELLE</a:t>
            </a:r>
            <a:r>
              <a:rPr lang="fr-FR" altLang="fr-FR" sz="1100">
                <a:latin typeface="Arial" panose="020B0604020202020204" pitchFamily="34" charset="0"/>
              </a:rPr>
              <a:t> : </a:t>
            </a:r>
          </a:p>
          <a:p>
            <a:pPr eaLnBrk="1" hangingPunct="1">
              <a:spcBef>
                <a:spcPct val="40000"/>
              </a:spcBef>
            </a:pPr>
            <a:r>
              <a:rPr lang="fr-FR" altLang="fr-FR" sz="1100">
                <a:latin typeface="Arial" panose="020B0604020202020204" pitchFamily="34" charset="0"/>
              </a:rPr>
              <a:t>- maladie infectieuse contagieuse, épidémique, due à un herpès virus (famille également responsable de l’herpès et du zona)</a:t>
            </a:r>
          </a:p>
          <a:p>
            <a:pPr eaLnBrk="1" hangingPunct="1">
              <a:buFontTx/>
              <a:buChar char="-"/>
            </a:pPr>
            <a:r>
              <a:rPr lang="fr-FR" altLang="fr-FR" sz="1100">
                <a:latin typeface="Arial" panose="020B0604020202020204" pitchFamily="34" charset="0"/>
              </a:rPr>
              <a:t> incubation silencieuse : 14 jours</a:t>
            </a:r>
          </a:p>
          <a:p>
            <a:pPr eaLnBrk="1" hangingPunct="1">
              <a:buFontTx/>
              <a:buChar char="-"/>
            </a:pPr>
            <a:r>
              <a:rPr lang="fr-FR" altLang="fr-FR" sz="1100">
                <a:latin typeface="Arial" panose="020B0604020202020204" pitchFamily="34" charset="0"/>
              </a:rPr>
              <a:t> invasion : 1 jour avec état fébrile</a:t>
            </a:r>
          </a:p>
          <a:p>
            <a:pPr eaLnBrk="1" hangingPunct="1">
              <a:buFontTx/>
              <a:buChar char="-"/>
            </a:pPr>
            <a:r>
              <a:rPr lang="fr-FR" altLang="fr-FR" sz="1100">
                <a:latin typeface="Arial" panose="020B0604020202020204" pitchFamily="34" charset="0"/>
              </a:rPr>
              <a:t> éruption de vésicules, “ goutte de rosée sur une base rouge ”</a:t>
            </a:r>
          </a:p>
          <a:p>
            <a:pPr eaLnBrk="1" hangingPunct="1">
              <a:buFontTx/>
              <a:buChar char="-"/>
            </a:pPr>
            <a:r>
              <a:rPr lang="fr-FR" altLang="fr-FR" sz="1100">
                <a:latin typeface="Arial" panose="020B0604020202020204" pitchFamily="34" charset="0"/>
              </a:rPr>
              <a:t> durée de la période contagieuse : 7 jours (de 48 heures avant jusqu’à 5 jours après le début des lésions).</a:t>
            </a:r>
            <a:endParaRPr lang="fr-FR" altLang="fr-FR" sz="1100" b="1" u="sng">
              <a:latin typeface="Arial" panose="020B0604020202020204" pitchFamily="34" charset="0"/>
            </a:endParaRPr>
          </a:p>
          <a:p>
            <a:pPr eaLnBrk="1" hangingPunct="1"/>
            <a:endParaRPr lang="fr-FR" altLang="fr-FR" sz="1100" b="1">
              <a:latin typeface="Arial" panose="020B0604020202020204" pitchFamily="34" charset="0"/>
            </a:endParaRPr>
          </a:p>
        </p:txBody>
      </p:sp>
    </p:spTree>
    <p:extLst>
      <p:ext uri="{BB962C8B-B14F-4D97-AF65-F5344CB8AC3E}">
        <p14:creationId xmlns:p14="http://schemas.microsoft.com/office/powerpoint/2010/main" val="9250051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sz="1100" b="1" u="sng" dirty="0">
                <a:latin typeface="Arial" panose="020B0604020202020204" pitchFamily="34" charset="0"/>
              </a:rPr>
              <a:t>Commentaires</a:t>
            </a:r>
            <a:r>
              <a:rPr lang="fr-FR" altLang="fr-FR" sz="1100" dirty="0">
                <a:latin typeface="Arial" panose="020B0604020202020204" pitchFamily="34" charset="0"/>
              </a:rPr>
              <a:t> :</a:t>
            </a:r>
          </a:p>
          <a:p>
            <a:pPr eaLnBrk="1" hangingPunct="1"/>
            <a:endParaRPr lang="fr-FR" altLang="fr-FR" sz="1100" dirty="0">
              <a:latin typeface="Arial" panose="020B0604020202020204" pitchFamily="34" charset="0"/>
            </a:endParaRPr>
          </a:p>
          <a:p>
            <a:pPr eaLnBrk="1" hangingPunct="1"/>
            <a:r>
              <a:rPr lang="fr-FR" altLang="fr-FR" sz="1100" b="1" dirty="0">
                <a:latin typeface="Arial" panose="020B0604020202020204" pitchFamily="34" charset="0"/>
              </a:rPr>
              <a:t>Présenter l’objectif et les règles du jeu</a:t>
            </a:r>
          </a:p>
          <a:p>
            <a:pPr eaLnBrk="1" hangingPunct="1"/>
            <a:endParaRPr lang="fr-FR" altLang="fr-FR" sz="1100" b="1" dirty="0">
              <a:latin typeface="Arial" panose="020B0604020202020204" pitchFamily="34" charset="0"/>
            </a:endParaRPr>
          </a:p>
          <a:p>
            <a:pPr eaLnBrk="1" hangingPunct="1"/>
            <a:r>
              <a:rPr lang="fr-FR" altLang="fr-FR" sz="1800">
                <a:latin typeface="Arial" panose="020B0604020202020204" pitchFamily="34" charset="0"/>
                <a:cs typeface="Arial" panose="020B0604020202020204" pitchFamily="34" charset="0"/>
                <a:sym typeface="Webdings" panose="05030102010509060703" pitchFamily="18" charset="2"/>
              </a:rPr>
              <a:t></a:t>
            </a:r>
            <a:r>
              <a:rPr lang="fr-FR" altLang="fr-FR" sz="1100" b="1">
                <a:latin typeface="Arial" panose="020B0604020202020204" pitchFamily="34" charset="0"/>
                <a:cs typeface="Arial" panose="020B0604020202020204" pitchFamily="34" charset="0"/>
                <a:sym typeface="MS Outlook" panose="05010100010000000000" pitchFamily="2" charset="2"/>
              </a:rPr>
              <a:t> </a:t>
            </a:r>
            <a:r>
              <a:rPr lang="fr-FR" altLang="fr-FR" sz="1100" b="1">
                <a:latin typeface="Arial" panose="020B0604020202020204" pitchFamily="34" charset="0"/>
                <a:cs typeface="Arial" panose="020B0604020202020204" pitchFamily="34" charset="0"/>
              </a:rPr>
              <a:t>Durée : 15 min d’activité et 15 min de restitution</a:t>
            </a:r>
            <a:endParaRPr lang="fr-FR" altLang="fr-FR" sz="1100" b="1">
              <a:latin typeface="Arial" panose="020B0604020202020204" pitchFamily="34" charset="0"/>
            </a:endParaRPr>
          </a:p>
          <a:p>
            <a:endParaRPr lang="fr-FR"/>
          </a:p>
        </p:txBody>
      </p:sp>
    </p:spTree>
    <p:extLst>
      <p:ext uri="{BB962C8B-B14F-4D97-AF65-F5344CB8AC3E}">
        <p14:creationId xmlns:p14="http://schemas.microsoft.com/office/powerpoint/2010/main" val="28945462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Rot="1" noChangeAspect="1" noChangeArrowheads="1" noTextEdit="1"/>
          </p:cNvSpPr>
          <p:nvPr>
            <p:ph type="sldImg"/>
          </p:nvPr>
        </p:nvSpPr>
        <p:spPr>
          <a:xfrm>
            <a:off x="92075" y="654050"/>
            <a:ext cx="6613525" cy="3721100"/>
          </a:xfrm>
          <a:ln/>
        </p:spPr>
      </p:sp>
      <p:sp>
        <p:nvSpPr>
          <p:cNvPr id="179204" name="Rectangle 4"/>
          <p:cNvSpPr>
            <a:spLocks noGrp="1" noChangeArrowheads="1"/>
          </p:cNvSpPr>
          <p:nvPr>
            <p:ph type="body" idx="1"/>
          </p:nvPr>
        </p:nvSpPr>
        <p:spPr>
          <a:xfrm>
            <a:off x="673100" y="5116514"/>
            <a:ext cx="6122988" cy="4852987"/>
          </a:xfrm>
          <a:noFill/>
        </p:spPr>
        <p:txBody>
          <a:bodyPr lIns="91565" tIns="45783" rIns="91565" bIns="45783"/>
          <a:lstStyle/>
          <a:p>
            <a:pPr eaLnBrk="1" hangingPunct="1"/>
            <a:r>
              <a:rPr lang="fr-FR" altLang="fr-FR" sz="1100" b="1" u="sng" dirty="0">
                <a:latin typeface="Arial" panose="020B0604020202020204" pitchFamily="34" charset="0"/>
                <a:cs typeface="Arial" panose="020B0604020202020204" pitchFamily="34" charset="0"/>
              </a:rPr>
              <a:t>Commentaires</a:t>
            </a:r>
            <a:r>
              <a:rPr lang="fr-FR" altLang="fr-FR" sz="1100" b="1" dirty="0">
                <a:latin typeface="Arial" panose="020B0604020202020204" pitchFamily="34" charset="0"/>
                <a:cs typeface="Arial" panose="020B0604020202020204" pitchFamily="34" charset="0"/>
              </a:rPr>
              <a:t> :</a:t>
            </a:r>
          </a:p>
          <a:p>
            <a:pPr eaLnBrk="1" hangingPunct="1"/>
            <a:endParaRPr lang="fr-FR" altLang="fr-FR" sz="1100" b="1" dirty="0">
              <a:latin typeface="Arial" panose="020B0604020202020204" pitchFamily="34" charset="0"/>
              <a:cs typeface="Arial" panose="020B0604020202020204" pitchFamily="34" charset="0"/>
            </a:endParaRPr>
          </a:p>
          <a:p>
            <a:pPr eaLnBrk="1" hangingPunct="1">
              <a:buFontTx/>
              <a:buChar char="•"/>
            </a:pPr>
            <a:r>
              <a:rPr lang="fr-FR" altLang="fr-FR" sz="1100" b="1" dirty="0">
                <a:latin typeface="Arial" panose="020B0604020202020204" pitchFamily="34" charset="0"/>
                <a:cs typeface="Arial" panose="020B0604020202020204" pitchFamily="34" charset="0"/>
              </a:rPr>
              <a:t> Présenter l’objectif</a:t>
            </a:r>
            <a:r>
              <a:rPr lang="fr-FR" altLang="fr-FR" sz="1100" dirty="0">
                <a:latin typeface="Arial" panose="020B0604020202020204" pitchFamily="34" charset="0"/>
                <a:cs typeface="Arial" panose="020B0604020202020204" pitchFamily="34" charset="0"/>
              </a:rPr>
              <a:t> </a:t>
            </a:r>
            <a:r>
              <a:rPr lang="fr-FR" altLang="fr-FR" sz="1100" b="1" dirty="0">
                <a:latin typeface="Arial" panose="020B0604020202020204" pitchFamily="34" charset="0"/>
                <a:cs typeface="Arial" panose="020B0604020202020204" pitchFamily="34" charset="0"/>
              </a:rPr>
              <a:t>et les règles du jeu</a:t>
            </a:r>
            <a:endParaRPr lang="fr-FR" altLang="fr-FR" sz="1100" dirty="0">
              <a:latin typeface="Arial" panose="020B0604020202020204" pitchFamily="34" charset="0"/>
              <a:cs typeface="Arial" panose="020B0604020202020204" pitchFamily="34" charset="0"/>
            </a:endParaRPr>
          </a:p>
          <a:p>
            <a:pPr eaLnBrk="1" hangingPunct="1">
              <a:buFontTx/>
              <a:buChar char="•"/>
            </a:pPr>
            <a:endParaRPr lang="fr-FR" altLang="fr-FR" sz="1100" dirty="0">
              <a:latin typeface="Arial" panose="020B0604020202020204" pitchFamily="34" charset="0"/>
              <a:cs typeface="Arial" panose="020B0604020202020204" pitchFamily="34" charset="0"/>
            </a:endParaRPr>
          </a:p>
          <a:p>
            <a:pPr eaLnBrk="1" hangingPunct="1"/>
            <a:r>
              <a:rPr lang="fr-FR" altLang="fr-FR" sz="1800" dirty="0">
                <a:latin typeface="Arial" panose="020B0604020202020204" pitchFamily="34" charset="0"/>
                <a:cs typeface="Arial" panose="020B0604020202020204" pitchFamily="34" charset="0"/>
                <a:sym typeface="Webdings" panose="05030102010509060703" pitchFamily="18" charset="2"/>
              </a:rPr>
              <a:t></a:t>
            </a:r>
            <a:r>
              <a:rPr lang="fr-FR" altLang="fr-FR" sz="1100" b="1" dirty="0">
                <a:latin typeface="Arial" panose="020B0604020202020204" pitchFamily="34" charset="0"/>
                <a:cs typeface="Arial" panose="020B0604020202020204" pitchFamily="34" charset="0"/>
                <a:sym typeface="MS Outlook" panose="05010100010000000000" pitchFamily="2" charset="2"/>
              </a:rPr>
              <a:t> </a:t>
            </a:r>
            <a:r>
              <a:rPr lang="fr-FR" altLang="fr-FR" sz="1100" b="1" dirty="0">
                <a:latin typeface="Arial" panose="020B0604020202020204" pitchFamily="34" charset="0"/>
                <a:cs typeface="Arial" panose="020B0604020202020204" pitchFamily="34" charset="0"/>
              </a:rPr>
              <a:t>Durée : 7 min de préparation et 8 min de restitution collégiale</a:t>
            </a:r>
          </a:p>
        </p:txBody>
      </p:sp>
    </p:spTree>
    <p:extLst>
      <p:ext uri="{BB962C8B-B14F-4D97-AF65-F5344CB8AC3E}">
        <p14:creationId xmlns:p14="http://schemas.microsoft.com/office/powerpoint/2010/main" val="15428284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2"/>
          <p:cNvSpPr>
            <a:spLocks noGrp="1" noRot="1" noChangeAspect="1" noChangeArrowheads="1" noTextEdit="1"/>
          </p:cNvSpPr>
          <p:nvPr>
            <p:ph type="sldImg"/>
          </p:nvPr>
        </p:nvSpPr>
        <p:spPr>
          <a:xfrm>
            <a:off x="473075" y="746125"/>
            <a:ext cx="5949950" cy="3348038"/>
          </a:xfrm>
          <a:ln/>
        </p:spPr>
      </p:sp>
      <p:sp>
        <p:nvSpPr>
          <p:cNvPr id="181252" name="Rectangle 3"/>
          <p:cNvSpPr>
            <a:spLocks noGrp="1" noChangeArrowheads="1"/>
          </p:cNvSpPr>
          <p:nvPr>
            <p:ph type="body" idx="1"/>
          </p:nvPr>
        </p:nvSpPr>
        <p:spPr>
          <a:noFill/>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39211922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Espace réservé de l'image des diapositives 1"/>
          <p:cNvSpPr>
            <a:spLocks noGrp="1" noRot="1" noChangeAspect="1" noTextEdit="1"/>
          </p:cNvSpPr>
          <p:nvPr>
            <p:ph type="sldImg"/>
          </p:nvPr>
        </p:nvSpPr>
        <p:spPr>
          <a:xfrm>
            <a:off x="92075" y="746125"/>
            <a:ext cx="6615113" cy="3721100"/>
          </a:xfrm>
          <a:ln/>
        </p:spPr>
      </p:sp>
      <p:sp>
        <p:nvSpPr>
          <p:cNvPr id="180228" name="Rectangle 3"/>
          <p:cNvSpPr>
            <a:spLocks noGrp="1" noChangeArrowheads="1"/>
          </p:cNvSpPr>
          <p:nvPr>
            <p:ph type="body" idx="1"/>
          </p:nvPr>
        </p:nvSpPr>
        <p:spPr>
          <a:xfrm>
            <a:off x="342820" y="4714875"/>
            <a:ext cx="6442158" cy="4896486"/>
          </a:xfrm>
        </p:spPr>
        <p:txBody>
          <a:bodyPr lIns="95540" tIns="47769" rIns="95540" bIns="47769"/>
          <a:lstStyle/>
          <a:p>
            <a:pPr eaLnBrk="1" hangingPunct="1">
              <a:defRPr/>
            </a:pPr>
            <a:r>
              <a:rPr lang="fr-FR" altLang="fr-FR" sz="1100" b="1" u="sng" dirty="0">
                <a:latin typeface="Arial" panose="020B0604020202020204" pitchFamily="34" charset="0"/>
              </a:rPr>
              <a:t>Commentaires</a:t>
            </a:r>
          </a:p>
          <a:p>
            <a:pPr eaLnBrk="1" hangingPunct="1">
              <a:defRPr/>
            </a:pPr>
            <a:r>
              <a:rPr lang="fr-FR" altLang="fr-FR" sz="1800" dirty="0">
                <a:latin typeface="Arial" panose="020B0604020202020204" pitchFamily="34" charset="0"/>
                <a:sym typeface="Webdings" panose="05030102010509060703" pitchFamily="18" charset="2"/>
              </a:rPr>
              <a:t></a:t>
            </a:r>
            <a:r>
              <a:rPr lang="fr-FR" altLang="fr-FR" sz="1800" i="1"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rPr>
              <a:t>Nous allons pratiquer. Je n’ai su faire du vélo que parce que j’ai pratiqué : Et vous, avez-vous su faire du vélo sans pratiquer ? (silence)</a:t>
            </a:r>
          </a:p>
          <a:p>
            <a:pPr eaLnBrk="1" hangingPunct="1">
              <a:defRPr/>
            </a:pPr>
            <a:r>
              <a:rPr lang="fr-FR" altLang="fr-FR" sz="1100" i="1" dirty="0">
                <a:latin typeface="Arial" panose="020B0604020202020204" pitchFamily="34" charset="0"/>
              </a:rPr>
              <a:t>Bien évidemment non. De la même manière, pour être à l’aise avec les techniques de questionnement et proposer un conseil pertinent, la pratique est indispensable. C’est pourquoi nous allons pratiquer.</a:t>
            </a:r>
          </a:p>
          <a:p>
            <a:pPr marL="171387" indent="-171387" eaLnBrk="1" hangingPunct="1">
              <a:spcBef>
                <a:spcPts val="1200"/>
              </a:spcBef>
              <a:buFont typeface="Arial" panose="020B0604020202020204" pitchFamily="34" charset="0"/>
              <a:buChar char="•"/>
              <a:defRPr/>
            </a:pPr>
            <a:r>
              <a:rPr lang="fr-FR" altLang="fr-FR" sz="1100" b="1" dirty="0">
                <a:latin typeface="Arial" panose="020B0604020202020204" pitchFamily="34" charset="0"/>
              </a:rPr>
              <a:t>Présenter les objectifs et règles du jeu</a:t>
            </a: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S’assurer de leur compréhension</a:t>
            </a: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Constituer les groupes, répartir et </a:t>
            </a:r>
            <a:r>
              <a:rPr lang="fr-FR" altLang="fr-FR" sz="1100" b="1" dirty="0">
                <a:latin typeface="Arial" panose="020B0604020202020204" pitchFamily="34" charset="0"/>
                <a:cs typeface="Arial" panose="020B0604020202020204" pitchFamily="34" charset="0"/>
              </a:rPr>
              <a:t>distribuer les cartes  « Patients »</a:t>
            </a:r>
            <a:endParaRPr lang="fr-FR" altLang="fr-FR" sz="1100" b="1" dirty="0"/>
          </a:p>
          <a:p>
            <a:pPr>
              <a:defRPr/>
            </a:pPr>
            <a:r>
              <a:rPr lang="fr-FR" altLang="fr-FR" sz="1800" dirty="0">
                <a:latin typeface="Arial" panose="020B0604020202020204" pitchFamily="34" charset="0"/>
                <a:cs typeface="Arial" panose="020B0604020202020204" pitchFamily="34" charset="0"/>
                <a:sym typeface="Webdings" panose="05030102010509060703" pitchFamily="18" charset="2"/>
              </a:rPr>
              <a:t></a:t>
            </a:r>
            <a:r>
              <a:rPr lang="fr-FR" altLang="fr-FR" sz="1100" b="1" dirty="0">
                <a:latin typeface="Arial" panose="020B0604020202020204" pitchFamily="34" charset="0"/>
                <a:cs typeface="Arial" panose="020B0604020202020204" pitchFamily="34" charset="0"/>
                <a:sym typeface="MS Outlook" panose="05010100010000000000" pitchFamily="2" charset="2"/>
              </a:rPr>
              <a:t> </a:t>
            </a:r>
            <a:r>
              <a:rPr lang="fr-FR" altLang="fr-FR" sz="1100" b="1" dirty="0">
                <a:latin typeface="Arial" panose="020B0604020202020204" pitchFamily="34" charset="0"/>
                <a:cs typeface="Arial" panose="020B0604020202020204" pitchFamily="34" charset="0"/>
              </a:rPr>
              <a:t>Durée : 30 min de cas de comptoir et 20 min de restitution et d’échanges</a:t>
            </a:r>
            <a:endParaRPr lang="fr-FR" altLang="fr-FR" sz="1100" dirty="0">
              <a:latin typeface="Arial" panose="020B0604020202020204" pitchFamily="34" charset="0"/>
              <a:cs typeface="Arial" panose="020B0604020202020204" pitchFamily="34" charset="0"/>
            </a:endParaRPr>
          </a:p>
          <a:p>
            <a:pPr>
              <a:spcBef>
                <a:spcPts val="600"/>
              </a:spcBef>
              <a:defRPr/>
            </a:pPr>
            <a:r>
              <a:rPr lang="fr-FR" altLang="fr-FR" sz="1100" b="1" dirty="0">
                <a:latin typeface="Arial" panose="020B0604020202020204" pitchFamily="34" charset="0"/>
                <a:cs typeface="Arial" panose="020B0604020202020204" pitchFamily="34" charset="0"/>
                <a:sym typeface="MS Outlook" panose="05010100010000000000" pitchFamily="2" charset="2"/>
              </a:rPr>
              <a:t> Penser</a:t>
            </a:r>
            <a:r>
              <a:rPr lang="fr-FR" altLang="fr-FR" sz="1100" b="1" baseline="0" dirty="0">
                <a:latin typeface="Arial" panose="020B0604020202020204" pitchFamily="34" charset="0"/>
                <a:cs typeface="Arial" panose="020B0604020202020204" pitchFamily="34" charset="0"/>
                <a:sym typeface="MS Outlook" panose="05010100010000000000" pitchFamily="2" charset="2"/>
              </a:rPr>
              <a:t> à : informer sur l’avancée du </a:t>
            </a:r>
            <a:r>
              <a:rPr lang="fr-FR" altLang="fr-FR" sz="1100" baseline="0" dirty="0">
                <a:latin typeface="Arial" panose="020B0604020202020204" pitchFamily="34" charset="0"/>
                <a:cs typeface="Arial" panose="020B0604020202020204" pitchFamily="34" charset="0"/>
                <a:sym typeface="MS Outlook" panose="05010100010000000000" pitchFamily="2" charset="2"/>
              </a:rPr>
              <a:t>timing (au bout de 9 min : </a:t>
            </a:r>
            <a:r>
              <a:rPr lang="fr-FR" altLang="fr-FR" sz="1100" i="1" baseline="0" dirty="0">
                <a:latin typeface="Arial" panose="020B0604020202020204" pitchFamily="34" charset="0"/>
                <a:cs typeface="Arial" panose="020B0604020202020204" pitchFamily="34" charset="0"/>
                <a:sym typeface="MS Outlook" panose="05010100010000000000" pitchFamily="2" charset="2"/>
              </a:rPr>
              <a:t>vous devriez avoir finalisé votre 1</a:t>
            </a:r>
            <a:r>
              <a:rPr lang="fr-FR" altLang="fr-FR" sz="1100" i="1" baseline="30000" dirty="0">
                <a:latin typeface="Arial" panose="020B0604020202020204" pitchFamily="34" charset="0"/>
                <a:cs typeface="Arial" panose="020B0604020202020204" pitchFamily="34" charset="0"/>
                <a:sym typeface="MS Outlook" panose="05010100010000000000" pitchFamily="2" charset="2"/>
              </a:rPr>
              <a:t>er</a:t>
            </a:r>
            <a:r>
              <a:rPr lang="fr-FR" altLang="fr-FR" sz="1100" i="1" baseline="0" dirty="0">
                <a:latin typeface="Arial" panose="020B0604020202020204" pitchFamily="34" charset="0"/>
                <a:cs typeface="Arial" panose="020B0604020202020204" pitchFamily="34" charset="0"/>
                <a:sym typeface="MS Outlook" panose="05010100010000000000" pitchFamily="2" charset="2"/>
              </a:rPr>
              <a:t> cas et démarrer le 2</a:t>
            </a:r>
            <a:r>
              <a:rPr lang="fr-FR" altLang="fr-FR" sz="1100" i="1" baseline="30000" dirty="0">
                <a:latin typeface="Arial" panose="020B0604020202020204" pitchFamily="34" charset="0"/>
                <a:cs typeface="Arial" panose="020B0604020202020204" pitchFamily="34" charset="0"/>
                <a:sym typeface="MS Outlook" panose="05010100010000000000" pitchFamily="2" charset="2"/>
              </a:rPr>
              <a:t>ème</a:t>
            </a:r>
            <a:r>
              <a:rPr lang="fr-FR" altLang="fr-FR" sz="1100" baseline="0" dirty="0">
                <a:latin typeface="Arial" panose="020B0604020202020204" pitchFamily="34" charset="0"/>
                <a:cs typeface="Arial" panose="020B0604020202020204" pitchFamily="34" charset="0"/>
                <a:sym typeface="MS Outlook" panose="05010100010000000000" pitchFamily="2" charset="2"/>
              </a:rPr>
              <a:t>)</a:t>
            </a:r>
            <a:endParaRPr lang="fr-FR" altLang="fr-FR" sz="1100" dirty="0">
              <a:latin typeface="Arial" panose="020B0604020202020204" pitchFamily="34" charset="0"/>
              <a:cs typeface="Arial" panose="020B0604020202020204" pitchFamily="34" charset="0"/>
            </a:endParaRPr>
          </a:p>
          <a:p>
            <a:pPr>
              <a:spcBef>
                <a:spcPts val="1200"/>
              </a:spcBef>
              <a:buFontTx/>
              <a:buChar char="•"/>
              <a:defRPr/>
            </a:pPr>
            <a:r>
              <a:rPr lang="fr-FR" altLang="fr-FR" sz="1100" b="1" dirty="0">
                <a:latin typeface="Arial" panose="020B0604020202020204" pitchFamily="34" charset="0"/>
                <a:cs typeface="Arial" panose="020B0604020202020204" pitchFamily="34" charset="0"/>
              </a:rPr>
              <a:t> Faire une restitution partagée de chaque cas</a:t>
            </a:r>
          </a:p>
          <a:p>
            <a:pPr>
              <a:defRPr/>
            </a:pPr>
            <a:r>
              <a:rPr lang="fr-FR" altLang="fr-FR" sz="1100" dirty="0">
                <a:latin typeface="Arial" panose="020B0604020202020204" pitchFamily="34" charset="0"/>
                <a:cs typeface="Arial" panose="020B0604020202020204" pitchFamily="34" charset="0"/>
              </a:rPr>
              <a:t>Préciser que pour faciliter leur prise de notes</a:t>
            </a:r>
            <a:r>
              <a:rPr lang="fr-FR" altLang="fr-FR" sz="1100" b="1" dirty="0">
                <a:latin typeface="Arial" panose="020B0604020202020204" pitchFamily="34" charset="0"/>
                <a:cs typeface="Arial" panose="020B0604020202020204" pitchFamily="34" charset="0"/>
              </a:rPr>
              <a:t>, les différents cas sont insérés </a:t>
            </a:r>
            <a:r>
              <a:rPr lang="fr-FR" altLang="fr-FR" b="1" dirty="0"/>
              <a:t>à la suite dans leur </a:t>
            </a:r>
            <a:r>
              <a:rPr lang="fr-FR" altLang="fr-FR" sz="1100" b="1" dirty="0">
                <a:latin typeface="Arial" panose="020B0604020202020204" pitchFamily="34" charset="0"/>
                <a:cs typeface="Arial" panose="020B0604020202020204" pitchFamily="34" charset="0"/>
              </a:rPr>
              <a:t>guide participant</a:t>
            </a:r>
            <a:r>
              <a:rPr lang="fr-FR" altLang="fr-FR" sz="1100" dirty="0">
                <a:latin typeface="Arial" panose="020B0604020202020204" pitchFamily="34" charset="0"/>
                <a:cs typeface="Arial" panose="020B0604020202020204" pitchFamily="34" charset="0"/>
              </a:rPr>
              <a:t>.</a:t>
            </a:r>
          </a:p>
          <a:p>
            <a:pPr>
              <a:defRPr/>
            </a:pPr>
            <a:r>
              <a:rPr lang="fr-FR" altLang="fr-FR" sz="1100" dirty="0">
                <a:latin typeface="Arial" panose="020B0604020202020204" pitchFamily="34" charset="0"/>
                <a:cs typeface="Arial" panose="020B0604020202020204" pitchFamily="34" charset="0"/>
              </a:rPr>
              <a:t>A partir des informations notées dans « la maison », un groupe présente un cas de </a:t>
            </a:r>
            <a:r>
              <a:rPr lang="fr-FR" altLang="fr-FR" sz="1100" b="1" dirty="0">
                <a:latin typeface="Arial" panose="020B0604020202020204" pitchFamily="34" charset="0"/>
                <a:cs typeface="Arial" panose="020B0604020202020204" pitchFamily="34" charset="0"/>
              </a:rPr>
              <a:t>manière synthétique</a:t>
            </a:r>
            <a:r>
              <a:rPr lang="fr-FR" altLang="fr-FR" sz="1100" dirty="0">
                <a:latin typeface="Arial" panose="020B0604020202020204" pitchFamily="34" charset="0"/>
                <a:cs typeface="Arial" panose="020B0604020202020204" pitchFamily="34" charset="0"/>
              </a:rPr>
              <a:t> : résumé du cas + démarche de conseil + choix des médicaments (avec justification, dilution et posologie) + suivi proposé. Puis l’animateur interpelle le ou les groupes ayant travaillé sur le même cas pour enrichir le conseil proposé.</a:t>
            </a:r>
          </a:p>
          <a:p>
            <a:pPr>
              <a:defRPr/>
            </a:pPr>
            <a:r>
              <a:rPr lang="fr-FR" altLang="fr-FR" sz="1100" dirty="0">
                <a:latin typeface="Arial" panose="020B0604020202020204" pitchFamily="34" charset="0"/>
                <a:cs typeface="Arial" panose="020B0604020202020204" pitchFamily="34" charset="0"/>
              </a:rPr>
              <a:t>Procéder de même pour les autres cas.</a:t>
            </a:r>
          </a:p>
          <a:p>
            <a:pPr>
              <a:spcBef>
                <a:spcPts val="1200"/>
              </a:spcBef>
              <a:buFontTx/>
              <a:buChar char="•"/>
              <a:defRPr/>
            </a:pPr>
            <a:r>
              <a:rPr lang="fr-FR" altLang="fr-FR" sz="1100" b="1" dirty="0">
                <a:latin typeface="Arial" panose="020B0604020202020204" pitchFamily="34" charset="0"/>
                <a:cs typeface="Arial" panose="020B0604020202020204" pitchFamily="34" charset="0"/>
              </a:rPr>
              <a:t> puis faire une synthèse générale </a:t>
            </a:r>
            <a:r>
              <a:rPr lang="fr-FR" altLang="fr-FR" sz="1100" dirty="0">
                <a:latin typeface="Arial" panose="020B0604020202020204" pitchFamily="34" charset="0"/>
                <a:cs typeface="Arial" panose="020B0604020202020204" pitchFamily="34" charset="0"/>
              </a:rPr>
              <a:t>(ce qui a été facile dans la démarche et ce qui a été plus difficile)</a:t>
            </a:r>
          </a:p>
          <a:p>
            <a:pPr eaLnBrk="1" hangingPunct="1">
              <a:buFont typeface="Webdings" panose="05030102010509060703" pitchFamily="18" charset="2"/>
              <a:buNone/>
              <a:defRPr/>
            </a:pPr>
            <a:endParaRPr lang="fr-FR" altLang="fr-FR" sz="1100" dirty="0">
              <a:latin typeface="Arial" panose="020B0604020202020204" pitchFamily="34" charset="0"/>
            </a:endParaRPr>
          </a:p>
        </p:txBody>
      </p:sp>
    </p:spTree>
    <p:extLst>
      <p:ext uri="{BB962C8B-B14F-4D97-AF65-F5344CB8AC3E}">
        <p14:creationId xmlns:p14="http://schemas.microsoft.com/office/powerpoint/2010/main" val="18246216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est envoyé en fin de journée (J1) avec leurs codes d’accès, qu’ils peuvent ensuite personnaliser </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p:cNvSpPr>
            <a:spLocks noGrp="1" noRot="1" noChangeAspect="1" noChangeArrowheads="1" noTextEdit="1"/>
          </p:cNvSpPr>
          <p:nvPr>
            <p:ph type="sldImg"/>
          </p:nvPr>
        </p:nvSpPr>
        <p:spPr>
          <a:xfrm>
            <a:off x="92075" y="746125"/>
            <a:ext cx="6615113" cy="3721100"/>
          </a:xfrm>
          <a:ln/>
        </p:spPr>
      </p:sp>
      <p:sp>
        <p:nvSpPr>
          <p:cNvPr id="182276" name="Rectangle 3"/>
          <p:cNvSpPr>
            <a:spLocks noGrp="1" noChangeArrowheads="1"/>
          </p:cNvSpPr>
          <p:nvPr>
            <p:ph type="body" idx="1"/>
          </p:nvPr>
        </p:nvSpPr>
        <p:spPr>
          <a:xfrm>
            <a:off x="571366" y="4596606"/>
            <a:ext cx="6226309" cy="4789488"/>
          </a:xfrm>
        </p:spPr>
        <p:txBody>
          <a:bodyPr/>
          <a:lstStyle/>
          <a:p>
            <a:pPr eaLnBrk="1" hangingPunct="1">
              <a:defRPr/>
            </a:pPr>
            <a:r>
              <a:rPr lang="fr-FR" altLang="fr-FR" sz="1100" b="1" u="sng" dirty="0">
                <a:latin typeface="Arial" panose="020B0604020202020204" pitchFamily="34" charset="0"/>
                <a:sym typeface="Wingdings" panose="05000000000000000000" pitchFamily="2" charset="2"/>
              </a:rPr>
              <a:t>Commentaires</a:t>
            </a:r>
          </a:p>
          <a:p>
            <a:pPr marL="171387" indent="-171387" eaLnBrk="1" hangingPunct="1">
              <a:spcBef>
                <a:spcPts val="1199"/>
              </a:spcBef>
              <a:buFont typeface="Arial" panose="020B0604020202020204" pitchFamily="34" charset="0"/>
              <a:buChar char="•"/>
              <a:defRPr/>
            </a:pPr>
            <a:r>
              <a:rPr lang="fr-FR" altLang="fr-FR" sz="1100" b="1" dirty="0">
                <a:latin typeface="Arial" panose="020B0604020202020204" pitchFamily="34" charset="0"/>
              </a:rPr>
              <a:t>Prendre le temps de conclure  	</a:t>
            </a:r>
          </a:p>
          <a:p>
            <a:pPr eaLnBrk="1" hangingPunct="1">
              <a:defRPr/>
            </a:pPr>
            <a:r>
              <a:rPr lang="fr-FR" altLang="fr-FR" sz="1100" dirty="0">
                <a:latin typeface="Arial" panose="020B0604020202020204" pitchFamily="34" charset="0"/>
                <a:cs typeface="Arial" panose="020B0604020202020204" pitchFamily="34" charset="0"/>
              </a:rPr>
              <a:t>La conclusion est une étape fondamentale qui doit permettre à chaque participant de s’engager sur ce qu’il va mettre en pratique à l’issue de cette journée de formation. </a:t>
            </a:r>
          </a:p>
          <a:p>
            <a:pPr marL="171387" indent="-171387" eaLnBrk="1" hangingPunct="1">
              <a:spcBef>
                <a:spcPts val="600"/>
              </a:spcBef>
              <a:buFont typeface="Arial" panose="020B0604020202020204" pitchFamily="34" charset="0"/>
              <a:buChar char="•"/>
              <a:defRPr/>
            </a:pPr>
            <a:r>
              <a:rPr lang="fr-FR" altLang="fr-FR" sz="1100" b="1" dirty="0">
                <a:latin typeface="Arial" panose="020B0604020202020204" pitchFamily="34" charset="0"/>
              </a:rPr>
              <a:t>Faire une synthèse des points forts de la journée</a:t>
            </a:r>
          </a:p>
          <a:p>
            <a:pPr marL="171387" indent="-171387" eaLnBrk="1" hangingPunct="1">
              <a:lnSpc>
                <a:spcPct val="80000"/>
              </a:lnSpc>
              <a:spcBef>
                <a:spcPts val="1199"/>
              </a:spcBef>
              <a:buFont typeface="Arial" panose="020B0604020202020204" pitchFamily="34" charset="0"/>
              <a:buChar char="•"/>
              <a:defRPr/>
            </a:pPr>
            <a:r>
              <a:rPr lang="fr-FR" altLang="fr-FR" sz="1100" b="1" dirty="0">
                <a:solidFill>
                  <a:srgbClr val="000000"/>
                </a:solidFill>
                <a:latin typeface="Arial" panose="020B0604020202020204" pitchFamily="34" charset="0"/>
              </a:rPr>
              <a:t>Remplir son Plan d’action personnel </a:t>
            </a:r>
          </a:p>
          <a:p>
            <a:pPr>
              <a:lnSpc>
                <a:spcPct val="90000"/>
              </a:lnSpc>
              <a:defRPr/>
            </a:pPr>
            <a:r>
              <a:rPr lang="fr-FR" altLang="fr-FR" sz="1100" dirty="0">
                <a:latin typeface="Arial" panose="020B0604020202020204" pitchFamily="34" charset="0"/>
                <a:cs typeface="Arial" panose="020B0604020202020204" pitchFamily="34" charset="0"/>
                <a:sym typeface="Wingdings" panose="05000000000000000000" pitchFamily="2" charset="2"/>
              </a:rPr>
              <a:t>Leur donner quelques secondes de réflexion et </a:t>
            </a:r>
            <a:r>
              <a:rPr lang="fr-FR" altLang="fr-FR" sz="1100" b="1" dirty="0">
                <a:latin typeface="Arial" panose="020B0604020202020204" pitchFamily="34" charset="0"/>
                <a:cs typeface="Arial" panose="020B0604020202020204" pitchFamily="34" charset="0"/>
                <a:sym typeface="Wingdings" panose="05000000000000000000" pitchFamily="2" charset="2"/>
              </a:rPr>
              <a:t>demander qu’ils se notent pour eux leur </a:t>
            </a:r>
            <a:r>
              <a:rPr lang="fr-FR" altLang="fr-FR" sz="1100" b="1" dirty="0">
                <a:latin typeface="Arial" panose="020B0604020202020204" pitchFamily="34" charset="0"/>
                <a:cs typeface="Arial" panose="020B0604020202020204" pitchFamily="34" charset="0"/>
              </a:rPr>
              <a:t>plan d’action personnel </a:t>
            </a:r>
            <a:r>
              <a:rPr lang="fr-FR" altLang="fr-FR" sz="1100" dirty="0">
                <a:latin typeface="Arial" panose="020B0604020202020204" pitchFamily="34" charset="0"/>
                <a:cs typeface="Arial" panose="020B0604020202020204" pitchFamily="34" charset="0"/>
                <a:sym typeface="Wingdings" panose="05000000000000000000" pitchFamily="2" charset="2"/>
              </a:rPr>
              <a:t>(fin guide participant). Ce plan d’action est indispensable pour que la formation soit constructive et ne reste pas qu’un bon moment : </a:t>
            </a:r>
          </a:p>
          <a:p>
            <a:pPr>
              <a:lnSpc>
                <a:spcPct val="90000"/>
              </a:lnSpc>
              <a:spcBef>
                <a:spcPts val="600"/>
              </a:spcBef>
              <a:defRPr/>
            </a:pPr>
            <a:r>
              <a:rPr lang="fr-FR" altLang="fr-FR" sz="1800" dirty="0">
                <a:latin typeface="Arial" panose="020B0604020202020204" pitchFamily="34" charset="0"/>
                <a:cs typeface="Arial" panose="020B0604020202020204" pitchFamily="34" charset="0"/>
                <a:sym typeface="Webdings" panose="05030102010509060703" pitchFamily="18" charset="2"/>
              </a:rPr>
              <a:t> </a:t>
            </a:r>
            <a:r>
              <a:rPr lang="fr-FR" altLang="fr-FR" sz="1100" i="1" dirty="0">
                <a:sym typeface="Wingdings" panose="05000000000000000000" pitchFamily="2" charset="2"/>
              </a:rPr>
              <a:t>qu’allez-vous expérimenter demain à l’officine ?</a:t>
            </a:r>
          </a:p>
          <a:p>
            <a:pPr>
              <a:lnSpc>
                <a:spcPct val="90000"/>
              </a:lnSpc>
              <a:defRPr/>
            </a:pPr>
            <a:r>
              <a:rPr lang="fr-FR" altLang="fr-FR" sz="1100" i="1" dirty="0">
                <a:sym typeface="Wingdings" panose="05000000000000000000" pitchFamily="2" charset="2"/>
              </a:rPr>
              <a:t>Qu’allez-vous conseiller que vous ne conseilliez pas hier ? Je vous propose de prendre 2 minutes pour y réfléchir et vous le noter pour vous, sur la fiche « plan d’action personnel» </a:t>
            </a:r>
          </a:p>
          <a:p>
            <a:pPr marL="171450" indent="-171450">
              <a:lnSpc>
                <a:spcPct val="90000"/>
              </a:lnSpc>
              <a:buFont typeface="Arial" panose="020B0604020202020204" pitchFamily="34" charset="0"/>
              <a:buChar char="•"/>
              <a:defRPr/>
            </a:pPr>
            <a:r>
              <a:rPr lang="fr-FR" altLang="fr-FR" sz="1100" b="1" dirty="0">
                <a:solidFill>
                  <a:srgbClr val="000000"/>
                </a:solidFill>
                <a:latin typeface="Arial" panose="020B0604020202020204" pitchFamily="34" charset="0"/>
              </a:rPr>
              <a:t>Préciser le travail préparatoire à faire pour la prochaine journée : </a:t>
            </a:r>
          </a:p>
          <a:p>
            <a:pPr marL="361817" lvl="1" indent="-171387" eaLnBrk="1" hangingPunct="1">
              <a:lnSpc>
                <a:spcPct val="80000"/>
              </a:lnSpc>
              <a:buFontTx/>
              <a:buChar char="-"/>
              <a:defRPr/>
            </a:pPr>
            <a:r>
              <a:rPr lang="fr-FR" altLang="fr-FR" sz="1100" b="1" dirty="0">
                <a:latin typeface="Arial" panose="020B0604020202020204" pitchFamily="34" charset="0"/>
              </a:rPr>
              <a:t>arbres décisionnels</a:t>
            </a:r>
            <a:r>
              <a:rPr lang="fr-FR" altLang="fr-FR" sz="1100" dirty="0">
                <a:latin typeface="Arial" panose="020B0604020202020204" pitchFamily="34" charset="0"/>
              </a:rPr>
              <a:t> </a:t>
            </a:r>
            <a:r>
              <a:rPr lang="fr-FR" sz="1100" dirty="0"/>
              <a:t>« Troubles du sommeil », « Herpès labial », « Lucite estivale » et « Traumatologie » </a:t>
            </a:r>
            <a:r>
              <a:rPr lang="fr-FR" altLang="fr-FR" sz="1100" dirty="0">
                <a:latin typeface="Arial" panose="020B0604020202020204" pitchFamily="34" charset="0"/>
              </a:rPr>
              <a:t> qui seront </a:t>
            </a:r>
            <a:r>
              <a:rPr lang="fr-FR" altLang="fr-FR" sz="1100" dirty="0">
                <a:solidFill>
                  <a:srgbClr val="000000"/>
                </a:solidFill>
                <a:latin typeface="Arial" panose="020B0604020202020204" pitchFamily="34" charset="0"/>
              </a:rPr>
              <a:t>corrigés la prochaine fois</a:t>
            </a:r>
          </a:p>
          <a:p>
            <a:pPr marL="361817" lvl="1" indent="-171387" eaLnBrk="1" hangingPunct="1">
              <a:lnSpc>
                <a:spcPct val="80000"/>
              </a:lnSpc>
              <a:buFontTx/>
              <a:buChar char="-"/>
              <a:defRPr/>
            </a:pPr>
            <a:r>
              <a:rPr lang="fr-FR" altLang="fr-FR" sz="1100" dirty="0">
                <a:solidFill>
                  <a:srgbClr val="000000"/>
                </a:solidFill>
                <a:latin typeface="Arial" panose="020B0604020202020204" pitchFamily="34" charset="0"/>
              </a:rPr>
              <a:t>apporter </a:t>
            </a:r>
            <a:r>
              <a:rPr lang="fr-FR" altLang="fr-FR" sz="1100" b="1" dirty="0">
                <a:solidFill>
                  <a:srgbClr val="000000"/>
                </a:solidFill>
                <a:latin typeface="Arial" panose="020B0604020202020204" pitchFamily="34" charset="0"/>
              </a:rPr>
              <a:t>1 cas de comptoir vécu</a:t>
            </a:r>
            <a:r>
              <a:rPr lang="fr-FR" altLang="fr-FR" sz="1100" dirty="0">
                <a:solidFill>
                  <a:srgbClr val="000000"/>
                </a:solidFill>
                <a:latin typeface="Arial" panose="020B0604020202020204" pitchFamily="34" charset="0"/>
              </a:rPr>
              <a:t> </a:t>
            </a:r>
            <a:r>
              <a:rPr lang="fr-FR" altLang="fr-FR" sz="1100" b="1" dirty="0">
                <a:latin typeface="Arial" panose="020B0604020202020204" pitchFamily="34" charset="0"/>
              </a:rPr>
              <a:t>à partager avec le groupe</a:t>
            </a:r>
          </a:p>
          <a:p>
            <a:pPr marL="171387" indent="-171387" eaLnBrk="1" hangingPunct="1">
              <a:spcBef>
                <a:spcPts val="1199"/>
              </a:spcBef>
              <a:buFont typeface="Arial" panose="020B0604020202020204" pitchFamily="34" charset="0"/>
              <a:buChar char="•"/>
              <a:defRPr/>
            </a:pPr>
            <a:r>
              <a:rPr lang="fr-FR" altLang="fr-FR" sz="1100" b="1" dirty="0">
                <a:latin typeface="Arial" panose="020B0604020202020204" pitchFamily="34" charset="0"/>
              </a:rPr>
              <a:t>Terminer par un tour de table, rapide</a:t>
            </a:r>
            <a:r>
              <a:rPr lang="fr-FR" altLang="fr-FR" sz="1100" dirty="0">
                <a:latin typeface="Arial" panose="020B0604020202020204" pitchFamily="34" charset="0"/>
              </a:rPr>
              <a:t> </a:t>
            </a:r>
          </a:p>
          <a:p>
            <a:pPr eaLnBrk="1" hangingPunct="1">
              <a:defRPr/>
            </a:pPr>
            <a:r>
              <a:rPr lang="fr-FR" altLang="fr-FR" sz="1800" dirty="0">
                <a:latin typeface="Arial" panose="020B0604020202020204" pitchFamily="34" charset="0"/>
                <a:sym typeface="Webdings" panose="05030102010509060703" pitchFamily="18" charset="2"/>
              </a:rPr>
              <a:t></a:t>
            </a:r>
            <a:r>
              <a:rPr lang="fr-FR" altLang="fr-FR"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rPr>
              <a:t>Afin de nous permettre à nous animateurs d’évaluer cette journée,  en 1 ou 2 mots ou idées clés, que diriez-vous de cette journée ?</a:t>
            </a:r>
          </a:p>
          <a:p>
            <a:pPr eaLnBrk="1" hangingPunct="1">
              <a:buFont typeface="Wingdings" panose="05000000000000000000" pitchFamily="2" charset="2"/>
              <a:buNone/>
              <a:defRPr/>
            </a:pPr>
            <a:endParaRPr lang="fr-FR" altLang="fr-FR" sz="1100" dirty="0">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4932404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Rot="1" noChangeAspect="1" noChangeArrowheads="1" noTextEdit="1"/>
          </p:cNvSpPr>
          <p:nvPr>
            <p:ph type="sldImg"/>
          </p:nvPr>
        </p:nvSpPr>
        <p:spPr>
          <a:xfrm>
            <a:off x="92075" y="746125"/>
            <a:ext cx="6615113" cy="3721100"/>
          </a:xfrm>
          <a:ln/>
        </p:spPr>
      </p:sp>
      <p:sp>
        <p:nvSpPr>
          <p:cNvPr id="187396" name="Rectangle 3"/>
          <p:cNvSpPr>
            <a:spLocks noGrp="1" noChangeArrowheads="1"/>
          </p:cNvSpPr>
          <p:nvPr>
            <p:ph type="body" idx="1"/>
          </p:nvPr>
        </p:nvSpPr>
        <p:spPr>
          <a:xfrm>
            <a:off x="908050" y="4714875"/>
            <a:ext cx="5713413" cy="4467225"/>
          </a:xfrm>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5034856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xfrm>
            <a:off x="415925" y="723900"/>
            <a:ext cx="5773738" cy="3248025"/>
          </a:xfrm>
          <a:ln/>
        </p:spPr>
      </p:sp>
      <p:sp>
        <p:nvSpPr>
          <p:cNvPr id="30724" name="Rectangle 3"/>
          <p:cNvSpPr>
            <a:spLocks noGrp="1" noChangeArrowheads="1"/>
          </p:cNvSpPr>
          <p:nvPr>
            <p:ph type="body" idx="3"/>
          </p:nvPr>
        </p:nvSpPr>
        <p:spPr>
          <a:xfrm>
            <a:off x="799914" y="4609801"/>
            <a:ext cx="5997762" cy="4465637"/>
          </a:xfrm>
        </p:spPr>
        <p:txBody>
          <a:bodyPr/>
          <a:lstStyle/>
          <a:p>
            <a:pPr eaLnBrk="1" hangingPunct="1">
              <a:defRPr/>
            </a:pPr>
            <a:r>
              <a:rPr lang="fr-FR" altLang="fr-FR" sz="1100" b="1" u="sng" dirty="0">
                <a:latin typeface="Arial" panose="020B0604020202020204" pitchFamily="34" charset="0"/>
              </a:rPr>
              <a:t>Commentaires</a:t>
            </a:r>
            <a:r>
              <a:rPr lang="fr-FR" altLang="fr-FR" b="1" dirty="0">
                <a:latin typeface="Arial" panose="020B0604020202020204" pitchFamily="34" charset="0"/>
              </a:rPr>
              <a:t>			</a:t>
            </a:r>
            <a:endParaRPr lang="fr-FR" altLang="fr-FR" sz="2300" b="1" dirty="0">
              <a:latin typeface="Arial" panose="020B0604020202020204" pitchFamily="34" charset="0"/>
              <a:sym typeface="Wingdings" panose="05000000000000000000" pitchFamily="2" charset="2"/>
            </a:endParaRPr>
          </a:p>
          <a:p>
            <a:pPr eaLnBrk="1" hangingPunct="1">
              <a:defRPr/>
            </a:pPr>
            <a:endParaRPr lang="fr-FR" altLang="fr-FR" b="1" dirty="0">
              <a:latin typeface="Arial" panose="020B0604020202020204" pitchFamily="34" charset="0"/>
            </a:endParaRP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Présenter l’objectif de la formation </a:t>
            </a:r>
          </a:p>
          <a:p>
            <a:pPr>
              <a:spcBef>
                <a:spcPct val="70000"/>
              </a:spcBef>
              <a:buClr>
                <a:srgbClr val="62C400"/>
              </a:buClr>
            </a:pPr>
            <a:r>
              <a:rPr lang="fr-FR" altLang="fr-FR" sz="1100" dirty="0">
                <a:latin typeface="Arial" panose="020B0604020202020204" pitchFamily="34" charset="0"/>
                <a:cs typeface="Arial" panose="020B0604020202020204" pitchFamily="34" charset="0"/>
              </a:rPr>
              <a:t>A l’issue de cette formation vous serez capables, face aux situations cliniques les plus couramment rencontrées à l’officine, </a:t>
            </a:r>
            <a:r>
              <a:rPr lang="fr-FR" altLang="fr-FR" sz="1100" b="1" dirty="0">
                <a:latin typeface="Arial" panose="020B0604020202020204" pitchFamily="34" charset="0"/>
                <a:cs typeface="Arial" panose="020B0604020202020204" pitchFamily="34" charset="0"/>
              </a:rPr>
              <a:t>d’assurer le bon usage des médicaments homéopathiques </a:t>
            </a:r>
            <a:r>
              <a:rPr lang="fr-FR" altLang="fr-FR" sz="1100" dirty="0">
                <a:latin typeface="Arial" panose="020B0604020202020204" pitchFamily="34" charset="0"/>
                <a:cs typeface="Arial" panose="020B0604020202020204" pitchFamily="34" charset="0"/>
              </a:rPr>
              <a:t>:</a:t>
            </a:r>
          </a:p>
          <a:p>
            <a:pPr>
              <a:spcBef>
                <a:spcPts val="300"/>
              </a:spcBef>
              <a:buClr>
                <a:srgbClr val="62C400"/>
              </a:buClr>
            </a:pPr>
            <a:r>
              <a:rPr lang="fr-FR" altLang="fr-FR" sz="1100" dirty="0">
                <a:latin typeface="Arial" panose="020B0604020202020204" pitchFamily="34" charset="0"/>
                <a:cs typeface="Arial" panose="020B0604020202020204" pitchFamily="34" charset="0"/>
              </a:rPr>
              <a:t>- dans votre </a:t>
            </a:r>
            <a:r>
              <a:rPr lang="fr-FR" altLang="fr-FR" sz="1100" b="1" dirty="0">
                <a:latin typeface="Arial" panose="020B0604020202020204" pitchFamily="34" charset="0"/>
                <a:cs typeface="Arial" panose="020B0604020202020204" pitchFamily="34" charset="0"/>
              </a:rPr>
              <a:t>conseil de première intention </a:t>
            </a:r>
          </a:p>
          <a:p>
            <a:pPr>
              <a:spcBef>
                <a:spcPts val="300"/>
              </a:spcBef>
              <a:buClr>
                <a:srgbClr val="62C400"/>
              </a:buClr>
            </a:pPr>
            <a:r>
              <a:rPr lang="fr-FR" altLang="fr-FR" sz="1100" dirty="0">
                <a:latin typeface="Arial" panose="020B0604020202020204" pitchFamily="34" charset="0"/>
                <a:cs typeface="Arial" panose="020B0604020202020204" pitchFamily="34" charset="0"/>
              </a:rPr>
              <a:t>-</a:t>
            </a:r>
            <a:r>
              <a:rPr lang="fr-FR" altLang="fr-FR" sz="1100" b="1" dirty="0">
                <a:latin typeface="Arial" panose="020B0604020202020204" pitchFamily="34" charset="0"/>
                <a:cs typeface="Arial" panose="020B0604020202020204" pitchFamily="34" charset="0"/>
              </a:rPr>
              <a:t> </a:t>
            </a:r>
            <a:r>
              <a:rPr lang="fr-FR" altLang="fr-FR" sz="1100" dirty="0">
                <a:latin typeface="Arial" panose="020B0604020202020204" pitchFamily="34" charset="0"/>
                <a:cs typeface="Arial" panose="020B0604020202020204" pitchFamily="34" charset="0"/>
              </a:rPr>
              <a:t>dans</a:t>
            </a:r>
            <a:r>
              <a:rPr lang="fr-FR" altLang="fr-FR" sz="1100" b="1" dirty="0">
                <a:latin typeface="Arial" panose="020B0604020202020204" pitchFamily="34" charset="0"/>
                <a:cs typeface="Arial" panose="020B0604020202020204" pitchFamily="34" charset="0"/>
              </a:rPr>
              <a:t> la délivrance </a:t>
            </a:r>
            <a:r>
              <a:rPr lang="fr-FR" altLang="fr-FR" sz="1100" dirty="0">
                <a:latin typeface="Arial" panose="020B0604020202020204" pitchFamily="34" charset="0"/>
                <a:cs typeface="Arial" panose="020B0604020202020204" pitchFamily="34" charset="0"/>
              </a:rPr>
              <a:t>des ordonnances</a:t>
            </a:r>
          </a:p>
          <a:p>
            <a:pPr eaLnBrk="1" hangingPunct="1">
              <a:defRPr/>
            </a:pPr>
            <a:endParaRPr lang="fr-FR" altLang="fr-FR" sz="1100" b="1"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defRPr/>
            </a:pPr>
            <a:r>
              <a:rPr lang="fr-FR" altLang="fr-FR" sz="1100" b="1" dirty="0"/>
              <a:t>Faire le lien avec le programme</a:t>
            </a:r>
          </a:p>
          <a:p>
            <a:pPr eaLnBrk="1" hangingPunct="1">
              <a:spcBef>
                <a:spcPts val="600"/>
              </a:spcBef>
              <a:defRPr/>
            </a:pPr>
            <a:r>
              <a:rPr lang="fr-FR" altLang="fr-FR" sz="1100" dirty="0"/>
              <a:t>Pour cela, vous serez capables de :</a:t>
            </a:r>
          </a:p>
          <a:p>
            <a:pPr marL="171450" indent="-171450" eaLnBrk="1" hangingPunct="1">
              <a:spcBef>
                <a:spcPts val="300"/>
              </a:spcBef>
              <a:buFontTx/>
              <a:buChar char="-"/>
              <a:defRPr/>
            </a:pPr>
            <a:r>
              <a:rPr lang="fr-FR" altLang="fr-FR" dirty="0"/>
              <a:t>valoriser les spécificités de la thérapeutique homéopathique</a:t>
            </a:r>
          </a:p>
          <a:p>
            <a:pPr marL="171450" indent="-171450" eaLnBrk="1" hangingPunct="1">
              <a:spcBef>
                <a:spcPts val="300"/>
              </a:spcBef>
              <a:buFontTx/>
              <a:buChar char="-"/>
              <a:defRPr/>
            </a:pPr>
            <a:r>
              <a:rPr lang="fr-FR" altLang="fr-FR" sz="1100" dirty="0"/>
              <a:t>analyser les ordonnances de médicaments homéopathiques</a:t>
            </a:r>
          </a:p>
          <a:p>
            <a:pPr marL="171450" indent="-171450" eaLnBrk="1" hangingPunct="1">
              <a:spcBef>
                <a:spcPts val="300"/>
              </a:spcBef>
              <a:buFontTx/>
              <a:buChar char="-"/>
              <a:defRPr/>
            </a:pPr>
            <a:r>
              <a:rPr lang="fr-FR" altLang="fr-FR" dirty="0"/>
              <a:t>développer votre conseil officinal</a:t>
            </a:r>
          </a:p>
          <a:p>
            <a:pPr marL="171450" indent="-171450" eaLnBrk="1" hangingPunct="1">
              <a:spcBef>
                <a:spcPts val="300"/>
              </a:spcBef>
              <a:buFontTx/>
              <a:buChar char="-"/>
              <a:defRPr/>
            </a:pPr>
            <a:r>
              <a:rPr lang="fr-FR" altLang="fr-FR" sz="1100" dirty="0"/>
              <a:t>construire un conseil homéopathique de première intention </a:t>
            </a:r>
            <a:endParaRPr lang="fr-FR" altLang="fr-FR" dirty="0"/>
          </a:p>
          <a:p>
            <a:pPr marL="171450" indent="-171450" eaLnBrk="1" hangingPunct="1">
              <a:spcBef>
                <a:spcPts val="300"/>
              </a:spcBef>
              <a:buFontTx/>
              <a:buChar char="-"/>
              <a:defRPr/>
            </a:pPr>
            <a:r>
              <a:rPr lang="fr-FR" altLang="fr-FR" sz="1100" dirty="0"/>
              <a:t>accompagner les principales prescriptions en aigu</a:t>
            </a:r>
          </a:p>
        </p:txBody>
      </p:sp>
    </p:spTree>
    <p:extLst>
      <p:ext uri="{BB962C8B-B14F-4D97-AF65-F5344CB8AC3E}">
        <p14:creationId xmlns:p14="http://schemas.microsoft.com/office/powerpoint/2010/main" val="3558509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xfrm>
            <a:off x="473075" y="746125"/>
            <a:ext cx="5949950" cy="3348038"/>
          </a:xfrm>
          <a:ln/>
        </p:spPr>
      </p:sp>
      <p:sp>
        <p:nvSpPr>
          <p:cNvPr id="53252" name="Rectangle 3"/>
          <p:cNvSpPr>
            <a:spLocks noGrp="1" noChangeArrowheads="1"/>
          </p:cNvSpPr>
          <p:nvPr>
            <p:ph type="body" idx="1"/>
          </p:nvPr>
        </p:nvSpPr>
        <p:spPr>
          <a:xfrm>
            <a:off x="784861" y="4530399"/>
            <a:ext cx="6012816" cy="4465637"/>
          </a:xfrm>
        </p:spPr>
        <p:txBody>
          <a:bodyPr/>
          <a:lstStyle/>
          <a:p>
            <a:pPr eaLnBrk="1" hangingPunct="1">
              <a:defRPr/>
            </a:pPr>
            <a:r>
              <a:rPr lang="fr-FR" altLang="fr-FR" sz="1100" b="1" u="sng" dirty="0">
                <a:latin typeface="Arial" panose="020B0604020202020204" pitchFamily="34" charset="0"/>
              </a:rPr>
              <a:t>Commentaires</a:t>
            </a: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Présenter l’objectif et les règles du jeu</a:t>
            </a:r>
          </a:p>
          <a:p>
            <a:pPr eaLnBrk="1" hangingPunct="1">
              <a:defRPr/>
            </a:pPr>
            <a:r>
              <a:rPr lang="fr-FR" altLang="fr-FR" sz="1100" dirty="0">
                <a:latin typeface="Arial" panose="020B0604020202020204" pitchFamily="34" charset="0"/>
              </a:rPr>
              <a:t>Il y a fort à parier que les premières raisons cités soient : </a:t>
            </a:r>
            <a:r>
              <a:rPr lang="fr-FR" altLang="fr-FR" sz="1100" b="1" dirty="0">
                <a:latin typeface="Arial" panose="020B0604020202020204" pitchFamily="34" charset="0"/>
              </a:rPr>
              <a:t>PAS</a:t>
            </a:r>
            <a:r>
              <a:rPr lang="fr-FR" altLang="fr-FR" sz="1100" dirty="0">
                <a:latin typeface="Arial" panose="020B0604020202020204" pitchFamily="34" charset="0"/>
              </a:rPr>
              <a:t> d’effets indésirables, </a:t>
            </a:r>
            <a:r>
              <a:rPr lang="fr-FR" altLang="fr-FR" sz="1100" b="1" dirty="0">
                <a:latin typeface="Arial" panose="020B0604020202020204" pitchFamily="34" charset="0"/>
              </a:rPr>
              <a:t>PAS de</a:t>
            </a:r>
            <a:r>
              <a:rPr lang="fr-FR" altLang="fr-FR" sz="1100" dirty="0">
                <a:latin typeface="Arial" panose="020B0604020202020204" pitchFamily="34" charset="0"/>
              </a:rPr>
              <a:t> contre indications, </a:t>
            </a:r>
            <a:r>
              <a:rPr lang="fr-FR" altLang="fr-FR" sz="1100" b="1" dirty="0">
                <a:latin typeface="Arial" panose="020B0604020202020204" pitchFamily="34" charset="0"/>
              </a:rPr>
              <a:t>PAS</a:t>
            </a:r>
            <a:r>
              <a:rPr lang="fr-FR" altLang="fr-FR" sz="1100" dirty="0">
                <a:latin typeface="Arial" panose="020B0604020202020204" pitchFamily="34" charset="0"/>
              </a:rPr>
              <a:t> </a:t>
            </a:r>
            <a:r>
              <a:rPr lang="fr-FR" altLang="fr-FR" sz="1100" b="1" dirty="0">
                <a:latin typeface="Arial" panose="020B0604020202020204" pitchFamily="34" charset="0"/>
              </a:rPr>
              <a:t>de</a:t>
            </a:r>
            <a:r>
              <a:rPr lang="fr-FR" altLang="fr-FR" sz="1100" dirty="0">
                <a:latin typeface="Arial" panose="020B0604020202020204" pitchFamily="34" charset="0"/>
              </a:rPr>
              <a:t>…..</a:t>
            </a:r>
          </a:p>
          <a:p>
            <a:pPr eaLnBrk="1" hangingPunct="1">
              <a:buFont typeface="Webdings" panose="05030102010509060703" pitchFamily="18" charset="2"/>
              <a:buNone/>
              <a:defRPr/>
            </a:pPr>
            <a:r>
              <a:rPr lang="fr-FR" altLang="fr-FR" sz="1800" dirty="0">
                <a:latin typeface="Arial" panose="020B0604020202020204" pitchFamily="34" charset="0"/>
                <a:sym typeface="Webdings" panose="05030102010509060703" pitchFamily="18" charset="2"/>
              </a:rPr>
              <a:t></a:t>
            </a:r>
            <a:r>
              <a:rPr lang="fr-FR" altLang="fr-FR" sz="1800" i="1"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rPr>
              <a:t>Donc, vous avez défini ce que les médicaments homéopathiques n’ont pas ; si vous deviez définir ce qu’ils ont, ce qu’ils sont ou ce qu’ils font, que diriez-vous ?</a:t>
            </a:r>
          </a:p>
          <a:p>
            <a:pPr eaLnBrk="1" hangingPunct="1">
              <a:buFont typeface="Webdings" panose="05030102010509060703" pitchFamily="18" charset="2"/>
              <a:buNone/>
              <a:defRPr/>
            </a:pPr>
            <a:r>
              <a:rPr lang="fr-FR" altLang="fr-FR" sz="1100" dirty="0">
                <a:latin typeface="Arial" panose="020B0604020202020204" pitchFamily="34" charset="0"/>
              </a:rPr>
              <a:t>- Une efficacité</a:t>
            </a:r>
          </a:p>
          <a:p>
            <a:pPr eaLnBrk="1" hangingPunct="1">
              <a:buFont typeface="Webdings" panose="05030102010509060703" pitchFamily="18" charset="2"/>
              <a:buNone/>
              <a:defRPr/>
            </a:pPr>
            <a:r>
              <a:rPr lang="fr-FR" altLang="fr-FR" sz="1100" dirty="0">
                <a:latin typeface="Arial" panose="020B0604020202020204" pitchFamily="34" charset="0"/>
              </a:rPr>
              <a:t>- Une action rapide…</a:t>
            </a:r>
          </a:p>
          <a:p>
            <a:pPr eaLnBrk="1" hangingPunct="1">
              <a:defRPr/>
            </a:pPr>
            <a:r>
              <a:rPr lang="fr-FR" altLang="fr-FR" sz="1100" i="1" dirty="0">
                <a:latin typeface="Arial" panose="020B0604020202020204" pitchFamily="34" charset="0"/>
              </a:rPr>
              <a:t>Quand vous décider d’acheter une voiture, une robe ou autre… qu’est-ce qui est important pour vous ? Ce quelles ne font pas ou ne sont pas ?...</a:t>
            </a:r>
          </a:p>
          <a:p>
            <a:pPr eaLnBrk="1" hangingPunct="1">
              <a:defRPr/>
            </a:pPr>
            <a:endParaRPr lang="fr-FR" altLang="fr-FR" sz="1100" dirty="0">
              <a:latin typeface="Arial" panose="020B0604020202020204" pitchFamily="34" charset="0"/>
            </a:endParaRP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Rebondir sur les avantages cités</a:t>
            </a:r>
          </a:p>
          <a:p>
            <a:pPr marL="171387" indent="-171387" eaLnBrk="1" hangingPunct="1">
              <a:buFont typeface="Arial" panose="020B0604020202020204" pitchFamily="34" charset="0"/>
              <a:buChar char="•"/>
              <a:defRPr/>
            </a:pPr>
            <a:r>
              <a:rPr lang="fr-FR" altLang="fr-FR" sz="1100" b="1" dirty="0">
                <a:latin typeface="Arial" panose="020B0604020202020204" pitchFamily="34" charset="0"/>
              </a:rPr>
              <a:t>Afficher ensuite les avantages</a:t>
            </a:r>
          </a:p>
          <a:p>
            <a:pPr eaLnBrk="1" hangingPunct="1">
              <a:defRPr/>
            </a:pPr>
            <a:endParaRPr lang="fr-FR" altLang="fr-FR" sz="1100" b="1" dirty="0">
              <a:latin typeface="Arial" panose="020B0604020202020204" pitchFamily="34" charset="0"/>
            </a:endParaRPr>
          </a:p>
        </p:txBody>
      </p:sp>
    </p:spTree>
    <p:extLst>
      <p:ext uri="{BB962C8B-B14F-4D97-AF65-F5344CB8AC3E}">
        <p14:creationId xmlns:p14="http://schemas.microsoft.com/office/powerpoint/2010/main" val="2924568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Espace réservé de l'image des diapositives 1"/>
          <p:cNvSpPr>
            <a:spLocks noGrp="1" noRot="1" noChangeAspect="1" noTextEdit="1"/>
          </p:cNvSpPr>
          <p:nvPr>
            <p:ph type="sldImg"/>
          </p:nvPr>
        </p:nvSpPr>
        <p:spPr>
          <a:xfrm>
            <a:off x="142875" y="769938"/>
            <a:ext cx="6813550" cy="3833812"/>
          </a:xfrm>
          <a:ln/>
        </p:spPr>
      </p:sp>
      <p:sp>
        <p:nvSpPr>
          <p:cNvPr id="180228" name="Rectangle 3"/>
          <p:cNvSpPr>
            <a:spLocks noGrp="1" noChangeArrowheads="1"/>
          </p:cNvSpPr>
          <p:nvPr>
            <p:ph type="body" idx="1"/>
          </p:nvPr>
        </p:nvSpPr>
        <p:spPr>
          <a:xfrm>
            <a:off x="709614" y="4860926"/>
            <a:ext cx="6210300" cy="4602163"/>
          </a:xfrm>
        </p:spPr>
        <p:txBody>
          <a:bodyPr lIns="98995" tIns="49496" rIns="98995" bIns="49496"/>
          <a:lstStyle/>
          <a:p>
            <a:pPr>
              <a:defRPr/>
            </a:pPr>
            <a:r>
              <a:rPr lang="fr-FR" altLang="fr-FR" sz="1100" b="1" u="sng" dirty="0">
                <a:latin typeface="Arial" panose="020B0604020202020204" pitchFamily="34" charset="0"/>
              </a:rPr>
              <a:t>Commentaires</a:t>
            </a:r>
          </a:p>
          <a:p>
            <a:pPr>
              <a:defRPr/>
            </a:pPr>
            <a:endParaRPr lang="fr-FR" altLang="fr-FR" sz="1100" b="1" dirty="0">
              <a:latin typeface="Arial" panose="020B0604020202020204" pitchFamily="34" charset="0"/>
            </a:endParaRPr>
          </a:p>
          <a:p>
            <a:pPr marL="171387" indent="-171387">
              <a:buFont typeface="Arial" panose="020B0604020202020204" pitchFamily="34" charset="0"/>
              <a:buChar char="•"/>
              <a:defRPr/>
            </a:pPr>
            <a:r>
              <a:rPr lang="fr-FR" altLang="fr-FR" sz="1100" b="1" dirty="0">
                <a:latin typeface="Arial" panose="020B0604020202020204" pitchFamily="34" charset="0"/>
              </a:rPr>
              <a:t>Présenter l’objectif et les règles du jeu</a:t>
            </a:r>
          </a:p>
          <a:p>
            <a:pPr>
              <a:defRPr/>
            </a:pPr>
            <a:endParaRPr lang="fr-FR" altLang="fr-FR" sz="1100" dirty="0">
              <a:latin typeface="Arial" panose="020B0604020202020204" pitchFamily="34" charset="0"/>
              <a:cs typeface="Arial" panose="020B0604020202020204" pitchFamily="34" charset="0"/>
              <a:sym typeface="Wingdings" panose="05000000000000000000" pitchFamily="2" charset="2"/>
            </a:endParaRPr>
          </a:p>
          <a:p>
            <a:pPr marL="171387" indent="-171387">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sym typeface="Wingdings" panose="05000000000000000000" pitchFamily="2" charset="2"/>
              </a:rPr>
              <a:t>En tour de table (ou en ping-pong), demander à chacun de ressortir un élément de ce qui a été vu en J1 </a:t>
            </a:r>
            <a:r>
              <a:rPr lang="fr-FR" altLang="fr-FR" sz="1100" dirty="0">
                <a:latin typeface="Arial" panose="020B0604020202020204" pitchFamily="34" charset="0"/>
                <a:cs typeface="Arial" panose="020B0604020202020204" pitchFamily="34" charset="0"/>
                <a:sym typeface="Wingdings" panose="05000000000000000000" pitchFamily="2" charset="2"/>
              </a:rPr>
              <a:t>(en quelques mots)</a:t>
            </a:r>
          </a:p>
          <a:p>
            <a:pPr>
              <a:defRPr/>
            </a:pPr>
            <a:r>
              <a:rPr lang="fr-FR" altLang="fr-FR" sz="1800" dirty="0">
                <a:latin typeface="Arial" panose="020B0604020202020204" pitchFamily="34" charset="0"/>
                <a:sym typeface="Webdings" panose="05030102010509060703" pitchFamily="18" charset="2"/>
              </a:rPr>
              <a:t></a:t>
            </a:r>
            <a:r>
              <a:rPr lang="fr-FR" altLang="fr-FR" sz="1100" dirty="0">
                <a:latin typeface="Arial" panose="020B0604020202020204" pitchFamily="34" charset="0"/>
                <a:sym typeface="Webdings" panose="05030102010509060703" pitchFamily="18" charset="2"/>
              </a:rPr>
              <a:t> </a:t>
            </a:r>
            <a:r>
              <a:rPr lang="fr-FR" altLang="fr-FR" sz="1100" i="1" dirty="0">
                <a:latin typeface="Arial" panose="020B0604020202020204" pitchFamily="34" charset="0"/>
                <a:cs typeface="Arial" panose="020B0604020202020204" pitchFamily="34" charset="0"/>
                <a:sym typeface="Wingdings" panose="05000000000000000000" pitchFamily="2" charset="2"/>
              </a:rPr>
              <a:t>Qu’avons-nous vu la dernière fois ?</a:t>
            </a:r>
          </a:p>
          <a:p>
            <a:pPr>
              <a:buFontTx/>
              <a:buChar char="•"/>
              <a:defRPr/>
            </a:pPr>
            <a:r>
              <a:rPr lang="fr-FR" altLang="fr-FR" sz="1100" b="1" dirty="0">
                <a:solidFill>
                  <a:srgbClr val="000000"/>
                </a:solidFill>
                <a:latin typeface="Arial" panose="020B0604020202020204" pitchFamily="34" charset="0"/>
                <a:cs typeface="Arial" panose="020B0604020202020204" pitchFamily="34" charset="0"/>
              </a:rPr>
              <a:t> </a:t>
            </a:r>
            <a:r>
              <a:rPr lang="fr-FR" altLang="fr-FR" sz="1100" dirty="0">
                <a:solidFill>
                  <a:srgbClr val="000000"/>
                </a:solidFill>
                <a:latin typeface="Arial" panose="020B0604020202020204" pitchFamily="34" charset="0"/>
                <a:cs typeface="Arial" panose="020B0604020202020204" pitchFamily="34" charset="0"/>
              </a:rPr>
              <a:t>Si les participants ne l’évoquent pas</a:t>
            </a:r>
            <a:r>
              <a:rPr lang="fr-FR" altLang="fr-FR" sz="1100" b="1" dirty="0">
                <a:solidFill>
                  <a:srgbClr val="000000"/>
                </a:solidFill>
                <a:latin typeface="Arial" panose="020B0604020202020204" pitchFamily="34" charset="0"/>
                <a:cs typeface="Arial" panose="020B0604020202020204" pitchFamily="34" charset="0"/>
              </a:rPr>
              <a:t>, faire repréciser les principes de prescription et la méthodologie de conseil</a:t>
            </a:r>
          </a:p>
          <a:p>
            <a:pPr>
              <a:defRPr/>
            </a:pPr>
            <a:endParaRPr lang="fr-FR" altLang="fr-FR" sz="1100" dirty="0">
              <a:latin typeface="Arial" panose="020B0604020202020204" pitchFamily="34" charset="0"/>
              <a:cs typeface="Arial" panose="020B0604020202020204" pitchFamily="34" charset="0"/>
              <a:sym typeface="Wingdings" panose="05000000000000000000" pitchFamily="2" charset="2"/>
            </a:endParaRPr>
          </a:p>
          <a:p>
            <a:pPr>
              <a:defRPr/>
            </a:pPr>
            <a:endParaRPr lang="fr-FR" altLang="fr-FR" sz="1100" b="1" dirty="0">
              <a:latin typeface="Arial" panose="020B0604020202020204" pitchFamily="34" charset="0"/>
            </a:endParaRPr>
          </a:p>
          <a:p>
            <a:pPr>
              <a:defRPr/>
            </a:pPr>
            <a:endParaRPr lang="fr-FR" altLang="fr-FR" sz="1100" dirty="0">
              <a:solidFill>
                <a:srgbClr val="FF0000"/>
              </a:solidFill>
            </a:endParaRPr>
          </a:p>
          <a:p>
            <a:pPr>
              <a:defRPr/>
            </a:pPr>
            <a:endParaRPr lang="fr-FR" altLang="fr-FR" sz="1100" dirty="0">
              <a:solidFill>
                <a:srgbClr val="FF0000"/>
              </a:solidFill>
            </a:endParaRPr>
          </a:p>
          <a:p>
            <a:pPr>
              <a:defRPr/>
            </a:pPr>
            <a:endParaRPr lang="fr-FR" altLang="fr-FR" sz="1100" dirty="0">
              <a:solidFill>
                <a:srgbClr val="FF0000"/>
              </a:solidFill>
            </a:endParaRPr>
          </a:p>
        </p:txBody>
      </p:sp>
    </p:spTree>
    <p:extLst>
      <p:ext uri="{BB962C8B-B14F-4D97-AF65-F5344CB8AC3E}">
        <p14:creationId xmlns:p14="http://schemas.microsoft.com/office/powerpoint/2010/main" val="5407774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
          <p:cNvSpPr>
            <a:spLocks noGrp="1" noRot="1" noChangeAspect="1" noChangeArrowheads="1" noTextEdit="1"/>
          </p:cNvSpPr>
          <p:nvPr>
            <p:ph type="sldImg"/>
          </p:nvPr>
        </p:nvSpPr>
        <p:spPr>
          <a:xfrm>
            <a:off x="473075" y="746125"/>
            <a:ext cx="5949950" cy="3348038"/>
          </a:xfrm>
          <a:ln/>
        </p:spPr>
      </p:sp>
      <p:sp>
        <p:nvSpPr>
          <p:cNvPr id="134148" name="Rectangle 3"/>
          <p:cNvSpPr>
            <a:spLocks noGrp="1" noChangeArrowheads="1"/>
          </p:cNvSpPr>
          <p:nvPr>
            <p:ph type="body" idx="1"/>
          </p:nvPr>
        </p:nvSpPr>
        <p:spPr>
          <a:noFill/>
        </p:spPr>
        <p:txBody>
          <a:bodyPr/>
          <a:lstStyle/>
          <a:p>
            <a:pPr eaLnBrk="1" hangingPunct="1"/>
            <a:endParaRPr lang="fr-FR" altLang="fr-FR" sz="1100" dirty="0">
              <a:latin typeface="Arial" panose="020B0604020202020204" pitchFamily="34" charset="0"/>
            </a:endParaRPr>
          </a:p>
        </p:txBody>
      </p:sp>
    </p:spTree>
    <p:extLst>
      <p:ext uri="{BB962C8B-B14F-4D97-AF65-F5344CB8AC3E}">
        <p14:creationId xmlns:p14="http://schemas.microsoft.com/office/powerpoint/2010/main" val="1461272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Espace réservé de l'image des diapositives 1"/>
          <p:cNvSpPr>
            <a:spLocks noGrp="1" noRot="1" noChangeAspect="1" noTextEdit="1"/>
          </p:cNvSpPr>
          <p:nvPr>
            <p:ph type="sldImg"/>
          </p:nvPr>
        </p:nvSpPr>
        <p:spPr>
          <a:xfrm>
            <a:off x="142875" y="769938"/>
            <a:ext cx="6813550" cy="3833812"/>
          </a:xfrm>
          <a:ln/>
        </p:spPr>
      </p:sp>
      <p:sp>
        <p:nvSpPr>
          <p:cNvPr id="2532355" name="Rectangle 3"/>
          <p:cNvSpPr>
            <a:spLocks noGrp="1" noChangeArrowheads="1"/>
          </p:cNvSpPr>
          <p:nvPr>
            <p:ph type="body" idx="1"/>
          </p:nvPr>
        </p:nvSpPr>
        <p:spPr>
          <a:xfrm>
            <a:off x="709614" y="4860926"/>
            <a:ext cx="6088061" cy="4602163"/>
          </a:xfrm>
          <a:ln/>
        </p:spPr>
        <p:txBody>
          <a:bodyPr lIns="98995" tIns="49496" rIns="98995" bIns="49496"/>
          <a:lstStyle/>
          <a:p>
            <a:pPr>
              <a:defRPr/>
            </a:pPr>
            <a:r>
              <a:rPr lang="fr-FR" altLang="fr-FR" sz="1100" b="1" u="sng" dirty="0">
                <a:latin typeface="Arial" panose="020B0604020202020204" pitchFamily="34" charset="0"/>
              </a:rPr>
              <a:t>Commentaires</a:t>
            </a:r>
          </a:p>
          <a:p>
            <a:pPr>
              <a:buFont typeface="Webdings" panose="05030102010509060703" pitchFamily="18" charset="2"/>
              <a:buNone/>
              <a:defRPr/>
            </a:pPr>
            <a:endParaRPr lang="fr-FR" altLang="fr-FR" sz="1100" b="1" dirty="0">
              <a:latin typeface="Arial" panose="020B0604020202020204" pitchFamily="34" charset="0"/>
            </a:endParaRPr>
          </a:p>
          <a:p>
            <a:pPr marL="171387" indent="-171387">
              <a:buFont typeface="Arial" panose="020B0604020202020204" pitchFamily="34" charset="0"/>
              <a:buChar char="•"/>
              <a:defRPr/>
            </a:pPr>
            <a:r>
              <a:rPr lang="fr-FR" altLang="fr-FR" sz="1100" b="1" dirty="0">
                <a:latin typeface="Arial" panose="020B0604020202020204" pitchFamily="34" charset="0"/>
              </a:rPr>
              <a:t>Présenter l’objectif et les règles du jeu</a:t>
            </a:r>
          </a:p>
          <a:p>
            <a:pPr marL="171387" indent="-171387">
              <a:buFont typeface="Arial" panose="020B0604020202020204" pitchFamily="34" charset="0"/>
              <a:buChar char="•"/>
              <a:defRPr/>
            </a:pPr>
            <a:endParaRPr lang="fr-FR" altLang="fr-FR" sz="1100" b="1" dirty="0">
              <a:latin typeface="Arial" panose="020B0604020202020204" pitchFamily="34" charset="0"/>
            </a:endParaRPr>
          </a:p>
          <a:p>
            <a:pPr marL="0" indent="0">
              <a:buFont typeface="Arial" panose="020B0604020202020204" pitchFamily="34" charset="0"/>
              <a:buNone/>
              <a:defRPr/>
            </a:pPr>
            <a:r>
              <a:rPr lang="fr-FR" altLang="fr-FR" sz="1100" b="0" dirty="0">
                <a:latin typeface="Arial" panose="020B0604020202020204" pitchFamily="34" charset="0"/>
                <a:sym typeface="MS Outlook" panose="05010100010000000000" pitchFamily="2" charset="2"/>
              </a:rPr>
              <a:t> Dans le descriptif des médicaments, </a:t>
            </a:r>
            <a:r>
              <a:rPr lang="fr-FR" altLang="fr-FR" sz="1100" b="1" dirty="0">
                <a:latin typeface="Arial" panose="020B0604020202020204" pitchFamily="34" charset="0"/>
                <a:sym typeface="MS Outlook" panose="05010100010000000000" pitchFamily="2" charset="2"/>
              </a:rPr>
              <a:t>certaines indications ne seront abordées que dans ce J2 </a:t>
            </a:r>
            <a:r>
              <a:rPr lang="fr-FR" altLang="fr-FR" sz="1100" b="0" dirty="0">
                <a:latin typeface="Arial" panose="020B0604020202020204" pitchFamily="34" charset="0"/>
                <a:sym typeface="MS Outlook" panose="05010100010000000000" pitchFamily="2" charset="2"/>
              </a:rPr>
              <a:t>(cela permet d’amorcer l’information)</a:t>
            </a:r>
            <a:endParaRPr lang="fr-FR" altLang="fr-FR" sz="1100" b="0" dirty="0">
              <a:latin typeface="Arial" panose="020B0604020202020204" pitchFamily="34" charset="0"/>
            </a:endParaRPr>
          </a:p>
        </p:txBody>
      </p:sp>
    </p:spTree>
    <p:extLst>
      <p:ext uri="{BB962C8B-B14F-4D97-AF65-F5344CB8AC3E}">
        <p14:creationId xmlns:p14="http://schemas.microsoft.com/office/powerpoint/2010/main" val="19889235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142875" y="674688"/>
            <a:ext cx="6813550" cy="3833812"/>
          </a:xfrm>
          <a:ln/>
        </p:spPr>
      </p:sp>
      <p:sp>
        <p:nvSpPr>
          <p:cNvPr id="197635" name="Rectangle 4"/>
          <p:cNvSpPr>
            <a:spLocks noGrp="1" noChangeArrowheads="1"/>
          </p:cNvSpPr>
          <p:nvPr>
            <p:ph type="body" idx="1"/>
          </p:nvPr>
        </p:nvSpPr>
        <p:spPr>
          <a:xfrm>
            <a:off x="703263" y="5273675"/>
            <a:ext cx="6038862" cy="5003800"/>
          </a:xfrm>
          <a:noFill/>
        </p:spPr>
        <p:txBody>
          <a:bodyPr lIns="94921" tIns="47461" rIns="94921" bIns="47461"/>
          <a:lstStyle/>
          <a:p>
            <a:r>
              <a:rPr lang="fr-FR" altLang="fr-FR" sz="1100" b="1" u="sng" dirty="0">
                <a:latin typeface="Arial" panose="020B0604020202020204" pitchFamily="34" charset="0"/>
                <a:cs typeface="Arial" panose="020B0604020202020204" pitchFamily="34" charset="0"/>
              </a:rPr>
              <a:t>Commentaires</a:t>
            </a:r>
            <a:r>
              <a:rPr lang="fr-FR" altLang="fr-FR" sz="1100" b="1" dirty="0">
                <a:latin typeface="Arial" panose="020B0604020202020204" pitchFamily="34" charset="0"/>
                <a:cs typeface="Arial" panose="020B0604020202020204" pitchFamily="34" charset="0"/>
              </a:rPr>
              <a:t> :</a:t>
            </a:r>
          </a:p>
          <a:p>
            <a:endParaRPr lang="fr-FR" altLang="fr-FR" sz="1100" b="1" dirty="0">
              <a:latin typeface="Arial" panose="020B0604020202020204" pitchFamily="34" charset="0"/>
              <a:cs typeface="Arial" panose="020B0604020202020204" pitchFamily="34" charset="0"/>
            </a:endParaRPr>
          </a:p>
          <a:p>
            <a:pPr>
              <a:buFontTx/>
              <a:buChar char="•"/>
            </a:pPr>
            <a:r>
              <a:rPr lang="fr-FR" altLang="fr-FR" sz="1100" b="1" dirty="0">
                <a:latin typeface="Arial" panose="020B0604020202020204" pitchFamily="34" charset="0"/>
                <a:cs typeface="Arial" panose="020B0604020202020204" pitchFamily="34" charset="0"/>
              </a:rPr>
              <a:t> Présenter l’objectif</a:t>
            </a:r>
            <a:r>
              <a:rPr lang="fr-FR" altLang="fr-FR" sz="1100" dirty="0">
                <a:latin typeface="Arial" panose="020B0604020202020204" pitchFamily="34" charset="0"/>
                <a:cs typeface="Arial" panose="020B0604020202020204" pitchFamily="34" charset="0"/>
              </a:rPr>
              <a:t> </a:t>
            </a:r>
            <a:r>
              <a:rPr lang="fr-FR" altLang="fr-FR" sz="1100" b="1" dirty="0">
                <a:latin typeface="Arial" panose="020B0604020202020204" pitchFamily="34" charset="0"/>
                <a:cs typeface="Arial" panose="020B0604020202020204" pitchFamily="34" charset="0"/>
              </a:rPr>
              <a:t>et les règles du jeu</a:t>
            </a:r>
          </a:p>
          <a:p>
            <a:pPr>
              <a:buFontTx/>
              <a:buChar char="•"/>
            </a:pPr>
            <a:endParaRPr lang="fr-FR" altLang="fr-FR" sz="1100" b="1" dirty="0">
              <a:latin typeface="Arial" panose="020B0604020202020204" pitchFamily="34" charset="0"/>
              <a:cs typeface="Arial" panose="020B0604020202020204" pitchFamily="34" charset="0"/>
            </a:endParaRPr>
          </a:p>
          <a:p>
            <a:pPr>
              <a:buFontTx/>
              <a:buChar char="•"/>
            </a:pPr>
            <a:r>
              <a:rPr lang="fr-FR" altLang="fr-FR" sz="1100" b="1" dirty="0">
                <a:latin typeface="Arial" panose="020B0604020202020204" pitchFamily="34" charset="0"/>
                <a:cs typeface="Arial" panose="020B0604020202020204" pitchFamily="34" charset="0"/>
              </a:rPr>
              <a:t> Animer le partage d’expérience préférentiellement en « pop-corn » </a:t>
            </a:r>
            <a:r>
              <a:rPr lang="fr-FR" altLang="fr-FR" sz="1100" dirty="0">
                <a:latin typeface="Arial" panose="020B0604020202020204" pitchFamily="34" charset="0"/>
                <a:cs typeface="Arial" panose="020B0604020202020204" pitchFamily="34" charset="0"/>
              </a:rPr>
              <a:t>(sans ordre établi, celui qui se sent prêt se lance et ainsi de suite)</a:t>
            </a:r>
          </a:p>
          <a:p>
            <a:pPr>
              <a:buFontTx/>
              <a:buChar char="•"/>
            </a:pPr>
            <a:endParaRPr lang="fr-FR" altLang="fr-FR" sz="1100" b="1" dirty="0"/>
          </a:p>
        </p:txBody>
      </p:sp>
    </p:spTree>
    <p:extLst>
      <p:ext uri="{BB962C8B-B14F-4D97-AF65-F5344CB8AC3E}">
        <p14:creationId xmlns:p14="http://schemas.microsoft.com/office/powerpoint/2010/main" val="23390125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2"/>
          <p:cNvSpPr>
            <a:spLocks noGrp="1" noRot="1" noChangeAspect="1" noChangeArrowheads="1" noTextEdit="1"/>
          </p:cNvSpPr>
          <p:nvPr>
            <p:ph type="sldImg"/>
          </p:nvPr>
        </p:nvSpPr>
        <p:spPr>
          <a:xfrm>
            <a:off x="473075" y="746125"/>
            <a:ext cx="5949950" cy="3348038"/>
          </a:xfrm>
          <a:ln/>
        </p:spPr>
      </p:sp>
      <p:sp>
        <p:nvSpPr>
          <p:cNvPr id="156676" name="Rectangle 3"/>
          <p:cNvSpPr>
            <a:spLocks noGrp="1" noChangeArrowheads="1"/>
          </p:cNvSpPr>
          <p:nvPr>
            <p:ph type="body" idx="1"/>
          </p:nvPr>
        </p:nvSpPr>
        <p:spPr>
          <a:xfrm>
            <a:off x="947738" y="4860926"/>
            <a:ext cx="5854700" cy="4602163"/>
          </a:xfrm>
          <a:noFill/>
        </p:spPr>
        <p:txBody>
          <a:bodyPr/>
          <a:lstStyle/>
          <a:p>
            <a:r>
              <a:rPr lang="fr-FR" altLang="fr-FR" sz="1100" b="1" u="sng" dirty="0">
                <a:latin typeface="Arial" panose="020B0604020202020204" pitchFamily="34" charset="0"/>
              </a:rPr>
              <a:t>Commentaires</a:t>
            </a:r>
          </a:p>
          <a:p>
            <a:endParaRPr lang="fr-FR" altLang="fr-FR" sz="1100" b="1" u="sng" dirty="0">
              <a:latin typeface="Arial" panose="020B0604020202020204" pitchFamily="34" charset="0"/>
            </a:endParaRPr>
          </a:p>
          <a:p>
            <a:pPr>
              <a:buFontTx/>
              <a:buChar char="•"/>
            </a:pPr>
            <a:r>
              <a:rPr lang="fr-FR" altLang="fr-FR" sz="1100" b="1" dirty="0">
                <a:latin typeface="Arial" panose="020B0604020202020204" pitchFamily="34" charset="0"/>
              </a:rPr>
              <a:t> Avant d’aborder les différents médicaments, valider avec le groupe leur connaissance de la pathologie</a:t>
            </a:r>
          </a:p>
          <a:p>
            <a:pPr>
              <a:buFontTx/>
              <a:buChar char="•"/>
            </a:pPr>
            <a:endParaRPr lang="fr-FR" altLang="fr-FR" sz="1100" b="1" dirty="0">
              <a:latin typeface="Arial" panose="020B0604020202020204" pitchFamily="34" charset="0"/>
            </a:endParaRPr>
          </a:p>
          <a:p>
            <a:pPr>
              <a:buFontTx/>
              <a:buChar char="•"/>
            </a:pPr>
            <a:r>
              <a:rPr lang="fr-FR" altLang="fr-FR" sz="1100" b="1" dirty="0">
                <a:latin typeface="Arial" panose="020B0604020202020204" pitchFamily="34" charset="0"/>
              </a:rPr>
              <a:t> Si besoin, faire un rappel rapide </a:t>
            </a:r>
          </a:p>
          <a:p>
            <a:pPr>
              <a:spcBef>
                <a:spcPct val="40000"/>
              </a:spcBef>
            </a:pPr>
            <a:r>
              <a:rPr lang="fr-FR" altLang="fr-FR" sz="1100" b="1" u="sng" dirty="0">
                <a:latin typeface="Arial" panose="020B0604020202020204" pitchFamily="34" charset="0"/>
              </a:rPr>
              <a:t>LA LUCITE ESTIVALE</a:t>
            </a:r>
            <a:r>
              <a:rPr lang="fr-FR" altLang="fr-FR" sz="1100" b="1" dirty="0">
                <a:latin typeface="Arial" panose="020B0604020202020204" pitchFamily="34" charset="0"/>
              </a:rPr>
              <a:t> </a:t>
            </a:r>
            <a:r>
              <a:rPr lang="fr-FR" altLang="fr-FR" sz="1100" dirty="0">
                <a:latin typeface="Arial" panose="020B0604020202020204" pitchFamily="34" charset="0"/>
              </a:rPr>
              <a:t>:</a:t>
            </a:r>
            <a:r>
              <a:rPr lang="fr-FR" altLang="fr-FR" sz="1100" dirty="0">
                <a:solidFill>
                  <a:srgbClr val="000000"/>
                </a:solidFill>
                <a:latin typeface="Arial" panose="020B0604020202020204" pitchFamily="34" charset="0"/>
              </a:rPr>
              <a:t> </a:t>
            </a:r>
          </a:p>
          <a:p>
            <a:pPr>
              <a:spcBef>
                <a:spcPct val="40000"/>
              </a:spcBef>
            </a:pPr>
            <a:r>
              <a:rPr lang="fr-FR" altLang="fr-FR" sz="1100" dirty="0">
                <a:solidFill>
                  <a:srgbClr val="000000"/>
                </a:solidFill>
                <a:latin typeface="Arial" panose="020B0604020202020204" pitchFamily="34" charset="0"/>
              </a:rPr>
              <a:t>- </a:t>
            </a:r>
            <a:r>
              <a:rPr lang="fr-FR" altLang="fr-FR" sz="1100" dirty="0" err="1">
                <a:solidFill>
                  <a:srgbClr val="000000"/>
                </a:solidFill>
                <a:latin typeface="Arial" panose="020B0604020202020204" pitchFamily="34" charset="0"/>
              </a:rPr>
              <a:t>photodermatose</a:t>
            </a:r>
            <a:r>
              <a:rPr lang="fr-FR" altLang="fr-FR" sz="1100" dirty="0">
                <a:solidFill>
                  <a:srgbClr val="000000"/>
                </a:solidFill>
                <a:latin typeface="Arial" panose="020B0604020202020204" pitchFamily="34" charset="0"/>
              </a:rPr>
              <a:t> également appelée “ allergie solaire ” qui touche essentiellement les femmes (90% des cas) de 15 à 25 ans. Elle apparaît lors des premières</a:t>
            </a:r>
            <a:r>
              <a:rPr lang="fr-FR" altLang="fr-FR" sz="1100" b="1" dirty="0">
                <a:solidFill>
                  <a:srgbClr val="000000"/>
                </a:solidFill>
                <a:latin typeface="Arial" panose="020B0604020202020204" pitchFamily="34" charset="0"/>
              </a:rPr>
              <a:t> </a:t>
            </a:r>
            <a:r>
              <a:rPr lang="fr-FR" altLang="fr-FR" sz="1100" dirty="0">
                <a:solidFill>
                  <a:srgbClr val="000000"/>
                </a:solidFill>
                <a:latin typeface="Arial" panose="020B0604020202020204" pitchFamily="34" charset="0"/>
              </a:rPr>
              <a:t>expositions solaires importantes du printemps et de l’été. </a:t>
            </a:r>
          </a:p>
          <a:p>
            <a:pPr marL="171416" indent="-171416">
              <a:buFontTx/>
              <a:buChar char="-"/>
            </a:pPr>
            <a:r>
              <a:rPr lang="fr-FR" altLang="fr-FR" sz="1100" dirty="0">
                <a:latin typeface="Arial" panose="020B0604020202020204" pitchFamily="34" charset="0"/>
              </a:rPr>
              <a:t>La lucite estivale se manifeste par une éruption prurigineuse (bras, jambes, décolleté)</a:t>
            </a:r>
          </a:p>
          <a:p>
            <a:pPr marL="171416" indent="-171416">
              <a:buFontTx/>
              <a:buChar char="-"/>
            </a:pPr>
            <a:endParaRPr lang="fr-FR" altLang="fr-FR" sz="1100" dirty="0">
              <a:latin typeface="Arial" panose="020B0604020202020204" pitchFamily="34" charset="0"/>
            </a:endParaRPr>
          </a:p>
        </p:txBody>
      </p:sp>
    </p:spTree>
    <p:extLst>
      <p:ext uri="{BB962C8B-B14F-4D97-AF65-F5344CB8AC3E}">
        <p14:creationId xmlns:p14="http://schemas.microsoft.com/office/powerpoint/2010/main" val="14768220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Rot="1" noChangeAspect="1" noChangeArrowheads="1" noTextEdit="1"/>
          </p:cNvSpPr>
          <p:nvPr>
            <p:ph type="sldImg"/>
          </p:nvPr>
        </p:nvSpPr>
        <p:spPr>
          <a:xfrm>
            <a:off x="473075" y="746125"/>
            <a:ext cx="5949950" cy="3348038"/>
          </a:xfrm>
          <a:ln/>
        </p:spPr>
      </p:sp>
      <p:sp>
        <p:nvSpPr>
          <p:cNvPr id="158724" name="Rectangle 3"/>
          <p:cNvSpPr>
            <a:spLocks noGrp="1" noChangeArrowheads="1"/>
          </p:cNvSpPr>
          <p:nvPr>
            <p:ph type="body" idx="1"/>
          </p:nvPr>
        </p:nvSpPr>
        <p:spPr>
          <a:xfrm>
            <a:off x="676275" y="4313239"/>
            <a:ext cx="6121400" cy="5247321"/>
          </a:xfrm>
          <a:noFill/>
        </p:spPr>
        <p:txBody>
          <a:bodyPr/>
          <a:lstStyle/>
          <a:p>
            <a:pPr eaLnBrk="1" hangingPunct="1"/>
            <a:r>
              <a:rPr lang="fr-FR" altLang="fr-FR" sz="1100" b="1" u="sng" dirty="0">
                <a:latin typeface="Arial" panose="020B0604020202020204" pitchFamily="34" charset="0"/>
                <a:cs typeface="Arial" panose="020B0604020202020204" pitchFamily="34" charset="0"/>
              </a:rPr>
              <a:t>Commentaires</a:t>
            </a:r>
          </a:p>
          <a:p>
            <a:pPr eaLnBrk="1" hangingPunct="1">
              <a:buFontTx/>
              <a:buChar char="•"/>
            </a:pPr>
            <a:r>
              <a:rPr lang="fr-FR" altLang="fr-FR" sz="1100" b="1" dirty="0">
                <a:latin typeface="Arial" panose="020B0604020202020204" pitchFamily="34" charset="0"/>
                <a:cs typeface="Arial" panose="020B0604020202020204" pitchFamily="34" charset="0"/>
              </a:rPr>
              <a:t> Avant d’aborder les différents médicaments, valider avec le groupe leur connaissance de la pathologie</a:t>
            </a:r>
          </a:p>
          <a:p>
            <a:pPr eaLnBrk="1" hangingPunct="1">
              <a:buFontTx/>
              <a:buChar char="•"/>
            </a:pPr>
            <a:r>
              <a:rPr lang="fr-FR" altLang="fr-FR" sz="1100" b="1" dirty="0">
                <a:latin typeface="Arial" panose="020B0604020202020204" pitchFamily="34" charset="0"/>
                <a:cs typeface="Arial" panose="020B0604020202020204" pitchFamily="34" charset="0"/>
              </a:rPr>
              <a:t> Si besoin, faire un rappel rapide </a:t>
            </a:r>
          </a:p>
          <a:p>
            <a:pPr eaLnBrk="1" hangingPunct="1">
              <a:spcBef>
                <a:spcPct val="40000"/>
              </a:spcBef>
            </a:pPr>
            <a:r>
              <a:rPr lang="fr-FR" altLang="fr-FR" sz="1100" dirty="0">
                <a:latin typeface="Arial" panose="020B0604020202020204" pitchFamily="34" charset="0"/>
                <a:cs typeface="Arial" panose="020B0604020202020204" pitchFamily="34" charset="0"/>
              </a:rPr>
              <a:t>L'orgelet et le chalazion sont l'un et l'autre des </a:t>
            </a:r>
            <a:r>
              <a:rPr lang="fr-FR" altLang="fr-FR" sz="1100" b="1" dirty="0">
                <a:latin typeface="Arial" panose="020B0604020202020204" pitchFamily="34" charset="0"/>
                <a:cs typeface="Arial" panose="020B0604020202020204" pitchFamily="34" charset="0"/>
              </a:rPr>
              <a:t>blépharites localisées </a:t>
            </a:r>
            <a:r>
              <a:rPr lang="fr-FR" altLang="fr-FR" sz="1100" dirty="0">
                <a:latin typeface="Arial" panose="020B0604020202020204" pitchFamily="34" charset="0"/>
                <a:cs typeface="Arial" panose="020B0604020202020204" pitchFamily="34" charset="0"/>
              </a:rPr>
              <a:t>(inflammation des paupières), mais leur origine et leurs symptômes sont différents.</a:t>
            </a:r>
          </a:p>
          <a:p>
            <a:pPr eaLnBrk="1" hangingPunct="1">
              <a:spcBef>
                <a:spcPct val="40000"/>
              </a:spcBef>
            </a:pPr>
            <a:r>
              <a:rPr lang="fr-FR" altLang="fr-FR" sz="1100" b="1" dirty="0">
                <a:latin typeface="Arial" panose="020B0604020202020204" pitchFamily="34" charset="0"/>
                <a:cs typeface="Arial" panose="020B0604020202020204" pitchFamily="34" charset="0"/>
              </a:rPr>
              <a:t>L'orgelet est une infection bactérienne du bord d'une paupière centrée sur la racine d'un cil. </a:t>
            </a:r>
            <a:r>
              <a:rPr lang="fr-FR" altLang="fr-FR" sz="1100" dirty="0">
                <a:latin typeface="Arial" panose="020B0604020202020204" pitchFamily="34" charset="0"/>
                <a:cs typeface="Arial" panose="020B0604020202020204" pitchFamily="34" charset="0"/>
              </a:rPr>
              <a:t>La zone malade, située sur le bord libre de la paupière est d'abord rouge, tuméfiée et très douloureuse. La paupière est gonflée localement. Puis une pointe blanche remplie de pus apparaît au niveau de l'orgelet. Celle-ci s'ouvre le plus souvent au bout de quelques jours et l'orgelet guérit spontanément.</a:t>
            </a:r>
          </a:p>
          <a:p>
            <a:r>
              <a:rPr lang="fr-FR" altLang="fr-FR" sz="1100" dirty="0">
                <a:latin typeface="Arial" panose="020B0604020202020204" pitchFamily="34" charset="0"/>
                <a:cs typeface="Arial" panose="020B0604020202020204" pitchFamily="34" charset="0"/>
              </a:rPr>
              <a:t>Le </a:t>
            </a:r>
            <a:r>
              <a:rPr lang="fr-FR" altLang="fr-FR" sz="1100" b="1" dirty="0">
                <a:latin typeface="Arial" panose="020B0604020202020204" pitchFamily="34" charset="0"/>
                <a:cs typeface="Arial" panose="020B0604020202020204" pitchFamily="34" charset="0"/>
              </a:rPr>
              <a:t>chalazion</a:t>
            </a:r>
            <a:r>
              <a:rPr lang="fr-FR" altLang="fr-FR" sz="1100" dirty="0">
                <a:latin typeface="Arial" panose="020B0604020202020204" pitchFamily="34" charset="0"/>
                <a:cs typeface="Arial" panose="020B0604020202020204" pitchFamily="34" charset="0"/>
              </a:rPr>
              <a:t> est une réaction inflammatoire due à un engorgement d'une glande de </a:t>
            </a:r>
            <a:r>
              <a:rPr lang="fr-FR" altLang="fr-FR" sz="1100" dirty="0" err="1">
                <a:latin typeface="Arial" panose="020B0604020202020204" pitchFamily="34" charset="0"/>
                <a:cs typeface="Arial" panose="020B0604020202020204" pitchFamily="34" charset="0"/>
              </a:rPr>
              <a:t>Meibomius</a:t>
            </a:r>
            <a:r>
              <a:rPr lang="fr-FR" altLang="fr-FR" sz="1100" dirty="0">
                <a:latin typeface="Arial" panose="020B0604020202020204" pitchFamily="34" charset="0"/>
                <a:cs typeface="Arial" panose="020B0604020202020204" pitchFamily="34" charset="0"/>
              </a:rPr>
              <a:t>. Les glandes de </a:t>
            </a:r>
            <a:r>
              <a:rPr lang="fr-FR" altLang="fr-FR" sz="1100" dirty="0" err="1">
                <a:latin typeface="Arial" panose="020B0604020202020204" pitchFamily="34" charset="0"/>
                <a:cs typeface="Arial" panose="020B0604020202020204" pitchFamily="34" charset="0"/>
              </a:rPr>
              <a:t>Meibomius</a:t>
            </a:r>
            <a:r>
              <a:rPr lang="fr-FR" altLang="fr-FR" sz="1100" dirty="0">
                <a:latin typeface="Arial" panose="020B0604020202020204" pitchFamily="34" charset="0"/>
                <a:cs typeface="Arial" panose="020B0604020202020204" pitchFamily="34" charset="0"/>
              </a:rPr>
              <a:t> situées dans l'épaisseur des paupières sécrètent une substance grasse qui se mêle aux larmes pour lubrifier la surface de l'œil. En cas de chalazion, une glande grossit et s'enkyste, ce qui se traduit par une petite bosse qui bombe la paupière. Le chalazion peut se résorber spontanément, mais doit souvent être enlevé chirurgicalement.</a:t>
            </a:r>
            <a:br>
              <a:rPr lang="fr-FR" altLang="fr-FR" sz="1100" dirty="0">
                <a:latin typeface="Arial" panose="020B0604020202020204" pitchFamily="34" charset="0"/>
                <a:cs typeface="Arial" panose="020B0604020202020204" pitchFamily="34" charset="0"/>
              </a:rPr>
            </a:br>
            <a:endParaRPr lang="fr-FR" altLang="fr-FR" sz="1100" dirty="0">
              <a:latin typeface="Arial" panose="020B0604020202020204" pitchFamily="34" charset="0"/>
              <a:cs typeface="Arial" panose="020B0604020202020204" pitchFamily="34" charset="0"/>
            </a:endParaRPr>
          </a:p>
          <a:p>
            <a:r>
              <a:rPr lang="fr-FR" altLang="fr-FR" sz="1100" b="1" dirty="0">
                <a:latin typeface="Arial" panose="020B0604020202020204" pitchFamily="34" charset="0"/>
                <a:cs typeface="Arial" panose="020B0604020202020204" pitchFamily="34" charset="0"/>
              </a:rPr>
              <a:t>Facteurs favorisant la survenue d'un orgelet : </a:t>
            </a:r>
          </a:p>
          <a:p>
            <a:pPr>
              <a:spcBef>
                <a:spcPts val="300"/>
              </a:spcBef>
            </a:pPr>
            <a:r>
              <a:rPr lang="fr-FR" altLang="fr-FR" sz="1100" dirty="0">
                <a:latin typeface="Arial" panose="020B0604020202020204" pitchFamily="34" charset="0"/>
                <a:cs typeface="Arial" panose="020B0604020202020204" pitchFamily="34" charset="0"/>
              </a:rPr>
              <a:t>- le port de lentilles de contact si l'on ne respecte pas des bonnes conditions d'hygiène (lavage des mains avant manipulation des lentilles, nettoyage quotidien des lentilles...) ;</a:t>
            </a:r>
          </a:p>
          <a:p>
            <a:pPr>
              <a:spcBef>
                <a:spcPts val="300"/>
              </a:spcBef>
            </a:pPr>
            <a:r>
              <a:rPr lang="fr-FR" altLang="fr-FR" sz="1100" dirty="0">
                <a:latin typeface="Arial" panose="020B0604020202020204" pitchFamily="34" charset="0"/>
                <a:cs typeface="Arial" panose="020B0604020202020204" pitchFamily="34" charset="0"/>
              </a:rPr>
              <a:t>- l’habitude de se frotter souvent les yeux ;</a:t>
            </a:r>
          </a:p>
          <a:p>
            <a:pPr>
              <a:spcBef>
                <a:spcPts val="300"/>
              </a:spcBef>
            </a:pPr>
            <a:r>
              <a:rPr lang="fr-FR" altLang="fr-FR" sz="1100" dirty="0">
                <a:latin typeface="Arial" panose="020B0604020202020204" pitchFamily="34" charset="0"/>
                <a:cs typeface="Arial" panose="020B0604020202020204" pitchFamily="34" charset="0"/>
              </a:rPr>
              <a:t>- le maquillage des yeux ;</a:t>
            </a:r>
          </a:p>
          <a:p>
            <a:pPr>
              <a:spcBef>
                <a:spcPts val="300"/>
              </a:spcBef>
            </a:pPr>
            <a:r>
              <a:rPr lang="fr-FR" altLang="fr-FR" sz="1100" dirty="0">
                <a:latin typeface="Arial" panose="020B0604020202020204" pitchFamily="34" charset="0"/>
                <a:cs typeface="Arial" panose="020B0604020202020204" pitchFamily="34" charset="0"/>
              </a:rPr>
              <a:t>- la sécheresse oculaire</a:t>
            </a:r>
          </a:p>
          <a:p>
            <a:pPr>
              <a:spcBef>
                <a:spcPts val="300"/>
              </a:spcBef>
            </a:pPr>
            <a:r>
              <a:rPr lang="fr-FR" altLang="fr-FR" sz="1100" dirty="0">
                <a:latin typeface="Arial" panose="020B0604020202020204" pitchFamily="34" charset="0"/>
                <a:cs typeface="Arial" panose="020B0604020202020204" pitchFamily="34" charset="0"/>
              </a:rPr>
              <a:t>- les maladies qui rendent plus sensibles aux infections (diabète, déficit immunitaire...).</a:t>
            </a:r>
          </a:p>
          <a:p>
            <a:endParaRPr lang="fr-FR" altLang="fr-FR" sz="1100" dirty="0">
              <a:latin typeface="Arial" panose="020B0604020202020204" pitchFamily="34" charset="0"/>
              <a:cs typeface="Arial" panose="020B0604020202020204" pitchFamily="34" charset="0"/>
            </a:endParaRPr>
          </a:p>
          <a:p>
            <a:r>
              <a:rPr lang="fr-FR" altLang="fr-FR" sz="1100" b="1" dirty="0">
                <a:latin typeface="Arial" panose="020B0604020202020204" pitchFamily="34" charset="0"/>
                <a:cs typeface="Arial" panose="020B0604020202020204" pitchFamily="34" charset="0"/>
              </a:rPr>
              <a:t>Conseils complémentaires </a:t>
            </a:r>
            <a:r>
              <a:rPr lang="fr-FR" altLang="fr-FR" sz="1100" dirty="0">
                <a:latin typeface="Arial" panose="020B0604020202020204" pitchFamily="34" charset="0"/>
                <a:cs typeface="Arial" panose="020B0604020202020204" pitchFamily="34" charset="0"/>
              </a:rPr>
              <a:t>: Compresse chaude + un collyre antiseptique</a:t>
            </a:r>
          </a:p>
          <a:p>
            <a:endParaRPr lang="fr-FR" altLang="fr-FR" sz="1100" dirty="0">
              <a:latin typeface="Arial" panose="020B0604020202020204" pitchFamily="34" charset="0"/>
              <a:cs typeface="Arial" panose="020B0604020202020204" pitchFamily="34" charset="0"/>
            </a:endParaRPr>
          </a:p>
          <a:p>
            <a:endParaRPr lang="fr-FR" altLang="fr-FR" sz="1100" dirty="0">
              <a:latin typeface="Arial" panose="020B0604020202020204" pitchFamily="34" charset="0"/>
              <a:cs typeface="Arial" panose="020B0604020202020204" pitchFamily="34" charset="0"/>
            </a:endParaRPr>
          </a:p>
          <a:p>
            <a:pPr eaLnBrk="1" hangingPunct="1">
              <a:spcBef>
                <a:spcPct val="40000"/>
              </a:spcBef>
            </a:pPr>
            <a:endParaRPr lang="fr-FR" altLang="fr-FR"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77389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908051" y="4442144"/>
            <a:ext cx="5889624" cy="5382576"/>
          </a:xfrm>
        </p:spPr>
        <p:txBody>
          <a:bodyPr/>
          <a:lstStyle/>
          <a:p>
            <a:r>
              <a:rPr lang="fr-FR" b="1" u="sng" dirty="0"/>
              <a:t>Commentaires</a:t>
            </a:r>
          </a:p>
          <a:p>
            <a:pPr marL="171450" indent="-171450">
              <a:spcBef>
                <a:spcPts val="600"/>
              </a:spcBef>
              <a:buFont typeface="Arial" panose="020B0604020202020204" pitchFamily="34" charset="0"/>
              <a:buChar char="•"/>
            </a:pPr>
            <a:r>
              <a:rPr lang="fr-FR" b="1" dirty="0"/>
              <a:t>Les interroger sur les opportunités de conseil </a:t>
            </a:r>
            <a:r>
              <a:rPr lang="fr-FR" dirty="0"/>
              <a:t>qu’ils visualisent et </a:t>
            </a:r>
            <a:r>
              <a:rPr lang="fr-FR" b="1" dirty="0"/>
              <a:t>partager les astuces </a:t>
            </a:r>
            <a:r>
              <a:rPr lang="fr-FR" dirty="0"/>
              <a:t>qui permettent de les saisir</a:t>
            </a:r>
          </a:p>
          <a:p>
            <a:r>
              <a:rPr lang="fr-FR" u="sng" dirty="0"/>
              <a:t>Par exemple </a:t>
            </a:r>
            <a:r>
              <a:rPr lang="fr-FR" dirty="0"/>
              <a:t>: y penser </a:t>
            </a:r>
          </a:p>
          <a:p>
            <a:pPr>
              <a:spcBef>
                <a:spcPts val="1200"/>
              </a:spcBef>
            </a:pPr>
            <a:r>
              <a:rPr lang="fr-FR" u="sng" dirty="0"/>
              <a:t>Piqûres d’insectes </a:t>
            </a:r>
            <a:r>
              <a:rPr lang="fr-FR" dirty="0"/>
              <a:t>: </a:t>
            </a:r>
          </a:p>
          <a:p>
            <a:r>
              <a:rPr lang="fr-FR" b="1" dirty="0"/>
              <a:t>Conseil associé </a:t>
            </a:r>
            <a:r>
              <a:rPr lang="fr-FR" dirty="0"/>
              <a:t>à une demande de </a:t>
            </a:r>
            <a:r>
              <a:rPr lang="fr-FR" b="1" dirty="0"/>
              <a:t>crème </a:t>
            </a:r>
            <a:r>
              <a:rPr lang="fr-FR" b="1" dirty="0" err="1"/>
              <a:t>anti-histaminique</a:t>
            </a:r>
            <a:r>
              <a:rPr lang="fr-FR" dirty="0"/>
              <a:t>, d’un </a:t>
            </a:r>
            <a:r>
              <a:rPr lang="fr-FR" b="1" dirty="0"/>
              <a:t>anti-moustique ou </a:t>
            </a:r>
            <a:r>
              <a:rPr lang="fr-FR" dirty="0"/>
              <a:t>à une prescription </a:t>
            </a:r>
            <a:r>
              <a:rPr lang="fr-FR" b="1" dirty="0"/>
              <a:t>d’antipaludéens</a:t>
            </a:r>
          </a:p>
          <a:p>
            <a:pPr lvl="0"/>
            <a:r>
              <a:rPr lang="fr-FR" dirty="0">
                <a:sym typeface="MS Outlook" panose="05010100010000000000" pitchFamily="2" charset="2"/>
              </a:rPr>
              <a:t> Astuce </a:t>
            </a:r>
            <a:r>
              <a:rPr lang="fr-FR" dirty="0"/>
              <a:t>: stop rayon dans rayon </a:t>
            </a:r>
            <a:r>
              <a:rPr lang="fr-FR" dirty="0" err="1"/>
              <a:t>antimoustiques</a:t>
            </a:r>
            <a:r>
              <a:rPr lang="fr-FR" dirty="0"/>
              <a:t> et voyage</a:t>
            </a:r>
          </a:p>
          <a:p>
            <a:pPr>
              <a:spcBef>
                <a:spcPts val="1200"/>
              </a:spcBef>
            </a:pPr>
            <a:r>
              <a:rPr lang="fr-FR" u="sng" dirty="0"/>
              <a:t>Brulure / coups de soleil </a:t>
            </a:r>
            <a:r>
              <a:rPr lang="fr-FR" dirty="0"/>
              <a:t>:</a:t>
            </a:r>
          </a:p>
          <a:p>
            <a:r>
              <a:rPr lang="fr-FR" b="1" dirty="0"/>
              <a:t>Conseil associé </a:t>
            </a:r>
            <a:r>
              <a:rPr lang="fr-FR" dirty="0"/>
              <a:t>à une </a:t>
            </a:r>
            <a:r>
              <a:rPr lang="fr-FR" b="1" dirty="0"/>
              <a:t>crème solaire </a:t>
            </a:r>
            <a:r>
              <a:rPr lang="fr-FR" dirty="0"/>
              <a:t>(si jamais….), à une demande de </a:t>
            </a:r>
            <a:r>
              <a:rPr lang="fr-FR" b="1" dirty="0" err="1"/>
              <a:t>trolamine</a:t>
            </a:r>
            <a:r>
              <a:rPr lang="fr-FR" dirty="0"/>
              <a:t> ou équivalent</a:t>
            </a:r>
          </a:p>
          <a:p>
            <a:pPr>
              <a:spcBef>
                <a:spcPts val="1200"/>
              </a:spcBef>
            </a:pPr>
            <a:r>
              <a:rPr lang="fr-FR" u="sng" dirty="0"/>
              <a:t>Herpès</a:t>
            </a:r>
          </a:p>
          <a:p>
            <a:r>
              <a:rPr lang="fr-FR" b="1" dirty="0"/>
              <a:t>Conseil associé </a:t>
            </a:r>
            <a:r>
              <a:rPr lang="fr-FR" dirty="0"/>
              <a:t>à une demande ou une prescription </a:t>
            </a:r>
            <a:r>
              <a:rPr lang="fr-FR" b="1" dirty="0"/>
              <a:t>d’</a:t>
            </a:r>
            <a:r>
              <a:rPr lang="fr-FR" b="1" dirty="0" err="1"/>
              <a:t>aciclovir</a:t>
            </a:r>
            <a:endParaRPr lang="fr-FR" b="1" dirty="0"/>
          </a:p>
          <a:p>
            <a:pPr>
              <a:spcBef>
                <a:spcPts val="1200"/>
              </a:spcBef>
            </a:pPr>
            <a:r>
              <a:rPr lang="fr-FR" u="sng" dirty="0"/>
              <a:t>Lucite</a:t>
            </a:r>
          </a:p>
          <a:p>
            <a:pPr marL="171450" indent="-171450">
              <a:buFontTx/>
              <a:buChar char="-"/>
            </a:pPr>
            <a:r>
              <a:rPr lang="fr-FR" b="1" dirty="0"/>
              <a:t>Conseil associé </a:t>
            </a:r>
            <a:r>
              <a:rPr lang="fr-FR" dirty="0"/>
              <a:t>en prévention pour les gens qui achètent des </a:t>
            </a:r>
            <a:r>
              <a:rPr lang="fr-FR" b="1" dirty="0"/>
              <a:t>préparateurs solaires</a:t>
            </a:r>
            <a:r>
              <a:rPr lang="fr-FR" dirty="0"/>
              <a:t>, une </a:t>
            </a:r>
            <a:r>
              <a:rPr lang="fr-FR" b="1" dirty="0"/>
              <a:t>crème solaire </a:t>
            </a:r>
            <a:r>
              <a:rPr lang="fr-FR" dirty="0"/>
              <a:t>haute protection</a:t>
            </a:r>
          </a:p>
          <a:p>
            <a:pPr marL="171450" indent="-171450">
              <a:buFontTx/>
              <a:buChar char="-"/>
            </a:pPr>
            <a:r>
              <a:rPr lang="fr-FR" dirty="0"/>
              <a:t>Conseil associé avec des prescription de </a:t>
            </a:r>
            <a:r>
              <a:rPr lang="fr-FR" b="1" dirty="0"/>
              <a:t>médicaments </a:t>
            </a:r>
            <a:r>
              <a:rPr lang="fr-FR" b="1" dirty="0" err="1"/>
              <a:t>photosensibilisants</a:t>
            </a:r>
            <a:r>
              <a:rPr lang="fr-FR" b="1" dirty="0"/>
              <a:t>  </a:t>
            </a:r>
          </a:p>
          <a:p>
            <a:pPr>
              <a:spcBef>
                <a:spcPts val="1200"/>
              </a:spcBef>
            </a:pPr>
            <a:r>
              <a:rPr lang="fr-FR" u="sng" dirty="0"/>
              <a:t>Orgelet</a:t>
            </a:r>
          </a:p>
          <a:p>
            <a:pPr marL="171450" indent="-171450">
              <a:buFontTx/>
              <a:buChar char="-"/>
            </a:pPr>
            <a:r>
              <a:rPr lang="fr-FR" dirty="0"/>
              <a:t>En cas de </a:t>
            </a:r>
            <a:r>
              <a:rPr lang="fr-FR" b="1" dirty="0"/>
              <a:t>prescriptions répétées d’antibiotiques </a:t>
            </a:r>
            <a:r>
              <a:rPr lang="fr-FR" dirty="0"/>
              <a:t>en pommade ophtalmique</a:t>
            </a:r>
          </a:p>
          <a:p>
            <a:pPr marL="171450" indent="-171450">
              <a:buFontTx/>
              <a:buChar char="-"/>
            </a:pPr>
            <a:r>
              <a:rPr lang="fr-FR" b="1" dirty="0"/>
              <a:t>Conseil associé </a:t>
            </a:r>
            <a:r>
              <a:rPr lang="fr-FR" dirty="0"/>
              <a:t>avec </a:t>
            </a:r>
            <a:r>
              <a:rPr lang="fr-FR" b="1" dirty="0"/>
              <a:t>collyre antiseptique</a:t>
            </a:r>
          </a:p>
          <a:p>
            <a:endParaRPr lang="fr-FR" b="1" dirty="0"/>
          </a:p>
          <a:p>
            <a:r>
              <a:rPr lang="fr-FR" dirty="0">
                <a:sym typeface="Wingdings" panose="05000000000000000000" pitchFamily="2" charset="2"/>
              </a:rPr>
              <a:t> </a:t>
            </a:r>
            <a:r>
              <a:rPr lang="fr-FR" b="1" dirty="0">
                <a:sym typeface="Wingdings" panose="05000000000000000000" pitchFamily="2" charset="2"/>
              </a:rPr>
              <a:t>POSER DES QUESTIONS</a:t>
            </a:r>
            <a:endParaRPr lang="fr-FR" b="1" dirty="0"/>
          </a:p>
          <a:p>
            <a:endParaRPr lang="fr-FR" b="1" dirty="0"/>
          </a:p>
        </p:txBody>
      </p:sp>
    </p:spTree>
    <p:extLst>
      <p:ext uri="{BB962C8B-B14F-4D97-AF65-F5344CB8AC3E}">
        <p14:creationId xmlns:p14="http://schemas.microsoft.com/office/powerpoint/2010/main" val="5167647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Commentaires</a:t>
            </a:r>
          </a:p>
          <a:p>
            <a:endParaRPr lang="fr-FR" dirty="0"/>
          </a:p>
          <a:p>
            <a:r>
              <a:rPr lang="fr-FR" dirty="0"/>
              <a:t>Cas comptoir à traiter collégialement</a:t>
            </a:r>
          </a:p>
          <a:p>
            <a:pPr marL="171450" indent="-171450">
              <a:spcBef>
                <a:spcPts val="600"/>
              </a:spcBef>
              <a:buFont typeface="Arial" panose="020B0604020202020204" pitchFamily="34" charset="0"/>
              <a:buChar char="•"/>
            </a:pPr>
            <a:r>
              <a:rPr lang="fr-FR" b="1" dirty="0"/>
              <a:t>Afficher la demande de conseil</a:t>
            </a:r>
          </a:p>
          <a:p>
            <a:pPr marL="171450" indent="-171450">
              <a:spcBef>
                <a:spcPts val="600"/>
              </a:spcBef>
              <a:buFont typeface="Arial" panose="020B0604020202020204" pitchFamily="34" charset="0"/>
              <a:buChar char="•"/>
            </a:pPr>
            <a:r>
              <a:rPr lang="fr-FR" b="1" dirty="0"/>
              <a:t>Les interroger sur la démarche</a:t>
            </a:r>
            <a:r>
              <a:rPr lang="fr-FR" dirty="0"/>
              <a:t> (méthodologie de conseil)</a:t>
            </a:r>
          </a:p>
          <a:p>
            <a:pPr>
              <a:spcBef>
                <a:spcPts val="600"/>
              </a:spcBef>
            </a:pPr>
            <a:endParaRPr lang="fr-FR" dirty="0"/>
          </a:p>
        </p:txBody>
      </p:sp>
    </p:spTree>
    <p:extLst>
      <p:ext uri="{BB962C8B-B14F-4D97-AF65-F5344CB8AC3E}">
        <p14:creationId xmlns:p14="http://schemas.microsoft.com/office/powerpoint/2010/main" val="2951553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16280" y="4365944"/>
            <a:ext cx="6081395" cy="5347016"/>
          </a:xfrm>
        </p:spPr>
        <p:txBody>
          <a:bodyPr/>
          <a:lstStyle/>
          <a:p>
            <a:r>
              <a:rPr lang="fr-FR" b="1" u="sng" dirty="0"/>
              <a:t>Commentaires</a:t>
            </a:r>
            <a:r>
              <a:rPr lang="fr-FR" dirty="0"/>
              <a:t> :</a:t>
            </a:r>
          </a:p>
          <a:p>
            <a:endParaRPr lang="fr-FR" dirty="0"/>
          </a:p>
          <a:p>
            <a:pPr marL="171450" indent="-171450">
              <a:spcBef>
                <a:spcPct val="50000"/>
              </a:spcBef>
              <a:buFont typeface="Arial" panose="020B0604020202020204" pitchFamily="34" charset="0"/>
              <a:buChar char="•"/>
            </a:pPr>
            <a:r>
              <a:rPr lang="fr-FR" altLang="fr-FR" sz="1100" b="1" dirty="0"/>
              <a:t>Compléter la maison au fur et à mesure </a:t>
            </a:r>
            <a:r>
              <a:rPr lang="fr-FR" altLang="fr-FR" sz="1100" dirty="0"/>
              <a:t>en les interpelant sur les questions et informations à noter dans chaque cadran</a:t>
            </a:r>
          </a:p>
          <a:p>
            <a:pPr>
              <a:buClr>
                <a:srgbClr val="0099CC"/>
              </a:buClr>
            </a:pPr>
            <a:r>
              <a:rPr lang="fr-FR" altLang="fr-FR" b="1" dirty="0"/>
              <a:t>Quels sont ses symptômes ?</a:t>
            </a:r>
            <a:r>
              <a:rPr lang="fr-FR" altLang="fr-FR" dirty="0"/>
              <a:t> </a:t>
            </a:r>
            <a:r>
              <a:rPr lang="fr-FR" altLang="fr-FR" b="1" dirty="0"/>
              <a:t>Que ressent-elle ?</a:t>
            </a:r>
          </a:p>
          <a:p>
            <a:pPr>
              <a:spcBef>
                <a:spcPts val="300"/>
              </a:spcBef>
            </a:pPr>
            <a:r>
              <a:rPr lang="fr-FR" i="1" dirty="0"/>
              <a:t>Elle a plein de petits boutons qui s’infectent.</a:t>
            </a:r>
          </a:p>
          <a:p>
            <a:pPr>
              <a:spcBef>
                <a:spcPts val="300"/>
              </a:spcBef>
            </a:pPr>
            <a:r>
              <a:rPr lang="fr-FR" altLang="fr-FR" i="1" dirty="0"/>
              <a:t>Elle se gratte beaucoup.</a:t>
            </a:r>
          </a:p>
          <a:p>
            <a:pPr>
              <a:spcBef>
                <a:spcPts val="600"/>
              </a:spcBef>
              <a:buClr>
                <a:srgbClr val="0099CC"/>
              </a:buClr>
            </a:pPr>
            <a:r>
              <a:rPr lang="fr-FR" altLang="fr-FR" b="1" dirty="0"/>
              <a:t>Est-ce que quelque chose lui fait du bien ?</a:t>
            </a:r>
          </a:p>
          <a:p>
            <a:pPr>
              <a:spcBef>
                <a:spcPts val="300"/>
              </a:spcBef>
              <a:buClr>
                <a:srgbClr val="0099CC"/>
              </a:buClr>
            </a:pPr>
            <a:r>
              <a:rPr lang="fr-FR" altLang="fr-FR" i="1" dirty="0"/>
              <a:t>Rien ne la calme pour l’instant</a:t>
            </a:r>
            <a:endParaRPr lang="fr-FR" altLang="fr-FR" dirty="0"/>
          </a:p>
          <a:p>
            <a:pPr>
              <a:spcBef>
                <a:spcPts val="300"/>
              </a:spcBef>
              <a:buClr>
                <a:srgbClr val="0099CC"/>
              </a:buClr>
            </a:pPr>
            <a:endParaRPr lang="fr-FR" altLang="fr-FR" dirty="0"/>
          </a:p>
          <a:p>
            <a:pPr marL="171450" indent="-171450">
              <a:spcBef>
                <a:spcPts val="600"/>
              </a:spcBef>
              <a:buFont typeface="Arial" panose="020B0604020202020204" pitchFamily="34" charset="0"/>
              <a:buChar char="•"/>
            </a:pPr>
            <a:r>
              <a:rPr lang="fr-FR" altLang="fr-FR" sz="1100" b="1" dirty="0"/>
              <a:t>Les interroger </a:t>
            </a:r>
          </a:p>
          <a:p>
            <a:pPr>
              <a:spcBef>
                <a:spcPct val="50000"/>
              </a:spcBef>
            </a:pPr>
            <a:r>
              <a:rPr lang="fr-FR" altLang="fr-FR" sz="1800" dirty="0">
                <a:latin typeface="Arial" panose="020B0604020202020204" pitchFamily="34" charset="0"/>
                <a:sym typeface="Webdings" panose="05030102010509060703" pitchFamily="18" charset="2"/>
              </a:rPr>
              <a:t></a:t>
            </a:r>
            <a:r>
              <a:rPr lang="fr-FR" altLang="fr-FR" sz="1100" i="1" dirty="0"/>
              <a:t>Quels mots clés vont vous permettre d’orienter votre conseil ?</a:t>
            </a:r>
            <a:r>
              <a:rPr lang="fr-FR" altLang="fr-FR" sz="1100" dirty="0"/>
              <a:t> </a:t>
            </a:r>
          </a:p>
          <a:p>
            <a:pPr marL="171450" indent="-171450">
              <a:spcBef>
                <a:spcPct val="50000"/>
              </a:spcBef>
              <a:buFont typeface="Arial" panose="020B0604020202020204" pitchFamily="34" charset="0"/>
              <a:buChar char="•"/>
            </a:pPr>
            <a:r>
              <a:rPr lang="fr-FR" altLang="fr-FR" dirty="0"/>
              <a:t>Individuellement, </a:t>
            </a:r>
            <a:r>
              <a:rPr lang="fr-FR" altLang="fr-FR" b="1" dirty="0"/>
              <a:t>leur laisser 1 minute pour écrire leur conseil (médicaments</a:t>
            </a:r>
            <a:r>
              <a:rPr lang="fr-FR" altLang="fr-FR" b="1" baseline="0" dirty="0"/>
              <a:t> et posologie)</a:t>
            </a:r>
            <a:endParaRPr lang="fr-FR" altLang="fr-FR" b="1" dirty="0"/>
          </a:p>
          <a:p>
            <a:pPr marL="171450" indent="-171450">
              <a:spcBef>
                <a:spcPct val="50000"/>
              </a:spcBef>
              <a:buFont typeface="Arial" panose="020B0604020202020204" pitchFamily="34" charset="0"/>
              <a:buChar char="•"/>
            </a:pPr>
            <a:r>
              <a:rPr lang="fr-FR" altLang="fr-FR" b="1" dirty="0"/>
              <a:t>Partager</a:t>
            </a:r>
            <a:r>
              <a:rPr lang="fr-FR" altLang="fr-FR" dirty="0"/>
              <a:t> avec le groupe en justifiant les choix</a:t>
            </a:r>
          </a:p>
        </p:txBody>
      </p:sp>
    </p:spTree>
    <p:extLst>
      <p:ext uri="{BB962C8B-B14F-4D97-AF65-F5344CB8AC3E}">
        <p14:creationId xmlns:p14="http://schemas.microsoft.com/office/powerpoint/2010/main" val="31556895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Espace réservé de l'image des diapositives 1"/>
          <p:cNvSpPr>
            <a:spLocks noGrp="1" noRot="1" noChangeAspect="1" noTextEdit="1"/>
          </p:cNvSpPr>
          <p:nvPr>
            <p:ph type="sldImg"/>
          </p:nvPr>
        </p:nvSpPr>
        <p:spPr>
          <a:xfrm>
            <a:off x="47625" y="723900"/>
            <a:ext cx="6415088" cy="3609975"/>
          </a:xfrm>
          <a:ln/>
        </p:spPr>
      </p:sp>
      <p:sp>
        <p:nvSpPr>
          <p:cNvPr id="160772" name="Rectangle 4"/>
          <p:cNvSpPr>
            <a:spLocks noGrp="1" noChangeArrowheads="1"/>
          </p:cNvSpPr>
          <p:nvPr>
            <p:ph type="body" idx="1"/>
          </p:nvPr>
        </p:nvSpPr>
        <p:spPr>
          <a:noFill/>
        </p:spPr>
        <p:txBody>
          <a:bodyPr/>
          <a:lstStyle/>
          <a:p>
            <a:pPr eaLnBrk="1" hangingPunct="1"/>
            <a:r>
              <a:rPr lang="fr-FR" altLang="fr-FR" sz="1100" b="1" u="sng">
                <a:solidFill>
                  <a:srgbClr val="000000"/>
                </a:solidFill>
                <a:latin typeface="Arial" panose="020B0604020202020204" pitchFamily="34" charset="0"/>
              </a:rPr>
              <a:t>Commentaires</a:t>
            </a:r>
          </a:p>
          <a:p>
            <a:pPr eaLnBrk="1" hangingPunct="1"/>
            <a:endParaRPr lang="fr-FR" altLang="fr-FR" sz="1100" b="1">
              <a:solidFill>
                <a:srgbClr val="000000"/>
              </a:solidFill>
              <a:latin typeface="Arial" panose="020B0604020202020204" pitchFamily="34" charset="0"/>
            </a:endParaRPr>
          </a:p>
          <a:p>
            <a:pPr eaLnBrk="1" hangingPunct="1"/>
            <a:r>
              <a:rPr lang="fr-FR" altLang="fr-FR" sz="1100" b="1">
                <a:solidFill>
                  <a:srgbClr val="000000"/>
                </a:solidFill>
                <a:latin typeface="Arial" panose="020B0604020202020204" pitchFamily="34" charset="0"/>
              </a:rPr>
              <a:t>Présenter l’objectif et les règles du jeu</a:t>
            </a:r>
          </a:p>
          <a:p>
            <a:pPr eaLnBrk="1" hangingPunct="1"/>
            <a:endParaRPr lang="fr-FR" altLang="fr-FR"/>
          </a:p>
        </p:txBody>
      </p:sp>
    </p:spTree>
    <p:extLst>
      <p:ext uri="{BB962C8B-B14F-4D97-AF65-F5344CB8AC3E}">
        <p14:creationId xmlns:p14="http://schemas.microsoft.com/office/powerpoint/2010/main" val="1307418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Rot="1" noChangeAspect="1" noChangeArrowheads="1" noTextEdit="1"/>
          </p:cNvSpPr>
          <p:nvPr>
            <p:ph type="sldImg"/>
          </p:nvPr>
        </p:nvSpPr>
        <p:spPr>
          <a:xfrm>
            <a:off x="473075" y="746125"/>
            <a:ext cx="5949950" cy="3348038"/>
          </a:xfrm>
          <a:ln/>
        </p:spPr>
      </p:sp>
      <p:sp>
        <p:nvSpPr>
          <p:cNvPr id="55300" name="Rectangle 3"/>
          <p:cNvSpPr>
            <a:spLocks noGrp="1" noChangeArrowheads="1"/>
          </p:cNvSpPr>
          <p:nvPr>
            <p:ph type="body" idx="1"/>
          </p:nvPr>
        </p:nvSpPr>
        <p:spPr>
          <a:xfrm>
            <a:off x="327661" y="4282125"/>
            <a:ext cx="6470015" cy="5461316"/>
          </a:xfrm>
        </p:spPr>
        <p:txBody>
          <a:bodyPr/>
          <a:lstStyle/>
          <a:p>
            <a:pPr eaLnBrk="1" hangingPunct="1">
              <a:defRPr/>
            </a:pPr>
            <a:r>
              <a:rPr lang="fr-FR" altLang="fr-FR" sz="1100" b="1" u="sng" dirty="0">
                <a:latin typeface="Arial" panose="020B0604020202020204" pitchFamily="34" charset="0"/>
                <a:cs typeface="Arial" panose="020B0604020202020204" pitchFamily="34" charset="0"/>
              </a:rPr>
              <a:t>Commentaires</a:t>
            </a:r>
            <a:r>
              <a:rPr lang="fr-FR" altLang="fr-FR" sz="1100" dirty="0">
                <a:latin typeface="Arial" panose="020B0604020202020204" pitchFamily="34" charset="0"/>
                <a:cs typeface="Arial" panose="020B0604020202020204" pitchFamily="34" charset="0"/>
              </a:rPr>
              <a:t> :</a:t>
            </a:r>
          </a:p>
          <a:p>
            <a:pPr marL="170799" indent="-170799">
              <a:spcBef>
                <a:spcPts val="600"/>
              </a:spcBef>
              <a:buFont typeface="Arial" panose="020B0604020202020204" pitchFamily="34" charset="0"/>
              <a:buChar char="•"/>
              <a:defRPr/>
            </a:pPr>
            <a:r>
              <a:rPr lang="fr-FR" altLang="fr-FR" sz="1100" b="1" dirty="0">
                <a:latin typeface="Arial" panose="020B0604020202020204" pitchFamily="34" charset="0"/>
                <a:cs typeface="Arial" panose="020B0604020202020204" pitchFamily="34" charset="0"/>
              </a:rPr>
              <a:t>Préciser et compléter les différents points</a:t>
            </a:r>
          </a:p>
          <a:p>
            <a:pPr>
              <a:spcBef>
                <a:spcPts val="600"/>
              </a:spcBef>
              <a:defRPr/>
            </a:pPr>
            <a:r>
              <a:rPr lang="fr-FR" altLang="fr-FR" sz="1100" b="1" dirty="0">
                <a:latin typeface="Arial" panose="020B0604020202020204" pitchFamily="34" charset="0"/>
                <a:cs typeface="Arial" panose="020B0604020202020204" pitchFamily="34" charset="0"/>
              </a:rPr>
              <a:t>1/ Sécurité :</a:t>
            </a:r>
          </a:p>
          <a:p>
            <a:pPr marL="628650" lvl="2" indent="-171450">
              <a:spcBef>
                <a:spcPts val="299"/>
              </a:spcBef>
              <a:buFont typeface="Wingdings" panose="05000000000000000000" pitchFamily="2" charset="2"/>
              <a:buChar char="§"/>
              <a:defRPr/>
            </a:pPr>
            <a:r>
              <a:rPr lang="fr-FR" altLang="fr-FR" sz="1100" b="1" dirty="0">
                <a:latin typeface="Arial" panose="020B0604020202020204" pitchFamily="34" charset="0"/>
                <a:cs typeface="Arial" panose="020B0604020202020204" pitchFamily="34" charset="0"/>
              </a:rPr>
              <a:t>médicament</a:t>
            </a:r>
          </a:p>
          <a:p>
            <a:pPr>
              <a:defRPr/>
            </a:pPr>
            <a:r>
              <a:rPr lang="fr-FR" altLang="fr-FR" sz="1100" dirty="0">
                <a:latin typeface="Arial" panose="020B0604020202020204" pitchFamily="34" charset="0"/>
                <a:cs typeface="Arial" panose="020B0604020202020204" pitchFamily="34" charset="0"/>
              </a:rPr>
              <a:t>Les médicaments homéopathiques sont </a:t>
            </a:r>
            <a:r>
              <a:rPr lang="fr-FR" sz="1100" b="1" dirty="0">
                <a:latin typeface="Arial" panose="020B0604020202020204" pitchFamily="34" charset="0"/>
                <a:cs typeface="Arial" panose="020B0604020202020204" pitchFamily="34" charset="0"/>
              </a:rPr>
              <a:t>enregistrés auprès des autorités de santé</a:t>
            </a:r>
            <a:r>
              <a:rPr lang="fr-FR" sz="1100" dirty="0">
                <a:latin typeface="Arial" panose="020B0604020202020204" pitchFamily="34" charset="0"/>
                <a:cs typeface="Arial" panose="020B0604020202020204" pitchFamily="34" charset="0"/>
              </a:rPr>
              <a:t> et répondent à des </a:t>
            </a:r>
            <a:r>
              <a:rPr lang="fr-FR" sz="1100" b="1" dirty="0">
                <a:latin typeface="Arial" panose="020B0604020202020204" pitchFamily="34" charset="0"/>
                <a:cs typeface="Arial" panose="020B0604020202020204" pitchFamily="34" charset="0"/>
              </a:rPr>
              <a:t>normes pharmaceutiques de qualité et de fiabilité</a:t>
            </a:r>
            <a:r>
              <a:rPr lang="fr-FR" sz="1100" dirty="0">
                <a:latin typeface="Arial" panose="020B0604020202020204" pitchFamily="34" charset="0"/>
                <a:cs typeface="Arial" panose="020B0604020202020204" pitchFamily="34" charset="0"/>
              </a:rPr>
              <a:t>. Comme tout médicament (et uniquement les médicaments) ils entrent dans le champ de la </a:t>
            </a:r>
            <a:r>
              <a:rPr lang="fr-FR" sz="1100" b="1" dirty="0">
                <a:latin typeface="Arial" panose="020B0604020202020204" pitchFamily="34" charset="0"/>
                <a:cs typeface="Arial" panose="020B0604020202020204" pitchFamily="34" charset="0"/>
              </a:rPr>
              <a:t>pharmacovigilance</a:t>
            </a:r>
            <a:r>
              <a:rPr lang="fr-FR" sz="1100" dirty="0">
                <a:latin typeface="Arial" panose="020B0604020202020204" pitchFamily="34" charset="0"/>
                <a:cs typeface="Arial" panose="020B0604020202020204" pitchFamily="34" charset="0"/>
              </a:rPr>
              <a:t>. </a:t>
            </a:r>
          </a:p>
          <a:p>
            <a:pPr>
              <a:defRPr/>
            </a:pPr>
            <a:r>
              <a:rPr lang="fr-FR" sz="1100" dirty="0">
                <a:latin typeface="Arial" panose="020B0604020202020204" pitchFamily="34" charset="0"/>
                <a:cs typeface="Arial" panose="020B0604020202020204" pitchFamily="34" charset="0"/>
              </a:rPr>
              <a:t>Qu’ils soient prescrits ou conseillés, ils relèvent du </a:t>
            </a:r>
            <a:r>
              <a:rPr lang="fr-FR" sz="1100" b="1" dirty="0">
                <a:latin typeface="Arial" panose="020B0604020202020204" pitchFamily="34" charset="0"/>
                <a:cs typeface="Arial" panose="020B0604020202020204" pitchFamily="34" charset="0"/>
              </a:rPr>
              <a:t>monopole pharmaceutique </a:t>
            </a:r>
            <a:r>
              <a:rPr lang="fr-FR" sz="1100" dirty="0">
                <a:latin typeface="Arial" panose="020B0604020202020204" pitchFamily="34" charset="0"/>
                <a:cs typeface="Arial" panose="020B0604020202020204" pitchFamily="34" charset="0"/>
              </a:rPr>
              <a:t>ce qui garantit un </a:t>
            </a:r>
            <a:r>
              <a:rPr lang="fr-FR" sz="1100" b="1" dirty="0">
                <a:latin typeface="Arial" panose="020B0604020202020204" pitchFamily="34" charset="0"/>
                <a:cs typeface="Arial" panose="020B0604020202020204" pitchFamily="34" charset="0"/>
              </a:rPr>
              <a:t>lien entre le patient et un professionnel de santé </a:t>
            </a:r>
            <a:r>
              <a:rPr lang="fr-FR" sz="1100" dirty="0">
                <a:latin typeface="Arial" panose="020B0604020202020204" pitchFamily="34" charset="0"/>
                <a:cs typeface="Arial" panose="020B0604020202020204" pitchFamily="34" charset="0"/>
              </a:rPr>
              <a:t>(pharmaciens, préparateurs en pharmacie), particulièrement important pour éviter toute dérive de prise en charge, notamment dans les pathologies lourdes.</a:t>
            </a:r>
          </a:p>
          <a:p>
            <a:pPr marL="628650" lvl="2" indent="-171450" defTabSz="910926">
              <a:spcBef>
                <a:spcPts val="299"/>
              </a:spcBef>
              <a:buFont typeface="Wingdings" panose="05000000000000000000" pitchFamily="2" charset="2"/>
              <a:buChar char="§"/>
              <a:defRPr/>
            </a:pPr>
            <a:r>
              <a:rPr lang="fr-FR" altLang="fr-FR" sz="1100" b="1" dirty="0">
                <a:latin typeface="Arial" panose="020B0604020202020204" pitchFamily="34" charset="0"/>
                <a:cs typeface="Arial" panose="020B0604020202020204" pitchFamily="34" charset="0"/>
              </a:rPr>
              <a:t>absence de toxicité et d’agressivité : </a:t>
            </a:r>
          </a:p>
          <a:p>
            <a:pPr marL="0" lvl="1" defTabSz="910926">
              <a:spcBef>
                <a:spcPts val="299"/>
              </a:spcBef>
              <a:defRPr/>
            </a:pPr>
            <a:r>
              <a:rPr lang="fr-FR" altLang="fr-FR" sz="1100" dirty="0">
                <a:latin typeface="Arial" panose="020B0604020202020204" pitchFamily="34" charset="0"/>
                <a:cs typeface="Arial" panose="020B0604020202020204" pitchFamily="34" charset="0"/>
                <a:sym typeface="Wingdings" panose="05000000000000000000" pitchFamily="2" charset="2"/>
              </a:rPr>
              <a:t>sans interactions médicamenteuses, ni </a:t>
            </a:r>
            <a:r>
              <a:rPr lang="fr-FR" altLang="fr-FR" sz="1100" dirty="0">
                <a:latin typeface="Arial" panose="020B0604020202020204" pitchFamily="34" charset="0"/>
                <a:cs typeface="Arial" panose="020B0604020202020204" pitchFamily="34" charset="0"/>
              </a:rPr>
              <a:t>effets indésirables attendus, ni accoutumance, ni contre-indication</a:t>
            </a:r>
            <a:endParaRPr lang="fr-FR" altLang="fr-FR" sz="1100" b="1" dirty="0">
              <a:latin typeface="Arial" panose="020B0604020202020204" pitchFamily="34" charset="0"/>
              <a:cs typeface="Arial" panose="020B0604020202020204" pitchFamily="34" charset="0"/>
            </a:endParaRPr>
          </a:p>
          <a:p>
            <a:pPr marL="0" lvl="1" defTabSz="910926">
              <a:spcBef>
                <a:spcPts val="600"/>
              </a:spcBef>
              <a:defRPr/>
            </a:pPr>
            <a:r>
              <a:rPr lang="fr-FR" altLang="fr-FR" sz="1100" b="1" dirty="0">
                <a:latin typeface="Arial" panose="020B0604020202020204" pitchFamily="34" charset="0"/>
                <a:cs typeface="Arial" panose="020B0604020202020204" pitchFamily="34" charset="0"/>
              </a:rPr>
              <a:t>2/ Prise en charge individualisée </a:t>
            </a:r>
            <a:r>
              <a:rPr lang="fr-FR" altLang="fr-FR" sz="1100" dirty="0">
                <a:latin typeface="Arial" panose="020B0604020202020204" pitchFamily="34" charset="0"/>
                <a:cs typeface="Arial" panose="020B0604020202020204" pitchFamily="34" charset="0"/>
              </a:rPr>
              <a:t>: prend en compte les </a:t>
            </a:r>
            <a:r>
              <a:rPr lang="fr-FR" altLang="fr-FR" sz="1100" b="1" dirty="0">
                <a:latin typeface="Arial" panose="020B0604020202020204" pitchFamily="34" charset="0"/>
                <a:cs typeface="Arial" panose="020B0604020202020204" pitchFamily="34" charset="0"/>
              </a:rPr>
              <a:t>symptômes</a:t>
            </a:r>
            <a:r>
              <a:rPr lang="fr-FR" altLang="fr-FR" sz="1100" dirty="0">
                <a:latin typeface="Arial" panose="020B0604020202020204" pitchFamily="34" charset="0"/>
                <a:cs typeface="Arial" panose="020B0604020202020204" pitchFamily="34" charset="0"/>
              </a:rPr>
              <a:t> </a:t>
            </a:r>
            <a:r>
              <a:rPr lang="fr-FR" altLang="fr-FR" sz="1100" b="1" dirty="0">
                <a:latin typeface="Arial" panose="020B0604020202020204" pitchFamily="34" charset="0"/>
                <a:cs typeface="Arial" panose="020B0604020202020204" pitchFamily="34" charset="0"/>
              </a:rPr>
              <a:t>et</a:t>
            </a:r>
            <a:r>
              <a:rPr lang="fr-FR" altLang="fr-FR" sz="1100" dirty="0">
                <a:latin typeface="Arial" panose="020B0604020202020204" pitchFamily="34" charset="0"/>
                <a:cs typeface="Arial" panose="020B0604020202020204" pitchFamily="34" charset="0"/>
              </a:rPr>
              <a:t> la globalité du </a:t>
            </a:r>
            <a:r>
              <a:rPr lang="fr-FR" altLang="fr-FR" sz="1100" b="1" dirty="0">
                <a:latin typeface="Arial" panose="020B0604020202020204" pitchFamily="34" charset="0"/>
                <a:cs typeface="Arial" panose="020B0604020202020204" pitchFamily="34" charset="0"/>
              </a:rPr>
              <a:t>patient</a:t>
            </a:r>
          </a:p>
          <a:p>
            <a:pPr marL="0" lvl="1" defTabSz="910926">
              <a:spcBef>
                <a:spcPts val="600"/>
              </a:spcBef>
              <a:defRPr/>
            </a:pPr>
            <a:r>
              <a:rPr lang="fr-FR" altLang="fr-FR" sz="1100" b="1" dirty="0">
                <a:latin typeface="Arial" panose="020B0604020202020204" pitchFamily="34" charset="0"/>
                <a:cs typeface="Arial" panose="020B0604020202020204" pitchFamily="34" charset="0"/>
              </a:rPr>
              <a:t>3/ Soulagement rapide </a:t>
            </a:r>
            <a:r>
              <a:rPr lang="fr-FR" altLang="fr-FR" sz="1100" dirty="0">
                <a:latin typeface="Arial" panose="020B0604020202020204" pitchFamily="34" charset="0"/>
                <a:cs typeface="Arial" panose="020B0604020202020204" pitchFamily="34" charset="0"/>
              </a:rPr>
              <a:t>des symptômes avec les traitements symptomatiques mais </a:t>
            </a:r>
            <a:r>
              <a:rPr lang="fr-FR" altLang="fr-FR" sz="1100" b="1" dirty="0">
                <a:latin typeface="Arial" panose="020B0604020202020204" pitchFamily="34" charset="0"/>
                <a:cs typeface="Arial" panose="020B0604020202020204" pitchFamily="34" charset="0"/>
              </a:rPr>
              <a:t>aussi dans la durée </a:t>
            </a:r>
            <a:r>
              <a:rPr lang="fr-FR" altLang="fr-FR" sz="1100" dirty="0">
                <a:latin typeface="Arial" panose="020B0604020202020204" pitchFamily="34" charset="0"/>
                <a:cs typeface="Arial" panose="020B0604020202020204" pitchFamily="34" charset="0"/>
              </a:rPr>
              <a:t>avec les traitements de terrain pour diminuer les complications, espacer les récidives et l’intensité des symptômes (prévention </a:t>
            </a:r>
            <a:r>
              <a:rPr lang="fr-FR" altLang="fr-FR" sz="1100" dirty="0">
                <a:latin typeface="Arial" panose="020B0604020202020204" pitchFamily="34" charset="0"/>
                <a:cs typeface="Arial" panose="020B0604020202020204" pitchFamily="34" charset="0"/>
                <a:sym typeface="Wingdings" panose="05000000000000000000" pitchFamily="2" charset="2"/>
              </a:rPr>
              <a:t> intérêt d’orienter vers une consultation médicale homéopathique</a:t>
            </a:r>
            <a:r>
              <a:rPr lang="fr-FR" altLang="fr-FR" sz="1100" dirty="0">
                <a:latin typeface="Arial" panose="020B0604020202020204" pitchFamily="34" charset="0"/>
                <a:cs typeface="Arial" panose="020B0604020202020204" pitchFamily="34" charset="0"/>
              </a:rPr>
              <a:t>)</a:t>
            </a:r>
          </a:p>
          <a:p>
            <a:pPr marL="0" lvl="1" defTabSz="910926">
              <a:spcBef>
                <a:spcPts val="600"/>
              </a:spcBef>
              <a:defRPr/>
            </a:pPr>
            <a:r>
              <a:rPr lang="fr-FR" altLang="fr-FR" sz="1100" b="1" dirty="0">
                <a:latin typeface="Arial" panose="020B0604020202020204" pitchFamily="34" charset="0"/>
                <a:cs typeface="Arial" panose="020B0604020202020204" pitchFamily="34" charset="0"/>
              </a:rPr>
              <a:t>4/ Observance</a:t>
            </a:r>
            <a:r>
              <a:rPr lang="fr-FR" altLang="fr-FR" sz="1100" dirty="0">
                <a:latin typeface="Arial" panose="020B0604020202020204" pitchFamily="34" charset="0"/>
                <a:cs typeface="Arial" panose="020B0604020202020204" pitchFamily="34" charset="0"/>
              </a:rPr>
              <a:t> : le goût et la forme galénique sont facilement acceptables ce qui facilite l’observance du traitement</a:t>
            </a:r>
          </a:p>
          <a:p>
            <a:pPr marL="0" lvl="1" defTabSz="910926">
              <a:spcBef>
                <a:spcPts val="600"/>
              </a:spcBef>
              <a:defRPr/>
            </a:pPr>
            <a:r>
              <a:rPr lang="fr-FR" altLang="fr-FR" sz="1100" b="1" u="sng" dirty="0">
                <a:latin typeface="Arial" panose="020B0604020202020204" pitchFamily="34" charset="0"/>
                <a:cs typeface="Arial" panose="020B0604020202020204" pitchFamily="34" charset="0"/>
              </a:rPr>
              <a:t>ET</a:t>
            </a:r>
            <a:r>
              <a:rPr lang="fr-FR" altLang="fr-FR" sz="1100" dirty="0">
                <a:latin typeface="Arial" panose="020B0604020202020204" pitchFamily="34" charset="0"/>
                <a:cs typeface="Arial" panose="020B0604020202020204" pitchFamily="34" charset="0"/>
              </a:rPr>
              <a:t> </a:t>
            </a:r>
          </a:p>
          <a:p>
            <a:pPr marL="0" lvl="1" defTabSz="910926">
              <a:spcBef>
                <a:spcPts val="600"/>
              </a:spcBef>
              <a:defRPr/>
            </a:pPr>
            <a:r>
              <a:rPr lang="fr-FR" altLang="fr-FR" sz="1100" dirty="0">
                <a:latin typeface="Arial" panose="020B0604020202020204" pitchFamily="34" charset="0"/>
                <a:cs typeface="Arial" panose="020B0604020202020204" pitchFamily="34" charset="0"/>
              </a:rPr>
              <a:t>5/ </a:t>
            </a:r>
            <a:r>
              <a:rPr lang="fr-FR" altLang="fr-FR" sz="1100" b="1" dirty="0">
                <a:latin typeface="Arial" panose="020B0604020202020204" pitchFamily="34" charset="0"/>
                <a:cs typeface="Arial" panose="020B0604020202020204" pitchFamily="34" charset="0"/>
              </a:rPr>
              <a:t>Limite le recours </a:t>
            </a:r>
            <a:r>
              <a:rPr lang="fr-FR" altLang="fr-FR" sz="1100" dirty="0">
                <a:latin typeface="Arial" panose="020B0604020202020204" pitchFamily="34" charset="0"/>
                <a:cs typeface="Arial" panose="020B0604020202020204" pitchFamily="34" charset="0"/>
              </a:rPr>
              <a:t>à d’autres médicaments possiblement iatrogènes (</a:t>
            </a:r>
            <a:r>
              <a:rPr lang="fr-FR" altLang="fr-FR" sz="1100" i="1" dirty="0">
                <a:latin typeface="Arial" panose="020B0604020202020204" pitchFamily="34" charset="0"/>
                <a:cs typeface="Arial" panose="020B0604020202020204" pitchFamily="34" charset="0"/>
              </a:rPr>
              <a:t>ex: en cas de fièvre ou de douleurs, les médicaments homéopathiques permettront d’espacer les prises de paracétamol ou d’anti-inflammatoires</a:t>
            </a:r>
            <a:r>
              <a:rPr lang="fr-FR" altLang="fr-FR" sz="1100" dirty="0">
                <a:latin typeface="Arial" panose="020B0604020202020204" pitchFamily="34" charset="0"/>
                <a:cs typeface="Arial" panose="020B0604020202020204" pitchFamily="34" charset="0"/>
              </a:rPr>
              <a:t>)</a:t>
            </a:r>
          </a:p>
          <a:p>
            <a:pPr marL="0" lvl="1" defTabSz="910926">
              <a:spcBef>
                <a:spcPts val="600"/>
              </a:spcBef>
              <a:defRPr/>
            </a:pPr>
            <a:r>
              <a:rPr lang="fr-FR" altLang="fr-FR" sz="1100" dirty="0">
                <a:latin typeface="Arial" panose="020B0604020202020204" pitchFamily="34" charset="0"/>
                <a:cs typeface="Arial" panose="020B0604020202020204" pitchFamily="34" charset="0"/>
              </a:rPr>
              <a:t>6/ Dans les pathologies lourdes ou chroniques, en complément des traitements conventionnels : contribue à </a:t>
            </a:r>
            <a:r>
              <a:rPr lang="fr-FR" altLang="fr-FR" sz="1100" b="1" dirty="0">
                <a:latin typeface="Arial" panose="020B0604020202020204" pitchFamily="34" charset="0"/>
                <a:cs typeface="Arial" panose="020B0604020202020204" pitchFamily="34" charset="0"/>
              </a:rPr>
              <a:t>améliorer l’observance de ces traitements et la qualité de vie</a:t>
            </a:r>
          </a:p>
          <a:p>
            <a:pPr eaLnBrk="1" hangingPunct="1">
              <a:defRPr/>
            </a:pPr>
            <a:endParaRPr lang="fr-FR" alt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2211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spect="1" noChangeArrowheads="1" noTextEdit="1"/>
          </p:cNvSpPr>
          <p:nvPr>
            <p:ph type="sldImg"/>
          </p:nvPr>
        </p:nvSpPr>
        <p:spPr>
          <a:xfrm>
            <a:off x="415925" y="723900"/>
            <a:ext cx="5773738" cy="3248025"/>
          </a:xfrm>
          <a:ln/>
        </p:spPr>
      </p:sp>
      <p:sp>
        <p:nvSpPr>
          <p:cNvPr id="29081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1902131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2"/>
          <p:cNvSpPr>
            <a:spLocks noGrp="1" noRot="1" noChangeAspect="1" noChangeArrowheads="1" noTextEdit="1"/>
          </p:cNvSpPr>
          <p:nvPr>
            <p:ph type="sldImg"/>
          </p:nvPr>
        </p:nvSpPr>
        <p:spPr>
          <a:xfrm>
            <a:off x="473075" y="746125"/>
            <a:ext cx="5949950" cy="3348038"/>
          </a:xfrm>
          <a:ln/>
        </p:spPr>
      </p:sp>
      <p:sp>
        <p:nvSpPr>
          <p:cNvPr id="199684" name="Rectangle 3"/>
          <p:cNvSpPr>
            <a:spLocks noGrp="1" noChangeArrowheads="1"/>
          </p:cNvSpPr>
          <p:nvPr>
            <p:ph type="body" idx="1"/>
          </p:nvPr>
        </p:nvSpPr>
        <p:spPr>
          <a:noFill/>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9417260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2"/>
          <p:cNvSpPr>
            <a:spLocks noGrp="1" noRot="1" noChangeAspect="1" noChangeArrowheads="1" noTextEdit="1"/>
          </p:cNvSpPr>
          <p:nvPr>
            <p:ph type="sldImg"/>
          </p:nvPr>
        </p:nvSpPr>
        <p:spPr>
          <a:xfrm>
            <a:off x="473075" y="746125"/>
            <a:ext cx="5949950" cy="3348038"/>
          </a:xfrm>
          <a:ln/>
        </p:spPr>
      </p:sp>
      <p:sp>
        <p:nvSpPr>
          <p:cNvPr id="201732" name="Rectangle 3"/>
          <p:cNvSpPr>
            <a:spLocks noGrp="1" noChangeArrowheads="1"/>
          </p:cNvSpPr>
          <p:nvPr>
            <p:ph type="body" idx="1"/>
          </p:nvPr>
        </p:nvSpPr>
        <p:spPr>
          <a:noFill/>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36450685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473075" y="4203700"/>
            <a:ext cx="6324601" cy="5814060"/>
          </a:xfrm>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altLang="fr-FR" sz="11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Commentaires</a:t>
            </a:r>
            <a:r>
              <a:rPr kumimoji="0" lang="fr-FR" altLang="fr-FR"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 </a:t>
            </a:r>
          </a:p>
          <a:p>
            <a:pPr marL="171433" marR="0" lvl="0" indent="-17143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Présenter les recommandations</a:t>
            </a:r>
          </a:p>
          <a:p>
            <a:pPr marL="360363" marR="0" lvl="0" indent="-171450" algn="l" defTabSz="914400" rtl="0" eaLnBrk="1" fontAlgn="auto" latinLnBrk="0" hangingPunct="1">
              <a:lnSpc>
                <a:spcPct val="100000"/>
              </a:lnSpc>
              <a:spcBef>
                <a:spcPts val="0"/>
              </a:spcBef>
              <a:spcAft>
                <a:spcPts val="0"/>
              </a:spcAft>
              <a:buClrTx/>
              <a:buSzTx/>
              <a:buFontTx/>
              <a:buChar char="-"/>
              <a:tabLst/>
              <a:defRPr/>
            </a:pPr>
            <a:r>
              <a:rPr kumimoji="0" lang="fr-FR" altLang="fr-FR"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Vaccination antigrippale</a:t>
            </a:r>
          </a:p>
          <a:p>
            <a:pPr marL="360363" marR="0" lvl="0" indent="-171450" algn="l" defTabSz="914400" rtl="0" eaLnBrk="1" fontAlgn="auto" latinLnBrk="0" hangingPunct="1">
              <a:lnSpc>
                <a:spcPct val="100000"/>
              </a:lnSpc>
              <a:spcBef>
                <a:spcPts val="0"/>
              </a:spcBef>
              <a:spcAft>
                <a:spcPts val="0"/>
              </a:spcAft>
              <a:buClrTx/>
              <a:buSzTx/>
              <a:buFontTx/>
              <a:buChar char="-"/>
              <a:tabLst/>
              <a:defRPr/>
            </a:pPr>
            <a:r>
              <a:rPr kumimoji="0" lang="fr-FR" altLang="fr-FR"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Mesures d’hygiène destinées à limiter la transmission de la grippe</a:t>
            </a: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534987"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limiter les contacts avec d'autres personnes et en particulier les personnes à risque ;</a:t>
            </a:r>
          </a:p>
          <a:p>
            <a:pPr marL="534987"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couvrir la bouche en cas de toux et le nez en cas d'éternuement ;</a:t>
            </a:r>
          </a:p>
          <a:p>
            <a:pPr marL="534987"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moucher dans des mouchoirs en papier à usage unique jetés dans une poubelle fermée ;</a:t>
            </a:r>
          </a:p>
          <a:p>
            <a:pPr marL="534987"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laver les mains à l'eau et au savon après contact avec les malades ou le matériel utilisé par les malades ;</a:t>
            </a:r>
          </a:p>
          <a:p>
            <a:pPr marL="534987"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utiliser des solutions hydro-alcooliques ;</a:t>
            </a:r>
          </a:p>
          <a:p>
            <a:pPr marL="534987"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nettoyer les objets couramment utilisés par les malades.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ja-JP"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fr-FR" altLang="ja-JP"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altLang="ja-JP"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 interpeler sur l’apport des médicaments homéopathiques</a:t>
            </a:r>
          </a:p>
          <a:p>
            <a:r>
              <a:rPr lang="fr-FR" dirty="0">
                <a:solidFill>
                  <a:schemeClr val="tx1"/>
                </a:solidFill>
              </a:rPr>
              <a:t>De manière générale, la vaccination contre la grippe saisonnière n'est pas efficace à 100 %* et n</a:t>
            </a:r>
            <a:r>
              <a:rPr kumimoji="0" lang="fr-FR" altLang="fr-FR"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e protège pas de tous les syndromes viraux grippaux de l’</a:t>
            </a:r>
            <a:r>
              <a:rPr kumimoji="0" lang="fr-FR" altLang="ja-JP"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hiver</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fr-FR" altLang="fr-FR"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Le traitement homéopathique :</a:t>
            </a:r>
          </a:p>
          <a:p>
            <a:pPr marL="447630" marR="0" lvl="1" indent="-180957"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altLang="fr-FR"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En complément de la vaccination, agit efficacement contre les incidents post-vaccinaux (et facilite ainsi l’adhésion du patient à risque réticent à se faire vacciner)</a:t>
            </a:r>
          </a:p>
          <a:p>
            <a:pPr marL="447630" marR="0" lvl="1" indent="-180957"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En complément de la vaccination, pour les patients à risque : permet d’élargir la protection</a:t>
            </a:r>
            <a:endParaRPr kumimoji="0" lang="fr-FR" altLang="ja-JP"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47630" marR="0" lvl="1" indent="-180957"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altLang="fr-FR"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En cas de syndrome grippal : écourte et diminue l’</a:t>
            </a:r>
            <a:r>
              <a:rPr kumimoji="0" lang="fr-FR" altLang="ja-JP"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intensité du syndrome grippal (quels que soient les virus)</a:t>
            </a:r>
          </a:p>
          <a:p>
            <a:pPr marL="447630" marR="0" lvl="1" indent="-180957"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altLang="fr-FR"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En convalescence : favorise une bonne convalescence</a:t>
            </a:r>
          </a:p>
          <a:p>
            <a:pPr marL="0" indent="0">
              <a:spcBef>
                <a:spcPts val="1200"/>
              </a:spcBef>
              <a:buFont typeface="Arial" panose="020B0604020202020204" pitchFamily="34" charset="0"/>
              <a:buNone/>
            </a:pPr>
            <a:r>
              <a:rPr lang="fr-FR" sz="1000" dirty="0"/>
              <a:t>* </a:t>
            </a:r>
            <a:r>
              <a:rPr lang="fr-FR" sz="1000" u="sng" dirty="0"/>
              <a:t>http://beh.santepubliquefrance.fr/beh/2019/28/pdf/2019_28_1.pdf</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000" dirty="0">
                <a:solidFill>
                  <a:schemeClr val="tx1"/>
                </a:solidFill>
              </a:rPr>
              <a:t>sur l’épidémie</a:t>
            </a:r>
            <a:r>
              <a:rPr lang="fr-FR" sz="1000" baseline="0" dirty="0">
                <a:solidFill>
                  <a:schemeClr val="tx1"/>
                </a:solidFill>
              </a:rPr>
              <a:t> 2018-2019,</a:t>
            </a:r>
            <a:r>
              <a:rPr lang="fr-FR" sz="1000" b="0" i="0" u="none" strike="noStrike" kern="1200" baseline="0" dirty="0">
                <a:solidFill>
                  <a:schemeClr val="tx1"/>
                </a:solidFill>
              </a:rPr>
              <a:t> l’étude cas-témoins multicentrique européenne I-MOVE, à laquelle le réseau Sentinelles et le réseau I-REIVAC participent pour la France, ont estimé cette année, en Europe, une efficacité vaccinale de 59% tous virus confondus pour l’ensemble des groupes à risque. L’efficacité du vaccin à éviter une forme sévère de grippe conduisant à une hospitalisation chez les adultes de 65 ans et plus a été estimée à 38% tous virus confondus. Ces estimations sont préliminaires et s’appuient sur des données collectées jusqu’à janvier 2019, et non sur la totalité de la saison hivernale.</a:t>
            </a:r>
            <a:r>
              <a:rPr lang="fr-FR" sz="1000" dirty="0">
                <a:solidFill>
                  <a:schemeClr val="tx1"/>
                </a:solidFill>
              </a:rPr>
              <a:t>  </a:t>
            </a:r>
          </a:p>
          <a:p>
            <a:pPr marL="0" indent="0">
              <a:buFont typeface="Arial" panose="020B0604020202020204" pitchFamily="34" charset="0"/>
              <a:buNone/>
            </a:pPr>
            <a:endParaRPr lang="fr-FR" sz="1000" dirty="0"/>
          </a:p>
        </p:txBody>
      </p:sp>
    </p:spTree>
    <p:extLst>
      <p:ext uri="{BB962C8B-B14F-4D97-AF65-F5344CB8AC3E}">
        <p14:creationId xmlns:p14="http://schemas.microsoft.com/office/powerpoint/2010/main" val="39115342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2"/>
          <p:cNvSpPr>
            <a:spLocks noGrp="1" noRot="1" noChangeAspect="1" noChangeArrowheads="1" noTextEdit="1"/>
          </p:cNvSpPr>
          <p:nvPr>
            <p:ph type="sldImg"/>
          </p:nvPr>
        </p:nvSpPr>
        <p:spPr>
          <a:xfrm>
            <a:off x="473075" y="746125"/>
            <a:ext cx="5949950" cy="3348038"/>
          </a:xfrm>
          <a:ln/>
        </p:spPr>
      </p:sp>
      <p:sp>
        <p:nvSpPr>
          <p:cNvPr id="203780" name="Rectangle 3"/>
          <p:cNvSpPr>
            <a:spLocks noGrp="1" noChangeArrowheads="1"/>
          </p:cNvSpPr>
          <p:nvPr>
            <p:ph type="body" idx="1"/>
          </p:nvPr>
        </p:nvSpPr>
        <p:spPr>
          <a:xfrm>
            <a:off x="673101" y="4352928"/>
            <a:ext cx="6124576" cy="5329552"/>
          </a:xfrm>
          <a:noFill/>
        </p:spPr>
        <p:txBody>
          <a:bodyPr/>
          <a:lstStyle/>
          <a:p>
            <a:pPr eaLnBrk="1" hangingPunct="1">
              <a:lnSpc>
                <a:spcPct val="90000"/>
              </a:lnSpc>
            </a:pPr>
            <a:r>
              <a:rPr lang="fr-FR" altLang="fr-FR" b="1" u="sng" dirty="0"/>
              <a:t>Commentaires</a:t>
            </a:r>
          </a:p>
          <a:p>
            <a:pPr eaLnBrk="1" hangingPunct="1">
              <a:lnSpc>
                <a:spcPct val="90000"/>
              </a:lnSpc>
            </a:pPr>
            <a:endParaRPr lang="fr-FR" altLang="fr-FR" b="1" u="sng" dirty="0"/>
          </a:p>
          <a:p>
            <a:pPr eaLnBrk="1" hangingPunct="1">
              <a:lnSpc>
                <a:spcPct val="90000"/>
              </a:lnSpc>
            </a:pPr>
            <a:r>
              <a:rPr lang="fr-FR" altLang="fr-FR" b="1" dirty="0" err="1"/>
              <a:t>Influenzinum</a:t>
            </a:r>
            <a:r>
              <a:rPr lang="fr-FR" altLang="fr-FR" b="1" dirty="0"/>
              <a:t> 9 CH</a:t>
            </a:r>
          </a:p>
          <a:p>
            <a:pPr eaLnBrk="1" hangingPunct="1">
              <a:lnSpc>
                <a:spcPct val="90000"/>
              </a:lnSpc>
            </a:pPr>
            <a:r>
              <a:rPr lang="fr-FR" altLang="fr-FR" dirty="0"/>
              <a:t>Dilution du vaccin </a:t>
            </a:r>
            <a:r>
              <a:rPr lang="fr-FR" altLang="fr-FR" dirty="0" err="1"/>
              <a:t>anti-grippal</a:t>
            </a:r>
            <a:r>
              <a:rPr lang="fr-FR" altLang="fr-FR" dirty="0"/>
              <a:t> annuel, utilisé à titre préventif </a:t>
            </a:r>
            <a:r>
              <a:rPr lang="fr-FR" altLang="fr-FR" b="1" dirty="0"/>
              <a:t>chez des patients ayant déjà témoigné d’une sensibilité forte aux infections grippales ou à la vaccination antigrippale</a:t>
            </a:r>
            <a:r>
              <a:rPr lang="fr-FR" altLang="fr-FR" dirty="0"/>
              <a:t>.</a:t>
            </a:r>
          </a:p>
          <a:p>
            <a:pPr>
              <a:lnSpc>
                <a:spcPct val="90000"/>
              </a:lnSpc>
              <a:spcBef>
                <a:spcPts val="600"/>
              </a:spcBef>
            </a:pPr>
            <a:r>
              <a:rPr lang="fr-FR" altLang="fr-FR" dirty="0"/>
              <a:t>La souche est réactualisée chaque année.</a:t>
            </a:r>
          </a:p>
          <a:p>
            <a:pPr>
              <a:lnSpc>
                <a:spcPct val="90000"/>
              </a:lnSpc>
              <a:spcBef>
                <a:spcPts val="600"/>
              </a:spcBef>
            </a:pPr>
            <a:r>
              <a:rPr lang="fr-FR" altLang="fr-FR" b="1" dirty="0">
                <a:sym typeface="MS Outlook" panose="05010100010000000000" pitchFamily="2" charset="2"/>
              </a:rPr>
              <a:t> </a:t>
            </a:r>
            <a:r>
              <a:rPr lang="fr-FR" altLang="fr-FR" b="1" dirty="0"/>
              <a:t>Rappeler</a:t>
            </a:r>
            <a:r>
              <a:rPr lang="fr-FR" altLang="fr-FR" dirty="0"/>
              <a:t> </a:t>
            </a:r>
            <a:r>
              <a:rPr lang="fr-FR" altLang="fr-FR" b="1" dirty="0"/>
              <a:t>qu’</a:t>
            </a:r>
            <a:r>
              <a:rPr lang="fr-FR" altLang="fr-FR" b="1" dirty="0" err="1"/>
              <a:t>Influenzinum</a:t>
            </a:r>
            <a:r>
              <a:rPr lang="fr-FR" altLang="fr-FR" b="1" dirty="0"/>
              <a:t> n’est pas un vaccin et n’induit aucune production d’anticorps</a:t>
            </a:r>
            <a:r>
              <a:rPr lang="fr-FR" altLang="fr-FR" dirty="0"/>
              <a:t>. </a:t>
            </a:r>
          </a:p>
          <a:p>
            <a:pPr>
              <a:lnSpc>
                <a:spcPct val="90000"/>
              </a:lnSpc>
              <a:spcBef>
                <a:spcPts val="600"/>
              </a:spcBef>
            </a:pPr>
            <a:r>
              <a:rPr lang="fr-FR" altLang="fr-FR" dirty="0"/>
              <a:t>Cette utilisation courante ne permet pas de remplacer le vaccin antigrippal recommandé par les autorités de santé.</a:t>
            </a:r>
          </a:p>
          <a:p>
            <a:pPr marL="171433" indent="-171433">
              <a:lnSpc>
                <a:spcPct val="90000"/>
              </a:lnSpc>
              <a:spcBef>
                <a:spcPts val="1200"/>
              </a:spcBef>
              <a:buFont typeface="Arial" panose="020B0604020202020204" pitchFamily="34" charset="0"/>
              <a:buChar char="•"/>
            </a:pPr>
            <a:r>
              <a:rPr lang="fr-FR" altLang="fr-FR" b="1" dirty="0"/>
              <a:t>Les faire réfléchir sur la raison d’être d’</a:t>
            </a:r>
            <a:r>
              <a:rPr lang="fr-FR" altLang="fr-FR" b="1" dirty="0" err="1"/>
              <a:t>Influenzinum</a:t>
            </a:r>
            <a:endParaRPr lang="fr-FR" altLang="fr-FR" b="1" dirty="0"/>
          </a:p>
          <a:p>
            <a:pPr>
              <a:lnSpc>
                <a:spcPct val="80000"/>
              </a:lnSpc>
              <a:spcBef>
                <a:spcPts val="600"/>
              </a:spcBef>
            </a:pPr>
            <a:r>
              <a:rPr lang="fr-FR" altLang="fr-FR" dirty="0">
                <a:ea typeface="ＭＳ Ｐゴシック" panose="020B0600070205080204" pitchFamily="34" charset="-128"/>
              </a:rPr>
              <a:t>Remarque: Le principe de similitude permet de trouver la première indication</a:t>
            </a:r>
            <a:endParaRPr lang="fr-FR" altLang="fr-FR" b="1" dirty="0">
              <a:ea typeface="ＭＳ Ｐゴシック" panose="020B0600070205080204" pitchFamily="34" charset="-128"/>
            </a:endParaRPr>
          </a:p>
          <a:p>
            <a:pPr>
              <a:lnSpc>
                <a:spcPct val="80000"/>
              </a:lnSpc>
              <a:spcBef>
                <a:spcPts val="300"/>
              </a:spcBef>
            </a:pPr>
            <a:r>
              <a:rPr lang="fr-FR" altLang="fr-FR" b="1" dirty="0">
                <a:ea typeface="ＭＳ Ｐゴシック" panose="020B0600070205080204" pitchFamily="34" charset="-128"/>
              </a:rPr>
              <a:t>- Traitement des troubles (fatigue, légère réaction d</a:t>
            </a:r>
            <a:r>
              <a:rPr lang="ja-JP" altLang="fr-FR" b="1" dirty="0"/>
              <a:t>’</a:t>
            </a:r>
            <a:r>
              <a:rPr lang="fr-FR" altLang="ja-JP" b="1" dirty="0"/>
              <a:t>aspect grippal) intervenant à la suite de la vaccination : </a:t>
            </a:r>
            <a:r>
              <a:rPr lang="fr-FR" altLang="fr-FR" dirty="0">
                <a:ea typeface="ＭＳ Ｐゴシック" panose="020B0600070205080204" pitchFamily="34" charset="-128"/>
              </a:rPr>
              <a:t>1 dose  d</a:t>
            </a:r>
            <a:r>
              <a:rPr lang="ja-JP" altLang="fr-FR" dirty="0"/>
              <a:t>’</a:t>
            </a:r>
            <a:r>
              <a:rPr lang="fr-FR" altLang="ja-JP" dirty="0" err="1"/>
              <a:t>Influenzinum</a:t>
            </a:r>
            <a:r>
              <a:rPr lang="fr-FR" altLang="ja-JP" dirty="0"/>
              <a:t> 15 CH après la vaccination</a:t>
            </a:r>
          </a:p>
          <a:p>
            <a:pPr>
              <a:lnSpc>
                <a:spcPct val="80000"/>
              </a:lnSpc>
              <a:spcBef>
                <a:spcPts val="300"/>
              </a:spcBef>
            </a:pPr>
            <a:r>
              <a:rPr lang="fr-FR" altLang="fr-FR" b="1" dirty="0">
                <a:ea typeface="ＭＳ Ｐゴシック" panose="020B0600070205080204" pitchFamily="34" charset="-128"/>
              </a:rPr>
              <a:t>- Traitement des suites du syndrome grippal: fatigue, troubles ORL et respiratoires persistants </a:t>
            </a:r>
            <a:r>
              <a:rPr lang="fr-FR" altLang="fr-FR" b="1" dirty="0">
                <a:ea typeface="ＭＳ Ｐゴシック" panose="020B0600070205080204" pitchFamily="34" charset="-128"/>
                <a:sym typeface="Wingdings" panose="05000000000000000000" pitchFamily="2" charset="2"/>
              </a:rPr>
              <a:t> convalescence : </a:t>
            </a:r>
            <a:r>
              <a:rPr lang="fr-FR" altLang="fr-FR" dirty="0">
                <a:ea typeface="ＭＳ Ｐゴシック" panose="020B0600070205080204" pitchFamily="34" charset="-128"/>
              </a:rPr>
              <a:t>1 dose d</a:t>
            </a:r>
            <a:r>
              <a:rPr lang="ja-JP" altLang="fr-FR" dirty="0"/>
              <a:t>’</a:t>
            </a:r>
            <a:r>
              <a:rPr lang="fr-FR" altLang="ja-JP" dirty="0" err="1"/>
              <a:t>Influenzinum</a:t>
            </a:r>
            <a:r>
              <a:rPr lang="fr-FR" altLang="ja-JP" dirty="0"/>
              <a:t> 15 CH</a:t>
            </a:r>
          </a:p>
          <a:p>
            <a:pPr>
              <a:lnSpc>
                <a:spcPct val="80000"/>
              </a:lnSpc>
              <a:spcBef>
                <a:spcPts val="300"/>
              </a:spcBef>
            </a:pPr>
            <a:r>
              <a:rPr lang="fr-FR" altLang="fr-FR" b="1" dirty="0">
                <a:ea typeface="ＭＳ Ｐゴシック" panose="020B0600070205080204" pitchFamily="34" charset="-128"/>
              </a:rPr>
              <a:t>-  Prévention des récidives de la grippe : </a:t>
            </a:r>
            <a:r>
              <a:rPr lang="fr-FR" altLang="fr-FR" dirty="0">
                <a:ea typeface="ＭＳ Ｐゴシック" panose="020B0600070205080204" pitchFamily="34" charset="-128"/>
              </a:rPr>
              <a:t>1 dose d</a:t>
            </a:r>
            <a:r>
              <a:rPr lang="ja-JP" altLang="fr-FR" dirty="0"/>
              <a:t>’</a:t>
            </a:r>
            <a:r>
              <a:rPr lang="fr-FR" altLang="ja-JP" dirty="0" err="1"/>
              <a:t>Influenzinum</a:t>
            </a:r>
            <a:r>
              <a:rPr lang="fr-FR" altLang="ja-JP" dirty="0"/>
              <a:t> 9CH  par semaine pendant 3 semaines puis une dose par mois ou</a:t>
            </a:r>
            <a:r>
              <a:rPr lang="fr-FR" altLang="fr-FR" dirty="0">
                <a:ea typeface="ＭＳ Ｐゴシック" panose="020B0600070205080204" pitchFamily="34" charset="-128"/>
              </a:rPr>
              <a:t> 1 dose tous les 15 jours</a:t>
            </a:r>
          </a:p>
          <a:p>
            <a:pPr eaLnBrk="1" hangingPunct="1">
              <a:lnSpc>
                <a:spcPct val="90000"/>
              </a:lnSpc>
            </a:pPr>
            <a:endParaRPr lang="fr-FR" altLang="fr-FR" b="1" u="sng" dirty="0"/>
          </a:p>
          <a:p>
            <a:pPr eaLnBrk="1" hangingPunct="1">
              <a:lnSpc>
                <a:spcPct val="90000"/>
              </a:lnSpc>
            </a:pPr>
            <a:r>
              <a:rPr lang="fr-FR" altLang="fr-FR" b="1" dirty="0"/>
              <a:t>Sérum de Yersin</a:t>
            </a:r>
            <a:r>
              <a:rPr lang="fr-FR" altLang="fr-FR" dirty="0"/>
              <a:t> </a:t>
            </a:r>
            <a:r>
              <a:rPr lang="fr-FR" altLang="fr-FR" b="1" dirty="0"/>
              <a:t>9 CH</a:t>
            </a:r>
          </a:p>
          <a:p>
            <a:pPr eaLnBrk="1" hangingPunct="1">
              <a:lnSpc>
                <a:spcPct val="90000"/>
              </a:lnSpc>
            </a:pPr>
            <a:r>
              <a:rPr lang="fr-FR" altLang="fr-FR" dirty="0"/>
              <a:t>Prévention des syndromes grippaux sévères, </a:t>
            </a:r>
            <a:r>
              <a:rPr lang="fr-FR" altLang="fr-FR" dirty="0" err="1"/>
              <a:t>hyperfébriles</a:t>
            </a:r>
            <a:r>
              <a:rPr lang="fr-FR" altLang="fr-FR" dirty="0"/>
              <a:t> ou des </a:t>
            </a:r>
            <a:r>
              <a:rPr lang="fr-FR" altLang="fr-FR" dirty="0" err="1"/>
              <a:t>trachéo</a:t>
            </a:r>
            <a:r>
              <a:rPr lang="fr-FR" altLang="fr-FR" dirty="0"/>
              <a:t>-bronchiques compliquant ces syndromes.</a:t>
            </a:r>
          </a:p>
          <a:p>
            <a:pPr eaLnBrk="1" hangingPunct="1">
              <a:lnSpc>
                <a:spcPct val="90000"/>
              </a:lnSpc>
            </a:pPr>
            <a:r>
              <a:rPr lang="fr-FR" altLang="fr-FR" dirty="0"/>
              <a:t>Sérum provenant d’animaux présentant une séroconversion à la suite de l’inoculation de cultures tirées de Yersinia </a:t>
            </a:r>
            <a:r>
              <a:rPr lang="fr-FR" altLang="fr-FR" dirty="0" err="1"/>
              <a:t>Pestis</a:t>
            </a:r>
            <a:r>
              <a:rPr lang="fr-FR" altLang="fr-FR" dirty="0"/>
              <a:t> (</a:t>
            </a:r>
            <a:r>
              <a:rPr lang="fr-FR" altLang="fr-FR" dirty="0" err="1"/>
              <a:t>bacile</a:t>
            </a:r>
            <a:r>
              <a:rPr lang="fr-FR" altLang="fr-FR" dirty="0"/>
              <a:t> de la peste) prescrit par les médecins homéopathes pour son tropisme pneumologique. </a:t>
            </a:r>
          </a:p>
          <a:p>
            <a:pPr eaLnBrk="1" hangingPunct="1">
              <a:lnSpc>
                <a:spcPct val="90000"/>
              </a:lnSpc>
            </a:pPr>
            <a:r>
              <a:rPr lang="fr-FR" altLang="fr-FR" dirty="0"/>
              <a:t>Prescrit à titre préventif dans les bronchites chroniques ou dans le cadre de risques de complications bronchiques. </a:t>
            </a:r>
          </a:p>
          <a:p>
            <a:pPr eaLnBrk="1" hangingPunct="1">
              <a:lnSpc>
                <a:spcPct val="90000"/>
              </a:lnSpc>
            </a:pPr>
            <a:endParaRPr lang="fr-FR" altLang="fr-FR" dirty="0"/>
          </a:p>
          <a:p>
            <a:pPr eaLnBrk="1" hangingPunct="1">
              <a:lnSpc>
                <a:spcPct val="90000"/>
              </a:lnSpc>
            </a:pPr>
            <a:endParaRPr lang="fr-FR" altLang="fr-FR" dirty="0"/>
          </a:p>
        </p:txBody>
      </p:sp>
    </p:spTree>
    <p:extLst>
      <p:ext uri="{BB962C8B-B14F-4D97-AF65-F5344CB8AC3E}">
        <p14:creationId xmlns:p14="http://schemas.microsoft.com/office/powerpoint/2010/main" val="8354665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bwMode="auto">
          <a:xfrm>
            <a:off x="455613" y="1236663"/>
            <a:ext cx="5957887"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Espace réservé des commentaires 1"/>
          <p:cNvSpPr>
            <a:spLocks noGrp="1"/>
          </p:cNvSpPr>
          <p:nvPr/>
        </p:nvSpPr>
        <p:spPr bwMode="auto">
          <a:xfrm>
            <a:off x="679450" y="4778375"/>
            <a:ext cx="5440363"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lstStyle>
            <a:lvl1pPr>
              <a:spcBef>
                <a:spcPct val="30000"/>
              </a:spcBef>
              <a:defRPr sz="1100">
                <a:solidFill>
                  <a:schemeClr val="tx1"/>
                </a:solidFill>
                <a:latin typeface="Arial" panose="020B0604020202020204" pitchFamily="34" charset="0"/>
                <a:cs typeface="Arial" panose="020B0604020202020204" pitchFamily="34" charset="0"/>
              </a:defRPr>
            </a:lvl1pPr>
            <a:lvl2pPr marL="742950" indent="-285750">
              <a:spcBef>
                <a:spcPct val="30000"/>
              </a:spcBef>
              <a:defRPr sz="1100">
                <a:solidFill>
                  <a:schemeClr val="tx1"/>
                </a:solidFill>
                <a:latin typeface="Arial" panose="020B0604020202020204" pitchFamily="34" charset="0"/>
                <a:cs typeface="Arial" panose="020B0604020202020204" pitchFamily="34" charset="0"/>
              </a:defRPr>
            </a:lvl2pPr>
            <a:lvl3pPr marL="1143000" indent="-228600">
              <a:spcBef>
                <a:spcPct val="30000"/>
              </a:spcBef>
              <a:defRPr sz="1100">
                <a:solidFill>
                  <a:schemeClr val="tx1"/>
                </a:solidFill>
                <a:latin typeface="Arial" panose="020B0604020202020204" pitchFamily="34" charset="0"/>
                <a:cs typeface="Arial" panose="020B0604020202020204" pitchFamily="34" charset="0"/>
              </a:defRPr>
            </a:lvl3pPr>
            <a:lvl4pPr marL="1600200" indent="-228600">
              <a:spcBef>
                <a:spcPct val="30000"/>
              </a:spcBef>
              <a:defRPr sz="1100">
                <a:solidFill>
                  <a:schemeClr val="tx1"/>
                </a:solidFill>
                <a:latin typeface="Arial" panose="020B0604020202020204" pitchFamily="34" charset="0"/>
                <a:cs typeface="Arial" panose="020B0604020202020204" pitchFamily="34" charset="0"/>
              </a:defRPr>
            </a:lvl4pPr>
            <a:lvl5pPr marL="2057400" indent="-228600">
              <a:spcBef>
                <a:spcPct val="30000"/>
              </a:spcBef>
              <a:defRPr sz="1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endParaRPr lang="fr-FR" altLang="fr-FR"/>
          </a:p>
        </p:txBody>
      </p:sp>
      <p:sp>
        <p:nvSpPr>
          <p:cNvPr id="2" name="Espace réservé des commentaires 1"/>
          <p:cNvSpPr>
            <a:spLocks noGrp="1"/>
          </p:cNvSpPr>
          <p:nvPr>
            <p:ph type="body" idx="1"/>
          </p:nvPr>
        </p:nvSpPr>
        <p:spPr/>
        <p:txBody>
          <a:bodyPr/>
          <a:lstStyle/>
          <a:p>
            <a:pPr eaLnBrk="1" hangingPunct="1"/>
            <a:r>
              <a:rPr lang="fr-FR" altLang="fr-FR" sz="1100" b="1" u="sng" dirty="0">
                <a:latin typeface="Arial" panose="020B0604020202020204" pitchFamily="34" charset="0"/>
                <a:cs typeface="Arial" panose="020B0604020202020204" pitchFamily="34" charset="0"/>
              </a:rPr>
              <a:t>Commentaires</a:t>
            </a:r>
          </a:p>
          <a:p>
            <a:pPr eaLnBrk="1" hangingPunct="1"/>
            <a:endParaRPr lang="fr-FR" altLang="fr-FR" sz="1100" dirty="0">
              <a:latin typeface="Arial" panose="020B0604020202020204" pitchFamily="34" charset="0"/>
              <a:cs typeface="Arial" panose="020B0604020202020204" pitchFamily="34" charset="0"/>
            </a:endParaRPr>
          </a:p>
          <a:p>
            <a:pPr eaLnBrk="1" hangingPunct="1"/>
            <a:r>
              <a:rPr lang="fr-FR" altLang="fr-FR" sz="1100" dirty="0">
                <a:latin typeface="Arial" panose="020B0604020202020204" pitchFamily="34" charset="0"/>
                <a:cs typeface="Arial" panose="020B0604020202020204" pitchFamily="34" charset="0"/>
              </a:rPr>
              <a:t>Le choix des dilutions 15 CH pour </a:t>
            </a:r>
            <a:r>
              <a:rPr lang="fr-FR" altLang="fr-FR" sz="1100" dirty="0" err="1">
                <a:latin typeface="Arial" panose="020B0604020202020204" pitchFamily="34" charset="0"/>
                <a:cs typeface="Arial" panose="020B0604020202020204" pitchFamily="34" charset="0"/>
              </a:rPr>
              <a:t>Gelsemium</a:t>
            </a:r>
            <a:r>
              <a:rPr lang="fr-FR" altLang="fr-FR" sz="1100" dirty="0">
                <a:latin typeface="Arial" panose="020B0604020202020204" pitchFamily="34" charset="0"/>
                <a:cs typeface="Arial" panose="020B0604020202020204" pitchFamily="34" charset="0"/>
              </a:rPr>
              <a:t> et </a:t>
            </a:r>
            <a:r>
              <a:rPr lang="fr-FR" altLang="fr-FR" sz="1100" dirty="0" err="1">
                <a:latin typeface="Arial" panose="020B0604020202020204" pitchFamily="34" charset="0"/>
                <a:cs typeface="Arial" panose="020B0604020202020204" pitchFamily="34" charset="0"/>
              </a:rPr>
              <a:t>Rhus</a:t>
            </a:r>
            <a:r>
              <a:rPr lang="fr-FR" altLang="fr-FR" sz="1100" dirty="0">
                <a:latin typeface="Arial" panose="020B0604020202020204" pitchFamily="34" charset="0"/>
                <a:cs typeface="Arial" panose="020B0604020202020204" pitchFamily="34" charset="0"/>
              </a:rPr>
              <a:t> </a:t>
            </a:r>
            <a:r>
              <a:rPr lang="fr-FR" altLang="fr-FR" sz="1100" dirty="0" err="1">
                <a:latin typeface="Arial" panose="020B0604020202020204" pitchFamily="34" charset="0"/>
                <a:cs typeface="Arial" panose="020B0604020202020204" pitchFamily="34" charset="0"/>
              </a:rPr>
              <a:t>toxicodendron</a:t>
            </a:r>
            <a:r>
              <a:rPr lang="fr-FR" altLang="fr-FR" sz="1100" dirty="0">
                <a:latin typeface="Arial" panose="020B0604020202020204" pitchFamily="34" charset="0"/>
                <a:cs typeface="Arial" panose="020B0604020202020204" pitchFamily="34" charset="0"/>
              </a:rPr>
              <a:t> est justifié par la présence de signes concomitants (absence de soif, poussée d’herpès)</a:t>
            </a:r>
          </a:p>
          <a:p>
            <a:pPr eaLnBrk="1" hangingPunct="1"/>
            <a:endParaRPr lang="fr-FR" altLang="fr-FR" sz="1100" dirty="0">
              <a:latin typeface="Arial" panose="020B0604020202020204" pitchFamily="34" charset="0"/>
              <a:cs typeface="Arial" panose="020B0604020202020204" pitchFamily="34" charset="0"/>
            </a:endParaRPr>
          </a:p>
          <a:p>
            <a:pPr eaLnBrk="1" hangingPunct="1"/>
            <a:r>
              <a:rPr lang="fr-FR" altLang="fr-FR" sz="1100">
                <a:latin typeface="Arial" panose="020B0604020202020204" pitchFamily="34" charset="0"/>
                <a:cs typeface="Arial" panose="020B0604020202020204" pitchFamily="34" charset="0"/>
              </a:rPr>
              <a:t>Astuces : peut être conseillé en complément d’un antipyrétique</a:t>
            </a:r>
          </a:p>
          <a:p>
            <a:endParaRPr lang="fr-FR"/>
          </a:p>
        </p:txBody>
      </p:sp>
    </p:spTree>
    <p:extLst>
      <p:ext uri="{BB962C8B-B14F-4D97-AF65-F5344CB8AC3E}">
        <p14:creationId xmlns:p14="http://schemas.microsoft.com/office/powerpoint/2010/main" val="8362817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bwMode="auto">
          <a:xfrm>
            <a:off x="455613" y="1236663"/>
            <a:ext cx="5957887"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Espace réservé des commentaires 1"/>
          <p:cNvSpPr>
            <a:spLocks noGrp="1"/>
          </p:cNvSpPr>
          <p:nvPr/>
        </p:nvSpPr>
        <p:spPr bwMode="auto">
          <a:xfrm>
            <a:off x="679450" y="4778375"/>
            <a:ext cx="5440363"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lstStyle>
            <a:lvl1pPr>
              <a:spcBef>
                <a:spcPct val="30000"/>
              </a:spcBef>
              <a:defRPr sz="1100">
                <a:solidFill>
                  <a:schemeClr val="tx1"/>
                </a:solidFill>
                <a:latin typeface="Arial" panose="020B0604020202020204" pitchFamily="34" charset="0"/>
                <a:cs typeface="Arial" panose="020B0604020202020204" pitchFamily="34" charset="0"/>
              </a:defRPr>
            </a:lvl1pPr>
            <a:lvl2pPr marL="742950" indent="-285750">
              <a:spcBef>
                <a:spcPct val="30000"/>
              </a:spcBef>
              <a:defRPr sz="1100">
                <a:solidFill>
                  <a:schemeClr val="tx1"/>
                </a:solidFill>
                <a:latin typeface="Arial" panose="020B0604020202020204" pitchFamily="34" charset="0"/>
                <a:cs typeface="Arial" panose="020B0604020202020204" pitchFamily="34" charset="0"/>
              </a:defRPr>
            </a:lvl2pPr>
            <a:lvl3pPr marL="1143000" indent="-228600">
              <a:spcBef>
                <a:spcPct val="30000"/>
              </a:spcBef>
              <a:defRPr sz="1100">
                <a:solidFill>
                  <a:schemeClr val="tx1"/>
                </a:solidFill>
                <a:latin typeface="Arial" panose="020B0604020202020204" pitchFamily="34" charset="0"/>
                <a:cs typeface="Arial" panose="020B0604020202020204" pitchFamily="34" charset="0"/>
              </a:defRPr>
            </a:lvl3pPr>
            <a:lvl4pPr marL="1600200" indent="-228600">
              <a:spcBef>
                <a:spcPct val="30000"/>
              </a:spcBef>
              <a:defRPr sz="1100">
                <a:solidFill>
                  <a:schemeClr val="tx1"/>
                </a:solidFill>
                <a:latin typeface="Arial" panose="020B0604020202020204" pitchFamily="34" charset="0"/>
                <a:cs typeface="Arial" panose="020B0604020202020204" pitchFamily="34" charset="0"/>
              </a:defRPr>
            </a:lvl4pPr>
            <a:lvl5pPr marL="2057400" indent="-228600">
              <a:spcBef>
                <a:spcPct val="30000"/>
              </a:spcBef>
              <a:defRPr sz="1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endParaRPr lang="fr-FR" altLang="fr-FR"/>
          </a:p>
        </p:txBody>
      </p:sp>
      <p:sp>
        <p:nvSpPr>
          <p:cNvPr id="2" name="Espace réservé des commentaires 1"/>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880986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2"/>
          <p:cNvSpPr>
            <a:spLocks noGrp="1" noRot="1" noChangeAspect="1" noChangeArrowheads="1" noTextEdit="1"/>
          </p:cNvSpPr>
          <p:nvPr>
            <p:ph type="sldImg"/>
          </p:nvPr>
        </p:nvSpPr>
        <p:spPr>
          <a:xfrm>
            <a:off x="473075" y="746125"/>
            <a:ext cx="5949950" cy="3348038"/>
          </a:xfrm>
          <a:ln/>
        </p:spPr>
      </p:sp>
      <p:sp>
        <p:nvSpPr>
          <p:cNvPr id="207876" name="Rectangle 3"/>
          <p:cNvSpPr>
            <a:spLocks noGrp="1" noChangeArrowheads="1"/>
          </p:cNvSpPr>
          <p:nvPr>
            <p:ph type="body" idx="1"/>
          </p:nvPr>
        </p:nvSpPr>
        <p:spPr>
          <a:xfrm>
            <a:off x="908051" y="4716464"/>
            <a:ext cx="5889624" cy="4465637"/>
          </a:xfrm>
          <a:noFill/>
        </p:spPr>
        <p:txBody>
          <a:bodyPr/>
          <a:lstStyle/>
          <a:p>
            <a:pPr eaLnBrk="1" hangingPunct="1"/>
            <a:endParaRPr lang="fr-FR" altLang="fr-FR" i="1" dirty="0">
              <a:latin typeface="Courier" pitchFamily="49" charset="0"/>
            </a:endParaRPr>
          </a:p>
        </p:txBody>
      </p:sp>
    </p:spTree>
    <p:extLst>
      <p:ext uri="{BB962C8B-B14F-4D97-AF65-F5344CB8AC3E}">
        <p14:creationId xmlns:p14="http://schemas.microsoft.com/office/powerpoint/2010/main" val="5943383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Espace réservé de l'image des diapositives 1"/>
          <p:cNvSpPr>
            <a:spLocks noGrp="1" noRot="1" noChangeAspect="1" noTextEdit="1"/>
          </p:cNvSpPr>
          <p:nvPr>
            <p:ph type="sldImg"/>
          </p:nvPr>
        </p:nvSpPr>
        <p:spPr>
          <a:xfrm>
            <a:off x="47625" y="723900"/>
            <a:ext cx="6415088" cy="3609975"/>
          </a:xfrm>
          <a:ln/>
        </p:spPr>
      </p:sp>
      <p:sp>
        <p:nvSpPr>
          <p:cNvPr id="261124" name="Rectangle 3"/>
          <p:cNvSpPr>
            <a:spLocks noGrp="1" noChangeArrowheads="1"/>
          </p:cNvSpPr>
          <p:nvPr>
            <p:ph type="body" idx="1"/>
          </p:nvPr>
        </p:nvSpPr>
        <p:spPr>
          <a:xfrm>
            <a:off x="908050" y="4716464"/>
            <a:ext cx="5805488" cy="4465637"/>
          </a:xfrm>
        </p:spPr>
        <p:txBody>
          <a:bodyPr/>
          <a:lstStyle/>
          <a:p>
            <a:pPr eaLnBrk="1" hangingPunct="1">
              <a:defRPr/>
            </a:pPr>
            <a:r>
              <a:rPr lang="fr-FR" altLang="fr-FR" sz="1100" b="1" u="sng" dirty="0">
                <a:solidFill>
                  <a:srgbClr val="000000"/>
                </a:solidFill>
                <a:latin typeface="Arial" panose="020B0604020202020204" pitchFamily="34" charset="0"/>
              </a:rPr>
              <a:t>Commentaires</a:t>
            </a:r>
          </a:p>
          <a:p>
            <a:pPr eaLnBrk="1" hangingPunct="1">
              <a:defRPr/>
            </a:pPr>
            <a:endParaRPr lang="fr-FR" altLang="fr-FR" sz="1100" b="1" dirty="0">
              <a:solidFill>
                <a:srgbClr val="000000"/>
              </a:solidFill>
              <a:latin typeface="Arial" panose="020B0604020202020204" pitchFamily="34" charset="0"/>
            </a:endParaRPr>
          </a:p>
          <a:p>
            <a:pPr marL="171387" indent="-171387" eaLnBrk="1" hangingPunct="1">
              <a:buFont typeface="Arial" panose="020B0604020202020204" pitchFamily="34" charset="0"/>
              <a:buChar char="•"/>
              <a:defRPr/>
            </a:pPr>
            <a:r>
              <a:rPr lang="fr-FR" altLang="fr-FR" sz="1100" b="1" dirty="0">
                <a:solidFill>
                  <a:srgbClr val="000000"/>
                </a:solidFill>
                <a:latin typeface="Arial" panose="020B0604020202020204" pitchFamily="34" charset="0"/>
              </a:rPr>
              <a:t>Présenter l’objectif et les règles du jeu</a:t>
            </a:r>
          </a:p>
          <a:p>
            <a:pPr eaLnBrk="1" hangingPunct="1">
              <a:defRPr/>
            </a:pPr>
            <a:endParaRPr lang="fr-FR" altLang="fr-FR" sz="1100" b="1" dirty="0">
              <a:solidFill>
                <a:srgbClr val="000000"/>
              </a:solidFill>
              <a:latin typeface="Arial" panose="020B0604020202020204" pitchFamily="34" charset="0"/>
            </a:endParaRPr>
          </a:p>
          <a:p>
            <a:pPr marL="171387" indent="-171387" eaLnBrk="1" hangingPunct="1">
              <a:buFont typeface="Arial" panose="020B0604020202020204" pitchFamily="34" charset="0"/>
              <a:buChar char="•"/>
              <a:defRPr/>
            </a:pPr>
            <a:r>
              <a:rPr lang="fr-FR" altLang="fr-FR" sz="1100" b="1" dirty="0">
                <a:solidFill>
                  <a:srgbClr val="000000"/>
                </a:solidFill>
                <a:latin typeface="Arial" panose="020B0604020202020204" pitchFamily="34" charset="0"/>
              </a:rPr>
              <a:t>Travail individuel et correction après la pause</a:t>
            </a:r>
          </a:p>
          <a:p>
            <a:pPr eaLnBrk="1" hangingPunct="1">
              <a:defRPr/>
            </a:pPr>
            <a:endParaRPr lang="fr-FR" altLang="fr-FR" sz="1100" b="1" dirty="0">
              <a:solidFill>
                <a:srgbClr val="000000"/>
              </a:solidFill>
              <a:latin typeface="Arial" panose="020B0604020202020204" pitchFamily="34" charset="0"/>
            </a:endParaRPr>
          </a:p>
          <a:p>
            <a:pPr defTabSz="914217" eaLnBrk="1" hangingPunct="1">
              <a:defRPr/>
            </a:pPr>
            <a:r>
              <a:rPr lang="fr-FR" altLang="fr-FR" sz="2000" dirty="0">
                <a:latin typeface="Arial" panose="020B0604020202020204" pitchFamily="34" charset="0"/>
                <a:cs typeface="Arial" panose="020B0604020202020204" pitchFamily="34" charset="0"/>
                <a:sym typeface="Webdings" panose="05030102010509060703" pitchFamily="18" charset="2"/>
              </a:rPr>
              <a:t></a:t>
            </a:r>
            <a:r>
              <a:rPr lang="fr-FR" altLang="fr-FR" b="1" dirty="0">
                <a:latin typeface="Arial" panose="020B0604020202020204" pitchFamily="34" charset="0"/>
                <a:cs typeface="Arial" panose="020B0604020202020204" pitchFamily="34" charset="0"/>
                <a:sym typeface="MS Outlook" panose="05010100010000000000" pitchFamily="2" charset="2"/>
              </a:rPr>
              <a:t> </a:t>
            </a:r>
            <a:r>
              <a:rPr lang="fr-FR" altLang="fr-FR" b="1" dirty="0">
                <a:latin typeface="Arial" panose="020B0604020202020204" pitchFamily="34" charset="0"/>
                <a:cs typeface="Arial" panose="020B0604020202020204" pitchFamily="34" charset="0"/>
              </a:rPr>
              <a:t>Durée : 10 min d’activité et 5 min de restitution</a:t>
            </a:r>
            <a:endParaRPr lang="fr-FR" altLang="fr-FR" b="1" dirty="0">
              <a:latin typeface="Arial" panose="020B0604020202020204" pitchFamily="34" charset="0"/>
            </a:endParaRPr>
          </a:p>
          <a:p>
            <a:pPr eaLnBrk="1" hangingPunct="1">
              <a:defRPr/>
            </a:pPr>
            <a:endParaRPr lang="fr-FR" altLang="fr-FR" dirty="0">
              <a:solidFill>
                <a:srgbClr val="000000"/>
              </a:solidFill>
            </a:endParaRPr>
          </a:p>
          <a:p>
            <a:pPr eaLnBrk="1" hangingPunct="1">
              <a:defRPr/>
            </a:pPr>
            <a:endParaRPr lang="fr-FR" altLang="fr-FR" b="1" dirty="0"/>
          </a:p>
        </p:txBody>
      </p:sp>
    </p:spTree>
    <p:extLst>
      <p:ext uri="{BB962C8B-B14F-4D97-AF65-F5344CB8AC3E}">
        <p14:creationId xmlns:p14="http://schemas.microsoft.com/office/powerpoint/2010/main" val="22734827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Grp="1" noRot="1" noChangeAspect="1" noChangeArrowheads="1" noTextEdit="1"/>
          </p:cNvSpPr>
          <p:nvPr>
            <p:ph type="sldImg"/>
          </p:nvPr>
        </p:nvSpPr>
        <p:spPr>
          <a:xfrm>
            <a:off x="415925" y="723900"/>
            <a:ext cx="5773738" cy="3248025"/>
          </a:xfrm>
          <a:ln/>
        </p:spPr>
      </p:sp>
      <p:sp>
        <p:nvSpPr>
          <p:cNvPr id="32973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i="1">
              <a:latin typeface="Courier" pitchFamily="49" charset="0"/>
            </a:endParaRPr>
          </a:p>
        </p:txBody>
      </p:sp>
    </p:spTree>
    <p:extLst>
      <p:ext uri="{BB962C8B-B14F-4D97-AF65-F5344CB8AC3E}">
        <p14:creationId xmlns:p14="http://schemas.microsoft.com/office/powerpoint/2010/main" val="27341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24127" y="6523807"/>
            <a:ext cx="2743200" cy="320726"/>
          </a:xfrm>
          <a:prstGeom prst="rect">
            <a:avLst/>
          </a:prstGeom>
        </p:spPr>
        <p:txBody>
          <a:bodyPr/>
          <a:lstStyle/>
          <a:p>
            <a:endParaRPr lang="fr-FR"/>
          </a:p>
        </p:txBody>
      </p:sp>
      <p:sp>
        <p:nvSpPr>
          <p:cNvPr id="5" name="Espace réservé du pied de page 4"/>
          <p:cNvSpPr>
            <a:spLocks noGrp="1"/>
          </p:cNvSpPr>
          <p:nvPr>
            <p:ph type="ftr" sz="quarter" idx="11"/>
          </p:nvPr>
        </p:nvSpPr>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55192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a:t>Copyright © CDFH - Tous droits d'utilisation et de traduction réservés</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612505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765378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550960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4721527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8137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7989338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0708035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65355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432325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259907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308699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152400" y="6515663"/>
            <a:ext cx="4114800" cy="365125"/>
          </a:xfrm>
        </p:spPr>
        <p:txBody>
          <a:bodyPr/>
          <a:lstStyle/>
          <a:p>
            <a:r>
              <a:rPr lang="fr-FR"/>
              <a:t>Copyright © CDFH - Tous droits d'utilisation et de traduction réservés</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35580844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
        <p:nvSpPr>
          <p:cNvPr id="8"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9"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21702897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3861028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960798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7769301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315441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845359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7248008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1583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7376281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39700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14" name="ZoneTexte 13"/>
          <p:cNvSpPr txBox="1"/>
          <p:nvPr userDrawn="1"/>
        </p:nvSpPr>
        <p:spPr>
          <a:xfrm>
            <a:off x="2512049" y="1936154"/>
            <a:ext cx="7110484" cy="923330"/>
          </a:xfrm>
          <a:prstGeom prst="rect">
            <a:avLst/>
          </a:prstGeom>
          <a:noFill/>
        </p:spPr>
        <p:txBody>
          <a:bodyPr wrap="square" rtlCol="0">
            <a:spAutoFit/>
          </a:bodyPr>
          <a:lstStyle/>
          <a:p>
            <a:pPr algn="ctr"/>
            <a:r>
              <a:rPr lang="fr-FR" sz="2700" b="1" dirty="0">
                <a:solidFill>
                  <a:schemeClr val="bg1"/>
                </a:solidFill>
                <a:latin typeface="Arial" panose="020B0604020202020204" pitchFamily="34" charset="0"/>
                <a:cs typeface="Arial" panose="020B0604020202020204" pitchFamily="34" charset="0"/>
              </a:rPr>
              <a:t>Partie 1 </a:t>
            </a:r>
          </a:p>
          <a:p>
            <a:pPr algn="ctr"/>
            <a:r>
              <a:rPr lang="fr-FR" sz="2700" dirty="0">
                <a:solidFill>
                  <a:schemeClr val="bg1"/>
                </a:solidFill>
                <a:latin typeface="Arial" panose="020B0604020202020204" pitchFamily="34" charset="0"/>
                <a:cs typeface="Arial" panose="020B0604020202020204" pitchFamily="34" charset="0"/>
              </a:rPr>
              <a:t>Titre de la première partie</a:t>
            </a:r>
          </a:p>
        </p:txBody>
      </p:sp>
      <p:sp>
        <p:nvSpPr>
          <p:cNvPr id="15" name="ZoneTexte 14"/>
          <p:cNvSpPr txBox="1"/>
          <p:nvPr userDrawn="1"/>
        </p:nvSpPr>
        <p:spPr>
          <a:xfrm>
            <a:off x="3220745" y="4139387"/>
            <a:ext cx="6400031" cy="1661993"/>
          </a:xfrm>
          <a:prstGeom prst="rect">
            <a:avLst/>
          </a:prstGeom>
          <a:noFill/>
        </p:spPr>
        <p:txBody>
          <a:bodyPr wrap="square" rtlCol="0">
            <a:spAutoFit/>
          </a:bodyPr>
          <a:lstStyle/>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1.1 Liste des sous-sections (sous-titre 1)</a:t>
            </a:r>
          </a:p>
          <a:p>
            <a:endParaRPr lang="fr-FR" sz="1800" dirty="0">
              <a:solidFill>
                <a:srgbClr val="0053A1"/>
              </a:solidFill>
              <a:latin typeface="Arial" panose="020B0604020202020204" pitchFamily="34" charset="0"/>
              <a:cs typeface="Arial" panose="020B0604020202020204" pitchFamily="34" charset="0"/>
            </a:endParaRPr>
          </a:p>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1.2 Liste des sous-sections (sous-titre 1)</a:t>
            </a:r>
          </a:p>
          <a:p>
            <a:endParaRPr lang="fr-FR" sz="1800" dirty="0">
              <a:solidFill>
                <a:srgbClr val="0053A1"/>
              </a:solidFill>
              <a:latin typeface="Arial" panose="020B0604020202020204" pitchFamily="34" charset="0"/>
              <a:cs typeface="Arial" panose="020B0604020202020204" pitchFamily="34" charset="0"/>
            </a:endParaRPr>
          </a:p>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1.3 Liste des sous-sections (sous-titre 1)</a:t>
            </a:r>
          </a:p>
          <a:p>
            <a:endParaRPr lang="fr-FR" sz="1200" dirty="0"/>
          </a:p>
        </p:txBody>
      </p:sp>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598" y="2976747"/>
            <a:ext cx="3378631" cy="3378631"/>
          </a:xfrm>
          <a:prstGeom prst="rect">
            <a:avLst/>
          </a:prstGeom>
        </p:spPr>
      </p:pic>
      <p:sp>
        <p:nvSpPr>
          <p:cNvPr id="18" name="Espace réservé du pied de page 4"/>
          <p:cNvSpPr>
            <a:spLocks noGrp="1"/>
          </p:cNvSpPr>
          <p:nvPr>
            <p:ph type="ftr" sz="quarter" idx="3"/>
          </p:nvPr>
        </p:nvSpPr>
        <p:spPr>
          <a:xfrm>
            <a:off x="0" y="652076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dirty="0"/>
              <a:t>Copyright © CDFH - Tous droits d'utilisation et de traduction réservés</a:t>
            </a:r>
          </a:p>
        </p:txBody>
      </p:sp>
      <p:sp>
        <p:nvSpPr>
          <p:cNvPr id="19" name="Espace réservé du pied de page 4"/>
          <p:cNvSpPr txBox="1">
            <a:spLocks/>
          </p:cNvSpPr>
          <p:nvPr userDrawn="1"/>
        </p:nvSpPr>
        <p:spPr>
          <a:xfrm>
            <a:off x="8060920" y="6510861"/>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1480629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265497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85387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126272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812832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200" dirty="0">
                <a:solidFill>
                  <a:srgbClr val="FFFFFF"/>
                </a:solidFill>
              </a:endParaRPr>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FD2E3A2-7FE9-4204-9ACF-61A1980A9237}"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8"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
        <p:nvSpPr>
          <p:cNvPr id="9"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Tree>
    <p:extLst>
      <p:ext uri="{BB962C8B-B14F-4D97-AF65-F5344CB8AC3E}">
        <p14:creationId xmlns:p14="http://schemas.microsoft.com/office/powerpoint/2010/main" val="5603037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610630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8" name="Espace réservé du numéro de diapositive 4"/>
          <p:cNvSpPr>
            <a:spLocks noGrp="1"/>
          </p:cNvSpPr>
          <p:nvPr>
            <p:ph type="sldNum" sz="quarter" idx="17"/>
          </p:nvPr>
        </p:nvSpPr>
        <p:spPr>
          <a:xfrm>
            <a:off x="9228138" y="6486525"/>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1" hangingPunct="1"/>
            <a:fld id="{8488DD0E-2E76-410F-8B71-4551509D134C}" type="slidenum">
              <a:rPr lang="fr-FR" altLang="fr-FR" sz="1800">
                <a:latin typeface="Arial"/>
              </a:rPr>
              <a:pPr eaLnBrk="1" hangingPunct="1"/>
              <a:t>‹N°›</a:t>
            </a:fld>
            <a:endParaRPr lang="fr-FR" altLang="fr-FR" sz="1800">
              <a:latin typeface="Arial"/>
            </a:endParaRPr>
          </a:p>
        </p:txBody>
      </p:sp>
    </p:spTree>
    <p:extLst>
      <p:ext uri="{BB962C8B-B14F-4D97-AF65-F5344CB8AC3E}">
        <p14:creationId xmlns:p14="http://schemas.microsoft.com/office/powerpoint/2010/main" val="29041567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05621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427036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058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4" name="Espace réservé du pied de page 4"/>
          <p:cNvSpPr>
            <a:spLocks noGrp="1"/>
          </p:cNvSpPr>
          <p:nvPr>
            <p:ph type="ftr" sz="quarter" idx="3"/>
          </p:nvPr>
        </p:nvSpPr>
        <p:spPr>
          <a:xfrm>
            <a:off x="60244" y="648066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dirty="0"/>
              <a:t>Copyright © CDFH - Tous droits d'utilisation et de traduction réservés</a:t>
            </a:r>
          </a:p>
        </p:txBody>
      </p:sp>
    </p:spTree>
    <p:extLst>
      <p:ext uri="{BB962C8B-B14F-4D97-AF65-F5344CB8AC3E}">
        <p14:creationId xmlns:p14="http://schemas.microsoft.com/office/powerpoint/2010/main" val="29929625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1942872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solidFill>
                  <a:srgbClr val="4472C4">
                    <a:lumMod val="75000"/>
                  </a:srgbClr>
                </a:solidFill>
              </a:rPr>
              <a:t>Modifiez le style du titre</a:t>
            </a:r>
          </a:p>
        </p:txBody>
      </p:sp>
      <p:pic>
        <p:nvPicPr>
          <p:cNvPr id="5" name="Image 7"/>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7" name="Espace réservé de la date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fr-FR">
              <a:solidFill>
                <a:srgbClr val="4472C4">
                  <a:lumMod val="75000"/>
                </a:srgbClr>
              </a:solidFill>
            </a:endParaRPr>
          </a:p>
        </p:txBody>
      </p:sp>
      <p:sp>
        <p:nvSpPr>
          <p:cNvPr id="8" name="Espace réservé du pied de page 4"/>
          <p:cNvSpPr>
            <a:spLocks noGrp="1"/>
          </p:cNvSpPr>
          <p:nvPr>
            <p:ph type="ftr" sz="quarter" idx="11"/>
          </p:nvPr>
        </p:nvSpPr>
        <p:spPr>
          <a:xfrm>
            <a:off x="-533400" y="6545263"/>
            <a:ext cx="4114800" cy="365125"/>
          </a:xfrm>
          <a:prstGeom prst="rect">
            <a:avLst/>
          </a:prstGeom>
        </p:spPr>
        <p:txBody>
          <a:bodyPr/>
          <a:lstStyle>
            <a:lvl1pPr>
              <a:defRPr/>
            </a:lvl1pPr>
          </a:lstStyle>
          <a:p>
            <a:pPr>
              <a:defRPr/>
            </a:pPr>
            <a:r>
              <a:rPr lang="fr-FR">
                <a:solidFill>
                  <a:prstClr val="black">
                    <a:tint val="75000"/>
                  </a:prstClr>
                </a:solidFill>
              </a:rPr>
              <a:t>Copyright © CDFH - Tous droits d'utilisation et de traduction réservés</a:t>
            </a:r>
          </a:p>
        </p:txBody>
      </p:sp>
      <p:sp>
        <p:nvSpPr>
          <p:cNvPr id="9" name="Espace réservé du numéro de diapositive 5"/>
          <p:cNvSpPr>
            <a:spLocks noGrp="1"/>
          </p:cNvSpPr>
          <p:nvPr>
            <p:ph type="sldNum" sz="quarter" idx="12"/>
          </p:nvPr>
        </p:nvSpPr>
        <p:spPr/>
        <p:txBody>
          <a:bodyPr/>
          <a:lstStyle>
            <a:lvl1pPr>
              <a:defRPr/>
            </a:lvl1pPr>
          </a:lstStyle>
          <a:p>
            <a:fld id="{340D1BFD-78DA-4547-B503-D439970D84C7}"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24457850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lvl1pPr>
              <a:defRPr/>
            </a:lvl1pPr>
          </a:lstStyle>
          <a:p>
            <a:fld id="{9FD08348-F706-4BBC-A339-88DC91862F2E}"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37121040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solidFill>
                  <a:srgbClr val="4472C4">
                    <a:lumMod val="75000"/>
                  </a:srgbClr>
                </a:solidFill>
              </a:rPr>
              <a:t>Modifiez le style du titre</a:t>
            </a:r>
          </a:p>
        </p:txBody>
      </p:sp>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7" name="Espace réservé du numéro de diapositive 5"/>
          <p:cNvSpPr>
            <a:spLocks noGrp="1"/>
          </p:cNvSpPr>
          <p:nvPr>
            <p:ph type="sldNum" sz="quarter" idx="12"/>
          </p:nvPr>
        </p:nvSpPr>
        <p:spPr/>
        <p:txBody>
          <a:bodyPr/>
          <a:lstStyle>
            <a:lvl1pPr>
              <a:defRPr/>
            </a:lvl1pPr>
          </a:lstStyle>
          <a:p>
            <a:fld id="{6175860C-842B-4D63-A8E7-93DC453FD163}"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35542614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2"/>
          </p:nvPr>
        </p:nvSpPr>
        <p:spPr/>
        <p:txBody>
          <a:bodyPr/>
          <a:lstStyle>
            <a:lvl1pPr>
              <a:defRPr/>
            </a:lvl1pPr>
          </a:lstStyle>
          <a:p>
            <a:fld id="{AD6A1C37-9004-4C1E-9ED8-031AB2E84544}"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10484140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Titre 1"/>
          <p:cNvSpPr>
            <a:spLocks noGrp="1"/>
          </p:cNvSpPr>
          <p:nvPr>
            <p:ph type="title"/>
          </p:nvPr>
        </p:nvSpPr>
        <p:spPr>
          <a:xfrm>
            <a:off x="2095500" y="-34465"/>
            <a:ext cx="10515600" cy="1325563"/>
          </a:xfrm>
        </p:spPr>
        <p:txBody>
          <a:bodyPr/>
          <a:lstStyle/>
          <a:p>
            <a:r>
              <a:rPr lang="fr-FR" dirty="0"/>
              <a:t>Modifiez le style du titre</a:t>
            </a:r>
          </a:p>
        </p:txBody>
      </p:sp>
      <p:sp>
        <p:nvSpPr>
          <p:cNvPr id="9" name="Espace réservé du numéro de diapositive 5"/>
          <p:cNvSpPr>
            <a:spLocks noGrp="1"/>
          </p:cNvSpPr>
          <p:nvPr>
            <p:ph type="sldNum" sz="quarter" idx="12"/>
          </p:nvPr>
        </p:nvSpPr>
        <p:spPr/>
        <p:txBody>
          <a:bodyPr/>
          <a:lstStyle>
            <a:lvl1pPr>
              <a:defRPr/>
            </a:lvl1pPr>
          </a:lstStyle>
          <a:p>
            <a:fld id="{9E5492D5-D2F4-4859-AC46-20948C2BD19B}"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29792721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numéro de diapositive 5"/>
          <p:cNvSpPr>
            <a:spLocks noGrp="1"/>
          </p:cNvSpPr>
          <p:nvPr>
            <p:ph type="sldNum" sz="quarter" idx="12"/>
          </p:nvPr>
        </p:nvSpPr>
        <p:spPr/>
        <p:txBody>
          <a:bodyPr/>
          <a:lstStyle>
            <a:lvl1pPr>
              <a:defRPr/>
            </a:lvl1pPr>
          </a:lstStyle>
          <a:p>
            <a:fld id="{8854E95E-6475-4B9E-8E5D-7B37963475C6}"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24313747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
        <p:nvSpPr>
          <p:cNvPr id="5" name="Espace réservé du numéro de diapositive 5"/>
          <p:cNvSpPr>
            <a:spLocks noGrp="1"/>
          </p:cNvSpPr>
          <p:nvPr>
            <p:ph type="sldNum" sz="quarter" idx="12"/>
          </p:nvPr>
        </p:nvSpPr>
        <p:spPr/>
        <p:txBody>
          <a:bodyPr/>
          <a:lstStyle>
            <a:lvl1pPr>
              <a:defRPr/>
            </a:lvl1pPr>
          </a:lstStyle>
          <a:p>
            <a:fld id="{46939057-1548-4516-A2FE-7C67352E7C56}"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2794830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solidFill>
                  <a:srgbClr val="4472C4">
                    <a:lumMod val="75000"/>
                  </a:srgbClr>
                </a:solidFill>
              </a:rPr>
              <a:t>Modifiez le style du titre</a:t>
            </a:r>
          </a:p>
        </p:txBody>
      </p:sp>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8" name="Espace réservé du numéro de diapositive 6"/>
          <p:cNvSpPr>
            <a:spLocks noGrp="1"/>
          </p:cNvSpPr>
          <p:nvPr>
            <p:ph type="sldNum" sz="quarter" idx="12"/>
          </p:nvPr>
        </p:nvSpPr>
        <p:spPr/>
        <p:txBody>
          <a:bodyPr/>
          <a:lstStyle>
            <a:lvl1pPr>
              <a:defRPr/>
            </a:lvl1pPr>
          </a:lstStyle>
          <a:p>
            <a:fld id="{699C2D91-B7F2-43A1-AEB2-11FC19758883}"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14240731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solidFill>
                  <a:srgbClr val="4472C4">
                    <a:lumMod val="75000"/>
                  </a:srgbClr>
                </a:solidFill>
              </a:rPr>
              <a:t>Modifiez le style du titre</a:t>
            </a:r>
          </a:p>
        </p:txBody>
      </p:sp>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8" name="Espace réservé du numéro de diapositive 6"/>
          <p:cNvSpPr>
            <a:spLocks noGrp="1"/>
          </p:cNvSpPr>
          <p:nvPr>
            <p:ph type="sldNum" sz="quarter" idx="12"/>
          </p:nvPr>
        </p:nvSpPr>
        <p:spPr/>
        <p:txBody>
          <a:bodyPr/>
          <a:lstStyle>
            <a:lvl1pPr>
              <a:defRPr/>
            </a:lvl1pPr>
          </a:lstStyle>
          <a:p>
            <a:fld id="{2A6C5373-2487-46E2-9D2F-C19D4E2F7A0F}"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3260776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5928823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2" name="Pentagone 23"/>
          <p:cNvSpPr/>
          <p:nvPr userDrawn="1"/>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prstClr val="white"/>
              </a:solidFill>
            </a:endParaRPr>
          </a:p>
        </p:txBody>
      </p:sp>
      <p:sp>
        <p:nvSpPr>
          <p:cNvPr id="13" name="ZoneTexte 24"/>
          <p:cNvSpPr txBox="1"/>
          <p:nvPr userDrawn="1"/>
        </p:nvSpPr>
        <p:spPr>
          <a:xfrm>
            <a:off x="9982200" y="995363"/>
            <a:ext cx="1728788" cy="577850"/>
          </a:xfrm>
          <a:prstGeom prst="rect">
            <a:avLst/>
          </a:prstGeom>
          <a:noFill/>
        </p:spPr>
        <p:txBody>
          <a:bodyPr>
            <a:spAutoFit/>
          </a:bodyPr>
          <a:lstStyle/>
          <a:p>
            <a:pPr algn="ctr">
              <a:defRPr/>
            </a:pPr>
            <a:r>
              <a:rPr lang="fr-FR" sz="1050" i="1" dirty="0">
                <a:solidFill>
                  <a:srgbClr val="0053A1"/>
                </a:solidFill>
              </a:rPr>
              <a:t>Arbre décisionnel à télécharger sur votre espace www.cdfh.fr</a:t>
            </a:r>
          </a:p>
        </p:txBody>
      </p:sp>
      <p:pic>
        <p:nvPicPr>
          <p:cNvPr id="14" name="Image 2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3"/>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en-US" dirty="0"/>
              <a:t>Cliquez pour modifier les styles du texte du masque</a:t>
            </a:r>
          </a:p>
        </p:txBody>
      </p:sp>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
        <p:nvSpPr>
          <p:cNvPr id="22" name="Espace réservé du numéro de diapositive 4"/>
          <p:cNvSpPr>
            <a:spLocks noGrp="1"/>
          </p:cNvSpPr>
          <p:nvPr>
            <p:ph type="sldNum" sz="quarter" idx="22"/>
          </p:nvPr>
        </p:nvSpPr>
        <p:spPr/>
        <p:txBody>
          <a:bodyPr/>
          <a:lstStyle>
            <a:lvl1pPr>
              <a:defRPr/>
            </a:lvl1pPr>
          </a:lstStyle>
          <a:p>
            <a:fld id="{A19AECB5-6364-4B73-AB90-336144F110B0}"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5463166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
        <p:nvSpPr>
          <p:cNvPr id="9" name="Espace réservé du numéro de diapositive 4"/>
          <p:cNvSpPr>
            <a:spLocks noGrp="1"/>
          </p:cNvSpPr>
          <p:nvPr>
            <p:ph type="sldNum" sz="quarter" idx="18"/>
          </p:nvPr>
        </p:nvSpPr>
        <p:spPr/>
        <p:txBody>
          <a:bodyPr/>
          <a:lstStyle>
            <a:lvl1pPr>
              <a:defRPr/>
            </a:lvl1pPr>
          </a:lstStyle>
          <a:p>
            <a:fld id="{07B5E5CE-0315-4650-BCB4-86D7E7710FC2}"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27268415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prstClr val="white"/>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prstClr val="white"/>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ZoneTexte 13"/>
          <p:cNvSpPr txBox="1"/>
          <p:nvPr userDrawn="1"/>
        </p:nvSpPr>
        <p:spPr>
          <a:xfrm>
            <a:off x="2511425" y="1936750"/>
            <a:ext cx="7110413" cy="922338"/>
          </a:xfrm>
          <a:prstGeom prst="rect">
            <a:avLst/>
          </a:prstGeom>
          <a:noFill/>
        </p:spPr>
        <p:txBody>
          <a:bodyPr>
            <a:spAutoFit/>
          </a:bodyPr>
          <a:lstStyle/>
          <a:p>
            <a:pPr algn="ctr">
              <a:defRPr/>
            </a:pPr>
            <a:r>
              <a:rPr lang="fr-FR" sz="2700" b="1" dirty="0">
                <a:solidFill>
                  <a:prstClr val="white"/>
                </a:solidFill>
                <a:cs typeface="Arial" panose="020B0604020202020204" pitchFamily="34" charset="0"/>
              </a:rPr>
              <a:t>Partie 1 </a:t>
            </a:r>
          </a:p>
          <a:p>
            <a:pPr algn="ctr">
              <a:defRPr/>
            </a:pPr>
            <a:r>
              <a:rPr lang="fr-FR" sz="2700" dirty="0">
                <a:solidFill>
                  <a:prstClr val="white"/>
                </a:solidFill>
                <a:cs typeface="Arial" panose="020B0604020202020204" pitchFamily="34" charset="0"/>
              </a:rPr>
              <a:t>Titre de la première partie</a:t>
            </a:r>
          </a:p>
        </p:txBody>
      </p:sp>
      <p:sp>
        <p:nvSpPr>
          <p:cNvPr id="7" name="ZoneTexte 14"/>
          <p:cNvSpPr txBox="1"/>
          <p:nvPr userDrawn="1"/>
        </p:nvSpPr>
        <p:spPr>
          <a:xfrm>
            <a:off x="3221038" y="4138613"/>
            <a:ext cx="6399212" cy="1662112"/>
          </a:xfrm>
          <a:prstGeom prst="rect">
            <a:avLst/>
          </a:prstGeom>
          <a:noFill/>
        </p:spPr>
        <p:txBody>
          <a:bodyPr>
            <a:spAutoFit/>
          </a:bodyPr>
          <a:lstStyle/>
          <a:p>
            <a:pPr marL="257175" indent="-257175">
              <a:buFontTx/>
              <a:buBlip>
                <a:blip r:embed="rId3"/>
              </a:buBlip>
              <a:defRPr/>
            </a:pPr>
            <a:r>
              <a:rPr lang="fr-FR" sz="1800" dirty="0">
                <a:solidFill>
                  <a:srgbClr val="0053A1"/>
                </a:solidFill>
                <a:cs typeface="Arial" panose="020B0604020202020204" pitchFamily="34" charset="0"/>
              </a:rPr>
              <a:t>1.1 Liste des sous-sections (sous-titre 1)</a:t>
            </a:r>
          </a:p>
          <a:p>
            <a:pPr>
              <a:defRPr/>
            </a:pPr>
            <a:endParaRPr lang="fr-FR" sz="1800" dirty="0">
              <a:solidFill>
                <a:srgbClr val="0053A1"/>
              </a:solidFill>
              <a:cs typeface="Arial" panose="020B0604020202020204" pitchFamily="34" charset="0"/>
            </a:endParaRPr>
          </a:p>
          <a:p>
            <a:pPr marL="257175" indent="-257175">
              <a:buFontTx/>
              <a:buBlip>
                <a:blip r:embed="rId3"/>
              </a:buBlip>
              <a:defRPr/>
            </a:pPr>
            <a:r>
              <a:rPr lang="fr-FR" sz="1800" dirty="0">
                <a:solidFill>
                  <a:srgbClr val="0053A1"/>
                </a:solidFill>
                <a:cs typeface="Arial" panose="020B0604020202020204" pitchFamily="34" charset="0"/>
              </a:rPr>
              <a:t>1.2 Liste des sous-sections (sous-titre 1)</a:t>
            </a:r>
          </a:p>
          <a:p>
            <a:pPr>
              <a:defRPr/>
            </a:pPr>
            <a:endParaRPr lang="fr-FR" sz="1800" dirty="0">
              <a:solidFill>
                <a:srgbClr val="0053A1"/>
              </a:solidFill>
              <a:cs typeface="Arial" panose="020B0604020202020204" pitchFamily="34" charset="0"/>
            </a:endParaRPr>
          </a:p>
          <a:p>
            <a:pPr marL="257175" indent="-257175">
              <a:buFontTx/>
              <a:buBlip>
                <a:blip r:embed="rId3"/>
              </a:buBlip>
              <a:defRPr/>
            </a:pPr>
            <a:r>
              <a:rPr lang="fr-FR" sz="1800" dirty="0">
                <a:solidFill>
                  <a:srgbClr val="0053A1"/>
                </a:solidFill>
                <a:cs typeface="Arial" panose="020B0604020202020204" pitchFamily="34" charset="0"/>
              </a:rPr>
              <a:t>1.3 Liste des sous-sections (sous-titre 1)</a:t>
            </a:r>
          </a:p>
          <a:p>
            <a:pPr>
              <a:defRPr/>
            </a:pPr>
            <a:endParaRPr lang="fr-FR" sz="1200" dirty="0">
              <a:solidFill>
                <a:prstClr val="black"/>
              </a:solidFill>
            </a:endParaRPr>
          </a:p>
        </p:txBody>
      </p:sp>
      <p:pic>
        <p:nvPicPr>
          <p:cNvPr id="9" name="Image 16"/>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01613" y="2976563"/>
            <a:ext cx="3378201"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4"/>
          <p:cNvSpPr>
            <a:spLocks noGrp="1"/>
          </p:cNvSpPr>
          <p:nvPr>
            <p:ph type="sldNum" sz="quarter" idx="10"/>
          </p:nvPr>
        </p:nvSpPr>
        <p:spPr/>
        <p:txBody>
          <a:bodyPr/>
          <a:lstStyle>
            <a:lvl1pPr>
              <a:defRPr/>
            </a:lvl1pPr>
          </a:lstStyle>
          <a:p>
            <a:fld id="{20B39F3B-7588-48C3-AA47-8A86B67DA144}" type="slidenum">
              <a:rPr lang="fr-FR" altLang="fr-FR">
                <a:solidFill>
                  <a:prstClr val="black"/>
                </a:solidFill>
              </a:rPr>
              <a:pPr/>
              <a:t>‹N°›</a:t>
            </a:fld>
            <a:endParaRPr lang="fr-FR" altLang="fr-FR">
              <a:solidFill>
                <a:prstClr val="black"/>
              </a:solidFill>
            </a:endParaRPr>
          </a:p>
        </p:txBody>
      </p:sp>
      <p:sp>
        <p:nvSpPr>
          <p:cNvPr id="11"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12"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6965435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3" name="Espace réservé du numéro de diapositive 4"/>
          <p:cNvSpPr>
            <a:spLocks noGrp="1"/>
          </p:cNvSpPr>
          <p:nvPr>
            <p:ph type="sldNum" sz="quarter" idx="10"/>
          </p:nvPr>
        </p:nvSpPr>
        <p:spPr>
          <a:xfrm>
            <a:off x="9256713" y="6492875"/>
            <a:ext cx="2743200" cy="365125"/>
          </a:xfrm>
        </p:spPr>
        <p:txBody>
          <a:bodyPr/>
          <a:lstStyle>
            <a:lvl1pPr>
              <a:defRPr/>
            </a:lvl1pPr>
          </a:lstStyle>
          <a:p>
            <a:fld id="{B163C9B0-0FC7-4783-8680-F0975C3F6775}"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14280780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6061769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1365531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6898832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5707694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4514272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4285249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
        <p:nvSpPr>
          <p:cNvPr id="8" name="Espace réservé du numéro de diapositive 4"/>
          <p:cNvSpPr txBox="1">
            <a:spLocks/>
          </p:cNvSpPr>
          <p:nvPr userDrawn="1"/>
        </p:nvSpPr>
        <p:spPr>
          <a:xfrm>
            <a:off x="9277350" y="6319837"/>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35800682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40799782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24554402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13288348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3286737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1535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prstClr val="black"/>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5902963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36943403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42250096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30741748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4285619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35884410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37507975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2382807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9132180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27879496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dirty="0">
              <a:solidFill>
                <a:prstClr val="black"/>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41786400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dirty="0">
              <a:solidFill>
                <a:prstClr val="black"/>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42302024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prstClr val="black"/>
                </a:solidFill>
              </a:rPr>
              <a:pPr/>
              <a:t>‹N°›</a:t>
            </a:fld>
            <a:endParaRPr lang="fr-FR" dirty="0">
              <a:solidFill>
                <a:prstClr val="black"/>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38839221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fld id="{2CE00AA1-E540-4D63-A28F-418A2C4690E4}"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8680166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a:xfrm>
            <a:off x="9344025" y="6435922"/>
            <a:ext cx="2743200" cy="365125"/>
          </a:xfrm>
          <a:prstGeom prst="rect">
            <a:avLst/>
          </a:prstGeom>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9522581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20330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24292303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384123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22218101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42006345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1307416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9627664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495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2305576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2262726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548820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89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p:txBody>
          <a:bodyPr/>
          <a:lstStyle/>
          <a:p>
            <a:fld id="{2CE00AA1-E540-4D63-A28F-418A2C4690E4}" type="slidenum">
              <a:rPr lang="fr-FR" smtClean="0"/>
              <a:t>‹N°›</a:t>
            </a:fld>
            <a:endParaRPr lang="fr-F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4284049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381056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5" name="Espace réservé du pied de page 4"/>
          <p:cNvSpPr>
            <a:spLocks noGrp="1"/>
          </p:cNvSpPr>
          <p:nvPr>
            <p:ph type="ftr" sz="quarter" idx="11"/>
          </p:nvPr>
        </p:nvSpPr>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4173379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4221837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122917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4248336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045478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2362504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14" name="ZoneTexte 13"/>
          <p:cNvSpPr txBox="1"/>
          <p:nvPr userDrawn="1"/>
        </p:nvSpPr>
        <p:spPr>
          <a:xfrm>
            <a:off x="2512049" y="1936154"/>
            <a:ext cx="7110484" cy="923330"/>
          </a:xfrm>
          <a:prstGeom prst="rect">
            <a:avLst/>
          </a:prstGeom>
          <a:noFill/>
        </p:spPr>
        <p:txBody>
          <a:bodyPr wrap="square" rtlCol="0">
            <a:spAutoFit/>
          </a:bodyPr>
          <a:lstStyle/>
          <a:p>
            <a:pPr algn="ctr"/>
            <a:r>
              <a:rPr lang="fr-FR" sz="2700" b="1" dirty="0">
                <a:solidFill>
                  <a:schemeClr val="bg1"/>
                </a:solidFill>
                <a:latin typeface="Arial" panose="020B0604020202020204" pitchFamily="34" charset="0"/>
                <a:cs typeface="Arial" panose="020B0604020202020204" pitchFamily="34" charset="0"/>
              </a:rPr>
              <a:t>Partie 1 </a:t>
            </a:r>
          </a:p>
          <a:p>
            <a:pPr algn="ctr"/>
            <a:r>
              <a:rPr lang="fr-FR" sz="2700" dirty="0">
                <a:solidFill>
                  <a:schemeClr val="bg1"/>
                </a:solidFill>
                <a:latin typeface="Arial" panose="020B0604020202020204" pitchFamily="34" charset="0"/>
                <a:cs typeface="Arial" panose="020B0604020202020204" pitchFamily="34" charset="0"/>
              </a:rPr>
              <a:t>Titre de la première partie</a:t>
            </a:r>
          </a:p>
        </p:txBody>
      </p:sp>
      <p:sp>
        <p:nvSpPr>
          <p:cNvPr id="15" name="ZoneTexte 14"/>
          <p:cNvSpPr txBox="1"/>
          <p:nvPr userDrawn="1"/>
        </p:nvSpPr>
        <p:spPr>
          <a:xfrm>
            <a:off x="3220745" y="4139387"/>
            <a:ext cx="6400031" cy="1661993"/>
          </a:xfrm>
          <a:prstGeom prst="rect">
            <a:avLst/>
          </a:prstGeom>
          <a:noFill/>
        </p:spPr>
        <p:txBody>
          <a:bodyPr wrap="square" rtlCol="0">
            <a:spAutoFit/>
          </a:bodyPr>
          <a:lstStyle/>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1.1 Liste des sous-sections (sous-titre 1)</a:t>
            </a:r>
          </a:p>
          <a:p>
            <a:endParaRPr lang="fr-FR" sz="1800" dirty="0">
              <a:solidFill>
                <a:srgbClr val="0053A1"/>
              </a:solidFill>
              <a:latin typeface="Arial" panose="020B0604020202020204" pitchFamily="34" charset="0"/>
              <a:cs typeface="Arial" panose="020B0604020202020204" pitchFamily="34" charset="0"/>
            </a:endParaRPr>
          </a:p>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1.2 Liste des sous-sections (sous-titre 1)</a:t>
            </a:r>
          </a:p>
          <a:p>
            <a:endParaRPr lang="fr-FR" sz="1800" dirty="0">
              <a:solidFill>
                <a:srgbClr val="0053A1"/>
              </a:solidFill>
              <a:latin typeface="Arial" panose="020B0604020202020204" pitchFamily="34" charset="0"/>
              <a:cs typeface="Arial" panose="020B0604020202020204" pitchFamily="34" charset="0"/>
            </a:endParaRPr>
          </a:p>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1.3 Liste des sous-sections (sous-titre 1)</a:t>
            </a:r>
          </a:p>
          <a:p>
            <a:endParaRPr lang="fr-FR" sz="1200" dirty="0"/>
          </a:p>
        </p:txBody>
      </p:sp>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598" y="2976747"/>
            <a:ext cx="3378631" cy="3378631"/>
          </a:xfrm>
          <a:prstGeom prst="rect">
            <a:avLst/>
          </a:prstGeom>
        </p:spPr>
      </p:pic>
      <p:sp>
        <p:nvSpPr>
          <p:cNvPr id="18" name="Espace réservé du pied de page 4"/>
          <p:cNvSpPr txBox="1">
            <a:spLocks/>
          </p:cNvSpPr>
          <p:nvPr userDrawn="1"/>
        </p:nvSpPr>
        <p:spPr>
          <a:xfrm>
            <a:off x="8060920" y="6510861"/>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
        <p:nvSpPr>
          <p:cNvPr id="19" name="Espace réservé du pied de page 4"/>
          <p:cNvSpPr txBox="1">
            <a:spLocks/>
          </p:cNvSpPr>
          <p:nvPr userDrawn="1"/>
        </p:nvSpPr>
        <p:spPr>
          <a:xfrm>
            <a:off x="-74510" y="6492875"/>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Tree>
    <p:extLst>
      <p:ext uri="{BB962C8B-B14F-4D97-AF65-F5344CB8AC3E}">
        <p14:creationId xmlns:p14="http://schemas.microsoft.com/office/powerpoint/2010/main" val="1132787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680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725521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3583436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1343923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5" name="Espace réservé du pied de page 4"/>
          <p:cNvSpPr>
            <a:spLocks noGrp="1"/>
          </p:cNvSpPr>
          <p:nvPr>
            <p:ph type="ftr" sz="quarter" idx="11"/>
          </p:nvPr>
        </p:nvSpPr>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1638796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2712441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p:txBody>
          <a:bodyPr/>
          <a:lstStyle/>
          <a:p>
            <a:fld id="{2CE00AA1-E540-4D63-A28F-418A2C4690E4}" type="slidenum">
              <a:rPr lang="fr-FR" smtClean="0"/>
              <a:t>‹N°›</a:t>
            </a:fld>
            <a:endParaRPr lang="fr-F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334302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1492657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966957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1694426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3685051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38825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1799771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14" name="ZoneTexte 13"/>
          <p:cNvSpPr txBox="1"/>
          <p:nvPr userDrawn="1"/>
        </p:nvSpPr>
        <p:spPr>
          <a:xfrm>
            <a:off x="2512049" y="1936154"/>
            <a:ext cx="7110484" cy="923330"/>
          </a:xfrm>
          <a:prstGeom prst="rect">
            <a:avLst/>
          </a:prstGeom>
          <a:noFill/>
        </p:spPr>
        <p:txBody>
          <a:bodyPr wrap="square" rtlCol="0">
            <a:spAutoFit/>
          </a:bodyPr>
          <a:lstStyle/>
          <a:p>
            <a:pPr algn="ctr"/>
            <a:r>
              <a:rPr lang="fr-FR" sz="2700" b="1" dirty="0">
                <a:solidFill>
                  <a:schemeClr val="bg1"/>
                </a:solidFill>
                <a:latin typeface="Arial" panose="020B0604020202020204" pitchFamily="34" charset="0"/>
                <a:cs typeface="Arial" panose="020B0604020202020204" pitchFamily="34" charset="0"/>
              </a:rPr>
              <a:t>Partie 1 </a:t>
            </a:r>
          </a:p>
          <a:p>
            <a:pPr algn="ctr"/>
            <a:r>
              <a:rPr lang="fr-FR" sz="2700" dirty="0">
                <a:solidFill>
                  <a:schemeClr val="bg1"/>
                </a:solidFill>
                <a:latin typeface="Arial" panose="020B0604020202020204" pitchFamily="34" charset="0"/>
                <a:cs typeface="Arial" panose="020B0604020202020204" pitchFamily="34" charset="0"/>
              </a:rPr>
              <a:t>Titre de la première partie</a:t>
            </a:r>
          </a:p>
        </p:txBody>
      </p:sp>
      <p:sp>
        <p:nvSpPr>
          <p:cNvPr id="15" name="ZoneTexte 14"/>
          <p:cNvSpPr txBox="1"/>
          <p:nvPr userDrawn="1"/>
        </p:nvSpPr>
        <p:spPr>
          <a:xfrm>
            <a:off x="3220745" y="4139387"/>
            <a:ext cx="6400031" cy="1661993"/>
          </a:xfrm>
          <a:prstGeom prst="rect">
            <a:avLst/>
          </a:prstGeom>
          <a:noFill/>
        </p:spPr>
        <p:txBody>
          <a:bodyPr wrap="square" rtlCol="0">
            <a:spAutoFit/>
          </a:bodyPr>
          <a:lstStyle/>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1.1 Liste des sous-sections (sous-titre 1)</a:t>
            </a:r>
          </a:p>
          <a:p>
            <a:endParaRPr lang="fr-FR" sz="1800" dirty="0">
              <a:solidFill>
                <a:srgbClr val="0053A1"/>
              </a:solidFill>
              <a:latin typeface="Arial" panose="020B0604020202020204" pitchFamily="34" charset="0"/>
              <a:cs typeface="Arial" panose="020B0604020202020204" pitchFamily="34" charset="0"/>
            </a:endParaRPr>
          </a:p>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1.2 Liste des sous-sections (sous-titre 1)</a:t>
            </a:r>
          </a:p>
          <a:p>
            <a:endParaRPr lang="fr-FR" sz="1800" dirty="0">
              <a:solidFill>
                <a:srgbClr val="0053A1"/>
              </a:solidFill>
              <a:latin typeface="Arial" panose="020B0604020202020204" pitchFamily="34" charset="0"/>
              <a:cs typeface="Arial" panose="020B0604020202020204" pitchFamily="34" charset="0"/>
            </a:endParaRPr>
          </a:p>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1.3 Liste des sous-sections (sous-titre 1)</a:t>
            </a:r>
          </a:p>
          <a:p>
            <a:endParaRPr lang="fr-FR" sz="1200" dirty="0"/>
          </a:p>
        </p:txBody>
      </p:sp>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598" y="2976747"/>
            <a:ext cx="3378631" cy="3378631"/>
          </a:xfrm>
          <a:prstGeom prst="rect">
            <a:avLst/>
          </a:prstGeom>
        </p:spPr>
      </p:pic>
    </p:spTree>
    <p:extLst>
      <p:ext uri="{BB962C8B-B14F-4D97-AF65-F5344CB8AC3E}">
        <p14:creationId xmlns:p14="http://schemas.microsoft.com/office/powerpoint/2010/main" val="3698086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422515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r>
              <a:rPr lang="fr-FR"/>
              <a:t>Copyright © CDFH - Tous droits d'utilisation et de traduction réservés</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32003593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739621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1907336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973450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2167223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p:txBody>
          <a:bodyPr/>
          <a:lstStyle/>
          <a:p>
            <a:fld id="{2CE00AA1-E540-4D63-A28F-418A2C4690E4}" type="slidenum">
              <a:rPr lang="fr-FR" smtClean="0"/>
              <a:t>‹N°›</a:t>
            </a:fld>
            <a:endParaRPr lang="fr-FR"/>
          </a:p>
        </p:txBody>
      </p:sp>
      <p:sp>
        <p:nvSpPr>
          <p:cNvPr id="12"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015161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586898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110305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3997835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33852266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18348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r>
              <a:rPr lang="fr-FR"/>
              <a:t>Copyright © CDFH - Tous droits d'utilisation et de traduction réservés</a:t>
            </a:r>
          </a:p>
        </p:txBody>
      </p:sp>
      <p:sp>
        <p:nvSpPr>
          <p:cNvPr id="9" name="Espace réservé du numéro de diapositive 8"/>
          <p:cNvSpPr>
            <a:spLocks noGrp="1"/>
          </p:cNvSpPr>
          <p:nvPr>
            <p:ph type="sldNum" sz="quarter" idx="12"/>
          </p:nvPr>
        </p:nvSpPr>
        <p:spPr/>
        <p:txBody>
          <a:bodyPr/>
          <a:lstStyle/>
          <a:p>
            <a:fld id="{2CE00AA1-E540-4D63-A28F-418A2C4690E4}" type="slidenum">
              <a:rPr lang="fr-FR" smtClean="0"/>
              <a:t>‹N°›</a:t>
            </a:fld>
            <a:endParaRPr lang="fr-F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220247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2072461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pPr/>
              <a:t>‹N°›</a:t>
            </a:fld>
            <a:endParaRPr lang="fr-FR" dirty="0"/>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14" name="ZoneTexte 13"/>
          <p:cNvSpPr txBox="1"/>
          <p:nvPr userDrawn="1"/>
        </p:nvSpPr>
        <p:spPr>
          <a:xfrm>
            <a:off x="2512049" y="1936154"/>
            <a:ext cx="7110484" cy="923330"/>
          </a:xfrm>
          <a:prstGeom prst="rect">
            <a:avLst/>
          </a:prstGeom>
          <a:noFill/>
        </p:spPr>
        <p:txBody>
          <a:bodyPr wrap="square" rtlCol="0">
            <a:spAutoFit/>
          </a:bodyPr>
          <a:lstStyle/>
          <a:p>
            <a:pPr algn="ctr"/>
            <a:r>
              <a:rPr lang="fr-FR" sz="2700" b="1" dirty="0">
                <a:solidFill>
                  <a:schemeClr val="bg1"/>
                </a:solidFill>
                <a:latin typeface="Arial" panose="020B0604020202020204" pitchFamily="34" charset="0"/>
                <a:cs typeface="Arial" panose="020B0604020202020204" pitchFamily="34" charset="0"/>
              </a:rPr>
              <a:t>Partie 1 </a:t>
            </a:r>
          </a:p>
          <a:p>
            <a:pPr algn="ctr"/>
            <a:r>
              <a:rPr lang="fr-FR" sz="2700" dirty="0">
                <a:solidFill>
                  <a:schemeClr val="bg1"/>
                </a:solidFill>
                <a:latin typeface="Arial" panose="020B0604020202020204" pitchFamily="34" charset="0"/>
                <a:cs typeface="Arial" panose="020B0604020202020204" pitchFamily="34" charset="0"/>
              </a:rPr>
              <a:t>Titre de la première partie</a:t>
            </a:r>
          </a:p>
        </p:txBody>
      </p:sp>
      <p:sp>
        <p:nvSpPr>
          <p:cNvPr id="15" name="ZoneTexte 14"/>
          <p:cNvSpPr txBox="1"/>
          <p:nvPr userDrawn="1"/>
        </p:nvSpPr>
        <p:spPr>
          <a:xfrm>
            <a:off x="3220745" y="4139387"/>
            <a:ext cx="6400031" cy="1661993"/>
          </a:xfrm>
          <a:prstGeom prst="rect">
            <a:avLst/>
          </a:prstGeom>
          <a:noFill/>
        </p:spPr>
        <p:txBody>
          <a:bodyPr wrap="square" rtlCol="0">
            <a:spAutoFit/>
          </a:bodyPr>
          <a:lstStyle/>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1.1 Liste des sous-sections (sous-titre 1)</a:t>
            </a:r>
          </a:p>
          <a:p>
            <a:endParaRPr lang="fr-FR" sz="1800" dirty="0">
              <a:solidFill>
                <a:srgbClr val="0053A1"/>
              </a:solidFill>
              <a:latin typeface="Arial" panose="020B0604020202020204" pitchFamily="34" charset="0"/>
              <a:cs typeface="Arial" panose="020B0604020202020204" pitchFamily="34" charset="0"/>
            </a:endParaRPr>
          </a:p>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1.2 Liste des sous-sections (sous-titre 1)</a:t>
            </a:r>
          </a:p>
          <a:p>
            <a:endParaRPr lang="fr-FR" sz="1800" dirty="0">
              <a:solidFill>
                <a:srgbClr val="0053A1"/>
              </a:solidFill>
              <a:latin typeface="Arial" panose="020B0604020202020204" pitchFamily="34" charset="0"/>
              <a:cs typeface="Arial" panose="020B0604020202020204" pitchFamily="34" charset="0"/>
            </a:endParaRPr>
          </a:p>
          <a:p>
            <a:pPr marL="257175" indent="-257175">
              <a:buBlip>
                <a:blip r:embed="rId3"/>
              </a:buBlip>
            </a:pPr>
            <a:r>
              <a:rPr lang="fr-FR" sz="1800" dirty="0">
                <a:solidFill>
                  <a:srgbClr val="0053A1"/>
                </a:solidFill>
                <a:latin typeface="Arial" panose="020B0604020202020204" pitchFamily="34" charset="0"/>
                <a:cs typeface="Arial" panose="020B0604020202020204" pitchFamily="34" charset="0"/>
              </a:rPr>
              <a:t>1.3 Liste des sous-sections (sous-titre 1)</a:t>
            </a:r>
          </a:p>
          <a:p>
            <a:endParaRPr lang="fr-FR" sz="1200" dirty="0"/>
          </a:p>
        </p:txBody>
      </p:sp>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598" y="2976747"/>
            <a:ext cx="3378631" cy="3378631"/>
          </a:xfrm>
          <a:prstGeom prst="rect">
            <a:avLst/>
          </a:prstGeom>
        </p:spPr>
      </p:pic>
    </p:spTree>
    <p:extLst>
      <p:ext uri="{BB962C8B-B14F-4D97-AF65-F5344CB8AC3E}">
        <p14:creationId xmlns:p14="http://schemas.microsoft.com/office/powerpoint/2010/main" val="4015339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1131307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886644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2898084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2926857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3057746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428513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23592732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47381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pied de page 3"/>
          <p:cNvSpPr>
            <a:spLocks noGrp="1"/>
          </p:cNvSpPr>
          <p:nvPr>
            <p:ph type="ftr" sz="quarter" idx="11"/>
          </p:nvPr>
        </p:nvSpPr>
        <p:spPr>
          <a:xfrm>
            <a:off x="166128" y="6480661"/>
            <a:ext cx="4114800" cy="365125"/>
          </a:xfrm>
        </p:spPr>
        <p:txBody>
          <a:bodyPr/>
          <a:lstStyle/>
          <a:p>
            <a:r>
              <a:rPr lang="fr-FR"/>
              <a:t>Copyright © CDFH - Tous droits d'utilisation et de traduction réservés</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t>‹N°›</a:t>
            </a:fld>
            <a:endParaRPr lang="fr-FR"/>
          </a:p>
        </p:txBody>
      </p:sp>
      <p:sp>
        <p:nvSpPr>
          <p:cNvPr id="7" name="Espace réservé du pied de page 4"/>
          <p:cNvSpPr txBox="1">
            <a:spLocks/>
          </p:cNvSpPr>
          <p:nvPr userDrawn="1"/>
        </p:nvSpPr>
        <p:spPr>
          <a:xfrm>
            <a:off x="7242771" y="6510861"/>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37758776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3124724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1559694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pPr/>
              <a:t>‹N°›</a:t>
            </a:fld>
            <a:endParaRPr lang="fr-FR" dirty="0"/>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270940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pPr/>
              <a:t>‹N°›</a:t>
            </a:fld>
            <a:endParaRPr lang="fr-FR"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562936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pPr/>
              <a:t>‹N°›</a:t>
            </a:fld>
            <a:endParaRPr lang="fr-FR" dirty="0"/>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147965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36357221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35520842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a:prstGeom prst="rect">
            <a:avLst/>
          </a:prstGeo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t>‹N°›</a:t>
            </a:fld>
            <a:endParaRPr lang="fr-F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38998445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473286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p:txBody>
          <a:bodyPr/>
          <a:lstStyle/>
          <a:p>
            <a:fld id="{2CE00AA1-E540-4D63-A28F-418A2C4690E4}" type="slidenum">
              <a:rPr lang="fr-FR" smtClean="0"/>
              <a:t>‹N°›</a:t>
            </a:fld>
            <a:endParaRPr lang="fr-FR"/>
          </a:p>
        </p:txBody>
      </p:sp>
      <p:sp>
        <p:nvSpPr>
          <p:cNvPr id="1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7809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a:t>Copyright © CDFH - Tous droits d'utilisation et de traduction réservés</a:t>
            </a:r>
          </a:p>
        </p:txBody>
      </p:sp>
      <p:sp>
        <p:nvSpPr>
          <p:cNvPr id="4" name="Espace réservé du numéro de diapositive 3"/>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1807381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35863967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8934994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13543192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3334751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3713381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53550" y="6356352"/>
            <a:ext cx="2743200" cy="365125"/>
          </a:xfrm>
          <a:prstGeom prst="rect">
            <a:avLst/>
          </a:prstGeom>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1475703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a:prstGeom prst="rect">
            <a:avLst/>
          </a:prstGeo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53550" y="6356352"/>
            <a:ext cx="2743200" cy="365125"/>
          </a:xfrm>
          <a:prstGeom prst="rect">
            <a:avLst/>
          </a:prstGeom>
        </p:spPr>
        <p:txBody>
          <a:bodyPr/>
          <a:lstStyle/>
          <a:p>
            <a:fld id="{2CE00AA1-E540-4D63-A28F-418A2C4690E4}" type="slidenum">
              <a:rPr lang="fr-FR" smtClean="0"/>
              <a:t>‹N°›</a:t>
            </a:fld>
            <a:endParaRPr lang="fr-F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9498988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53550" y="6356352"/>
            <a:ext cx="2743200" cy="365125"/>
          </a:xfrm>
          <a:prstGeom prst="rect">
            <a:avLst/>
          </a:prstGeom>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29423614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53550" y="6356352"/>
            <a:ext cx="2743200" cy="365125"/>
          </a:xfrm>
          <a:prstGeom prst="rect">
            <a:avLst/>
          </a:prstGeom>
        </p:spPr>
        <p:txBody>
          <a:bodyPr/>
          <a:lstStyle/>
          <a:p>
            <a:fld id="{2CE00AA1-E540-4D63-A28F-418A2C4690E4}" type="slidenum">
              <a:rPr lang="fr-FR" smtClean="0"/>
              <a:t>‹N°›</a:t>
            </a:fld>
            <a:endParaRPr lang="fr-FR"/>
          </a:p>
        </p:txBody>
      </p:sp>
      <p:sp>
        <p:nvSpPr>
          <p:cNvPr id="1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4924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5" name="Espace réservé du numéro de diapositive 4"/>
          <p:cNvSpPr>
            <a:spLocks noGrp="1"/>
          </p:cNvSpPr>
          <p:nvPr>
            <p:ph type="sldNum" sz="quarter" idx="12"/>
          </p:nvPr>
        </p:nvSpPr>
        <p:spPr>
          <a:xfrm>
            <a:off x="9353550" y="6356352"/>
            <a:ext cx="2743200" cy="365125"/>
          </a:xfrm>
          <a:prstGeom prst="rect">
            <a:avLst/>
          </a:prstGeom>
        </p:spPr>
        <p:txBody>
          <a:bodyPr/>
          <a:lstStyle/>
          <a:p>
            <a:fld id="{2CE00AA1-E540-4D63-A28F-418A2C4690E4}" type="slidenum">
              <a:rPr lang="fr-FR" smtClean="0"/>
              <a:t>‹N°›</a:t>
            </a:fld>
            <a:endParaRPr lang="fr-FR"/>
          </a:p>
        </p:txBody>
      </p:sp>
    </p:spTree>
    <p:extLst>
      <p:ext uri="{BB962C8B-B14F-4D97-AF65-F5344CB8AC3E}">
        <p14:creationId xmlns:p14="http://schemas.microsoft.com/office/powerpoint/2010/main" val="3274726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6" name="Espace réservé du pied de page 5"/>
          <p:cNvSpPr>
            <a:spLocks noGrp="1"/>
          </p:cNvSpPr>
          <p:nvPr>
            <p:ph type="ftr" sz="quarter" idx="11"/>
          </p:nvPr>
        </p:nvSpPr>
        <p:spPr/>
        <p:txBody>
          <a:bodyPr/>
          <a:lstStyle/>
          <a:p>
            <a:r>
              <a:rPr lang="fr-FR"/>
              <a:t>Copyright © CDFH - Tous droits d'utilisation et de traduction réservés</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12729532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53550" y="6356352"/>
            <a:ext cx="2743200" cy="365125"/>
          </a:xfrm>
          <a:prstGeom prst="rect">
            <a:avLst/>
          </a:prstGeom>
        </p:spPr>
        <p:txBody>
          <a:bodyPr/>
          <a:lstStyle/>
          <a:p>
            <a:fld id="{2CE00AA1-E540-4D63-A28F-418A2C4690E4}" type="slidenum">
              <a:rPr lang="fr-FR" smtClean="0"/>
              <a:t>‹N°›</a:t>
            </a:fld>
            <a:endParaRPr lang="fr-FR"/>
          </a:p>
        </p:txBody>
      </p:sp>
      <p:sp>
        <p:nvSpPr>
          <p:cNvPr id="7"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74217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53550" y="6356352"/>
            <a:ext cx="2743200" cy="365125"/>
          </a:xfrm>
          <a:prstGeom prst="rect">
            <a:avLst/>
          </a:prstGeom>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36531851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53550" y="6356352"/>
            <a:ext cx="2743200" cy="365125"/>
          </a:xfrm>
          <a:prstGeom prst="rect">
            <a:avLst/>
          </a:prstGeom>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28304307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1110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solidFill>
                  <a:srgbClr val="4472C4">
                    <a:lumMod val="75000"/>
                  </a:srgbClr>
                </a:solidFill>
              </a:rPr>
              <a:t>Modifiez le style du titre</a:t>
            </a:r>
          </a:p>
        </p:txBody>
      </p:sp>
      <p:pic>
        <p:nvPicPr>
          <p:cNvPr id="5" name="Image 7"/>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7" name="Espace réservé de la date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fr-FR">
              <a:solidFill>
                <a:srgbClr val="4472C4">
                  <a:lumMod val="75000"/>
                </a:srgbClr>
              </a:solidFill>
            </a:endParaRPr>
          </a:p>
        </p:txBody>
      </p:sp>
      <p:sp>
        <p:nvSpPr>
          <p:cNvPr id="8" name="Espace réservé du pied de page 4"/>
          <p:cNvSpPr>
            <a:spLocks noGrp="1"/>
          </p:cNvSpPr>
          <p:nvPr>
            <p:ph type="ftr" sz="quarter" idx="11"/>
          </p:nvPr>
        </p:nvSpPr>
        <p:spPr>
          <a:xfrm>
            <a:off x="-560388" y="6538913"/>
            <a:ext cx="4114801" cy="365125"/>
          </a:xfrm>
          <a:prstGeom prst="rect">
            <a:avLst/>
          </a:prstGeom>
        </p:spPr>
        <p:txBody>
          <a:bodyPr/>
          <a:lstStyle>
            <a:lvl1pPr>
              <a:defRPr/>
            </a:lvl1pPr>
          </a:lstStyle>
          <a:p>
            <a:pPr>
              <a:defRPr/>
            </a:pPr>
            <a:r>
              <a:rPr lang="fr-FR">
                <a:solidFill>
                  <a:prstClr val="black">
                    <a:tint val="75000"/>
                  </a:prstClr>
                </a:solidFill>
              </a:rPr>
              <a:t>Copyright © CDFH - Tous droits d'utilisation et de traduction réservés</a:t>
            </a:r>
          </a:p>
        </p:txBody>
      </p:sp>
      <p:sp>
        <p:nvSpPr>
          <p:cNvPr id="9" name="Espace réservé du numéro de diapositive 5"/>
          <p:cNvSpPr>
            <a:spLocks noGrp="1"/>
          </p:cNvSpPr>
          <p:nvPr>
            <p:ph type="sldNum" sz="quarter" idx="12"/>
          </p:nvPr>
        </p:nvSpPr>
        <p:spPr>
          <a:xfrm>
            <a:off x="9223375" y="6432550"/>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5F0BE2D3-BBFB-4AB7-8477-A5DDA4AD9682}"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37556693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a:extLst>
              <a:ext uri="{28A0092B-C50C-407E-A947-70E740481C1C}">
                <a14:useLocalDpi xmlns:a14="http://schemas.microsoft.com/office/drawing/2010/main" val="0"/>
              </a:ext>
            </a:extLst>
          </a:blip>
          <a:srcRect l="55632" t="46207"/>
          <a:stretch>
            <a:fillRect/>
          </a:stretch>
        </p:blipFill>
        <p:spPr bwMode="auto">
          <a:xfrm>
            <a:off x="7729538" y="3813175"/>
            <a:ext cx="4462462"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5"/>
          <p:cNvSpPr txBox="1">
            <a:spLocks/>
          </p:cNvSpPr>
          <p:nvPr userDrawn="1"/>
        </p:nvSpPr>
        <p:spPr>
          <a:xfrm>
            <a:off x="9280525" y="6492875"/>
            <a:ext cx="2743200" cy="365125"/>
          </a:xfrm>
          <a:prstGeom prst="rect">
            <a:avLst/>
          </a:prstGeom>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fld id="{1D2A6100-96AC-4C89-A294-A57440380723}" type="slidenum">
              <a:rPr lang="fr-FR" altLang="fr-FR" sz="900">
                <a:solidFill>
                  <a:prstClr val="black"/>
                </a:solidFill>
                <a:cs typeface="Arial" panose="020B0604020202020204" pitchFamily="34" charset="0"/>
              </a:rPr>
              <a:pPr algn="r"/>
              <a:t>‹N°›</a:t>
            </a:fld>
            <a:endParaRPr lang="fr-FR" altLang="fr-FR" sz="900">
              <a:solidFill>
                <a:prstClr val="black"/>
              </a:solidFill>
              <a:cs typeface="Arial" panose="020B0604020202020204" pitchFamily="34" charset="0"/>
            </a:endParaRPr>
          </a:p>
        </p:txBody>
      </p:sp>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3"/>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10221299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solidFill>
                  <a:srgbClr val="4472C4">
                    <a:lumMod val="75000"/>
                  </a:srgbClr>
                </a:solidFill>
              </a:rPr>
              <a:t>Modifiez le style du titre</a:t>
            </a:r>
          </a:p>
        </p:txBody>
      </p:sp>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23796959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054120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3594452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Tree>
    <p:extLst>
      <p:ext uri="{BB962C8B-B14F-4D97-AF65-F5344CB8AC3E}">
        <p14:creationId xmlns:p14="http://schemas.microsoft.com/office/powerpoint/2010/main" val="3252180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6" name="Espace réservé du pied de page 5"/>
          <p:cNvSpPr>
            <a:spLocks noGrp="1"/>
          </p:cNvSpPr>
          <p:nvPr>
            <p:ph type="ftr" sz="quarter" idx="11"/>
          </p:nvPr>
        </p:nvSpPr>
        <p:spPr/>
        <p:txBody>
          <a:bodyPr/>
          <a:lstStyle/>
          <a:p>
            <a:r>
              <a:rPr lang="fr-FR"/>
              <a:t>Copyright © CDFH - Tous droits d'utilisation et de traduction réservés</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t>‹N°›</a:t>
            </a:fld>
            <a:endParaRPr lang="fr-F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t>Modifiez le style du titre</a:t>
            </a:r>
          </a:p>
        </p:txBody>
      </p:sp>
    </p:spTree>
    <p:extLst>
      <p:ext uri="{BB962C8B-B14F-4D97-AF65-F5344CB8AC3E}">
        <p14:creationId xmlns:p14="http://schemas.microsoft.com/office/powerpoint/2010/main" val="2414917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7182189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solidFill>
                  <a:srgbClr val="4472C4">
                    <a:lumMod val="75000"/>
                  </a:srgbClr>
                </a:solidFill>
              </a:rPr>
              <a:t>Modifiez le style du titre</a:t>
            </a:r>
          </a:p>
        </p:txBody>
      </p:sp>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Tree>
    <p:extLst>
      <p:ext uri="{BB962C8B-B14F-4D97-AF65-F5344CB8AC3E}">
        <p14:creationId xmlns:p14="http://schemas.microsoft.com/office/powerpoint/2010/main" val="3039758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solidFill>
                  <a:srgbClr val="4472C4">
                    <a:lumMod val="75000"/>
                  </a:srgbClr>
                </a:solidFill>
              </a:rPr>
              <a:t>Modifiez le style du titre</a:t>
            </a:r>
          </a:p>
        </p:txBody>
      </p:sp>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Tree>
    <p:extLst>
      <p:ext uri="{BB962C8B-B14F-4D97-AF65-F5344CB8AC3E}">
        <p14:creationId xmlns:p14="http://schemas.microsoft.com/office/powerpoint/2010/main" val="6939154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2" name="Pentagone 23"/>
          <p:cNvSpPr/>
          <p:nvPr userDrawn="1"/>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prstClr val="white"/>
              </a:solidFill>
            </a:endParaRPr>
          </a:p>
        </p:txBody>
      </p:sp>
      <p:sp>
        <p:nvSpPr>
          <p:cNvPr id="13" name="ZoneTexte 24"/>
          <p:cNvSpPr txBox="1"/>
          <p:nvPr userDrawn="1"/>
        </p:nvSpPr>
        <p:spPr>
          <a:xfrm>
            <a:off x="9982200" y="995363"/>
            <a:ext cx="1728788" cy="577850"/>
          </a:xfrm>
          <a:prstGeom prst="rect">
            <a:avLst/>
          </a:prstGeom>
          <a:noFill/>
        </p:spPr>
        <p:txBody>
          <a:bodyPr>
            <a:spAutoFit/>
          </a:bodyPr>
          <a:lstStyle/>
          <a:p>
            <a:pPr algn="ctr">
              <a:defRPr/>
            </a:pPr>
            <a:r>
              <a:rPr lang="fr-FR" sz="1050" i="1" dirty="0">
                <a:solidFill>
                  <a:srgbClr val="0053A1"/>
                </a:solidFill>
              </a:rPr>
              <a:t>Arbre décisionnel à télécharger sur votre espace www.cdfh.fr</a:t>
            </a:r>
          </a:p>
        </p:txBody>
      </p:sp>
      <p:pic>
        <p:nvPicPr>
          <p:cNvPr id="14" name="Image 2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3"/>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en-US" dirty="0"/>
              <a:t>Cliquez pour modifier les styles du texte du masque</a:t>
            </a:r>
          </a:p>
        </p:txBody>
      </p:sp>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40694651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1887408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prstClr val="white"/>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prstClr val="white"/>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8325" y="6516688"/>
            <a:ext cx="126015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1346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7206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4982503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05606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068119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theme" Target="../theme/theme10.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image" Target="../media/image2.png"/><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image" Target="../media/image1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image" Target="../media/image2.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image" Target="../media/image14.png"/><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image" Target="../media/image2.png"/><Relationship Id="rId5" Type="http://schemas.openxmlformats.org/officeDocument/2006/relationships/slideLayout" Target="../slideLayouts/slideLayout148.xml"/><Relationship Id="rId10" Type="http://schemas.openxmlformats.org/officeDocument/2006/relationships/image" Target="../media/image14.png"/><Relationship Id="rId4" Type="http://schemas.openxmlformats.org/officeDocument/2006/relationships/slideLayout" Target="../slideLayouts/slideLayout147.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2.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image" Target="../media/image2.png"/><Relationship Id="rId5" Type="http://schemas.openxmlformats.org/officeDocument/2006/relationships/slideLayout" Target="../slideLayouts/slideLayout172.xml"/><Relationship Id="rId10" Type="http://schemas.openxmlformats.org/officeDocument/2006/relationships/theme" Target="../theme/theme15.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3.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4.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2.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2.png"/><Relationship Id="rId5" Type="http://schemas.openxmlformats.org/officeDocument/2006/relationships/slideLayout" Target="../slideLayouts/slideLayout70.xml"/><Relationship Id="rId10" Type="http://schemas.openxmlformats.org/officeDocument/2006/relationships/theme" Target="../theme/theme6.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10" Type="http://schemas.openxmlformats.org/officeDocument/2006/relationships/theme" Target="../theme/theme7.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2.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image" Target="../media/image2.png"/><Relationship Id="rId2" Type="http://schemas.openxmlformats.org/officeDocument/2006/relationships/slideLayout" Target="../slideLayouts/slideLayout98.xml"/><Relationship Id="rId16" Type="http://schemas.openxmlformats.org/officeDocument/2006/relationships/image" Target="../media/image14.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5" name="Espace réservé du pied de page 4"/>
          <p:cNvSpPr>
            <a:spLocks noGrp="1"/>
          </p:cNvSpPr>
          <p:nvPr>
            <p:ph type="ftr" sz="quarter" idx="3"/>
          </p:nvPr>
        </p:nvSpPr>
        <p:spPr>
          <a:xfrm>
            <a:off x="60244" y="648066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dirty="0"/>
              <a:t>Copyright © CDFH - Tous droits d'utilisation et de traduction réservés</a:t>
            </a:r>
          </a:p>
        </p:txBody>
      </p:sp>
      <p:sp>
        <p:nvSpPr>
          <p:cNvPr id="6" name="Espace réservé du numéro de diapositive 5"/>
          <p:cNvSpPr>
            <a:spLocks noGrp="1"/>
          </p:cNvSpPr>
          <p:nvPr>
            <p:ph type="sldNum" sz="quarter" idx="4"/>
          </p:nvPr>
        </p:nvSpPr>
        <p:spPr>
          <a:xfrm>
            <a:off x="11232682" y="6319837"/>
            <a:ext cx="787868" cy="391653"/>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fld id="{2CE00AA1-E540-4D63-A28F-418A2C4690E4}" type="slidenum">
              <a:rPr lang="fr-FR" smtClean="0"/>
              <a:pPr/>
              <a:t>‹N°›</a:t>
            </a:fld>
            <a:endParaRPr lang="fr-FR" dirty="0"/>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4"/>
          <p:cNvSpPr txBox="1">
            <a:spLocks/>
          </p:cNvSpPr>
          <p:nvPr userDrawn="1"/>
        </p:nvSpPr>
        <p:spPr>
          <a:xfrm>
            <a:off x="7242771" y="6510861"/>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1562620461"/>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 id="2147485006"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4514" name="Image 2"/>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3175" y="9625"/>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C52F040-8AFC-4809-AB9E-94301357755B}"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200">
              <a:solidFill>
                <a:srgbClr val="95C41D"/>
              </a:solidFill>
            </a:endParaRPr>
          </a:p>
        </p:txBody>
      </p:sp>
      <p:sp>
        <p:nvSpPr>
          <p:cNvPr id="6451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200">
              <a:solidFill>
                <a:srgbClr val="FFFFFF"/>
              </a:solidFill>
            </a:endParaRPr>
          </a:p>
        </p:txBody>
      </p:sp>
      <p:pic>
        <p:nvPicPr>
          <p:cNvPr id="64519" name="Image 11"/>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9"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3819715743"/>
      </p:ext>
    </p:extLst>
  </p:cSld>
  <p:clrMap bg1="lt1" tx1="dk1" bg2="lt2" tx2="dk2" accent1="accent1" accent2="accent2" accent3="accent3" accent4="accent4" accent5="accent5" accent6="accent6" hlink="hlink" folHlink="folHlink"/>
  <p:sldLayoutIdLst>
    <p:sldLayoutId id="2147484974" r:id="rId1"/>
    <p:sldLayoutId id="2147484975" r:id="rId2"/>
    <p:sldLayoutId id="2147484976" r:id="rId3"/>
    <p:sldLayoutId id="2147484977" r:id="rId4"/>
    <p:sldLayoutId id="2147484978" r:id="rId5"/>
    <p:sldLayoutId id="2147484979" r:id="rId6"/>
    <p:sldLayoutId id="2147484980" r:id="rId7"/>
    <p:sldLayoutId id="2147484981" r:id="rId8"/>
    <p:sldLayoutId id="2147484982" r:id="rId9"/>
    <p:sldLayoutId id="2147484983" r:id="rId10"/>
    <p:sldLayoutId id="2147484984" r:id="rId11"/>
    <p:sldLayoutId id="2147484985" r:id="rId12"/>
    <p:sldLayoutId id="2147484986" r:id="rId13"/>
    <p:sldLayoutId id="2147484987" r:id="rId14"/>
    <p:sldLayoutId id="2147484988" r:id="rId15"/>
    <p:sldLayoutId id="2147484990" r:id="rId16"/>
    <p:sldLayoutId id="2147484992" r:id="rId17"/>
    <p:sldLayoutId id="2147485003" r:id="rId18"/>
    <p:sldLayoutId id="2147485004" r:id="rId19"/>
    <p:sldLayoutId id="2147485005" r:id="rId20"/>
  </p:sldLayoutIdLst>
  <p:hf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Image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5" y="9625"/>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44036"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44037"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p:txBody>
      </p:sp>
      <p:sp>
        <p:nvSpPr>
          <p:cNvPr id="6" name="Espace réservé du numéro de diapositive 5"/>
          <p:cNvSpPr>
            <a:spLocks noGrp="1"/>
          </p:cNvSpPr>
          <p:nvPr>
            <p:ph type="sldNum" sz="quarter" idx="4"/>
          </p:nvPr>
        </p:nvSpPr>
        <p:spPr>
          <a:xfrm>
            <a:off x="9188450" y="6480175"/>
            <a:ext cx="27432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900">
                <a:cs typeface="Arial" panose="020B0604020202020204" pitchFamily="34" charset="0"/>
              </a:defRPr>
            </a:lvl1pPr>
          </a:lstStyle>
          <a:p>
            <a:fld id="{2F1B2018-1CEC-4984-B8CE-E027AE6DD17B}" type="slidenum">
              <a:rPr lang="fr-FR" altLang="fr-FR">
                <a:solidFill>
                  <a:prstClr val="black"/>
                </a:solidFill>
              </a:rPr>
              <a:pPr/>
              <a:t>‹N°›</a:t>
            </a:fld>
            <a:endParaRPr lang="fr-FR" altLang="fr-FR">
              <a:solidFill>
                <a:prstClr val="black"/>
              </a:solidFill>
            </a:endParaRPr>
          </a:p>
        </p:txBody>
      </p:sp>
      <p:sp>
        <p:nvSpPr>
          <p:cNvPr id="9" name="Ellipse 8"/>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prstClr val="white"/>
              </a:solidFill>
            </a:endParaRPr>
          </a:p>
        </p:txBody>
      </p:sp>
      <p:pic>
        <p:nvPicPr>
          <p:cNvPr id="44042" name="Image 9"/>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
        <p:nvSpPr>
          <p:cNvPr id="12" name="Espace réservé du pied de page 4"/>
          <p:cNvSpPr txBox="1">
            <a:spLocks/>
          </p:cNvSpPr>
          <p:nvPr userDrawn="1"/>
        </p:nvSpPr>
        <p:spPr>
          <a:xfrm>
            <a:off x="60244" y="6567286"/>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Tree>
    <p:extLst>
      <p:ext uri="{BB962C8B-B14F-4D97-AF65-F5344CB8AC3E}">
        <p14:creationId xmlns:p14="http://schemas.microsoft.com/office/powerpoint/2010/main" val="2487352921"/>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hdr="0" dt="0"/>
  <p:txStyles>
    <p:titleStyle>
      <a:lvl1pPr algn="l" defTabSz="685800" rtl="0" fontAlgn="base">
        <a:lnSpc>
          <a:spcPct val="90000"/>
        </a:lnSpc>
        <a:spcBef>
          <a:spcPct val="0"/>
        </a:spcBef>
        <a:spcAft>
          <a:spcPct val="0"/>
        </a:spcAft>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2pPr>
      <a:lvl3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3pPr>
      <a:lvl4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4pPr>
      <a:lvl5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9pPr>
    </p:titleStyle>
    <p:bodyStyle>
      <a:lvl1pPr algn="l" defTabSz="685800" rtl="0" fontAlgn="base">
        <a:lnSpc>
          <a:spcPct val="90000"/>
        </a:lnSpc>
        <a:spcBef>
          <a:spcPts val="750"/>
        </a:spcBef>
        <a:spcAft>
          <a:spcPct val="0"/>
        </a:spcAft>
        <a:buFont typeface="Arial" panose="020B0604020202020204" pitchFamily="34" charset="0"/>
        <a:defRPr sz="2100" kern="1200">
          <a:solidFill>
            <a:srgbClr val="2F5597"/>
          </a:solidFill>
          <a:latin typeface="Arial" panose="020B0604020202020204" pitchFamily="34" charset="0"/>
          <a:ea typeface="+mn-ea"/>
          <a:cs typeface="Arial" panose="020B0604020202020204" pitchFamily="34" charset="0"/>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panose="020B0604020202020204" pitchFamily="34" charset="0"/>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047" y="9625"/>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34500" y="6319046"/>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prstClr val="white"/>
              </a:solidFill>
            </a:endParaRPr>
          </a:p>
        </p:txBody>
      </p:sp>
      <p:pic>
        <p:nvPicPr>
          <p:cNvPr id="10" name="Imag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12"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2237368186"/>
      </p:ext>
    </p:extLst>
  </p:cSld>
  <p:clrMap bg1="lt1" tx1="dk1" bg2="lt2" tx2="dk2" accent1="accent1" accent2="accent2" accent3="accent3" accent4="accent4" accent5="accent5" accent6="accent6" hlink="hlink" folHlink="folHlink"/>
  <p:sldLayoutIdLst>
    <p:sldLayoutId id="2147485022" r:id="rId1"/>
    <p:sldLayoutId id="2147485023" r:id="rId2"/>
    <p:sldLayoutId id="2147485024" r:id="rId3"/>
    <p:sldLayoutId id="2147485025" r:id="rId4"/>
    <p:sldLayoutId id="2147485026" r:id="rId5"/>
    <p:sldLayoutId id="2147485027" r:id="rId6"/>
    <p:sldLayoutId id="2147485028" r:id="rId7"/>
    <p:sldLayoutId id="2147485029"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8"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white">
                    <a:lumMod val="50000"/>
                  </a:prstClr>
                </a:solidFill>
              </a:rPr>
              <a:t>Copyright © CDFH - Tous droits d'utilisation et de traduction réservés</a:t>
            </a:r>
          </a:p>
        </p:txBody>
      </p:sp>
      <p:sp>
        <p:nvSpPr>
          <p:cNvPr id="9" name="Espace réservé du pied de page 3"/>
          <p:cNvSpPr txBox="1">
            <a:spLocks/>
          </p:cNvSpPr>
          <p:nvPr userDrawn="1"/>
        </p:nvSpPr>
        <p:spPr>
          <a:xfrm>
            <a:off x="9458686" y="656174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white">
                    <a:lumMod val="50000"/>
                  </a:prstClr>
                </a:solidFill>
              </a:rPr>
              <a:t>Les incontournables </a:t>
            </a:r>
            <a:r>
              <a:rPr lang="fr-FR" sz="1000" dirty="0">
                <a:solidFill>
                  <a:prstClr val="white">
                    <a:lumMod val="50000"/>
                  </a:prstClr>
                </a:solidFill>
              </a:rPr>
              <a:t>du</a:t>
            </a:r>
            <a:r>
              <a:rPr lang="fr-FR" sz="900" dirty="0">
                <a:solidFill>
                  <a:prstClr val="white">
                    <a:lumMod val="50000"/>
                  </a:prstClr>
                </a:solidFill>
              </a:rPr>
              <a:t> conseil</a:t>
            </a:r>
          </a:p>
        </p:txBody>
      </p:sp>
      <p:sp>
        <p:nvSpPr>
          <p:cNvPr id="10" name="Espace réservé du numéro de diapositive 5"/>
          <p:cNvSpPr txBox="1">
            <a:spLocks/>
          </p:cNvSpPr>
          <p:nvPr userDrawn="1"/>
        </p:nvSpPr>
        <p:spPr>
          <a:xfrm>
            <a:off x="9452160" y="6499787"/>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1987514658"/>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prstClr val="white"/>
              </a:solidFill>
            </a:endParaRP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4"/>
          <p:cNvSpPr txBox="1">
            <a:spLocks/>
          </p:cNvSpPr>
          <p:nvPr userDrawn="1"/>
        </p:nvSpPr>
        <p:spPr>
          <a:xfrm>
            <a:off x="8658225" y="6480661"/>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r>
              <a:rPr lang="fr-FR" dirty="0">
                <a:solidFill>
                  <a:prstClr val="black">
                    <a:tint val="75000"/>
                  </a:prstClr>
                </a:solidFill>
                <a:latin typeface="Arial" panose="020B0604020202020204" pitchFamily="34" charset="0"/>
              </a:rPr>
              <a:t>Les incontournables du conseil</a:t>
            </a:r>
          </a:p>
        </p:txBody>
      </p:sp>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543310478"/>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 id="2147485046" r:id="rId12"/>
    <p:sldLayoutId id="2147485047"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Copyright © CDFH - Tous droits d'utilisation et de traduction réservés</a:t>
            </a:r>
          </a:p>
        </p:txBody>
      </p:sp>
      <p:sp>
        <p:nvSpPr>
          <p:cNvPr id="13" name="Espace réservé du pied de page 3"/>
          <p:cNvSpPr txBox="1">
            <a:spLocks/>
          </p:cNvSpPr>
          <p:nvPr userDrawn="1"/>
        </p:nvSpPr>
        <p:spPr>
          <a:xfrm>
            <a:off x="9753600" y="6528927"/>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Les incontournables </a:t>
            </a:r>
            <a:r>
              <a:rPr lang="fr-FR" sz="1000" dirty="0">
                <a:solidFill>
                  <a:schemeClr val="bg1">
                    <a:lumMod val="50000"/>
                  </a:schemeClr>
                </a:solidFill>
              </a:rPr>
              <a:t>du</a:t>
            </a:r>
            <a:r>
              <a:rPr lang="fr-FR" sz="900" dirty="0">
                <a:solidFill>
                  <a:schemeClr val="bg1">
                    <a:lumMod val="50000"/>
                  </a:schemeClr>
                </a:solidFill>
              </a:rPr>
              <a:t> conseil</a:t>
            </a:r>
          </a:p>
        </p:txBody>
      </p:sp>
      <p:sp>
        <p:nvSpPr>
          <p:cNvPr id="14" name="Espace réservé du numéro de diapositive 5"/>
          <p:cNvSpPr txBox="1">
            <a:spLocks/>
          </p:cNvSpPr>
          <p:nvPr userDrawn="1"/>
        </p:nvSpPr>
        <p:spPr>
          <a:xfrm>
            <a:off x="11582397" y="6445997"/>
            <a:ext cx="510428"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2255267696"/>
      </p:ext>
    </p:extLst>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8" name="Espace réservé du pied de page 3"/>
          <p:cNvSpPr txBox="1">
            <a:spLocks/>
          </p:cNvSpPr>
          <p:nvPr userDrawn="1"/>
        </p:nvSpPr>
        <p:spPr>
          <a:xfrm>
            <a:off x="-25977" y="663061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Copyright © CDFH - Tous droits d'utilisation et de traduction réservés</a:t>
            </a:r>
          </a:p>
        </p:txBody>
      </p:sp>
      <p:sp>
        <p:nvSpPr>
          <p:cNvPr id="9" name="Espace réservé du pied de page 3"/>
          <p:cNvSpPr txBox="1">
            <a:spLocks/>
          </p:cNvSpPr>
          <p:nvPr userDrawn="1"/>
        </p:nvSpPr>
        <p:spPr>
          <a:xfrm>
            <a:off x="9458686" y="656174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schemeClr val="bg1">
                    <a:lumMod val="50000"/>
                  </a:schemeClr>
                </a:solidFill>
              </a:rPr>
              <a:t>Les incontournables </a:t>
            </a:r>
            <a:r>
              <a:rPr lang="fr-FR" sz="1000" dirty="0">
                <a:solidFill>
                  <a:schemeClr val="bg1">
                    <a:lumMod val="50000"/>
                  </a:schemeClr>
                </a:solidFill>
              </a:rPr>
              <a:t>du</a:t>
            </a:r>
            <a:r>
              <a:rPr lang="fr-FR" sz="900" dirty="0">
                <a:solidFill>
                  <a:schemeClr val="bg1">
                    <a:lumMod val="50000"/>
                  </a:schemeClr>
                </a:solidFill>
              </a:rPr>
              <a:t> conseil</a:t>
            </a:r>
          </a:p>
        </p:txBody>
      </p:sp>
      <p:sp>
        <p:nvSpPr>
          <p:cNvPr id="10" name="Espace réservé du numéro de diapositive 5"/>
          <p:cNvSpPr txBox="1">
            <a:spLocks/>
          </p:cNvSpPr>
          <p:nvPr userDrawn="1"/>
        </p:nvSpPr>
        <p:spPr>
          <a:xfrm>
            <a:off x="9452160" y="6499787"/>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4032824434"/>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34500" y="6319837"/>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fld id="{2CE00AA1-E540-4D63-A28F-418A2C4690E4}" type="slidenum">
              <a:rPr lang="fr-FR" smtClean="0"/>
              <a:pPr/>
              <a:t>‹N°›</a:t>
            </a:fld>
            <a:endParaRPr lang="fr-FR" dirty="0"/>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4"/>
          <p:cNvSpPr txBox="1">
            <a:spLocks/>
          </p:cNvSpPr>
          <p:nvPr userDrawn="1"/>
        </p:nvSpPr>
        <p:spPr>
          <a:xfrm>
            <a:off x="60244" y="653841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13" name="Espace réservé du pied de page 4"/>
          <p:cNvSpPr txBox="1">
            <a:spLocks/>
          </p:cNvSpPr>
          <p:nvPr userDrawn="1"/>
        </p:nvSpPr>
        <p:spPr>
          <a:xfrm>
            <a:off x="7242771" y="6510861"/>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1413191437"/>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572" y="0"/>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296400" y="6319837"/>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fld id="{2CE00AA1-E540-4D63-A28F-418A2C4690E4}" type="slidenum">
              <a:rPr lang="fr-FR" smtClean="0"/>
              <a:pPr/>
              <a:t>‹N°›</a:t>
            </a:fld>
            <a:endParaRPr lang="fr-FR" dirty="0"/>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
        <p:nvSpPr>
          <p:cNvPr id="13" name="Espace réservé du pied de page 4"/>
          <p:cNvSpPr txBox="1">
            <a:spLocks/>
          </p:cNvSpPr>
          <p:nvPr userDrawn="1"/>
        </p:nvSpPr>
        <p:spPr>
          <a:xfrm>
            <a:off x="38100" y="6497637"/>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Tree>
    <p:extLst>
      <p:ext uri="{BB962C8B-B14F-4D97-AF65-F5344CB8AC3E}">
        <p14:creationId xmlns:p14="http://schemas.microsoft.com/office/powerpoint/2010/main" val="1676588261"/>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 id="2147484878"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47" y="19250"/>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34500" y="6319046"/>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fld id="{2CE00AA1-E540-4D63-A28F-418A2C4690E4}" type="slidenum">
              <a:rPr lang="fr-FR" smtClean="0"/>
              <a:pPr/>
              <a:t>‹N°›</a:t>
            </a:fld>
            <a:endParaRPr lang="fr-FR" dirty="0"/>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12"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1530153556"/>
      </p:ext>
    </p:extLst>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 id="2147484891" r:id="rId12"/>
    <p:sldLayoutId id="2147484892"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4"/>
          <p:cNvSpPr txBox="1">
            <a:spLocks/>
          </p:cNvSpPr>
          <p:nvPr userDrawn="1"/>
        </p:nvSpPr>
        <p:spPr>
          <a:xfrm>
            <a:off x="8658225" y="6480661"/>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pPr/>
              <a:t>‹N°›</a:t>
            </a:fld>
            <a:endParaRPr lang="fr-FR" dirty="0"/>
          </a:p>
        </p:txBody>
      </p:sp>
    </p:spTree>
    <p:extLst>
      <p:ext uri="{BB962C8B-B14F-4D97-AF65-F5344CB8AC3E}">
        <p14:creationId xmlns:p14="http://schemas.microsoft.com/office/powerpoint/2010/main" val="3588906519"/>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 id="2147484932" r:id="rId12"/>
    <p:sldLayoutId id="2147484933"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286875" y="6356352"/>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fld id="{2CE00AA1-E540-4D63-A28F-418A2C4690E4}" type="slidenum">
              <a:rPr lang="fr-FR" smtClean="0"/>
              <a:pPr/>
              <a:t>‹N°›</a:t>
            </a:fld>
            <a:endParaRPr lang="fr-FR" dirty="0"/>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pic>
        <p:nvPicPr>
          <p:cNvPr id="10" name="Imag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8"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11"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Tree>
    <p:extLst>
      <p:ext uri="{BB962C8B-B14F-4D97-AF65-F5344CB8AC3E}">
        <p14:creationId xmlns:p14="http://schemas.microsoft.com/office/powerpoint/2010/main" val="3534358096"/>
      </p:ext>
    </p:extLst>
  </p:cSld>
  <p:clrMap bg1="lt1" tx1="dk1" bg2="lt2" tx2="dk2" accent1="accent1" accent2="accent2" accent3="accent3" accent4="accent4" accent5="accent5" accent6="accent6" hlink="hlink" folHlink="folHlink"/>
  <p:sldLayoutIdLst>
    <p:sldLayoutId id="2147484908" r:id="rId1"/>
    <p:sldLayoutId id="2147484909" r:id="rId2"/>
    <p:sldLayoutId id="2147484910" r:id="rId3"/>
    <p:sldLayoutId id="2147484911" r:id="rId4"/>
    <p:sldLayoutId id="2147484912" r:id="rId5"/>
    <p:sldLayoutId id="2147484913" r:id="rId6"/>
    <p:sldLayoutId id="2147484914" r:id="rId7"/>
    <p:sldLayoutId id="2147484915" r:id="rId8"/>
    <p:sldLayoutId id="2147484919" r:id="rId9"/>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7" name="Espace réservé du pied de page 4"/>
          <p:cNvSpPr txBox="1">
            <a:spLocks/>
          </p:cNvSpPr>
          <p:nvPr userDrawn="1"/>
        </p:nvSpPr>
        <p:spPr>
          <a:xfrm>
            <a:off x="8667750" y="6480661"/>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
        <p:nvSpPr>
          <p:cNvPr id="8"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2" name="Rectangle 1"/>
          <p:cNvSpPr/>
          <p:nvPr userDrawn="1"/>
        </p:nvSpPr>
        <p:spPr>
          <a:xfrm>
            <a:off x="11710786" y="6442016"/>
            <a:ext cx="484426" cy="230832"/>
          </a:xfrm>
          <a:prstGeom prst="rect">
            <a:avLst/>
          </a:prstGeom>
        </p:spPr>
        <p:txBody>
          <a:bodyPr wrap="square">
            <a:spAutoFit/>
          </a:bodyPr>
          <a:lstStyle/>
          <a:p>
            <a:fld id="{2CE00AA1-E540-4D63-A28F-418A2C4690E4}" type="slidenum">
              <a:rPr lang="fr-FR" sz="900" smtClean="0"/>
              <a:pPr/>
              <a:t>‹N°›</a:t>
            </a:fld>
            <a:endParaRPr lang="fr-FR" sz="900" dirty="0"/>
          </a:p>
        </p:txBody>
      </p:sp>
    </p:spTree>
    <p:extLst>
      <p:ext uri="{BB962C8B-B14F-4D97-AF65-F5344CB8AC3E}">
        <p14:creationId xmlns:p14="http://schemas.microsoft.com/office/powerpoint/2010/main" val="2582913787"/>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58371"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58372"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p:txBody>
      </p:sp>
      <p:sp>
        <p:nvSpPr>
          <p:cNvPr id="9" name="Ellipse 8"/>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prstClr val="white"/>
              </a:solidFill>
            </a:endParaRPr>
          </a:p>
        </p:txBody>
      </p:sp>
      <p:pic>
        <p:nvPicPr>
          <p:cNvPr id="58376" name="Image 9"/>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p:cNvSpPr txBox="1">
            <a:spLocks/>
          </p:cNvSpPr>
          <p:nvPr userDrawn="1"/>
        </p:nvSpPr>
        <p:spPr>
          <a:xfrm>
            <a:off x="6096000" y="6529387"/>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
        <p:nvSpPr>
          <p:cNvPr id="11" name="Espace réservé du pied de page 4"/>
          <p:cNvSpPr txBox="1">
            <a:spLocks/>
          </p:cNvSpPr>
          <p:nvPr userDrawn="1"/>
        </p:nvSpPr>
        <p:spPr>
          <a:xfrm>
            <a:off x="8729713" y="6508716"/>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
        <p:nvSpPr>
          <p:cNvPr id="12" name="Rectangle 11"/>
          <p:cNvSpPr/>
          <p:nvPr userDrawn="1"/>
        </p:nvSpPr>
        <p:spPr>
          <a:xfrm>
            <a:off x="11710786" y="6509391"/>
            <a:ext cx="484426" cy="230832"/>
          </a:xfrm>
          <a:prstGeom prst="rect">
            <a:avLst/>
          </a:prstGeom>
        </p:spPr>
        <p:txBody>
          <a:bodyPr wrap="square">
            <a:spAutoFit/>
          </a:bodyPr>
          <a:lstStyle/>
          <a:p>
            <a:fld id="{2CE00AA1-E540-4D63-A28F-418A2C4690E4}" type="slidenum">
              <a:rPr lang="fr-FR" sz="900" smtClean="0"/>
              <a:pPr/>
              <a:t>‹N°›</a:t>
            </a:fld>
            <a:endParaRPr lang="fr-FR" sz="900" dirty="0"/>
          </a:p>
        </p:txBody>
      </p:sp>
    </p:spTree>
    <p:extLst>
      <p:ext uri="{BB962C8B-B14F-4D97-AF65-F5344CB8AC3E}">
        <p14:creationId xmlns:p14="http://schemas.microsoft.com/office/powerpoint/2010/main" val="2865838663"/>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 id="2147484956" r:id="rId12"/>
    <p:sldLayoutId id="2147484957" r:id="rId13"/>
  </p:sldLayoutIdLst>
  <p:hf hdr="0" dt="0"/>
  <p:txStyles>
    <p:titleStyle>
      <a:lvl1pPr algn="l" defTabSz="685800" rtl="0" fontAlgn="base">
        <a:lnSpc>
          <a:spcPct val="90000"/>
        </a:lnSpc>
        <a:spcBef>
          <a:spcPct val="0"/>
        </a:spcBef>
        <a:spcAft>
          <a:spcPct val="0"/>
        </a:spcAft>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2pPr>
      <a:lvl3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3pPr>
      <a:lvl4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4pPr>
      <a:lvl5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9pPr>
    </p:titleStyle>
    <p:bodyStyle>
      <a:lvl1pPr algn="l" defTabSz="685800" rtl="0" fontAlgn="base">
        <a:lnSpc>
          <a:spcPct val="90000"/>
        </a:lnSpc>
        <a:spcBef>
          <a:spcPts val="750"/>
        </a:spcBef>
        <a:spcAft>
          <a:spcPct val="0"/>
        </a:spcAft>
        <a:buFont typeface="Arial" panose="020B0604020202020204" pitchFamily="34" charset="0"/>
        <a:defRPr sz="2100" kern="1200">
          <a:solidFill>
            <a:srgbClr val="2F5597"/>
          </a:solidFill>
          <a:latin typeface="Arial" panose="020B0604020202020204" pitchFamily="34" charset="0"/>
          <a:ea typeface="+mn-ea"/>
          <a:cs typeface="Arial" panose="020B0604020202020204" pitchFamily="34" charset="0"/>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panose="020B0604020202020204" pitchFamily="34" charset="0"/>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047" y="9625"/>
            <a:ext cx="12185905" cy="6858000"/>
          </a:xfrm>
          <a:prstGeom prst="rect">
            <a:avLst/>
          </a:prstGeom>
        </p:spPr>
      </p:pic>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fr-FR" sz="1200">
              <a:solidFill>
                <a:srgbClr val="95C41D"/>
              </a:solidFill>
            </a:endParaRPr>
          </a:p>
        </p:txBody>
      </p:sp>
      <p:sp>
        <p:nvSpPr>
          <p:cNvPr id="10"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3" name="Espace réservé du pied de page 4"/>
          <p:cNvSpPr txBox="1">
            <a:spLocks/>
          </p:cNvSpPr>
          <p:nvPr userDrawn="1"/>
        </p:nvSpPr>
        <p:spPr>
          <a:xfrm>
            <a:off x="7353300" y="6502399"/>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Les</a:t>
            </a:r>
            <a:r>
              <a:rPr lang="fr-FR" baseline="0" dirty="0">
                <a:solidFill>
                  <a:prstClr val="black">
                    <a:tint val="75000"/>
                  </a:prstClr>
                </a:solidFill>
                <a:latin typeface="Arial" panose="020B0604020202020204" pitchFamily="34" charset="0"/>
                <a:cs typeface="+mn-cs"/>
              </a:rPr>
              <a:t> incontournables du conseil</a:t>
            </a:r>
            <a:endParaRPr lang="fr-FR" dirty="0">
              <a:solidFill>
                <a:prstClr val="black">
                  <a:tint val="75000"/>
                </a:prstClr>
              </a:solidFill>
              <a:latin typeface="Arial" panose="020B0604020202020204" pitchFamily="34" charset="0"/>
              <a:cs typeface="+mn-cs"/>
            </a:endParaRPr>
          </a:p>
        </p:txBody>
      </p:sp>
      <p:sp>
        <p:nvSpPr>
          <p:cNvPr id="14"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t>Copyright © CDFH - Tous droits d'utilisation et de traduction réservés</a:t>
            </a:r>
          </a:p>
        </p:txBody>
      </p:sp>
    </p:spTree>
    <p:extLst>
      <p:ext uri="{BB962C8B-B14F-4D97-AF65-F5344CB8AC3E}">
        <p14:creationId xmlns:p14="http://schemas.microsoft.com/office/powerpoint/2010/main" val="758592180"/>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 id="2147484970" r:id="rId12"/>
    <p:sldLayoutId id="2147484971" r:id="rId13"/>
    <p:sldLayoutId id="2147484972" r:id="rId14"/>
  </p:sldLayoutIdLst>
  <p:hf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0.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2.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3.xm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4.xml"/><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5.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6.xml"/><Relationship Id="rId1" Type="http://schemas.openxmlformats.org/officeDocument/2006/relationships/slideLayout" Target="../slideLayouts/slideLayout45.xml"/></Relationships>
</file>

<file path=ppt/slides/_rels/slide10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7.xml"/><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9.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0.xml"/><Relationship Id="rId1" Type="http://schemas.openxmlformats.org/officeDocument/2006/relationships/slideLayout" Target="../slideLayouts/slideLayout52.xml"/></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1.xml"/><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2.xml"/><Relationship Id="rId1" Type="http://schemas.openxmlformats.org/officeDocument/2006/relationships/slideLayout" Target="../slideLayouts/slideLayout52.xml"/></Relationships>
</file>

<file path=ppt/slides/_rels/slide1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3.xml"/><Relationship Id="rId1" Type="http://schemas.openxmlformats.org/officeDocument/2006/relationships/slideLayout" Target="../slideLayouts/slideLayout50.xm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4.xml"/><Relationship Id="rId1" Type="http://schemas.openxmlformats.org/officeDocument/2006/relationships/slideLayout" Target="../slideLayouts/slideLayout50.xml"/></Relationships>
</file>

<file path=ppt/slides/_rels/slide1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5.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6.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7.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8.xml"/><Relationship Id="rId1" Type="http://schemas.openxmlformats.org/officeDocument/2006/relationships/slideLayout" Target="../slideLayouts/slideLayout52.xml"/></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9.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0.xml"/><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1.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1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2.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3.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5.xml"/></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5.xml"/><Relationship Id="rId1" Type="http://schemas.openxmlformats.org/officeDocument/2006/relationships/slideLayout" Target="../slideLayouts/slideLayout14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0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0.xml"/><Relationship Id="rId1" Type="http://schemas.openxmlformats.org/officeDocument/2006/relationships/slideLayout" Target="../slideLayouts/slideLayout141.xml"/><Relationship Id="rId4" Type="http://schemas.openxmlformats.org/officeDocument/2006/relationships/image" Target="../media/image20.png"/></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1.xml"/><Relationship Id="rId1" Type="http://schemas.openxmlformats.org/officeDocument/2006/relationships/slideLayout" Target="../slideLayouts/slideLayout14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9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9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90.xml"/></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5.xml"/><Relationship Id="rId1" Type="http://schemas.openxmlformats.org/officeDocument/2006/relationships/slideLayout" Target="../slideLayouts/slideLayout109.xml"/></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6.xml"/><Relationship Id="rId1" Type="http://schemas.openxmlformats.org/officeDocument/2006/relationships/slideLayout" Target="../slideLayouts/slideLayout63.xml"/></Relationships>
</file>

<file path=ppt/slides/_rels/slide1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7.xml"/><Relationship Id="rId1" Type="http://schemas.openxmlformats.org/officeDocument/2006/relationships/slideLayout" Target="../slideLayouts/slideLayout161.xml"/><Relationship Id="rId4" Type="http://schemas.openxmlformats.org/officeDocument/2006/relationships/image" Target="../media/image20.png"/></Relationships>
</file>

<file path=ppt/slides/_rels/slide1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8.xml"/><Relationship Id="rId1" Type="http://schemas.openxmlformats.org/officeDocument/2006/relationships/slideLayout" Target="../slideLayouts/slideLayout153.xml"/></Relationships>
</file>

<file path=ppt/slides/_rels/slide1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9.xml"/><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40.xml"/><Relationship Id="rId1" Type="http://schemas.openxmlformats.org/officeDocument/2006/relationships/slideLayout" Target="../slideLayouts/slideLayout175.xml"/><Relationship Id="rId6" Type="http://schemas.openxmlformats.org/officeDocument/2006/relationships/hyperlink" Target="http://www.homeoandcare.com/"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1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41.xml"/><Relationship Id="rId1" Type="http://schemas.openxmlformats.org/officeDocument/2006/relationships/slideLayout" Target="../slideLayouts/slideLayout171.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jpg"/><Relationship Id="rId4" Type="http://schemas.openxmlformats.org/officeDocument/2006/relationships/image" Target="../media/image64.png"/><Relationship Id="rId9" Type="http://schemas.openxmlformats.org/officeDocument/2006/relationships/image" Target="../media/image69.jpg"/></Relationships>
</file>

<file path=ppt/slides/_rels/slide1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2.xml"/><Relationship Id="rId1" Type="http://schemas.openxmlformats.org/officeDocument/2006/relationships/slideLayout" Target="../slideLayouts/slideLayout171.xml"/><Relationship Id="rId4" Type="http://schemas.openxmlformats.org/officeDocument/2006/relationships/image" Target="../media/image17.png"/></Relationships>
</file>

<file path=ppt/slides/_rels/slide1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3.xml"/><Relationship Id="rId1" Type="http://schemas.openxmlformats.org/officeDocument/2006/relationships/slideLayout" Target="../slideLayouts/slideLayout175.xml"/><Relationship Id="rId4" Type="http://schemas.openxmlformats.org/officeDocument/2006/relationships/image" Target="../media/image74.png"/></Relationships>
</file>

<file path=ppt/slides/_rels/slide14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44.xml"/><Relationship Id="rId1" Type="http://schemas.openxmlformats.org/officeDocument/2006/relationships/slideLayout" Target="../slideLayouts/slideLayout17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64.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3.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64.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1.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136.xm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52.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4.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150.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150.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151.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7.xml"/><Relationship Id="rId1" Type="http://schemas.openxmlformats.org/officeDocument/2006/relationships/slideLayout" Target="../slideLayouts/slideLayout59.xml"/><Relationship Id="rId4" Type="http://schemas.openxmlformats.org/officeDocument/2006/relationships/image" Target="../media/image2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9.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64.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0.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52.xml"/><Relationship Id="rId4" Type="http://schemas.openxmlformats.org/officeDocument/2006/relationships/image" Target="../media/image46.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52.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8.xml"/><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9.xml"/><Relationship Id="rId1" Type="http://schemas.openxmlformats.org/officeDocument/2006/relationships/slideLayout" Target="../slideLayouts/slideLayout5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3518220" y="3399946"/>
            <a:ext cx="7997019" cy="707886"/>
          </a:xfrm>
          <a:prstGeom prst="rect">
            <a:avLst/>
          </a:prstGeom>
          <a:solidFill>
            <a:srgbClr val="95C41D"/>
          </a:solidFill>
          <a:effectLst/>
        </p:spPr>
        <p:txBody>
          <a:bodyPr wrap="square" rtlCol="0">
            <a:spAutoFit/>
          </a:bodyPr>
          <a:lstStyle/>
          <a:p>
            <a:pPr algn="ctr"/>
            <a:r>
              <a:rPr lang="fr-FR" sz="4000" i="1" dirty="0">
                <a:solidFill>
                  <a:schemeClr val="bg1"/>
                </a:solidFill>
                <a:latin typeface="Arial" panose="020B0604020202020204" pitchFamily="34" charset="0"/>
                <a:cs typeface="Arial" panose="020B0604020202020204" pitchFamily="34" charset="0"/>
              </a:rPr>
              <a:t>Les incontournables du conseil </a:t>
            </a:r>
          </a:p>
        </p:txBody>
      </p:sp>
      <p:sp>
        <p:nvSpPr>
          <p:cNvPr id="13" name="Rectangle 12"/>
          <p:cNvSpPr/>
          <p:nvPr/>
        </p:nvSpPr>
        <p:spPr>
          <a:xfrm>
            <a:off x="2216258" y="2389432"/>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388654" y="2472218"/>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
        <p:nvSpPr>
          <p:cNvPr id="5" name="ZoneTexte 4"/>
          <p:cNvSpPr txBox="1"/>
          <p:nvPr/>
        </p:nvSpPr>
        <p:spPr>
          <a:xfrm>
            <a:off x="10318750" y="6480810"/>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V4- Mise à </a:t>
            </a:r>
            <a:r>
              <a:rPr lang="fr-FR" sz="1100" b="1">
                <a:solidFill>
                  <a:schemeClr val="bg1"/>
                </a:solidFill>
                <a:effectLst>
                  <a:outerShdw blurRad="38100" dist="38100" dir="2700000" algn="tl">
                    <a:srgbClr val="000000">
                      <a:alpha val="43137"/>
                    </a:srgbClr>
                  </a:outerShdw>
                </a:effectLst>
              </a:rPr>
              <a:t>jour 22/09/2022</a:t>
            </a:r>
            <a:endParaRPr lang="fr-FR" sz="11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4122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342751" y="1759478"/>
            <a:ext cx="9398149" cy="404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lvl="0">
              <a:spcBef>
                <a:spcPct val="50000"/>
              </a:spcBef>
              <a:buClr>
                <a:srgbClr val="62C400"/>
              </a:buClr>
              <a:buBlip>
                <a:blip r:embed="rId3"/>
              </a:buBlip>
              <a:tabLst/>
            </a:pPr>
            <a:r>
              <a:rPr lang="fr-FR" altLang="fr-FR" sz="1800" b="1" dirty="0">
                <a:solidFill>
                  <a:srgbClr val="000099"/>
                </a:solidFill>
                <a:cs typeface="Arial" panose="020B0604020202020204" pitchFamily="34" charset="0"/>
              </a:rPr>
              <a:t>  Efficacité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sécurité : </a:t>
            </a:r>
          </a:p>
          <a:p>
            <a:pPr marL="457200" lvl="1" indent="0">
              <a:spcBef>
                <a:spcPts val="600"/>
              </a:spcBef>
              <a:buClr>
                <a:srgbClr val="62C400"/>
              </a:buClr>
              <a:tabLst/>
            </a:pPr>
            <a:r>
              <a:rPr lang="fr-FR" altLang="fr-FR" sz="1800" dirty="0">
                <a:solidFill>
                  <a:srgbClr val="000099"/>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sym typeface="Wingdings" panose="05000000000000000000" pitchFamily="2" charset="2"/>
              </a:rPr>
              <a:t>Homéopathie =</a:t>
            </a:r>
            <a:r>
              <a:rPr lang="fr-FR" altLang="fr-FR" sz="1800" b="1" dirty="0">
                <a:solidFill>
                  <a:srgbClr val="000099"/>
                </a:solidFill>
                <a:cs typeface="Arial" panose="020B0604020202020204" pitchFamily="34" charset="0"/>
                <a:sym typeface="Wingdings" panose="05000000000000000000" pitchFamily="2" charset="2"/>
              </a:rPr>
              <a:t> MEDICAMENT</a:t>
            </a:r>
          </a:p>
          <a:p>
            <a:pPr marL="457200" lvl="1" indent="0">
              <a:spcBef>
                <a:spcPts val="600"/>
              </a:spcBef>
              <a:buClr>
                <a:srgbClr val="62C400"/>
              </a:buClr>
              <a:tabLst/>
            </a:pPr>
            <a:r>
              <a:rPr lang="fr-FR" altLang="fr-FR" sz="1800" dirty="0">
                <a:solidFill>
                  <a:srgbClr val="000099"/>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absence de toxicité et d’agressivité </a:t>
            </a:r>
          </a:p>
          <a:p>
            <a:pPr marL="457200" lvl="1" indent="0">
              <a:spcBef>
                <a:spcPts val="600"/>
              </a:spcBef>
              <a:buClr>
                <a:srgbClr val="62C400"/>
              </a:buClr>
              <a:tabLst/>
            </a:pPr>
            <a:r>
              <a:rPr lang="fr-FR" altLang="fr-FR" sz="1800"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rPr>
              <a:t>conseil possible </a:t>
            </a:r>
            <a:r>
              <a:rPr lang="fr-FR" altLang="fr-FR" sz="1800" b="1" dirty="0">
                <a:solidFill>
                  <a:srgbClr val="000099"/>
                </a:solidFill>
                <a:cs typeface="Arial" panose="020B0604020202020204" pitchFamily="34" charset="0"/>
              </a:rPr>
              <a:t>quel que soit l’âge du patient</a:t>
            </a:r>
          </a:p>
          <a:p>
            <a:pPr>
              <a:spcBef>
                <a:spcPts val="1800"/>
              </a:spcBef>
              <a:buClr>
                <a:srgbClr val="62C400"/>
              </a:buClr>
              <a:buBlip>
                <a:blip r:embed="rId3"/>
              </a:buBlip>
            </a:pPr>
            <a:r>
              <a:rPr lang="fr-FR" altLang="fr-FR" sz="1800" b="1" dirty="0">
                <a:solidFill>
                  <a:srgbClr val="000099"/>
                </a:solidFill>
                <a:cs typeface="Arial" panose="020B0604020202020204" pitchFamily="34" charset="0"/>
              </a:rPr>
              <a:t>  Limite le recours </a:t>
            </a:r>
            <a:r>
              <a:rPr lang="fr-FR" altLang="fr-FR" sz="1800" dirty="0">
                <a:solidFill>
                  <a:srgbClr val="000099"/>
                </a:solidFill>
                <a:cs typeface="Arial" panose="020B0604020202020204" pitchFamily="34" charset="0"/>
              </a:rPr>
              <a:t>à d’autres médicaments possiblement iatrogènes</a:t>
            </a:r>
          </a:p>
          <a:p>
            <a:pPr>
              <a:spcBef>
                <a:spcPts val="1800"/>
              </a:spcBef>
              <a:buClr>
                <a:srgbClr val="62C400"/>
              </a:buClr>
              <a:buBlip>
                <a:blip r:embed="rId3"/>
              </a:buBlip>
            </a:pPr>
            <a:r>
              <a:rPr lang="fr-FR" altLang="fr-FR" sz="1800" b="1" dirty="0">
                <a:solidFill>
                  <a:srgbClr val="000099"/>
                </a:solidFill>
                <a:cs typeface="Arial" panose="020B0604020202020204" pitchFamily="34" charset="0"/>
              </a:rPr>
              <a:t>  Posologie unique</a:t>
            </a:r>
            <a:r>
              <a:rPr lang="fr-FR" altLang="fr-FR" sz="1800" dirty="0">
                <a:solidFill>
                  <a:srgbClr val="000099"/>
                </a:solidFill>
                <a:cs typeface="Arial" panose="020B0604020202020204" pitchFamily="34" charset="0"/>
              </a:rPr>
              <a:t> adulte ou enfant</a:t>
            </a:r>
          </a:p>
          <a:p>
            <a:pPr>
              <a:spcBef>
                <a:spcPts val="1800"/>
              </a:spcBef>
              <a:buClr>
                <a:srgbClr val="62C400"/>
              </a:buClr>
              <a:buBlip>
                <a:blip r:embed="rId3"/>
              </a:buBlip>
            </a:pPr>
            <a:r>
              <a:rPr lang="fr-FR" altLang="fr-FR" sz="1800" b="1" dirty="0">
                <a:solidFill>
                  <a:srgbClr val="000099"/>
                </a:solidFill>
                <a:cs typeface="Arial" panose="020B0604020202020204" pitchFamily="34" charset="0"/>
              </a:rPr>
              <a:t>  </a:t>
            </a:r>
            <a:r>
              <a:rPr lang="fr-FR" altLang="fr-FR" sz="1800" dirty="0">
                <a:solidFill>
                  <a:srgbClr val="000099"/>
                </a:solidFill>
                <a:cs typeface="Arial" panose="020B0604020202020204" pitchFamily="34" charset="0"/>
              </a:rPr>
              <a:t>Prise en charge </a:t>
            </a:r>
            <a:r>
              <a:rPr lang="fr-FR" altLang="fr-FR" sz="1800" b="1" dirty="0">
                <a:solidFill>
                  <a:srgbClr val="000099"/>
                </a:solidFill>
                <a:cs typeface="Arial" panose="020B0604020202020204" pitchFamily="34" charset="0"/>
              </a:rPr>
              <a:t>PERSONNALISÉE</a:t>
            </a:r>
            <a:r>
              <a:rPr lang="fr-FR" altLang="fr-FR" sz="1800" dirty="0">
                <a:solidFill>
                  <a:srgbClr val="000099"/>
                </a:solidFill>
                <a:cs typeface="Arial" panose="020B0604020202020204" pitchFamily="34" charset="0"/>
              </a:rPr>
              <a:t> </a:t>
            </a:r>
          </a:p>
          <a:p>
            <a:pPr>
              <a:spcBef>
                <a:spcPts val="1800"/>
              </a:spcBef>
              <a:buClr>
                <a:srgbClr val="62C400"/>
              </a:buClr>
              <a:buBlip>
                <a:blip r:embed="rId3"/>
              </a:buBlip>
            </a:pPr>
            <a:r>
              <a:rPr lang="fr-FR" altLang="fr-FR" sz="1800" b="1" dirty="0">
                <a:solidFill>
                  <a:srgbClr val="000099"/>
                </a:solidFill>
                <a:cs typeface="Arial" panose="020B0604020202020204" pitchFamily="34" charset="0"/>
              </a:rPr>
              <a:t>  Diagnostic médical préservé</a:t>
            </a:r>
            <a:endParaRPr lang="fr-FR" altLang="fr-FR" sz="1800" dirty="0">
              <a:solidFill>
                <a:srgbClr val="000099"/>
              </a:solidFill>
              <a:cs typeface="Arial" panose="020B0604020202020204" pitchFamily="34" charset="0"/>
            </a:endParaRPr>
          </a:p>
          <a:p>
            <a:pPr>
              <a:spcBef>
                <a:spcPts val="2400"/>
              </a:spcBef>
              <a:buClr>
                <a:srgbClr val="62C400"/>
              </a:buClr>
            </a:pPr>
            <a:endParaRPr lang="fr-FR" altLang="fr-FR" sz="1800" b="1" i="1" dirty="0">
              <a:solidFill>
                <a:srgbClr val="000099"/>
              </a:solidFill>
              <a:cs typeface="Arial" panose="020B0604020202020204" pitchFamily="34" charset="0"/>
            </a:endParaRPr>
          </a:p>
        </p:txBody>
      </p:sp>
      <p:sp>
        <p:nvSpPr>
          <p:cNvPr id="59396" name="Text Box 5"/>
          <p:cNvSpPr txBox="1">
            <a:spLocks noChangeArrowheads="1"/>
          </p:cNvSpPr>
          <p:nvPr/>
        </p:nvSpPr>
        <p:spPr bwMode="auto">
          <a:xfrm>
            <a:off x="2397126" y="1074675"/>
            <a:ext cx="57593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Les avantages dans votre pratique</a:t>
            </a:r>
            <a:endParaRPr lang="fr-FR" altLang="fr-FR" sz="2000" b="1" dirty="0">
              <a:solidFill>
                <a:srgbClr val="95C41D"/>
              </a:solidFill>
              <a:cs typeface="Arial" panose="020B0604020202020204" pitchFamily="34" charset="0"/>
            </a:endParaRPr>
          </a:p>
        </p:txBody>
      </p:sp>
      <p:sp>
        <p:nvSpPr>
          <p:cNvPr id="8" name="ZoneTexte 7"/>
          <p:cNvSpPr txBox="1"/>
          <p:nvPr/>
        </p:nvSpPr>
        <p:spPr>
          <a:xfrm>
            <a:off x="2397126" y="314258"/>
            <a:ext cx="7941690" cy="584775"/>
          </a:xfrm>
          <a:prstGeom prst="rect">
            <a:avLst/>
          </a:prstGeom>
          <a:noFill/>
        </p:spPr>
        <p:txBody>
          <a:bodyPr wrap="square" rtlCol="0">
            <a:spAutoFit/>
          </a:bodyPr>
          <a:lstStyle/>
          <a:p>
            <a:r>
              <a:rPr lang="fr-FR" sz="3200" b="1" dirty="0">
                <a:solidFill>
                  <a:schemeClr val="bg1"/>
                </a:solidFill>
              </a:rPr>
              <a:t>1.1. Intérêt de l’homéopathie</a:t>
            </a: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252" y="5361560"/>
            <a:ext cx="5762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342751" y="6090287"/>
            <a:ext cx="93981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lvl="0">
              <a:spcBef>
                <a:spcPct val="50000"/>
              </a:spcBef>
              <a:buClr>
                <a:srgbClr val="62C400"/>
              </a:buClr>
              <a:buBlip>
                <a:blip r:embed="rId3"/>
              </a:buBlip>
              <a:tabLst/>
            </a:pPr>
            <a:r>
              <a:rPr lang="fr-FR" altLang="fr-FR" sz="1800" b="1" dirty="0">
                <a:solidFill>
                  <a:srgbClr val="000099"/>
                </a:solidFill>
                <a:cs typeface="Arial" panose="020B0604020202020204" pitchFamily="34" charset="0"/>
              </a:rPr>
              <a:t>  COMPÉTENCES </a:t>
            </a:r>
            <a:r>
              <a:rPr lang="fr-FR" altLang="fr-FR" sz="2000" b="1" dirty="0">
                <a:solidFill>
                  <a:srgbClr val="000099"/>
                </a:solidFill>
                <a:cs typeface="Arial" panose="020B0604020202020204" pitchFamily="34" charset="0"/>
              </a:rPr>
              <a:t>=</a:t>
            </a:r>
            <a:r>
              <a:rPr lang="fr-FR" altLang="fr-FR" sz="1800" b="1" dirty="0">
                <a:solidFill>
                  <a:srgbClr val="000099"/>
                </a:solidFill>
                <a:cs typeface="Arial" panose="020B0604020202020204" pitchFamily="34" charset="0"/>
              </a:rPr>
              <a:t> spécialisation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différenciation</a:t>
            </a:r>
          </a:p>
        </p:txBody>
      </p:sp>
      <p:grpSp>
        <p:nvGrpSpPr>
          <p:cNvPr id="11" name="Groupe 10"/>
          <p:cNvGrpSpPr/>
          <p:nvPr/>
        </p:nvGrpSpPr>
        <p:grpSpPr>
          <a:xfrm>
            <a:off x="9369180" y="1576342"/>
            <a:ext cx="2696061" cy="2870475"/>
            <a:chOff x="9369180" y="1576342"/>
            <a:chExt cx="2696061" cy="2870475"/>
          </a:xfrm>
        </p:grpSpPr>
        <p:pic>
          <p:nvPicPr>
            <p:cNvPr id="12" name="Picture 20" descr="400_F_39270711_VlaIOQ5SUOi11OnjRq5rfkaaTZrdez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0878" y="1576342"/>
              <a:ext cx="2152642" cy="28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23"/>
            <p:cNvSpPr>
              <a:spLocks noChangeArrowheads="1"/>
            </p:cNvSpPr>
            <p:nvPr/>
          </p:nvSpPr>
          <p:spPr bwMode="auto">
            <a:xfrm>
              <a:off x="9369180" y="2567525"/>
              <a:ext cx="2696061" cy="757474"/>
            </a:xfrm>
            <a:prstGeom prst="ellipse">
              <a:avLst/>
            </a:prstGeom>
            <a:solidFill>
              <a:srgbClr val="000099"/>
            </a:solidFill>
            <a:ln w="952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b="1" dirty="0">
                  <a:solidFill>
                    <a:srgbClr val="FFFFFF"/>
                  </a:solidFill>
                </a:rPr>
                <a:t>Une thérapeutique</a:t>
              </a:r>
              <a:br>
                <a:rPr lang="fr-FR" altLang="fr-FR" b="1" dirty="0">
                  <a:solidFill>
                    <a:srgbClr val="FFFFFF"/>
                  </a:solidFill>
                </a:rPr>
              </a:br>
              <a:r>
                <a:rPr lang="fr-FR" altLang="fr-FR" b="1" dirty="0">
                  <a:solidFill>
                    <a:srgbClr val="FFFFFF"/>
                  </a:solidFill>
                </a:rPr>
                <a:t>pour toute la famille !</a:t>
              </a:r>
            </a:p>
          </p:txBody>
        </p:sp>
      </p:gr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10</a:t>
            </a:fld>
            <a:endParaRPr lang="fr-FR" dirty="0"/>
          </a:p>
        </p:txBody>
      </p:sp>
      <p:sp>
        <p:nvSpPr>
          <p:cNvPr id="14" name="Espace réservé du pied de page 3"/>
          <p:cNvSpPr txBox="1">
            <a:spLocks/>
          </p:cNvSpPr>
          <p:nvPr/>
        </p:nvSpPr>
        <p:spPr>
          <a:xfrm>
            <a:off x="107643" y="6591381"/>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schemeClr val="bg1">
                    <a:lumMod val="50000"/>
                  </a:schemeClr>
                </a:solidFill>
              </a:rPr>
              <a:t>Copyright © CDFH - Tous droits d'utilisation et de traduction réservés</a:t>
            </a:r>
          </a:p>
        </p:txBody>
      </p:sp>
    </p:spTree>
    <p:extLst>
      <p:ext uri="{BB962C8B-B14F-4D97-AF65-F5344CB8AC3E}">
        <p14:creationId xmlns:p14="http://schemas.microsoft.com/office/powerpoint/2010/main" val="29020841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p:cNvPicPr>
            <a:picLocks noChangeAspect="1"/>
          </p:cNvPicPr>
          <p:nvPr/>
        </p:nvPicPr>
        <p:blipFill>
          <a:blip r:embed="rId3"/>
          <a:stretch>
            <a:fillRect/>
          </a:stretch>
        </p:blipFill>
        <p:spPr>
          <a:xfrm>
            <a:off x="1772817" y="959608"/>
            <a:ext cx="9255968" cy="5286985"/>
          </a:xfrm>
          <a:prstGeom prst="rect">
            <a:avLst/>
          </a:prstGeom>
        </p:spPr>
      </p:pic>
      <p:sp>
        <p:nvSpPr>
          <p:cNvPr id="33280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Syndromes grippaux</a:t>
            </a:r>
          </a:p>
        </p:txBody>
      </p:sp>
      <p:sp>
        <p:nvSpPr>
          <p:cNvPr id="332803" name="Espace réservé du numéro de diapositive 2"/>
          <p:cNvSpPr>
            <a:spLocks noGrp="1"/>
          </p:cNvSpPr>
          <p:nvPr>
            <p:ph type="sldNum" sz="quarter" idx="4294967295"/>
          </p:nvPr>
        </p:nvSpPr>
        <p:spPr bwMode="auto">
          <a:xfrm>
            <a:off x="9256713" y="649287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6C588A0-6526-4742-8E08-2111CBBC30A0}" type="slidenum">
              <a:rPr lang="fr-FR" altLang="fr-FR" sz="900"/>
              <a:pPr/>
              <a:t>100</a:t>
            </a:fld>
            <a:endParaRPr lang="fr-FR" altLang="fr-FR" sz="900"/>
          </a:p>
        </p:txBody>
      </p:sp>
      <p:sp>
        <p:nvSpPr>
          <p:cNvPr id="5" name="ZoneTexte 4"/>
          <p:cNvSpPr txBox="1">
            <a:spLocks noChangeArrowheads="1"/>
          </p:cNvSpPr>
          <p:nvPr/>
        </p:nvSpPr>
        <p:spPr bwMode="auto">
          <a:xfrm>
            <a:off x="4084022" y="273281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bouger</a:t>
            </a:r>
          </a:p>
        </p:txBody>
      </p:sp>
      <p:sp>
        <p:nvSpPr>
          <p:cNvPr id="6" name="ZoneTexte 5"/>
          <p:cNvSpPr txBox="1">
            <a:spLocks noChangeArrowheads="1"/>
          </p:cNvSpPr>
          <p:nvPr/>
        </p:nvSpPr>
        <p:spPr bwMode="auto">
          <a:xfrm>
            <a:off x="3175633" y="3011847"/>
            <a:ext cx="2713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 </a:t>
            </a:r>
          </a:p>
          <a:p>
            <a:pPr algn="ctr"/>
            <a:r>
              <a:rPr lang="fr-FR" altLang="fr-FR" sz="1200" b="1" dirty="0">
                <a:solidFill>
                  <a:srgbClr val="000099"/>
                </a:solidFill>
              </a:rPr>
              <a:t>TOXICODENDRON 9 CH</a:t>
            </a:r>
          </a:p>
        </p:txBody>
      </p:sp>
      <p:sp>
        <p:nvSpPr>
          <p:cNvPr id="7" name="ZoneTexte 6"/>
          <p:cNvSpPr txBox="1">
            <a:spLocks noChangeArrowheads="1"/>
          </p:cNvSpPr>
          <p:nvPr/>
        </p:nvSpPr>
        <p:spPr bwMode="auto">
          <a:xfrm>
            <a:off x="6464857" y="262816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globes</a:t>
            </a:r>
          </a:p>
        </p:txBody>
      </p:sp>
      <p:sp>
        <p:nvSpPr>
          <p:cNvPr id="11" name="ZoneTexte 10"/>
          <p:cNvSpPr txBox="1">
            <a:spLocks noChangeArrowheads="1"/>
          </p:cNvSpPr>
          <p:nvPr/>
        </p:nvSpPr>
        <p:spPr bwMode="auto">
          <a:xfrm>
            <a:off x="5741161" y="281543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oculaires</a:t>
            </a:r>
            <a:endParaRPr lang="fr-FR" altLang="fr-FR" sz="1400" b="1" dirty="0">
              <a:solidFill>
                <a:srgbClr val="000099"/>
              </a:solidFill>
            </a:endParaRPr>
          </a:p>
        </p:txBody>
      </p:sp>
      <p:sp>
        <p:nvSpPr>
          <p:cNvPr id="12" name="ZoneTexte 11"/>
          <p:cNvSpPr txBox="1">
            <a:spLocks noChangeArrowheads="1"/>
          </p:cNvSpPr>
          <p:nvPr/>
        </p:nvSpPr>
        <p:spPr bwMode="auto">
          <a:xfrm>
            <a:off x="2042344" y="2397962"/>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maux de tête</a:t>
            </a:r>
            <a:endParaRPr lang="fr-FR" altLang="fr-FR" sz="1400" b="1" dirty="0">
              <a:solidFill>
                <a:srgbClr val="000099"/>
              </a:solidFill>
            </a:endParaRPr>
          </a:p>
        </p:txBody>
      </p:sp>
      <p:sp>
        <p:nvSpPr>
          <p:cNvPr id="13" name="ZoneTexte 12"/>
          <p:cNvSpPr txBox="1">
            <a:spLocks noChangeArrowheads="1"/>
          </p:cNvSpPr>
          <p:nvPr/>
        </p:nvSpPr>
        <p:spPr bwMode="auto">
          <a:xfrm>
            <a:off x="2059229" y="2847999"/>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abrutissement</a:t>
            </a:r>
            <a:endParaRPr lang="fr-FR" altLang="fr-FR" sz="1400" b="1" dirty="0">
              <a:solidFill>
                <a:srgbClr val="000099"/>
              </a:solidFill>
            </a:endParaRPr>
          </a:p>
        </p:txBody>
      </p:sp>
      <p:sp>
        <p:nvSpPr>
          <p:cNvPr id="14" name="ZoneTexte 13"/>
          <p:cNvSpPr txBox="1">
            <a:spLocks noChangeArrowheads="1"/>
          </p:cNvSpPr>
          <p:nvPr/>
        </p:nvSpPr>
        <p:spPr bwMode="auto">
          <a:xfrm>
            <a:off x="2059229" y="311289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GELSEMIUM 9 CH</a:t>
            </a:r>
          </a:p>
        </p:txBody>
      </p:sp>
      <p:sp>
        <p:nvSpPr>
          <p:cNvPr id="15" name="ZoneTexte 14"/>
          <p:cNvSpPr txBox="1">
            <a:spLocks noChangeArrowheads="1"/>
          </p:cNvSpPr>
          <p:nvPr/>
        </p:nvSpPr>
        <p:spPr bwMode="auto">
          <a:xfrm>
            <a:off x="9781041" y="243038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douloureuse</a:t>
            </a:r>
            <a:endParaRPr lang="fr-FR" altLang="fr-FR" sz="1400" b="1" dirty="0">
              <a:solidFill>
                <a:srgbClr val="000099"/>
              </a:solidFill>
            </a:endParaRPr>
          </a:p>
        </p:txBody>
      </p:sp>
      <p:sp>
        <p:nvSpPr>
          <p:cNvPr id="16" name="ZoneTexte 15"/>
          <p:cNvSpPr txBox="1">
            <a:spLocks noChangeArrowheads="1"/>
          </p:cNvSpPr>
          <p:nvPr/>
        </p:nvSpPr>
        <p:spPr bwMode="auto">
          <a:xfrm>
            <a:off x="10062302" y="262440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au moindre </a:t>
            </a:r>
            <a:endParaRPr lang="fr-FR" altLang="fr-FR" sz="1400" b="1" dirty="0">
              <a:solidFill>
                <a:srgbClr val="000099"/>
              </a:solidFill>
            </a:endParaRPr>
          </a:p>
        </p:txBody>
      </p:sp>
      <p:sp>
        <p:nvSpPr>
          <p:cNvPr id="17" name="ZoneTexte 16"/>
          <p:cNvSpPr txBox="1">
            <a:spLocks noChangeArrowheads="1"/>
          </p:cNvSpPr>
          <p:nvPr/>
        </p:nvSpPr>
        <p:spPr bwMode="auto">
          <a:xfrm>
            <a:off x="9571157" y="285254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mouvement</a:t>
            </a:r>
            <a:endParaRPr lang="fr-FR" altLang="fr-FR" sz="1400" b="1" dirty="0">
              <a:solidFill>
                <a:srgbClr val="000099"/>
              </a:solidFill>
            </a:endParaRPr>
          </a:p>
        </p:txBody>
      </p:sp>
      <p:sp>
        <p:nvSpPr>
          <p:cNvPr id="19" name="ZoneTexte 18"/>
          <p:cNvSpPr txBox="1">
            <a:spLocks noChangeArrowheads="1"/>
          </p:cNvSpPr>
          <p:nvPr/>
        </p:nvSpPr>
        <p:spPr bwMode="auto">
          <a:xfrm>
            <a:off x="3789322" y="5197273"/>
            <a:ext cx="12633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grippale</a:t>
            </a:r>
            <a:endParaRPr lang="fr-FR" altLang="fr-FR" sz="1400" b="1" dirty="0">
              <a:solidFill>
                <a:srgbClr val="000099"/>
              </a:solidFill>
            </a:endParaRPr>
          </a:p>
        </p:txBody>
      </p:sp>
      <p:sp>
        <p:nvSpPr>
          <p:cNvPr id="20" name="ZoneTexte 19"/>
          <p:cNvSpPr txBox="1">
            <a:spLocks noChangeArrowheads="1"/>
          </p:cNvSpPr>
          <p:nvPr/>
        </p:nvSpPr>
        <p:spPr bwMode="auto">
          <a:xfrm>
            <a:off x="2889730" y="5751627"/>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INFLUENZINUM 15 CH</a:t>
            </a:r>
            <a:endParaRPr lang="fr-FR" altLang="fr-FR" sz="1400" b="1" dirty="0">
              <a:solidFill>
                <a:srgbClr val="000099"/>
              </a:solidFill>
            </a:endParaRPr>
          </a:p>
        </p:txBody>
      </p:sp>
      <p:sp>
        <p:nvSpPr>
          <p:cNvPr id="22" name="ZoneTexte 21"/>
          <p:cNvSpPr txBox="1">
            <a:spLocks noChangeArrowheads="1"/>
          </p:cNvSpPr>
          <p:nvPr/>
        </p:nvSpPr>
        <p:spPr bwMode="auto">
          <a:xfrm>
            <a:off x="5540579" y="542209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transpiration excessive</a:t>
            </a:r>
            <a:endParaRPr lang="fr-FR" altLang="fr-FR" sz="1400" b="1" dirty="0">
              <a:solidFill>
                <a:srgbClr val="000099"/>
              </a:solidFill>
            </a:endParaRPr>
          </a:p>
        </p:txBody>
      </p:sp>
      <p:sp>
        <p:nvSpPr>
          <p:cNvPr id="23" name="ZoneTexte 22"/>
          <p:cNvSpPr txBox="1">
            <a:spLocks noChangeArrowheads="1"/>
          </p:cNvSpPr>
          <p:nvPr/>
        </p:nvSpPr>
        <p:spPr bwMode="auto">
          <a:xfrm>
            <a:off x="5694921" y="576095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CHINA RUBRA 9 CH</a:t>
            </a:r>
            <a:endParaRPr lang="fr-FR" altLang="fr-FR" sz="1400" b="1" dirty="0">
              <a:solidFill>
                <a:srgbClr val="000099"/>
              </a:solidFill>
            </a:endParaRPr>
          </a:p>
        </p:txBody>
      </p:sp>
      <p:sp>
        <p:nvSpPr>
          <p:cNvPr id="24" name="ZoneTexte 23"/>
          <p:cNvSpPr txBox="1">
            <a:spLocks noChangeArrowheads="1"/>
          </p:cNvSpPr>
          <p:nvPr/>
        </p:nvSpPr>
        <p:spPr bwMode="auto">
          <a:xfrm>
            <a:off x="8779614" y="5070805"/>
            <a:ext cx="18486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physique</a:t>
            </a:r>
            <a:endParaRPr lang="fr-FR" altLang="fr-FR" sz="1400" b="1" dirty="0">
              <a:solidFill>
                <a:srgbClr val="000099"/>
              </a:solidFill>
            </a:endParaRPr>
          </a:p>
        </p:txBody>
      </p:sp>
      <p:sp>
        <p:nvSpPr>
          <p:cNvPr id="27" name="Pentagone 26"/>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28"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9" name="Imag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oneTexte 31"/>
          <p:cNvSpPr txBox="1">
            <a:spLocks noChangeArrowheads="1"/>
          </p:cNvSpPr>
          <p:nvPr/>
        </p:nvSpPr>
        <p:spPr bwMode="auto">
          <a:xfrm>
            <a:off x="6986720" y="2953014"/>
            <a:ext cx="2713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ARNICA </a:t>
            </a:r>
          </a:p>
          <a:p>
            <a:pPr algn="ctr"/>
            <a:r>
              <a:rPr lang="fr-FR" altLang="fr-FR" sz="1200" b="1" dirty="0">
                <a:solidFill>
                  <a:srgbClr val="000099"/>
                </a:solidFill>
              </a:rPr>
              <a:t>MONTANA 9 CH</a:t>
            </a:r>
          </a:p>
        </p:txBody>
      </p:sp>
      <p:sp>
        <p:nvSpPr>
          <p:cNvPr id="34" name="ZoneTexte 33"/>
          <p:cNvSpPr txBox="1">
            <a:spLocks noChangeArrowheads="1"/>
          </p:cNvSpPr>
          <p:nvPr/>
        </p:nvSpPr>
        <p:spPr bwMode="auto">
          <a:xfrm>
            <a:off x="3128401" y="2832762"/>
            <a:ext cx="2713592"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950" b="1" dirty="0">
                <a:solidFill>
                  <a:srgbClr val="000099"/>
                </a:solidFill>
              </a:rPr>
              <a:t> </a:t>
            </a:r>
          </a:p>
          <a:p>
            <a:pPr algn="ctr"/>
            <a:r>
              <a:rPr lang="fr-FR" altLang="fr-FR" sz="1200" b="1" dirty="0">
                <a:solidFill>
                  <a:srgbClr val="000099"/>
                </a:solidFill>
              </a:rPr>
              <a:t>RHUS</a:t>
            </a:r>
          </a:p>
        </p:txBody>
      </p:sp>
      <p:sp>
        <p:nvSpPr>
          <p:cNvPr id="35" name="ZoneTexte 34"/>
          <p:cNvSpPr txBox="1">
            <a:spLocks noChangeArrowheads="1"/>
          </p:cNvSpPr>
          <p:nvPr/>
        </p:nvSpPr>
        <p:spPr bwMode="auto">
          <a:xfrm>
            <a:off x="7632097" y="259431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 d’avoir été </a:t>
            </a:r>
          </a:p>
        </p:txBody>
      </p:sp>
      <p:sp>
        <p:nvSpPr>
          <p:cNvPr id="36" name="ZoneTexte 35"/>
          <p:cNvSpPr txBox="1">
            <a:spLocks noChangeArrowheads="1"/>
          </p:cNvSpPr>
          <p:nvPr/>
        </p:nvSpPr>
        <p:spPr bwMode="auto">
          <a:xfrm>
            <a:off x="7662940" y="277599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roué de coups »</a:t>
            </a:r>
          </a:p>
        </p:txBody>
      </p:sp>
      <p:sp>
        <p:nvSpPr>
          <p:cNvPr id="4" name="Rectangle 3"/>
          <p:cNvSpPr/>
          <p:nvPr/>
        </p:nvSpPr>
        <p:spPr>
          <a:xfrm>
            <a:off x="8408513" y="5286802"/>
            <a:ext cx="1125629" cy="276999"/>
          </a:xfrm>
          <a:prstGeom prst="rect">
            <a:avLst/>
          </a:prstGeom>
        </p:spPr>
        <p:txBody>
          <a:bodyPr wrap="none">
            <a:spAutoFit/>
          </a:bodyPr>
          <a:lstStyle/>
          <a:p>
            <a:pPr lvl="0"/>
            <a:r>
              <a:rPr lang="fr-FR" altLang="fr-FR" sz="1200" b="1" dirty="0">
                <a:solidFill>
                  <a:srgbClr val="000099"/>
                </a:solidFill>
              </a:rPr>
              <a:t>et psychique</a:t>
            </a:r>
            <a:endParaRPr lang="fr-FR" altLang="fr-FR" sz="1400" b="1" dirty="0">
              <a:solidFill>
                <a:srgbClr val="000099"/>
              </a:solidFill>
            </a:endParaRPr>
          </a:p>
        </p:txBody>
      </p:sp>
    </p:spTree>
    <p:extLst>
      <p:ext uri="{BB962C8B-B14F-4D97-AF65-F5344CB8AC3E}">
        <p14:creationId xmlns:p14="http://schemas.microsoft.com/office/powerpoint/2010/main" val="4084265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up)">
                                      <p:cBhvr>
                                        <p:cTn id="77" dur="500"/>
                                        <p:tgtEl>
                                          <p:spTgt spid="29"/>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up)">
                                      <p:cBhvr>
                                        <p:cTn id="80" dur="500"/>
                                        <p:tgtEl>
                                          <p:spTgt spid="2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up)">
                                      <p:cBhvr>
                                        <p:cTn id="8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P spid="15" grpId="0"/>
      <p:bldP spid="16" grpId="0"/>
      <p:bldP spid="17" grpId="0"/>
      <p:bldP spid="19" grpId="0"/>
      <p:bldP spid="20" grpId="0"/>
      <p:bldP spid="22" grpId="0"/>
      <p:bldP spid="23" grpId="0"/>
      <p:bldP spid="24" grpId="0"/>
      <p:bldP spid="27" grpId="0" animBg="1"/>
      <p:bldP spid="28" grpId="0"/>
      <p:bldP spid="32" grpId="0"/>
      <p:bldP spid="34" grpId="0"/>
      <p:bldP spid="35" grpId="0"/>
      <p:bldP spid="36" grpId="0"/>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15" name="Text Box 1035"/>
          <p:cNvSpPr txBox="1">
            <a:spLocks noChangeArrowheads="1"/>
          </p:cNvSpPr>
          <p:nvPr/>
        </p:nvSpPr>
        <p:spPr bwMode="auto">
          <a:xfrm>
            <a:off x="967886" y="2810027"/>
            <a:ext cx="50265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Systématiquement</a:t>
            </a:r>
          </a:p>
          <a:p>
            <a:pPr>
              <a:buClr>
                <a:srgbClr val="62C400"/>
              </a:buClr>
            </a:pPr>
            <a:r>
              <a:rPr lang="fr-FR" altLang="fr-FR" sz="1500" dirty="0">
                <a:solidFill>
                  <a:srgbClr val="000099"/>
                </a:solidFill>
                <a:cs typeface="Arial" panose="020B0604020202020204" pitchFamily="34" charset="0"/>
              </a:rPr>
              <a:t>     pour moduler le mécanisme de la réaction allergique</a:t>
            </a:r>
            <a:endParaRPr lang="fr-FR" altLang="fr-FR" sz="1500" b="1" dirty="0">
              <a:solidFill>
                <a:srgbClr val="000099"/>
              </a:solidFill>
              <a:cs typeface="Arial" panose="020B0604020202020204" pitchFamily="34" charset="0"/>
            </a:endParaRPr>
          </a:p>
        </p:txBody>
      </p:sp>
      <p:sp>
        <p:nvSpPr>
          <p:cNvPr id="712763" name="Rectangle 1083"/>
          <p:cNvSpPr>
            <a:spLocks noChangeArrowheads="1"/>
          </p:cNvSpPr>
          <p:nvPr/>
        </p:nvSpPr>
        <p:spPr bwMode="auto">
          <a:xfrm>
            <a:off x="8783888" y="4002172"/>
            <a:ext cx="162510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Pollens 30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par jour</a:t>
            </a:r>
          </a:p>
        </p:txBody>
      </p:sp>
      <p:sp>
        <p:nvSpPr>
          <p:cNvPr id="712764" name="Rectangle 1084"/>
          <p:cNvSpPr>
            <a:spLocks noChangeArrowheads="1"/>
          </p:cNvSpPr>
          <p:nvPr/>
        </p:nvSpPr>
        <p:spPr bwMode="auto">
          <a:xfrm>
            <a:off x="7721094" y="2794199"/>
            <a:ext cx="2709514"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Poumon histamine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par jour</a:t>
            </a:r>
          </a:p>
        </p:txBody>
      </p:sp>
      <p:sp>
        <p:nvSpPr>
          <p:cNvPr id="712765" name="Text Box 1085"/>
          <p:cNvSpPr txBox="1">
            <a:spLocks noChangeArrowheads="1"/>
          </p:cNvSpPr>
          <p:nvPr/>
        </p:nvSpPr>
        <p:spPr bwMode="auto">
          <a:xfrm>
            <a:off x="967887" y="4139789"/>
            <a:ext cx="39258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allergie </a:t>
            </a:r>
            <a:r>
              <a:rPr lang="fr-FR" altLang="fr-FR" sz="1500" b="1" dirty="0">
                <a:solidFill>
                  <a:srgbClr val="000099"/>
                </a:solidFill>
                <a:cs typeface="Arial" panose="020B0604020202020204" pitchFamily="34" charset="0"/>
              </a:rPr>
              <a:t>aux pollens</a:t>
            </a:r>
          </a:p>
        </p:txBody>
      </p:sp>
      <p:sp>
        <p:nvSpPr>
          <p:cNvPr id="712766" name="Rectangle 1086"/>
          <p:cNvSpPr>
            <a:spLocks noChangeArrowheads="1"/>
          </p:cNvSpPr>
          <p:nvPr/>
        </p:nvSpPr>
        <p:spPr bwMode="auto">
          <a:xfrm>
            <a:off x="8219090" y="5280302"/>
            <a:ext cx="2189898"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par jour</a:t>
            </a:r>
          </a:p>
        </p:txBody>
      </p:sp>
      <p:sp>
        <p:nvSpPr>
          <p:cNvPr id="712767" name="Text Box 1087"/>
          <p:cNvSpPr txBox="1">
            <a:spLocks noChangeArrowheads="1"/>
          </p:cNvSpPr>
          <p:nvPr/>
        </p:nvSpPr>
        <p:spPr bwMode="auto">
          <a:xfrm>
            <a:off x="967886" y="5322887"/>
            <a:ext cx="523894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Œdème</a:t>
            </a:r>
            <a:r>
              <a:rPr lang="fr-FR" altLang="fr-FR" sz="1500" dirty="0">
                <a:solidFill>
                  <a:srgbClr val="000099"/>
                </a:solidFill>
                <a:cs typeface="Arial" panose="020B0604020202020204" pitchFamily="34" charset="0"/>
              </a:rPr>
              <a:t> de la muqueuse, </a:t>
            </a:r>
            <a:r>
              <a:rPr lang="fr-FR" altLang="fr-FR" sz="1500" b="1" dirty="0">
                <a:solidFill>
                  <a:srgbClr val="000099"/>
                </a:solidFill>
                <a:cs typeface="Arial" panose="020B0604020202020204" pitchFamily="34" charset="0"/>
              </a:rPr>
              <a:t>obstruction nasale</a:t>
            </a:r>
          </a:p>
        </p:txBody>
      </p:sp>
      <p:sp>
        <p:nvSpPr>
          <p:cNvPr id="208905" name="Rectangle 1089"/>
          <p:cNvSpPr>
            <a:spLocks noChangeArrowheads="1"/>
          </p:cNvSpPr>
          <p:nvPr/>
        </p:nvSpPr>
        <p:spPr bwMode="auto">
          <a:xfrm>
            <a:off x="1047140" y="1967627"/>
            <a:ext cx="68643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b="1" dirty="0">
                <a:solidFill>
                  <a:srgbClr val="000099"/>
                </a:solidFill>
                <a:cs typeface="Arial" panose="020B0604020202020204" pitchFamily="34" charset="0"/>
              </a:rPr>
              <a:t>A commencer 1 mois avant l’arrivée des pollens et poursuivre après l’apparition des symptômes :</a:t>
            </a:r>
          </a:p>
        </p:txBody>
      </p:sp>
      <p:sp>
        <p:nvSpPr>
          <p:cNvPr id="208906" name="Text Box 1090"/>
          <p:cNvSpPr txBox="1">
            <a:spLocks noChangeArrowheads="1"/>
          </p:cNvSpPr>
          <p:nvPr/>
        </p:nvSpPr>
        <p:spPr bwMode="auto">
          <a:xfrm>
            <a:off x="1047140" y="1611256"/>
            <a:ext cx="2170845"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buClr>
                <a:srgbClr val="62C400"/>
              </a:buClr>
            </a:pPr>
            <a:r>
              <a:rPr lang="fr-FR" altLang="fr-FR" b="1" dirty="0">
                <a:solidFill>
                  <a:srgbClr val="000099"/>
                </a:solidFill>
                <a:cs typeface="Arial" panose="020B0604020202020204" pitchFamily="34" charset="0"/>
              </a:rPr>
              <a:t>Traitement préventif</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Rhinites allergiques</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101</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2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27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27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276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27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2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15" grpId="0"/>
      <p:bldP spid="712763" grpId="0" animBg="1"/>
      <p:bldP spid="712764" grpId="0" animBg="1"/>
      <p:bldP spid="712765" grpId="0"/>
      <p:bldP spid="712766" grpId="0" animBg="1"/>
      <p:bldP spid="71276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123" name="Text Box 3"/>
          <p:cNvSpPr txBox="1">
            <a:spLocks noChangeArrowheads="1"/>
          </p:cNvSpPr>
          <p:nvPr/>
        </p:nvSpPr>
        <p:spPr bwMode="auto">
          <a:xfrm>
            <a:off x="950301" y="2320477"/>
            <a:ext cx="43307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Écoulement </a:t>
            </a:r>
            <a:r>
              <a:rPr lang="fr-FR" altLang="fr-FR" sz="1500" b="1" dirty="0">
                <a:solidFill>
                  <a:srgbClr val="000099"/>
                </a:solidFill>
                <a:cs typeface="Arial" panose="020B0604020202020204" pitchFamily="34" charset="0"/>
              </a:rPr>
              <a:t>nasal aqueux</a:t>
            </a:r>
            <a:r>
              <a:rPr lang="fr-FR" altLang="fr-FR" sz="1500" dirty="0">
                <a:solidFill>
                  <a:srgbClr val="000099"/>
                </a:solidFill>
                <a:cs typeface="Arial" panose="020B0604020202020204" pitchFamily="34" charset="0"/>
              </a:rPr>
              <a:t> et abondant,</a:t>
            </a:r>
          </a:p>
          <a:p>
            <a:pPr marL="176213" indent="92075">
              <a:buClr>
                <a:srgbClr val="62C400"/>
              </a:buClr>
            </a:pPr>
            <a:r>
              <a:rPr lang="fr-FR" altLang="fr-FR" sz="1500" b="1" dirty="0">
                <a:solidFill>
                  <a:srgbClr val="000099"/>
                </a:solidFill>
                <a:cs typeface="Arial" panose="020B0604020202020204" pitchFamily="34" charset="0"/>
              </a:rPr>
              <a:t>excoriant</a:t>
            </a:r>
            <a:r>
              <a:rPr lang="fr-FR" altLang="fr-FR" sz="1500" dirty="0">
                <a:solidFill>
                  <a:srgbClr val="000099"/>
                </a:solidFill>
                <a:cs typeface="Arial" panose="020B0604020202020204" pitchFamily="34" charset="0"/>
              </a:rPr>
              <a:t> la lèvre supérieure</a:t>
            </a:r>
          </a:p>
          <a:p>
            <a:pPr marL="176213" indent="92075">
              <a:buClr>
                <a:srgbClr val="62C400"/>
              </a:buClr>
            </a:pPr>
            <a:r>
              <a:rPr lang="fr-FR" altLang="fr-FR" sz="1500" dirty="0">
                <a:solidFill>
                  <a:srgbClr val="000099"/>
                </a:solidFill>
                <a:cs typeface="Arial" panose="020B0604020202020204" pitchFamily="34" charset="0"/>
              </a:rPr>
              <a:t>et le pourtour des narines</a:t>
            </a:r>
          </a:p>
          <a:p>
            <a:pPr marL="176213" indent="92075">
              <a:buClr>
                <a:srgbClr val="62C400"/>
              </a:buClr>
            </a:pPr>
            <a:r>
              <a:rPr lang="fr-FR" altLang="fr-FR" sz="1500" i="1" dirty="0">
                <a:solidFill>
                  <a:srgbClr val="000099"/>
                </a:solidFill>
                <a:cs typeface="Arial" panose="020B0604020202020204" pitchFamily="34" charset="0"/>
              </a:rPr>
              <a:t>Amélioré par l’air frais</a:t>
            </a:r>
            <a:r>
              <a:rPr lang="fr-FR" altLang="fr-FR" sz="1500" dirty="0">
                <a:solidFill>
                  <a:srgbClr val="000099"/>
                </a:solidFill>
                <a:cs typeface="Arial" panose="020B0604020202020204" pitchFamily="34" charset="0"/>
              </a:rPr>
              <a:t>	</a:t>
            </a:r>
            <a:endParaRPr lang="fr-FR" altLang="fr-FR" sz="1500" b="1" dirty="0">
              <a:solidFill>
                <a:srgbClr val="000099"/>
              </a:solidFill>
              <a:cs typeface="Arial" panose="020B0604020202020204" pitchFamily="34" charset="0"/>
            </a:endParaRPr>
          </a:p>
        </p:txBody>
      </p:sp>
      <p:sp>
        <p:nvSpPr>
          <p:cNvPr id="1797124" name="Rectangle 4"/>
          <p:cNvSpPr>
            <a:spLocks noChangeArrowheads="1"/>
          </p:cNvSpPr>
          <p:nvPr/>
        </p:nvSpPr>
        <p:spPr bwMode="auto">
          <a:xfrm>
            <a:off x="7879588" y="2429297"/>
            <a:ext cx="2542227"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Allium </a:t>
            </a:r>
            <a:r>
              <a:rPr lang="fr-FR" altLang="fr-FR" b="1" dirty="0" err="1">
                <a:solidFill>
                  <a:srgbClr val="000099"/>
                </a:solidFill>
                <a:cs typeface="Arial" panose="020B0604020202020204" pitchFamily="34" charset="0"/>
              </a:rPr>
              <a:t>cepa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 </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1797125" name="Text Box 5"/>
          <p:cNvSpPr txBox="1">
            <a:spLocks noChangeArrowheads="1"/>
          </p:cNvSpPr>
          <p:nvPr/>
        </p:nvSpPr>
        <p:spPr bwMode="auto">
          <a:xfrm>
            <a:off x="950301" y="5151665"/>
            <a:ext cx="43307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Éternuements </a:t>
            </a:r>
            <a:r>
              <a:rPr lang="fr-FR" altLang="fr-FR" sz="1500" b="1" dirty="0">
                <a:solidFill>
                  <a:srgbClr val="000099"/>
                </a:solidFill>
                <a:cs typeface="Arial" panose="020B0604020202020204" pitchFamily="34" charset="0"/>
              </a:rPr>
              <a:t>spasmodiques,</a:t>
            </a:r>
          </a:p>
          <a:p>
            <a:pPr>
              <a:buClr>
                <a:srgbClr val="62C400"/>
              </a:buClr>
            </a:pPr>
            <a:r>
              <a:rPr lang="fr-FR" altLang="fr-FR" sz="1500" b="1" dirty="0">
                <a:solidFill>
                  <a:srgbClr val="000099"/>
                </a:solidFill>
                <a:cs typeface="Arial" panose="020B0604020202020204" pitchFamily="34" charset="0"/>
              </a:rPr>
              <a:t>	  démangeaison du voile du palais,</a:t>
            </a:r>
          </a:p>
          <a:p>
            <a:pPr>
              <a:buClr>
                <a:srgbClr val="62C400"/>
              </a:buClr>
            </a:pPr>
            <a:r>
              <a:rPr lang="fr-FR" altLang="fr-FR" sz="1500" dirty="0">
                <a:solidFill>
                  <a:srgbClr val="000099"/>
                </a:solidFill>
                <a:cs typeface="Arial" panose="020B0604020202020204" pitchFamily="34" charset="0"/>
              </a:rPr>
              <a:t>	  hypersensibilité à l’odeur des fleurs</a:t>
            </a:r>
          </a:p>
        </p:txBody>
      </p:sp>
      <p:sp>
        <p:nvSpPr>
          <p:cNvPr id="1797126" name="Rectangle 6"/>
          <p:cNvSpPr>
            <a:spLocks noChangeArrowheads="1"/>
          </p:cNvSpPr>
          <p:nvPr/>
        </p:nvSpPr>
        <p:spPr bwMode="auto">
          <a:xfrm>
            <a:off x="7927423" y="5151664"/>
            <a:ext cx="2494392"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Sabadilla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r>
              <a:rPr lang="fr-FR" altLang="fr-FR" sz="1300" dirty="0">
                <a:solidFill>
                  <a:srgbClr val="000099"/>
                </a:solidFill>
                <a:cs typeface="Arial" panose="020B0604020202020204" pitchFamily="34" charset="0"/>
              </a:rPr>
              <a:t>Espacer selon amélioration</a:t>
            </a:r>
          </a:p>
        </p:txBody>
      </p:sp>
      <p:sp>
        <p:nvSpPr>
          <p:cNvPr id="1797127" name="Text Box 7"/>
          <p:cNvSpPr txBox="1">
            <a:spLocks noChangeArrowheads="1"/>
          </p:cNvSpPr>
          <p:nvPr/>
        </p:nvSpPr>
        <p:spPr bwMode="auto">
          <a:xfrm>
            <a:off x="950301" y="3683710"/>
            <a:ext cx="43307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Éternuements en salves au réveil,</a:t>
            </a:r>
          </a:p>
          <a:p>
            <a:pPr marL="176213" indent="92075">
              <a:buClr>
                <a:srgbClr val="62C400"/>
              </a:buClr>
            </a:pPr>
            <a:r>
              <a:rPr lang="fr-FR" altLang="fr-FR" sz="1500" b="1" dirty="0">
                <a:solidFill>
                  <a:srgbClr val="000099"/>
                </a:solidFill>
                <a:cs typeface="Arial" panose="020B0604020202020204" pitchFamily="34" charset="0"/>
              </a:rPr>
              <a:t>nez bouché la nuit</a:t>
            </a:r>
          </a:p>
          <a:p>
            <a:pPr marL="176213" indent="92075">
              <a:buClr>
                <a:srgbClr val="62C400"/>
              </a:buClr>
            </a:pPr>
            <a:r>
              <a:rPr lang="fr-FR" altLang="fr-FR" sz="1500" b="1" i="1" dirty="0">
                <a:solidFill>
                  <a:srgbClr val="000099"/>
                </a:solidFill>
                <a:cs typeface="Arial" panose="020B0604020202020204" pitchFamily="34" charset="0"/>
              </a:rPr>
              <a:t>Aggravé au moindre courant d’air </a:t>
            </a:r>
            <a:r>
              <a:rPr lang="fr-FR" altLang="fr-FR" sz="1500" dirty="0">
                <a:solidFill>
                  <a:srgbClr val="000099"/>
                </a:solidFill>
                <a:cs typeface="Arial" panose="020B0604020202020204" pitchFamily="34" charset="0"/>
              </a:rPr>
              <a:t>	</a:t>
            </a:r>
          </a:p>
        </p:txBody>
      </p:sp>
      <p:sp>
        <p:nvSpPr>
          <p:cNvPr id="1797128" name="Rectangle 8"/>
          <p:cNvSpPr>
            <a:spLocks noChangeArrowheads="1"/>
          </p:cNvSpPr>
          <p:nvPr/>
        </p:nvSpPr>
        <p:spPr bwMode="auto">
          <a:xfrm>
            <a:off x="7927423" y="3733251"/>
            <a:ext cx="2494392"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Nux</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vomica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r>
              <a:rPr lang="fr-FR" altLang="fr-FR" sz="1300" dirty="0">
                <a:solidFill>
                  <a:srgbClr val="000099"/>
                </a:solidFill>
                <a:cs typeface="Arial" panose="020B0604020202020204" pitchFamily="34" charset="0"/>
              </a:rPr>
              <a:t>Espacer selon amélioration</a:t>
            </a:r>
          </a:p>
        </p:txBody>
      </p:sp>
      <p:sp>
        <p:nvSpPr>
          <p:cNvPr id="210953" name="Text Box 21"/>
          <p:cNvSpPr txBox="1">
            <a:spLocks noChangeArrowheads="1"/>
          </p:cNvSpPr>
          <p:nvPr/>
        </p:nvSpPr>
        <p:spPr bwMode="auto">
          <a:xfrm>
            <a:off x="1055809" y="1613354"/>
            <a:ext cx="3102953"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buClr>
                <a:srgbClr val="62C400"/>
              </a:buClr>
            </a:pPr>
            <a:r>
              <a:rPr lang="fr-FR" altLang="fr-FR" b="1">
                <a:solidFill>
                  <a:srgbClr val="000099"/>
                </a:solidFill>
                <a:cs typeface="Arial" panose="020B0604020202020204" pitchFamily="34" charset="0"/>
              </a:rPr>
              <a:t>Traitement symptomatique</a:t>
            </a: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2"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Rhinites allergiques</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102</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71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71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71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71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9712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97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3" grpId="0"/>
      <p:bldP spid="1797124" grpId="0" animBg="1"/>
      <p:bldP spid="1797125" grpId="0"/>
      <p:bldP spid="1797126" grpId="0" animBg="1"/>
      <p:bldP spid="1797127" grpId="0"/>
      <p:bldP spid="179712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800" name="Rectangle 24"/>
          <p:cNvSpPr>
            <a:spLocks noChangeArrowheads="1"/>
          </p:cNvSpPr>
          <p:nvPr/>
        </p:nvSpPr>
        <p:spPr bwMode="auto">
          <a:xfrm>
            <a:off x="7612287" y="2405484"/>
            <a:ext cx="2796252"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Euphrasia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officinalis</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r>
              <a:rPr lang="fr-FR" altLang="fr-FR" sz="1300" dirty="0">
                <a:solidFill>
                  <a:srgbClr val="000099"/>
                </a:solidFill>
                <a:cs typeface="Arial" panose="020B0604020202020204" pitchFamily="34" charset="0"/>
              </a:rPr>
              <a:t>Espacer selon amélioration</a:t>
            </a:r>
          </a:p>
        </p:txBody>
      </p:sp>
      <p:sp>
        <p:nvSpPr>
          <p:cNvPr id="715801" name="Rectangle 25"/>
          <p:cNvSpPr>
            <a:spLocks noChangeArrowheads="1"/>
          </p:cNvSpPr>
          <p:nvPr/>
        </p:nvSpPr>
        <p:spPr bwMode="auto">
          <a:xfrm>
            <a:off x="7914147" y="4192705"/>
            <a:ext cx="2494392"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endParaRPr lang="fr-FR" altLang="fr-FR" dirty="0">
              <a:solidFill>
                <a:srgbClr val="000099"/>
              </a:solidFill>
              <a:cs typeface="Arial" panose="020B0604020202020204" pitchFamily="34" charset="0"/>
            </a:endParaRP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r>
              <a:rPr lang="fr-FR" altLang="fr-FR" sz="1300" dirty="0">
                <a:solidFill>
                  <a:srgbClr val="000099"/>
                </a:solidFill>
                <a:cs typeface="Arial" panose="020B0604020202020204" pitchFamily="34" charset="0"/>
              </a:rPr>
              <a:t>Espacer selon amélioration</a:t>
            </a:r>
          </a:p>
        </p:txBody>
      </p:sp>
      <p:sp>
        <p:nvSpPr>
          <p:cNvPr id="715802" name="Rectangle 26"/>
          <p:cNvSpPr>
            <a:spLocks noChangeArrowheads="1"/>
          </p:cNvSpPr>
          <p:nvPr/>
        </p:nvSpPr>
        <p:spPr bwMode="auto">
          <a:xfrm>
            <a:off x="948716" y="4234615"/>
            <a:ext cx="32319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Œdème</a:t>
            </a:r>
            <a:r>
              <a:rPr lang="fr-FR" altLang="fr-FR" sz="1500" dirty="0">
                <a:solidFill>
                  <a:srgbClr val="000099"/>
                </a:solidFill>
                <a:cs typeface="Arial" panose="020B0604020202020204" pitchFamily="34" charset="0"/>
              </a:rPr>
              <a:t> des paupières </a:t>
            </a:r>
            <a:r>
              <a:rPr lang="fr-FR" altLang="fr-FR" sz="1500" b="1" dirty="0">
                <a:solidFill>
                  <a:srgbClr val="000099"/>
                </a:solidFill>
                <a:cs typeface="Arial" panose="020B0604020202020204" pitchFamily="34" charset="0"/>
              </a:rPr>
              <a:t>piquant</a:t>
            </a:r>
            <a:r>
              <a:rPr lang="fr-FR" altLang="fr-FR" sz="1500" dirty="0">
                <a:solidFill>
                  <a:srgbClr val="000099"/>
                </a:solidFill>
                <a:cs typeface="Arial" panose="020B0604020202020204" pitchFamily="34" charset="0"/>
              </a:rPr>
              <a:t>,</a:t>
            </a:r>
          </a:p>
          <a:p>
            <a:pPr>
              <a:buClr>
                <a:srgbClr val="62C400"/>
              </a:buClr>
            </a:pPr>
            <a:r>
              <a:rPr lang="fr-FR" altLang="fr-FR" sz="1500" dirty="0">
                <a:solidFill>
                  <a:srgbClr val="000099"/>
                </a:solidFill>
                <a:cs typeface="Arial" panose="020B0604020202020204" pitchFamily="34" charset="0"/>
              </a:rPr>
              <a:t>	  brûlant </a:t>
            </a:r>
            <a:r>
              <a:rPr lang="fr-FR" altLang="fr-FR" sz="1500" b="1" i="1" dirty="0">
                <a:solidFill>
                  <a:srgbClr val="000099"/>
                </a:solidFill>
                <a:cs typeface="Arial" panose="020B0604020202020204" pitchFamily="34" charset="0"/>
              </a:rPr>
              <a:t>amélioré par le froid</a:t>
            </a:r>
          </a:p>
        </p:txBody>
      </p:sp>
      <p:sp>
        <p:nvSpPr>
          <p:cNvPr id="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Conjonctivite allergique</a:t>
            </a:r>
          </a:p>
        </p:txBody>
      </p:sp>
      <p:sp>
        <p:nvSpPr>
          <p:cNvPr id="10" name="Text Box 19"/>
          <p:cNvSpPr txBox="1">
            <a:spLocks noChangeArrowheads="1"/>
          </p:cNvSpPr>
          <p:nvPr/>
        </p:nvSpPr>
        <p:spPr bwMode="auto">
          <a:xfrm>
            <a:off x="948716" y="2395200"/>
            <a:ext cx="383063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Écoulement </a:t>
            </a:r>
            <a:r>
              <a:rPr lang="fr-FR" altLang="fr-FR" sz="1500" b="1" dirty="0">
                <a:solidFill>
                  <a:srgbClr val="000099"/>
                </a:solidFill>
                <a:cs typeface="Arial" panose="020B0604020202020204" pitchFamily="34" charset="0"/>
              </a:rPr>
              <a:t>oculaire brûlant</a:t>
            </a:r>
          </a:p>
          <a:p>
            <a:pPr marL="285750" indent="-285750">
              <a:buClr>
                <a:srgbClr val="62C400"/>
              </a:buClr>
              <a:buFont typeface="Arial" panose="020B0604020202020204" pitchFamily="34" charset="0"/>
              <a:buChar char="•"/>
            </a:pPr>
            <a:r>
              <a:rPr lang="fr-FR" altLang="fr-FR" sz="1500" dirty="0">
                <a:solidFill>
                  <a:srgbClr val="000099"/>
                </a:solidFill>
                <a:cs typeface="Arial" panose="020B0604020202020204" pitchFamily="34" charset="0"/>
              </a:rPr>
              <a:t>Sensation de sable dans les yeux Écoulement nasal aqueux, abondant mais non irritant, </a:t>
            </a:r>
            <a:endParaRPr lang="fr-FR" altLang="fr-FR" sz="1500" b="1" dirty="0">
              <a:solidFill>
                <a:srgbClr val="000099"/>
              </a:solidFill>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103</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58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58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5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800" grpId="0" animBg="1"/>
      <p:bldP spid="715801" grpId="0" animBg="1"/>
      <p:bldP spid="715802" grpId="0"/>
      <p:bldP spid="1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6096000" y="1737504"/>
            <a:ext cx="5297424"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dirty="0">
              <a:solidFill>
                <a:srgbClr val="000099"/>
              </a:solidFill>
              <a:cs typeface="Arial" panose="020B0604020202020204" pitchFamily="34" charset="0"/>
            </a:endParaRPr>
          </a:p>
        </p:txBody>
      </p:sp>
      <p:sp>
        <p:nvSpPr>
          <p:cNvPr id="159748" name="Rectangle 4"/>
          <p:cNvSpPr>
            <a:spLocks noChangeArrowheads="1"/>
          </p:cNvSpPr>
          <p:nvPr/>
        </p:nvSpPr>
        <p:spPr bwMode="auto">
          <a:xfrm>
            <a:off x="3856345" y="3794896"/>
            <a:ext cx="73929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Collégialement</a:t>
            </a:r>
          </a:p>
          <a:p>
            <a:pPr eaLnBrk="1" hangingPunct="1">
              <a:buBlip>
                <a:blip r:embed="rId3"/>
              </a:buBlip>
            </a:pPr>
            <a:r>
              <a:rPr lang="fr-FR" altLang="fr-FR" sz="1800" dirty="0">
                <a:solidFill>
                  <a:srgbClr val="000099"/>
                </a:solidFill>
                <a:cs typeface="Arial" panose="020B0604020202020204" pitchFamily="34" charset="0"/>
              </a:rPr>
              <a:t>Utiliser la structure proposée</a:t>
            </a:r>
          </a:p>
          <a:p>
            <a:pPr eaLnBrk="1" hangingPunct="1">
              <a:buBlip>
                <a:blip r:embed="rId3"/>
              </a:buBlip>
            </a:pPr>
            <a:r>
              <a:rPr lang="fr-FR" altLang="fr-FR" sz="1800" dirty="0">
                <a:solidFill>
                  <a:srgbClr val="000099"/>
                </a:solidFill>
                <a:cs typeface="Arial" panose="020B0604020202020204" pitchFamily="34" charset="0"/>
              </a:rPr>
              <a:t>Construire l’arbre décisionnel « Rhinites allergiques »</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5’</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 décisionnel</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104</a:t>
            </a:fld>
            <a:endParaRPr lang="fr-FR" dirty="0"/>
          </a:p>
        </p:txBody>
      </p:sp>
    </p:spTree>
    <p:extLst>
      <p:ext uri="{BB962C8B-B14F-4D97-AF65-F5344CB8AC3E}">
        <p14:creationId xmlns:p14="http://schemas.microsoft.com/office/powerpoint/2010/main" val="41963677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a:blip r:embed="rId3"/>
          <a:stretch>
            <a:fillRect/>
          </a:stretch>
        </p:blipFill>
        <p:spPr>
          <a:xfrm>
            <a:off x="1847458" y="972149"/>
            <a:ext cx="9153331" cy="5387864"/>
          </a:xfrm>
          <a:prstGeom prst="rect">
            <a:avLst/>
          </a:prstGeom>
        </p:spPr>
      </p:pic>
      <p:sp>
        <p:nvSpPr>
          <p:cNvPr id="33689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Rhinites allergiques</a:t>
            </a:r>
          </a:p>
        </p:txBody>
      </p:sp>
      <p:sp>
        <p:nvSpPr>
          <p:cNvPr id="336899" name="Espace réservé du numéro de diapositive 3"/>
          <p:cNvSpPr>
            <a:spLocks noGrp="1"/>
          </p:cNvSpPr>
          <p:nvPr>
            <p:ph type="sldNum" sz="quarter" idx="4294967295"/>
          </p:nvPr>
        </p:nvSpPr>
        <p:spPr bwMode="auto">
          <a:xfrm>
            <a:off x="9256713" y="649287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BF48678-54FD-4414-AA6F-1148A12AC915}" type="slidenum">
              <a:rPr lang="fr-FR" altLang="fr-FR" sz="900"/>
              <a:pPr/>
              <a:t>105</a:t>
            </a:fld>
            <a:endParaRPr lang="fr-FR" altLang="fr-FR" sz="900"/>
          </a:p>
        </p:txBody>
      </p:sp>
      <p:sp>
        <p:nvSpPr>
          <p:cNvPr id="5" name="ZoneTexte 4"/>
          <p:cNvSpPr txBox="1">
            <a:spLocks noChangeArrowheads="1"/>
          </p:cNvSpPr>
          <p:nvPr/>
        </p:nvSpPr>
        <p:spPr bwMode="auto">
          <a:xfrm>
            <a:off x="5886258" y="1516632"/>
            <a:ext cx="18327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POLLENS 30 CH</a:t>
            </a:r>
            <a:endParaRPr lang="fr-FR" altLang="fr-FR" sz="1400" b="1" dirty="0">
              <a:solidFill>
                <a:srgbClr val="000099"/>
              </a:solidFill>
            </a:endParaRPr>
          </a:p>
        </p:txBody>
      </p:sp>
      <p:sp>
        <p:nvSpPr>
          <p:cNvPr id="6" name="ZoneTexte 5"/>
          <p:cNvSpPr txBox="1">
            <a:spLocks noChangeArrowheads="1"/>
          </p:cNvSpPr>
          <p:nvPr/>
        </p:nvSpPr>
        <p:spPr bwMode="auto">
          <a:xfrm>
            <a:off x="5877988" y="177813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POUMON HISTAMINE 15 CH</a:t>
            </a:r>
            <a:endParaRPr lang="fr-FR" altLang="fr-FR" sz="1400" b="1" dirty="0">
              <a:solidFill>
                <a:srgbClr val="000099"/>
              </a:solidFill>
            </a:endParaRPr>
          </a:p>
        </p:txBody>
      </p:sp>
      <p:sp>
        <p:nvSpPr>
          <p:cNvPr id="7" name="ZoneTexte 6"/>
          <p:cNvSpPr txBox="1">
            <a:spLocks noChangeArrowheads="1"/>
          </p:cNvSpPr>
          <p:nvPr/>
        </p:nvSpPr>
        <p:spPr bwMode="auto">
          <a:xfrm>
            <a:off x="5877988" y="2050522"/>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APIS MELLIFICA 15 CH</a:t>
            </a:r>
            <a:endParaRPr lang="fr-FR" altLang="fr-FR" sz="1400" b="1" dirty="0">
              <a:solidFill>
                <a:srgbClr val="000099"/>
              </a:solidFill>
            </a:endParaRPr>
          </a:p>
        </p:txBody>
      </p:sp>
      <p:sp>
        <p:nvSpPr>
          <p:cNvPr id="8" name="ZoneTexte 7"/>
          <p:cNvSpPr txBox="1">
            <a:spLocks noChangeArrowheads="1"/>
          </p:cNvSpPr>
          <p:nvPr/>
        </p:nvSpPr>
        <p:spPr bwMode="auto">
          <a:xfrm>
            <a:off x="2558353" y="5239577"/>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démangeaison</a:t>
            </a:r>
          </a:p>
        </p:txBody>
      </p:sp>
      <p:sp>
        <p:nvSpPr>
          <p:cNvPr id="9" name="ZoneTexte 8"/>
          <p:cNvSpPr txBox="1">
            <a:spLocks noChangeArrowheads="1"/>
          </p:cNvSpPr>
          <p:nvPr/>
        </p:nvSpPr>
        <p:spPr bwMode="auto">
          <a:xfrm>
            <a:off x="2476642" y="5752805"/>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SABADILLA 9 CH</a:t>
            </a:r>
          </a:p>
        </p:txBody>
      </p:sp>
      <p:sp>
        <p:nvSpPr>
          <p:cNvPr id="10" name="ZoneTexte 9"/>
          <p:cNvSpPr txBox="1">
            <a:spLocks noChangeArrowheads="1"/>
          </p:cNvSpPr>
          <p:nvPr/>
        </p:nvSpPr>
        <p:spPr bwMode="auto">
          <a:xfrm>
            <a:off x="4664209" y="523498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surtout le matin</a:t>
            </a:r>
          </a:p>
        </p:txBody>
      </p:sp>
      <p:sp>
        <p:nvSpPr>
          <p:cNvPr id="11" name="ZoneTexte 10"/>
          <p:cNvSpPr txBox="1">
            <a:spLocks noChangeArrowheads="1"/>
          </p:cNvSpPr>
          <p:nvPr/>
        </p:nvSpPr>
        <p:spPr bwMode="auto">
          <a:xfrm>
            <a:off x="5160403" y="5627337"/>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la nuit</a:t>
            </a:r>
          </a:p>
        </p:txBody>
      </p:sp>
      <p:sp>
        <p:nvSpPr>
          <p:cNvPr id="12" name="ZoneTexte 11"/>
          <p:cNvSpPr txBox="1">
            <a:spLocks noChangeArrowheads="1"/>
          </p:cNvSpPr>
          <p:nvPr/>
        </p:nvSpPr>
        <p:spPr bwMode="auto">
          <a:xfrm>
            <a:off x="4784532" y="5868313"/>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NUX VOMICA 9 CH</a:t>
            </a:r>
          </a:p>
        </p:txBody>
      </p:sp>
      <p:sp>
        <p:nvSpPr>
          <p:cNvPr id="13" name="ZoneTexte 12"/>
          <p:cNvSpPr txBox="1">
            <a:spLocks noChangeArrowheads="1"/>
          </p:cNvSpPr>
          <p:nvPr/>
        </p:nvSpPr>
        <p:spPr bwMode="auto">
          <a:xfrm>
            <a:off x="7516941" y="5441862"/>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non irritant</a:t>
            </a:r>
          </a:p>
        </p:txBody>
      </p:sp>
      <p:sp>
        <p:nvSpPr>
          <p:cNvPr id="14" name="ZoneTexte 13"/>
          <p:cNvSpPr txBox="1">
            <a:spLocks noChangeArrowheads="1"/>
          </p:cNvSpPr>
          <p:nvPr/>
        </p:nvSpPr>
        <p:spPr bwMode="auto">
          <a:xfrm>
            <a:off x="7068974" y="5876849"/>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ALLIUM CEPA 9 CH</a:t>
            </a:r>
          </a:p>
        </p:txBody>
      </p:sp>
      <p:sp>
        <p:nvSpPr>
          <p:cNvPr id="15" name="ZoneTexte 14"/>
          <p:cNvSpPr txBox="1">
            <a:spLocks noChangeArrowheads="1"/>
          </p:cNvSpPr>
          <p:nvPr/>
        </p:nvSpPr>
        <p:spPr bwMode="auto">
          <a:xfrm>
            <a:off x="9279889" y="5227424"/>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irritant</a:t>
            </a:r>
          </a:p>
        </p:txBody>
      </p:sp>
      <p:sp>
        <p:nvSpPr>
          <p:cNvPr id="16" name="ZoneTexte 15"/>
          <p:cNvSpPr txBox="1">
            <a:spLocks noChangeArrowheads="1"/>
          </p:cNvSpPr>
          <p:nvPr/>
        </p:nvSpPr>
        <p:spPr bwMode="auto">
          <a:xfrm>
            <a:off x="9074252" y="5591577"/>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non irritant</a:t>
            </a:r>
          </a:p>
        </p:txBody>
      </p:sp>
      <p:sp>
        <p:nvSpPr>
          <p:cNvPr id="17" name="ZoneTexte 16"/>
          <p:cNvSpPr txBox="1">
            <a:spLocks noChangeArrowheads="1"/>
          </p:cNvSpPr>
          <p:nvPr/>
        </p:nvSpPr>
        <p:spPr bwMode="auto">
          <a:xfrm>
            <a:off x="9247382" y="575700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EUPHRASIA 9 CH</a:t>
            </a:r>
          </a:p>
        </p:txBody>
      </p:sp>
      <p:sp>
        <p:nvSpPr>
          <p:cNvPr id="18" name="Pentagone 17"/>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9"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p:cNvSpPr txBox="1">
            <a:spLocks noChangeArrowheads="1"/>
          </p:cNvSpPr>
          <p:nvPr/>
        </p:nvSpPr>
        <p:spPr bwMode="auto">
          <a:xfrm>
            <a:off x="7223375" y="5224422"/>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irritant</a:t>
            </a:r>
          </a:p>
        </p:txBody>
      </p:sp>
      <p:sp>
        <p:nvSpPr>
          <p:cNvPr id="24" name="ZoneTexte 23"/>
          <p:cNvSpPr txBox="1">
            <a:spLocks noChangeArrowheads="1"/>
          </p:cNvSpPr>
          <p:nvPr/>
        </p:nvSpPr>
        <p:spPr bwMode="auto">
          <a:xfrm>
            <a:off x="5808545" y="5450135"/>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le jour</a:t>
            </a:r>
          </a:p>
        </p:txBody>
      </p:sp>
    </p:spTree>
    <p:extLst>
      <p:ext uri="{BB962C8B-B14F-4D97-AF65-F5344CB8AC3E}">
        <p14:creationId xmlns:p14="http://schemas.microsoft.com/office/powerpoint/2010/main" val="1100531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up)">
                                      <p:cBhvr>
                                        <p:cTn id="67" dur="500"/>
                                        <p:tgtEl>
                                          <p:spTgt spid="18"/>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up)">
                                      <p:cBhvr>
                                        <p:cTn id="70" dur="500"/>
                                        <p:tgtEl>
                                          <p:spTgt spid="19"/>
                                        </p:tgtEl>
                                      </p:cBhvr>
                                    </p:animEffect>
                                  </p:childTnLst>
                                </p:cTn>
                              </p:par>
                              <p:par>
                                <p:cTn id="71" presetID="22" presetClass="entr" presetSubtype="1"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up)">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animBg="1"/>
      <p:bldP spid="19" grpId="0"/>
      <p:bldP spid="22" grpId="0"/>
      <p:bldP spid="2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106</a:t>
            </a:fld>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2382294"/>
            <a:ext cx="2694385" cy="2845555"/>
          </a:xfrm>
          <a:prstGeom prst="rect">
            <a:avLst/>
          </a:prstGeom>
        </p:spPr>
      </p:pic>
      <p:sp>
        <p:nvSpPr>
          <p:cNvPr id="6" name="Rectangle 3"/>
          <p:cNvSpPr txBox="1">
            <a:spLocks noChangeArrowheads="1"/>
          </p:cNvSpPr>
          <p:nvPr/>
        </p:nvSpPr>
        <p:spPr bwMode="auto">
          <a:xfrm>
            <a:off x="5311775" y="2757322"/>
            <a:ext cx="6019800"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None/>
            </a:pPr>
            <a:endParaRPr lang="fr-FR" altLang="fr-FR" sz="2000" b="1" u="sng" dirty="0">
              <a:solidFill>
                <a:srgbClr val="000099"/>
              </a:solidFill>
            </a:endParaRPr>
          </a:p>
          <a:p>
            <a:pPr fontAlgn="auto">
              <a:lnSpc>
                <a:spcPct val="150000"/>
              </a:lnSpc>
              <a:spcAft>
                <a:spcPts val="0"/>
              </a:spcAft>
              <a:buFont typeface="Wingdings" panose="05000000000000000000" pitchFamily="2" charset="2"/>
              <a:buChar char="Ø"/>
            </a:pPr>
            <a:r>
              <a:rPr lang="fr-FR" altLang="fr-FR" sz="2000" dirty="0">
                <a:solidFill>
                  <a:srgbClr val="000099"/>
                </a:solidFill>
              </a:rPr>
              <a:t> Partage d’astuces</a:t>
            </a:r>
          </a:p>
          <a:p>
            <a:pPr fontAlgn="auto">
              <a:lnSpc>
                <a:spcPct val="150000"/>
              </a:lnSpc>
              <a:spcAft>
                <a:spcPts val="0"/>
              </a:spcAft>
              <a:buFont typeface="Wingdings" panose="05000000000000000000" pitchFamily="2" charset="2"/>
              <a:buChar char="Ø"/>
            </a:pPr>
            <a:r>
              <a:rPr lang="fr-FR" altLang="fr-FR" sz="2000" dirty="0">
                <a:solidFill>
                  <a:srgbClr val="000099"/>
                </a:solidFill>
              </a:rPr>
              <a:t> Quelles opportunités de conseil ? </a:t>
            </a:r>
            <a:endParaRPr lang="fr-FR" altLang="fr-FR" sz="2000" b="1" dirty="0">
              <a:solidFill>
                <a:srgbClr val="FF0000"/>
              </a:solidFill>
            </a:endParaRPr>
          </a:p>
        </p:txBody>
      </p:sp>
      <p:sp>
        <p:nvSpPr>
          <p:cNvPr id="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Tree>
    <p:extLst>
      <p:ext uri="{BB962C8B-B14F-4D97-AF65-F5344CB8AC3E}">
        <p14:creationId xmlns:p14="http://schemas.microsoft.com/office/powerpoint/2010/main" val="19779092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107</a:t>
            </a:fld>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7" y="2719083"/>
            <a:ext cx="3569724" cy="2378413"/>
          </a:xfrm>
          <a:prstGeom prst="rect">
            <a:avLst/>
          </a:prstGeom>
          <a:ln>
            <a:noFill/>
          </a:ln>
          <a:effectLst>
            <a:softEdge rad="112500"/>
          </a:effectLst>
        </p:spPr>
      </p:pic>
      <p:sp>
        <p:nvSpPr>
          <p:cNvPr id="7" name="AutoShape 9"/>
          <p:cNvSpPr>
            <a:spLocks noChangeArrowheads="1"/>
          </p:cNvSpPr>
          <p:nvPr/>
        </p:nvSpPr>
        <p:spPr bwMode="auto">
          <a:xfrm>
            <a:off x="4813935" y="2128760"/>
            <a:ext cx="5400675" cy="1296987"/>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 Mon mari est au fond de son lit avec la grippe. A part du paracétamol que puis-je lui donner ? »</a:t>
            </a:r>
          </a:p>
        </p:txBody>
      </p:sp>
      <p:sp>
        <p:nvSpPr>
          <p:cNvPr id="8" name="Rectangle 10"/>
          <p:cNvSpPr>
            <a:spLocks noChangeArrowheads="1"/>
          </p:cNvSpPr>
          <p:nvPr/>
        </p:nvSpPr>
        <p:spPr bwMode="auto">
          <a:xfrm>
            <a:off x="6359525" y="5734050"/>
            <a:ext cx="2389188" cy="36671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chemeClr val="bg1"/>
                </a:solidFill>
                <a:sym typeface="Wingdings" panose="05000000000000000000" pitchFamily="2" charset="2"/>
              </a:rPr>
              <a:t></a:t>
            </a:r>
            <a:r>
              <a:rPr lang="fr-FR" altLang="fr-FR" b="1" dirty="0">
                <a:solidFill>
                  <a:schemeClr val="bg1"/>
                </a:solidFill>
              </a:rPr>
              <a:t> Que faites-vous ?</a:t>
            </a:r>
          </a:p>
        </p:txBody>
      </p:sp>
      <p:sp>
        <p:nvSpPr>
          <p:cNvPr id="9" name="Rectangle 8"/>
          <p:cNvSpPr/>
          <p:nvPr/>
        </p:nvSpPr>
        <p:spPr>
          <a:xfrm>
            <a:off x="2839186" y="1562609"/>
            <a:ext cx="4807983" cy="338554"/>
          </a:xfrm>
          <a:prstGeom prst="rect">
            <a:avLst/>
          </a:prstGeom>
        </p:spPr>
        <p:txBody>
          <a:bodyPr wrap="none">
            <a:spAutoFit/>
          </a:bodyPr>
          <a:lstStyle/>
          <a:p>
            <a:r>
              <a:rPr lang="fr-FR" altLang="fr-FR" dirty="0">
                <a:solidFill>
                  <a:srgbClr val="000099"/>
                </a:solidFill>
              </a:rPr>
              <a:t>Mme Y., 45 ans, cliente habituelle de la pharmacie </a:t>
            </a:r>
            <a:endParaRPr lang="fr-FR" dirty="0">
              <a:solidFill>
                <a:srgbClr val="000099"/>
              </a:solidFill>
            </a:endParaRP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Tree>
    <p:extLst>
      <p:ext uri="{BB962C8B-B14F-4D97-AF65-F5344CB8AC3E}">
        <p14:creationId xmlns:p14="http://schemas.microsoft.com/office/powerpoint/2010/main" val="37134418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108</a:t>
            </a:fld>
            <a:endParaRPr lang="fr-FR"/>
          </a:p>
        </p:txBody>
      </p:sp>
      <p:grpSp>
        <p:nvGrpSpPr>
          <p:cNvPr id="23" name="Groupe 22"/>
          <p:cNvGrpSpPr/>
          <p:nvPr/>
        </p:nvGrpSpPr>
        <p:grpSpPr>
          <a:xfrm>
            <a:off x="3159759" y="1058865"/>
            <a:ext cx="6477471" cy="5387334"/>
            <a:chOff x="3967163" y="1858003"/>
            <a:chExt cx="3954462" cy="3614110"/>
          </a:xfrm>
        </p:grpSpPr>
        <p:grpSp>
          <p:nvGrpSpPr>
            <p:cNvPr id="24" name="Groupe 23"/>
            <p:cNvGrpSpPr/>
            <p:nvPr/>
          </p:nvGrpSpPr>
          <p:grpSpPr>
            <a:xfrm>
              <a:off x="3967163" y="1858003"/>
              <a:ext cx="3954462" cy="3614110"/>
              <a:chOff x="3967163" y="1858003"/>
              <a:chExt cx="3954462" cy="3614110"/>
            </a:xfrm>
          </p:grpSpPr>
          <p:sp>
            <p:nvSpPr>
              <p:cNvPr id="26" name="Rectangle 25"/>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8"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29" name="Group 37"/>
              <p:cNvGrpSpPr>
                <a:grpSpLocks/>
              </p:cNvGrpSpPr>
              <p:nvPr/>
            </p:nvGrpSpPr>
            <p:grpSpPr bwMode="auto">
              <a:xfrm>
                <a:off x="3967163" y="1858003"/>
                <a:ext cx="3942390" cy="808995"/>
                <a:chOff x="1700" y="967"/>
                <a:chExt cx="2343" cy="537"/>
              </a:xfrm>
            </p:grpSpPr>
            <p:grpSp>
              <p:nvGrpSpPr>
                <p:cNvPr id="30" name="Group 38"/>
                <p:cNvGrpSpPr>
                  <a:grpSpLocks/>
                </p:cNvGrpSpPr>
                <p:nvPr/>
              </p:nvGrpSpPr>
              <p:grpSpPr bwMode="auto">
                <a:xfrm>
                  <a:off x="1707" y="967"/>
                  <a:ext cx="2336" cy="537"/>
                  <a:chOff x="1707" y="1058"/>
                  <a:chExt cx="2336" cy="537"/>
                </a:xfrm>
              </p:grpSpPr>
              <p:sp>
                <p:nvSpPr>
                  <p:cNvPr id="32"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3"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1"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25"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4" name="Text Box 4"/>
          <p:cNvSpPr txBox="1">
            <a:spLocks noChangeArrowheads="1"/>
          </p:cNvSpPr>
          <p:nvPr/>
        </p:nvSpPr>
        <p:spPr bwMode="auto">
          <a:xfrm>
            <a:off x="5544886"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
        <p:nvSpPr>
          <p:cNvPr id="35" name="Text Box 16"/>
          <p:cNvSpPr txBox="1">
            <a:spLocks noChangeArrowheads="1"/>
          </p:cNvSpPr>
          <p:nvPr/>
        </p:nvSpPr>
        <p:spPr bwMode="auto">
          <a:xfrm>
            <a:off x="5972081"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38" name="AutoShape 17"/>
          <p:cNvSpPr>
            <a:spLocks noChangeArrowheads="1"/>
          </p:cNvSpPr>
          <p:nvPr/>
        </p:nvSpPr>
        <p:spPr bwMode="auto">
          <a:xfrm>
            <a:off x="9714634" y="2199368"/>
            <a:ext cx="1993900" cy="371282"/>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ressent-il ?</a:t>
            </a:r>
          </a:p>
          <a:p>
            <a:pPr algn="ctr"/>
            <a:endParaRPr lang="fr-FR" altLang="ja-JP" sz="1200" i="1" dirty="0">
              <a:solidFill>
                <a:srgbClr val="000000"/>
              </a:solidFill>
              <a:ea typeface="ＭＳ 明朝" panose="02020609040205080304" pitchFamily="49" charset="-128"/>
              <a:cs typeface="Arial" panose="020B0604020202020204" pitchFamily="34" charset="0"/>
            </a:endParaRP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1" name="AutoShape 18"/>
          <p:cNvSpPr>
            <a:spLocks noChangeArrowheads="1"/>
          </p:cNvSpPr>
          <p:nvPr/>
        </p:nvSpPr>
        <p:spPr bwMode="auto">
          <a:xfrm>
            <a:off x="1060657" y="2239443"/>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lui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3"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4" name="AutoShape 19"/>
          <p:cNvSpPr>
            <a:spLocks noChangeArrowheads="1"/>
          </p:cNvSpPr>
          <p:nvPr/>
        </p:nvSpPr>
        <p:spPr bwMode="auto">
          <a:xfrm>
            <a:off x="4905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7" name="AutoShape 20"/>
          <p:cNvSpPr>
            <a:spLocks noChangeArrowheads="1"/>
          </p:cNvSpPr>
          <p:nvPr/>
        </p:nvSpPr>
        <p:spPr bwMode="auto">
          <a:xfrm>
            <a:off x="9702666" y="4360950"/>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l’améliore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l’aggrave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0" name="AutoShape 35"/>
          <p:cNvSpPr>
            <a:spLocks noChangeArrowheads="1"/>
          </p:cNvSpPr>
          <p:nvPr/>
        </p:nvSpPr>
        <p:spPr bwMode="auto">
          <a:xfrm>
            <a:off x="8469100" y="1163448"/>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51" name="Text Box 16"/>
          <p:cNvSpPr txBox="1">
            <a:spLocks noChangeArrowheads="1"/>
          </p:cNvSpPr>
          <p:nvPr/>
        </p:nvSpPr>
        <p:spPr bwMode="auto">
          <a:xfrm>
            <a:off x="4154953"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52" name="Text Box 16"/>
          <p:cNvSpPr txBox="1">
            <a:spLocks noChangeArrowheads="1"/>
          </p:cNvSpPr>
          <p:nvPr/>
        </p:nvSpPr>
        <p:spPr bwMode="auto">
          <a:xfrm>
            <a:off x="7254244"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53" name="Text Box 16"/>
          <p:cNvSpPr txBox="1">
            <a:spLocks noChangeArrowheads="1"/>
          </p:cNvSpPr>
          <p:nvPr/>
        </p:nvSpPr>
        <p:spPr bwMode="auto">
          <a:xfrm>
            <a:off x="7118485"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54" name="Text Box 16"/>
          <p:cNvSpPr txBox="1">
            <a:spLocks noChangeArrowheads="1"/>
          </p:cNvSpPr>
          <p:nvPr/>
        </p:nvSpPr>
        <p:spPr bwMode="auto">
          <a:xfrm>
            <a:off x="3254094"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55" name="Text Box 11"/>
          <p:cNvSpPr txBox="1">
            <a:spLocks noChangeArrowheads="1"/>
          </p:cNvSpPr>
          <p:nvPr/>
        </p:nvSpPr>
        <p:spPr bwMode="auto">
          <a:xfrm>
            <a:off x="3181516" y="2934889"/>
            <a:ext cx="3135972"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i="1" dirty="0">
                <a:solidFill>
                  <a:srgbClr val="000099"/>
                </a:solidFill>
              </a:rPr>
              <a:t>Mon mari a la grippe.</a:t>
            </a:r>
          </a:p>
          <a:p>
            <a:r>
              <a:rPr lang="fr-FR" altLang="fr-FR" i="1" dirty="0">
                <a:solidFill>
                  <a:srgbClr val="000099"/>
                </a:solidFill>
              </a:rPr>
              <a:t>Il est au fond de son lit.</a:t>
            </a:r>
          </a:p>
          <a:p>
            <a:pPr>
              <a:spcBef>
                <a:spcPts val="600"/>
              </a:spcBef>
            </a:pPr>
            <a:r>
              <a:rPr lang="fr-FR" altLang="fr-FR" sz="1600" i="1" dirty="0">
                <a:solidFill>
                  <a:srgbClr val="000099"/>
                </a:solidFill>
              </a:rPr>
              <a:t>Il a une forte fièvre.</a:t>
            </a:r>
            <a:endParaRPr lang="fr-FR" altLang="fr-FR" sz="1600" dirty="0">
              <a:solidFill>
                <a:srgbClr val="000099"/>
              </a:solidFill>
            </a:endParaRPr>
          </a:p>
        </p:txBody>
      </p:sp>
      <p:sp>
        <p:nvSpPr>
          <p:cNvPr id="56" name="Text Box 5"/>
          <p:cNvSpPr txBox="1">
            <a:spLocks noChangeArrowheads="1"/>
          </p:cNvSpPr>
          <p:nvPr/>
        </p:nvSpPr>
        <p:spPr bwMode="auto">
          <a:xfrm>
            <a:off x="6524985" y="2930062"/>
            <a:ext cx="3137798"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se plaint de courbatures et de douleur aux articulations</a:t>
            </a:r>
          </a:p>
          <a:p>
            <a:pPr>
              <a:spcBef>
                <a:spcPts val="600"/>
              </a:spcBef>
              <a:buClr>
                <a:srgbClr val="0099CC"/>
              </a:buClr>
            </a:pPr>
            <a:r>
              <a:rPr lang="fr-FR" altLang="fr-FR" i="1" dirty="0">
                <a:solidFill>
                  <a:srgbClr val="000099"/>
                </a:solidFill>
              </a:rPr>
              <a:t>Il bouge tout le temps dans son lit.</a:t>
            </a:r>
          </a:p>
        </p:txBody>
      </p:sp>
      <p:sp>
        <p:nvSpPr>
          <p:cNvPr id="57" name="Text Box 9"/>
          <p:cNvSpPr txBox="1">
            <a:spLocks noChangeArrowheads="1"/>
          </p:cNvSpPr>
          <p:nvPr/>
        </p:nvSpPr>
        <p:spPr bwMode="auto">
          <a:xfrm>
            <a:off x="3209747" y="5101637"/>
            <a:ext cx="3107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Il a un bouton de fièvre.</a:t>
            </a:r>
            <a:endParaRPr lang="fr-FR" altLang="fr-FR" sz="1600" dirty="0">
              <a:solidFill>
                <a:srgbClr val="000099"/>
              </a:solidFill>
            </a:endParaRPr>
          </a:p>
        </p:txBody>
      </p:sp>
      <p:sp>
        <p:nvSpPr>
          <p:cNvPr id="58" name="Rectangle 17"/>
          <p:cNvSpPr>
            <a:spLocks noChangeArrowheads="1"/>
          </p:cNvSpPr>
          <p:nvPr/>
        </p:nvSpPr>
        <p:spPr bwMode="auto">
          <a:xfrm>
            <a:off x="185445" y="1386385"/>
            <a:ext cx="2908168" cy="338554"/>
          </a:xfrm>
          <a:prstGeom prst="rect">
            <a:avLst/>
          </a:prstGeom>
          <a:noFill/>
          <a:ln>
            <a:noFill/>
          </a:ln>
          <a:effectLst/>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rgbClr val="000099"/>
                </a:solidFill>
                <a:sym typeface="Wingdings" panose="05000000000000000000" pitchFamily="2" charset="2"/>
              </a:rPr>
              <a:t></a:t>
            </a:r>
            <a:r>
              <a:rPr lang="fr-FR" altLang="fr-FR" b="1" dirty="0">
                <a:solidFill>
                  <a:srgbClr val="000099"/>
                </a:solidFill>
              </a:rPr>
              <a:t> Que lui conseillez-vous ?</a:t>
            </a:r>
          </a:p>
        </p:txBody>
      </p:sp>
      <p:sp>
        <p:nvSpPr>
          <p:cNvPr id="39" name="Text Box 5"/>
          <p:cNvSpPr txBox="1">
            <a:spLocks noChangeArrowheads="1"/>
          </p:cNvSpPr>
          <p:nvPr/>
        </p:nvSpPr>
        <p:spPr bwMode="auto">
          <a:xfrm>
            <a:off x="6478858" y="4964599"/>
            <a:ext cx="326255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boit beaucoup et bouge énormément.</a:t>
            </a:r>
          </a:p>
          <a:p>
            <a:pPr>
              <a:spcBef>
                <a:spcPts val="600"/>
              </a:spcBef>
              <a:buClr>
                <a:srgbClr val="0099CC"/>
              </a:buClr>
            </a:pPr>
            <a:r>
              <a:rPr lang="fr-FR" altLang="fr-FR" i="1" dirty="0">
                <a:solidFill>
                  <a:srgbClr val="000099"/>
                </a:solidFill>
              </a:rPr>
              <a:t>En plus il rajoute des couvertures</a:t>
            </a:r>
          </a:p>
        </p:txBody>
      </p:sp>
      <p:sp>
        <p:nvSpPr>
          <p:cNvPr id="4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Tree>
    <p:extLst>
      <p:ext uri="{BB962C8B-B14F-4D97-AF65-F5344CB8AC3E}">
        <p14:creationId xmlns:p14="http://schemas.microsoft.com/office/powerpoint/2010/main" val="20849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41" grpId="0" animBg="1"/>
      <p:bldP spid="44" grpId="0" animBg="1"/>
      <p:bldP spid="47" grpId="0" animBg="1"/>
      <p:bldP spid="50" grpId="0" animBg="1"/>
      <p:bldP spid="55" grpId="0"/>
      <p:bldP spid="56" grpId="0"/>
      <p:bldP spid="57" grpId="0"/>
      <p:bldP spid="3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Rappel clinique</a:t>
            </a:r>
          </a:p>
        </p:txBody>
      </p:sp>
      <p:pic>
        <p:nvPicPr>
          <p:cNvPr id="2" name="Image 1"/>
          <p:cNvPicPr>
            <a:picLocks noChangeAspect="1"/>
          </p:cNvPicPr>
          <p:nvPr/>
        </p:nvPicPr>
        <p:blipFill>
          <a:blip r:embed="rId3"/>
          <a:stretch>
            <a:fillRect/>
          </a:stretch>
        </p:blipFill>
        <p:spPr>
          <a:xfrm>
            <a:off x="3845169" y="1402947"/>
            <a:ext cx="4501662" cy="5455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Espace réservé du numéro de diapositive 2"/>
          <p:cNvSpPr>
            <a:spLocks noGrp="1"/>
          </p:cNvSpPr>
          <p:nvPr>
            <p:ph type="sldNum" sz="quarter" idx="12"/>
          </p:nvPr>
        </p:nvSpPr>
        <p:spPr/>
        <p:txBody>
          <a:bodyPr/>
          <a:lstStyle/>
          <a:p>
            <a:fld id="{2CE00AA1-E540-4D63-A28F-418A2C4690E4}" type="slidenum">
              <a:rPr lang="fr-FR" smtClean="0"/>
              <a:pPr/>
              <a:t>109</a:t>
            </a:fld>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6"/>
          <p:cNvSpPr>
            <a:spLocks noChangeArrowheads="1"/>
          </p:cNvSpPr>
          <p:nvPr/>
        </p:nvSpPr>
        <p:spPr bwMode="auto">
          <a:xfrm>
            <a:off x="6132512" y="2142261"/>
            <a:ext cx="4803712"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Savoir répondre à des idées reçues</a:t>
            </a:r>
          </a:p>
        </p:txBody>
      </p:sp>
      <p:sp>
        <p:nvSpPr>
          <p:cNvPr id="63492" name="Rectangle 29"/>
          <p:cNvSpPr>
            <a:spLocks noChangeArrowheads="1"/>
          </p:cNvSpPr>
          <p:nvPr/>
        </p:nvSpPr>
        <p:spPr bwMode="auto">
          <a:xfrm>
            <a:off x="3937127" y="3840314"/>
            <a:ext cx="6599238"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dirty="0">
                <a:solidFill>
                  <a:srgbClr val="000099"/>
                </a:solidFill>
                <a:cs typeface="Arial" panose="020B0604020202020204" pitchFamily="34" charset="0"/>
              </a:rPr>
              <a:t>A la </a:t>
            </a:r>
            <a:r>
              <a:rPr lang="fr-FR" altLang="fr-FR" sz="1800" b="1" dirty="0">
                <a:solidFill>
                  <a:srgbClr val="000099"/>
                </a:solidFill>
                <a:cs typeface="Arial" panose="020B0604020202020204" pitchFamily="34" charset="0"/>
              </a:rPr>
              <a:t>cantonade</a:t>
            </a:r>
          </a:p>
          <a:p>
            <a:pPr eaLnBrk="1" hangingPunct="1">
              <a:buBlip>
                <a:blip r:embed="rId3"/>
              </a:buBlip>
            </a:pPr>
            <a:r>
              <a:rPr lang="fr-FR" altLang="fr-FR" sz="1800" dirty="0">
                <a:solidFill>
                  <a:srgbClr val="000099"/>
                </a:solidFill>
                <a:cs typeface="Arial" panose="020B0604020202020204" pitchFamily="34" charset="0"/>
              </a:rPr>
              <a:t>Répondre aux différentes affirmations ou questions</a:t>
            </a:r>
            <a:endParaRPr lang="fr-FR" altLang="fr-FR" sz="1800" b="1" dirty="0">
              <a:solidFill>
                <a:srgbClr val="000099"/>
              </a:solidFill>
              <a:cs typeface="Arial" panose="020B0604020202020204" pitchFamily="34" charset="0"/>
            </a:endParaRPr>
          </a:p>
        </p:txBody>
      </p:sp>
      <p:sp>
        <p:nvSpPr>
          <p:cNvPr id="9" name="Titre 1"/>
          <p:cNvSpPr txBox="1">
            <a:spLocks/>
          </p:cNvSpPr>
          <p:nvPr/>
        </p:nvSpPr>
        <p:spPr>
          <a:xfrm>
            <a:off x="2302764" y="361569"/>
            <a:ext cx="4000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1.2. Idées reçues</a:t>
            </a:r>
          </a:p>
        </p:txBody>
      </p:sp>
      <p:sp>
        <p:nvSpPr>
          <p:cNvPr id="14" name="ZoneTexte 13"/>
          <p:cNvSpPr txBox="1"/>
          <p:nvPr/>
        </p:nvSpPr>
        <p:spPr>
          <a:xfrm rot="21560331">
            <a:off x="1420424" y="3040625"/>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15’</a:t>
            </a:r>
          </a:p>
        </p:txBody>
      </p:sp>
      <p:sp>
        <p:nvSpPr>
          <p:cNvPr id="10"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1" name="Espace réservé du pied de page 3"/>
          <p:cNvSpPr>
            <a:spLocks noGrp="1"/>
          </p:cNvSpPr>
          <p:nvPr>
            <p:ph type="ftr" sz="quarter" idx="11"/>
          </p:nvPr>
        </p:nvSpPr>
        <p:spPr/>
        <p:txBody>
          <a:bodyPr/>
          <a:lstStyle/>
          <a:p>
            <a:r>
              <a:rPr lang="fr-FR" sz="800" dirty="0"/>
              <a:t>Copyright © CDFH - Tous droits d'utilisation et de traduction réservés</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11</a:t>
            </a:fld>
            <a:endParaRPr lang="fr-FR" dirty="0"/>
          </a:p>
        </p:txBody>
      </p:sp>
    </p:spTree>
    <p:extLst>
      <p:ext uri="{BB962C8B-B14F-4D97-AF65-F5344CB8AC3E}">
        <p14:creationId xmlns:p14="http://schemas.microsoft.com/office/powerpoint/2010/main" val="15786879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2210" name="Text Box 2"/>
          <p:cNvSpPr txBox="1">
            <a:spLocks noChangeArrowheads="1"/>
          </p:cNvSpPr>
          <p:nvPr/>
        </p:nvSpPr>
        <p:spPr bwMode="auto">
          <a:xfrm>
            <a:off x="959094" y="1927226"/>
            <a:ext cx="4681538"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Nausées avec </a:t>
            </a:r>
            <a:r>
              <a:rPr lang="fr-FR" altLang="fr-FR" sz="1500" b="1" dirty="0">
                <a:solidFill>
                  <a:srgbClr val="000099"/>
                </a:solidFill>
                <a:cs typeface="Arial" panose="020B0604020202020204" pitchFamily="34" charset="0"/>
              </a:rPr>
              <a:t>sensation de vertige</a:t>
            </a:r>
          </a:p>
          <a:p>
            <a:pPr>
              <a:buClr>
                <a:srgbClr val="62C400"/>
              </a:buClr>
            </a:pPr>
            <a:r>
              <a:rPr lang="fr-FR" altLang="fr-FR" sz="1500" b="1" i="1" dirty="0">
                <a:solidFill>
                  <a:srgbClr val="000099"/>
                </a:solidFill>
                <a:cs typeface="Arial" panose="020B0604020202020204" pitchFamily="34" charset="0"/>
              </a:rPr>
              <a:t>	  aggravée par des excitations visuelles</a:t>
            </a:r>
          </a:p>
          <a:p>
            <a:pPr>
              <a:buClr>
                <a:srgbClr val="62C400"/>
              </a:buClr>
            </a:pPr>
            <a:r>
              <a:rPr lang="fr-FR" altLang="fr-FR" sz="1500" b="1" i="1" dirty="0">
                <a:solidFill>
                  <a:srgbClr val="000099"/>
                </a:solidFill>
                <a:cs typeface="Arial" panose="020B0604020202020204" pitchFamily="34" charset="0"/>
              </a:rPr>
              <a:t>	  améliorées par la chaleur</a:t>
            </a:r>
          </a:p>
        </p:txBody>
      </p:sp>
      <p:sp>
        <p:nvSpPr>
          <p:cNvPr id="2142211" name="Text Box 3"/>
          <p:cNvSpPr txBox="1">
            <a:spLocks noChangeArrowheads="1"/>
          </p:cNvSpPr>
          <p:nvPr/>
        </p:nvSpPr>
        <p:spPr bwMode="auto">
          <a:xfrm>
            <a:off x="959094" y="3252014"/>
            <a:ext cx="46815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Nausées avec </a:t>
            </a:r>
            <a:r>
              <a:rPr lang="fr-FR" altLang="fr-FR" sz="1500" b="1" dirty="0">
                <a:solidFill>
                  <a:srgbClr val="000099"/>
                </a:solidFill>
                <a:cs typeface="Arial" panose="020B0604020202020204" pitchFamily="34" charset="0"/>
              </a:rPr>
              <a:t>pâleur et sialorrhée</a:t>
            </a:r>
            <a:r>
              <a:rPr lang="fr-FR" altLang="fr-FR" sz="1500" dirty="0">
                <a:solidFill>
                  <a:srgbClr val="000099"/>
                </a:solidFill>
                <a:cs typeface="Arial" panose="020B0604020202020204" pitchFamily="34" charset="0"/>
              </a:rPr>
              <a:t>, palpitations</a:t>
            </a:r>
          </a:p>
          <a:p>
            <a:pPr>
              <a:buClr>
                <a:srgbClr val="62C400"/>
              </a:buClr>
            </a:pPr>
            <a:r>
              <a:rPr lang="fr-FR" altLang="fr-FR" sz="1500" b="1" i="1" dirty="0">
                <a:solidFill>
                  <a:srgbClr val="000099"/>
                </a:solidFill>
                <a:cs typeface="Arial" panose="020B0604020202020204" pitchFamily="34" charset="0"/>
              </a:rPr>
              <a:t>	  améliorées par l’air frais</a:t>
            </a:r>
          </a:p>
        </p:txBody>
      </p:sp>
      <p:sp>
        <p:nvSpPr>
          <p:cNvPr id="2142212" name="Text Box 4"/>
          <p:cNvSpPr txBox="1">
            <a:spLocks noChangeArrowheads="1"/>
          </p:cNvSpPr>
          <p:nvPr/>
        </p:nvSpPr>
        <p:spPr bwMode="auto">
          <a:xfrm>
            <a:off x="959094" y="4458793"/>
            <a:ext cx="4681538"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Nausées avec </a:t>
            </a:r>
            <a:r>
              <a:rPr lang="fr-FR" altLang="fr-FR" sz="1500" dirty="0" err="1">
                <a:solidFill>
                  <a:srgbClr val="000099"/>
                </a:solidFill>
                <a:cs typeface="Arial" panose="020B0604020202020204" pitchFamily="34" charset="0"/>
              </a:rPr>
              <a:t>hypersalivation</a:t>
            </a:r>
            <a:r>
              <a:rPr lang="fr-FR" altLang="fr-FR" sz="1500" dirty="0">
                <a:solidFill>
                  <a:srgbClr val="000099"/>
                </a:solidFill>
                <a:cs typeface="Arial" panose="020B0604020202020204" pitchFamily="34" charset="0"/>
              </a:rPr>
              <a:t>, sueurs froides</a:t>
            </a:r>
          </a:p>
          <a:p>
            <a:pPr>
              <a:buClr>
                <a:srgbClr val="62C400"/>
              </a:buClr>
            </a:pPr>
            <a:r>
              <a:rPr lang="fr-FR" altLang="fr-FR" sz="1500" b="1" i="1" dirty="0">
                <a:solidFill>
                  <a:srgbClr val="000099"/>
                </a:solidFill>
                <a:cs typeface="Arial" panose="020B0604020202020204" pitchFamily="34" charset="0"/>
              </a:rPr>
              <a:t>	  améliorées</a:t>
            </a:r>
            <a:r>
              <a:rPr lang="fr-FR" altLang="fr-FR" sz="1500" i="1" dirty="0">
                <a:solidFill>
                  <a:srgbClr val="000099"/>
                </a:solidFill>
                <a:cs typeface="Arial" panose="020B0604020202020204" pitchFamily="34" charset="0"/>
              </a:rPr>
              <a:t> en fermant les yeux, </a:t>
            </a:r>
            <a:r>
              <a:rPr lang="fr-FR" altLang="fr-FR" sz="1500" b="1" i="1" dirty="0">
                <a:solidFill>
                  <a:srgbClr val="000099"/>
                </a:solidFill>
                <a:cs typeface="Arial" panose="020B0604020202020204" pitchFamily="34" charset="0"/>
              </a:rPr>
              <a:t>en mangeant</a:t>
            </a:r>
          </a:p>
          <a:p>
            <a:pPr>
              <a:buClr>
                <a:srgbClr val="62C400"/>
              </a:buClr>
            </a:pPr>
            <a:r>
              <a:rPr lang="fr-FR" altLang="fr-FR" sz="1500" i="1" dirty="0">
                <a:solidFill>
                  <a:srgbClr val="000099"/>
                </a:solidFill>
                <a:cs typeface="Arial" panose="020B0604020202020204" pitchFamily="34" charset="0"/>
              </a:rPr>
              <a:t>	  améliorées par la chaleur</a:t>
            </a:r>
          </a:p>
        </p:txBody>
      </p:sp>
      <p:sp>
        <p:nvSpPr>
          <p:cNvPr id="2142214" name="Rectangle 6"/>
          <p:cNvSpPr>
            <a:spLocks noChangeArrowheads="1"/>
          </p:cNvSpPr>
          <p:nvPr/>
        </p:nvSpPr>
        <p:spPr bwMode="auto">
          <a:xfrm>
            <a:off x="7619163" y="1918793"/>
            <a:ext cx="2802653"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Cocculus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indicus</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nausées</a:t>
            </a:r>
          </a:p>
        </p:txBody>
      </p:sp>
      <p:sp>
        <p:nvSpPr>
          <p:cNvPr id="2142215" name="Rectangle 7"/>
          <p:cNvSpPr>
            <a:spLocks noChangeArrowheads="1"/>
          </p:cNvSpPr>
          <p:nvPr/>
        </p:nvSpPr>
        <p:spPr bwMode="auto">
          <a:xfrm>
            <a:off x="7619162" y="3188793"/>
            <a:ext cx="2802653"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Tabacum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nausées</a:t>
            </a:r>
          </a:p>
        </p:txBody>
      </p:sp>
      <p:sp>
        <p:nvSpPr>
          <p:cNvPr id="2142216" name="Rectangle 8"/>
          <p:cNvSpPr>
            <a:spLocks noChangeArrowheads="1"/>
          </p:cNvSpPr>
          <p:nvPr/>
        </p:nvSpPr>
        <p:spPr bwMode="auto">
          <a:xfrm>
            <a:off x="7619161" y="4423732"/>
            <a:ext cx="2802653"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Petroleum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nausées</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Nausées et vomissements</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110</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2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422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422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422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422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42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2210" grpId="0" autoUpdateAnimBg="0"/>
      <p:bldP spid="2142211" grpId="0" autoUpdateAnimBg="0"/>
      <p:bldP spid="2142212" grpId="0" autoUpdateAnimBg="0"/>
      <p:bldP spid="2142214" grpId="0" animBg="1"/>
      <p:bldP spid="2142215" grpId="0" animBg="1"/>
      <p:bldP spid="214221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4258" name="Text Box 2"/>
          <p:cNvSpPr txBox="1">
            <a:spLocks noChangeArrowheads="1"/>
          </p:cNvSpPr>
          <p:nvPr/>
        </p:nvSpPr>
        <p:spPr bwMode="auto">
          <a:xfrm>
            <a:off x="950303" y="3647639"/>
            <a:ext cx="475381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Nausées </a:t>
            </a:r>
            <a:r>
              <a:rPr lang="fr-FR" altLang="fr-FR" sz="1500" b="1" i="1" dirty="0">
                <a:solidFill>
                  <a:srgbClr val="000099"/>
                </a:solidFill>
                <a:cs typeface="Arial" panose="020B0604020202020204" pitchFamily="34" charset="0"/>
              </a:rPr>
              <a:t>soulagées par les vomissements</a:t>
            </a:r>
          </a:p>
          <a:p>
            <a:pPr marL="261938" indent="-261938">
              <a:buClr>
                <a:srgbClr val="62C400"/>
              </a:buClr>
              <a:tabLst>
                <a:tab pos="261938" algn="l"/>
                <a:tab pos="7124700" algn="r"/>
              </a:tabLst>
            </a:pPr>
            <a:r>
              <a:rPr lang="fr-FR" altLang="fr-FR" sz="1500" dirty="0">
                <a:solidFill>
                  <a:srgbClr val="000099"/>
                </a:solidFill>
                <a:cs typeface="Arial" panose="020B0604020202020204" pitchFamily="34" charset="0"/>
              </a:rPr>
              <a:t>	avec langue chargée en partie postérieure,   souvent </a:t>
            </a:r>
            <a:r>
              <a:rPr lang="fr-FR" altLang="fr-FR" sz="1500" b="1" dirty="0">
                <a:solidFill>
                  <a:srgbClr val="000099"/>
                </a:solidFill>
                <a:cs typeface="Arial" panose="020B0604020202020204" pitchFamily="34" charset="0"/>
              </a:rPr>
              <a:t>suite d’abus </a:t>
            </a:r>
            <a:r>
              <a:rPr lang="fr-FR" altLang="fr-FR" sz="1500" dirty="0">
                <a:solidFill>
                  <a:srgbClr val="000099"/>
                </a:solidFill>
                <a:cs typeface="Arial" panose="020B0604020202020204" pitchFamily="34" charset="0"/>
              </a:rPr>
              <a:t>de café, alcool et nourriture</a:t>
            </a:r>
          </a:p>
        </p:txBody>
      </p:sp>
      <p:sp>
        <p:nvSpPr>
          <p:cNvPr id="2144259" name="Text Box 3"/>
          <p:cNvSpPr txBox="1">
            <a:spLocks noChangeArrowheads="1"/>
          </p:cNvSpPr>
          <p:nvPr/>
        </p:nvSpPr>
        <p:spPr bwMode="auto">
          <a:xfrm>
            <a:off x="950303" y="2234396"/>
            <a:ext cx="490537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Nausées </a:t>
            </a:r>
            <a:r>
              <a:rPr lang="fr-FR" altLang="fr-FR" sz="1500" b="1" i="1" dirty="0">
                <a:solidFill>
                  <a:srgbClr val="000099"/>
                </a:solidFill>
                <a:cs typeface="Arial" panose="020B0604020202020204" pitchFamily="34" charset="0"/>
              </a:rPr>
              <a:t>non améliorées par les vomissements</a:t>
            </a:r>
            <a:r>
              <a:rPr lang="fr-FR" altLang="fr-FR" sz="1500" b="1" dirty="0">
                <a:solidFill>
                  <a:srgbClr val="000099"/>
                </a:solidFill>
                <a:cs typeface="Arial" panose="020B0604020202020204" pitchFamily="34" charset="0"/>
              </a:rPr>
              <a:t>, </a:t>
            </a:r>
            <a:r>
              <a:rPr lang="fr-FR" altLang="fr-FR" sz="1500" b="1" dirty="0" err="1">
                <a:solidFill>
                  <a:srgbClr val="000099"/>
                </a:solidFill>
                <a:cs typeface="Arial" panose="020B0604020202020204" pitchFamily="34" charset="0"/>
              </a:rPr>
              <a:t>hypersalivation</a:t>
            </a:r>
            <a:r>
              <a:rPr lang="fr-FR" altLang="fr-FR" sz="1500" b="1" dirty="0">
                <a:solidFill>
                  <a:srgbClr val="000099"/>
                </a:solidFill>
                <a:cs typeface="Arial" panose="020B0604020202020204" pitchFamily="34" charset="0"/>
              </a:rPr>
              <a:t>, langue propre</a:t>
            </a:r>
          </a:p>
        </p:txBody>
      </p:sp>
      <p:sp>
        <p:nvSpPr>
          <p:cNvPr id="2144260" name="Text Box 4"/>
          <p:cNvSpPr txBox="1">
            <a:spLocks noChangeArrowheads="1"/>
          </p:cNvSpPr>
          <p:nvPr/>
        </p:nvSpPr>
        <p:spPr bwMode="auto">
          <a:xfrm>
            <a:off x="950303" y="5039816"/>
            <a:ext cx="44180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Vomissements alimentaires qui ne</a:t>
            </a:r>
          </a:p>
          <a:p>
            <a:pPr>
              <a:buClr>
                <a:srgbClr val="62C400"/>
              </a:buClr>
            </a:pPr>
            <a:r>
              <a:rPr lang="fr-FR" altLang="fr-FR" sz="1500" dirty="0">
                <a:solidFill>
                  <a:srgbClr val="000099"/>
                </a:solidFill>
                <a:cs typeface="Arial" panose="020B0604020202020204" pitchFamily="34" charset="0"/>
              </a:rPr>
              <a:t>	  soulagent pas, </a:t>
            </a:r>
            <a:r>
              <a:rPr lang="fr-FR" altLang="fr-FR" sz="1500" b="1" dirty="0">
                <a:solidFill>
                  <a:srgbClr val="000099"/>
                </a:solidFill>
                <a:cs typeface="Arial" panose="020B0604020202020204" pitchFamily="34" charset="0"/>
              </a:rPr>
              <a:t>langue épaisse,</a:t>
            </a:r>
          </a:p>
          <a:p>
            <a:pPr>
              <a:buClr>
                <a:srgbClr val="62C400"/>
              </a:buClr>
            </a:pPr>
            <a:r>
              <a:rPr lang="fr-FR" altLang="fr-FR" sz="1500" b="1" dirty="0">
                <a:solidFill>
                  <a:srgbClr val="000099"/>
                </a:solidFill>
                <a:cs typeface="Arial" panose="020B0604020202020204" pitchFamily="34" charset="0"/>
              </a:rPr>
              <a:t>	  recouverte d’un enduit blanchâtre</a:t>
            </a:r>
          </a:p>
          <a:p>
            <a:pPr>
              <a:buClr>
                <a:srgbClr val="62C400"/>
              </a:buClr>
            </a:pPr>
            <a:r>
              <a:rPr lang="fr-FR" altLang="fr-FR" sz="1500" b="1" dirty="0">
                <a:solidFill>
                  <a:srgbClr val="000099"/>
                </a:solidFill>
                <a:cs typeface="Arial" panose="020B0604020202020204" pitchFamily="34" charset="0"/>
              </a:rPr>
              <a:t>     suite d’excès alimentaires</a:t>
            </a:r>
          </a:p>
        </p:txBody>
      </p:sp>
      <p:sp>
        <p:nvSpPr>
          <p:cNvPr id="2144261" name="Rectangle 5"/>
          <p:cNvSpPr>
            <a:spLocks noChangeArrowheads="1"/>
          </p:cNvSpPr>
          <p:nvPr/>
        </p:nvSpPr>
        <p:spPr bwMode="auto">
          <a:xfrm>
            <a:off x="7619163" y="3553317"/>
            <a:ext cx="2802653"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Nux</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vomica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nausées</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et vomissements</a:t>
            </a:r>
          </a:p>
        </p:txBody>
      </p:sp>
      <p:sp>
        <p:nvSpPr>
          <p:cNvPr id="2144262" name="Rectangle 6"/>
          <p:cNvSpPr>
            <a:spLocks noChangeArrowheads="1"/>
          </p:cNvSpPr>
          <p:nvPr/>
        </p:nvSpPr>
        <p:spPr bwMode="auto">
          <a:xfrm>
            <a:off x="7619162" y="2202000"/>
            <a:ext cx="2802653"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Ipeca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nausées</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et vomissements</a:t>
            </a:r>
          </a:p>
        </p:txBody>
      </p:sp>
      <p:sp>
        <p:nvSpPr>
          <p:cNvPr id="2144263" name="Rectangle 7"/>
          <p:cNvSpPr>
            <a:spLocks noChangeArrowheads="1"/>
          </p:cNvSpPr>
          <p:nvPr/>
        </p:nvSpPr>
        <p:spPr bwMode="auto">
          <a:xfrm>
            <a:off x="7205520" y="5053493"/>
            <a:ext cx="3216295"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Antimonium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crudum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rythme des vomissements</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Nausées et vomissements</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111</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4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442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442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442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442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44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4258" grpId="0" autoUpdateAnimBg="0"/>
      <p:bldP spid="2144259" grpId="0" autoUpdateAnimBg="0"/>
      <p:bldP spid="2144260" grpId="0" autoUpdateAnimBg="0"/>
      <p:bldP spid="2144261" grpId="0" animBg="1"/>
      <p:bldP spid="2144262" grpId="0" animBg="1"/>
      <p:bldP spid="214426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6306" name="Text Box 2"/>
          <p:cNvSpPr txBox="1">
            <a:spLocks noChangeArrowheads="1"/>
          </p:cNvSpPr>
          <p:nvPr/>
        </p:nvSpPr>
        <p:spPr bwMode="auto">
          <a:xfrm>
            <a:off x="959093" y="3428061"/>
            <a:ext cx="546941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Diarrhée douloureuse, liquide, abondante</a:t>
            </a:r>
          </a:p>
          <a:p>
            <a:pPr>
              <a:buClr>
                <a:srgbClr val="62C400"/>
              </a:buClr>
            </a:pPr>
            <a:r>
              <a:rPr lang="fr-FR" altLang="fr-FR" sz="1500" b="1" dirty="0">
                <a:solidFill>
                  <a:srgbClr val="000099"/>
                </a:solidFill>
                <a:cs typeface="Arial" panose="020B0604020202020204" pitchFamily="34" charset="0"/>
              </a:rPr>
              <a:t>	 </a:t>
            </a:r>
            <a:r>
              <a:rPr lang="fr-FR" altLang="fr-FR" sz="1500" b="1" i="1" dirty="0">
                <a:solidFill>
                  <a:srgbClr val="000099"/>
                </a:solidFill>
                <a:cs typeface="Arial" panose="020B0604020202020204" pitchFamily="34" charset="0"/>
              </a:rPr>
              <a:t>aggravée le matin et à chaque prise alimentaire</a:t>
            </a:r>
          </a:p>
          <a:p>
            <a:pPr>
              <a:buClr>
                <a:srgbClr val="62C400"/>
              </a:buClr>
            </a:pPr>
            <a:r>
              <a:rPr lang="fr-FR" altLang="fr-FR" sz="1500" b="1" i="1" dirty="0">
                <a:solidFill>
                  <a:srgbClr val="000099"/>
                </a:solidFill>
                <a:cs typeface="Arial" panose="020B0604020202020204" pitchFamily="34" charset="0"/>
              </a:rPr>
              <a:t>    douleur améliorée couché sur le ventre</a:t>
            </a:r>
            <a:r>
              <a:rPr lang="fr-FR" altLang="fr-FR" sz="1500" dirty="0">
                <a:solidFill>
                  <a:srgbClr val="000099"/>
                </a:solidFill>
                <a:cs typeface="Arial" panose="020B0604020202020204" pitchFamily="34" charset="0"/>
              </a:rPr>
              <a:t>	</a:t>
            </a:r>
          </a:p>
        </p:txBody>
      </p:sp>
      <p:sp>
        <p:nvSpPr>
          <p:cNvPr id="2146307" name="Text Box 3"/>
          <p:cNvSpPr txBox="1">
            <a:spLocks noChangeArrowheads="1"/>
          </p:cNvSpPr>
          <p:nvPr/>
        </p:nvSpPr>
        <p:spPr bwMode="auto">
          <a:xfrm>
            <a:off x="959094" y="4375409"/>
            <a:ext cx="42100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Diarrhée muqueuse</a:t>
            </a:r>
          </a:p>
          <a:p>
            <a:pPr>
              <a:buClr>
                <a:srgbClr val="62C400"/>
              </a:buClr>
            </a:pPr>
            <a:r>
              <a:rPr lang="fr-FR" altLang="fr-FR" sz="1500" b="1" dirty="0">
                <a:solidFill>
                  <a:srgbClr val="000099"/>
                </a:solidFill>
                <a:cs typeface="Arial" panose="020B0604020202020204" pitchFamily="34" charset="0"/>
              </a:rPr>
              <a:t>	  insécurité sphinctérienne</a:t>
            </a:r>
          </a:p>
          <a:p>
            <a:pPr>
              <a:buClr>
                <a:srgbClr val="62C400"/>
              </a:buClr>
            </a:pPr>
            <a:r>
              <a:rPr lang="fr-FR" altLang="fr-FR" sz="1500" dirty="0">
                <a:solidFill>
                  <a:srgbClr val="000099"/>
                </a:solidFill>
                <a:cs typeface="Arial" panose="020B0604020202020204" pitchFamily="34" charset="0"/>
              </a:rPr>
              <a:t>	  suite d’intoxication alimentaire</a:t>
            </a:r>
          </a:p>
        </p:txBody>
      </p:sp>
      <p:sp>
        <p:nvSpPr>
          <p:cNvPr id="2146308" name="Text Box 4"/>
          <p:cNvSpPr txBox="1">
            <a:spLocks noChangeArrowheads="1"/>
          </p:cNvSpPr>
          <p:nvPr/>
        </p:nvSpPr>
        <p:spPr bwMode="auto">
          <a:xfrm>
            <a:off x="959094" y="5517918"/>
            <a:ext cx="4560888"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Diarrhée indolore et </a:t>
            </a:r>
            <a:r>
              <a:rPr lang="fr-FR" altLang="fr-FR" sz="1500" b="1" dirty="0">
                <a:solidFill>
                  <a:srgbClr val="000099"/>
                </a:solidFill>
                <a:cs typeface="Arial" panose="020B0604020202020204" pitchFamily="34" charset="0"/>
              </a:rPr>
              <a:t>épuisante avec gaz</a:t>
            </a:r>
          </a:p>
          <a:p>
            <a:pPr>
              <a:buClr>
                <a:srgbClr val="62C400"/>
              </a:buClr>
            </a:pPr>
            <a:r>
              <a:rPr lang="fr-FR" altLang="fr-FR" sz="1500" dirty="0">
                <a:solidFill>
                  <a:srgbClr val="000099"/>
                </a:solidFill>
                <a:cs typeface="Arial" panose="020B0604020202020204" pitchFamily="34" charset="0"/>
              </a:rPr>
              <a:t>	  survient la nuit ou après un repas,</a:t>
            </a:r>
          </a:p>
          <a:p>
            <a:pPr>
              <a:buClr>
                <a:srgbClr val="62C400"/>
              </a:buClr>
            </a:pPr>
            <a:r>
              <a:rPr lang="fr-FR" altLang="fr-FR" sz="1500" dirty="0">
                <a:solidFill>
                  <a:srgbClr val="000099"/>
                </a:solidFill>
                <a:cs typeface="Arial" panose="020B0604020202020204" pitchFamily="34" charset="0"/>
              </a:rPr>
              <a:t>	  surtout </a:t>
            </a:r>
            <a:r>
              <a:rPr lang="fr-FR" altLang="fr-FR" sz="1500" b="1" dirty="0">
                <a:solidFill>
                  <a:srgbClr val="000099"/>
                </a:solidFill>
                <a:cs typeface="Arial" panose="020B0604020202020204" pitchFamily="34" charset="0"/>
              </a:rPr>
              <a:t>après ingestion de fruits ou de lait</a:t>
            </a:r>
          </a:p>
        </p:txBody>
      </p:sp>
      <p:sp>
        <p:nvSpPr>
          <p:cNvPr id="2146309" name="Rectangle 5"/>
          <p:cNvSpPr>
            <a:spLocks noChangeArrowheads="1"/>
          </p:cNvSpPr>
          <p:nvPr/>
        </p:nvSpPr>
        <p:spPr bwMode="auto">
          <a:xfrm>
            <a:off x="7444324" y="3351530"/>
            <a:ext cx="2977491"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Podophyllum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peltatum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moins 3 fois par jour</a:t>
            </a:r>
          </a:p>
          <a:p>
            <a:pPr algn="r">
              <a:buFont typeface="Wingdings" panose="05000000000000000000" pitchFamily="2" charset="2"/>
              <a:buNone/>
            </a:pPr>
            <a:r>
              <a:rPr lang="fr-FR" altLang="fr-FR" sz="1300" dirty="0">
                <a:solidFill>
                  <a:srgbClr val="000099"/>
                </a:solidFill>
                <a:cs typeface="Arial" panose="020B0604020202020204" pitchFamily="34" charset="0"/>
              </a:rPr>
              <a:t>au rythme des selles</a:t>
            </a:r>
          </a:p>
        </p:txBody>
      </p:sp>
      <p:sp>
        <p:nvSpPr>
          <p:cNvPr id="2146310" name="Rectangle 6"/>
          <p:cNvSpPr>
            <a:spLocks noChangeArrowheads="1"/>
          </p:cNvSpPr>
          <p:nvPr/>
        </p:nvSpPr>
        <p:spPr bwMode="auto">
          <a:xfrm>
            <a:off x="7619162" y="4414014"/>
            <a:ext cx="2802653"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Aloe</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moins 3 fois par jour</a:t>
            </a:r>
          </a:p>
          <a:p>
            <a:pPr algn="r">
              <a:buFont typeface="Wingdings" panose="05000000000000000000" pitchFamily="2" charset="2"/>
              <a:buNone/>
            </a:pPr>
            <a:r>
              <a:rPr lang="fr-FR" altLang="fr-FR" sz="1300" dirty="0">
                <a:solidFill>
                  <a:srgbClr val="000099"/>
                </a:solidFill>
                <a:cs typeface="Arial" panose="020B0604020202020204" pitchFamily="34" charset="0"/>
              </a:rPr>
              <a:t>au rythme des selles</a:t>
            </a:r>
          </a:p>
        </p:txBody>
      </p:sp>
      <p:sp>
        <p:nvSpPr>
          <p:cNvPr id="2146311" name="Rectangle 7"/>
          <p:cNvSpPr>
            <a:spLocks noChangeArrowheads="1"/>
          </p:cNvSpPr>
          <p:nvPr/>
        </p:nvSpPr>
        <p:spPr bwMode="auto">
          <a:xfrm>
            <a:off x="7174254" y="5373899"/>
            <a:ext cx="3262098" cy="1259919"/>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China </a:t>
            </a:r>
            <a:r>
              <a:rPr lang="fr-FR" altLang="fr-FR" b="1" dirty="0" err="1">
                <a:solidFill>
                  <a:srgbClr val="000099"/>
                </a:solidFill>
                <a:cs typeface="Arial" panose="020B0604020202020204" pitchFamily="34" charset="0"/>
              </a:rPr>
              <a:t>rubra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moins 3 fois par jour</a:t>
            </a:r>
          </a:p>
          <a:p>
            <a:pPr algn="r">
              <a:buFont typeface="Wingdings" panose="05000000000000000000" pitchFamily="2" charset="2"/>
              <a:buNone/>
            </a:pPr>
            <a:r>
              <a:rPr lang="fr-FR" altLang="fr-FR" sz="1300" dirty="0">
                <a:solidFill>
                  <a:srgbClr val="000099"/>
                </a:solidFill>
                <a:cs typeface="Arial" panose="020B0604020202020204" pitchFamily="34" charset="0"/>
              </a:rPr>
              <a:t>au rythme des selles</a:t>
            </a:r>
          </a:p>
          <a:p>
            <a:pPr algn="r">
              <a:buFont typeface="Wingdings" panose="05000000000000000000" pitchFamily="2" charset="2"/>
              <a:buNone/>
            </a:pPr>
            <a:r>
              <a:rPr lang="fr-FR" altLang="fr-FR" sz="1300" dirty="0">
                <a:solidFill>
                  <a:srgbClr val="000099"/>
                </a:solidFill>
                <a:cs typeface="Arial" panose="020B0604020202020204" pitchFamily="34" charset="0"/>
              </a:rPr>
              <a:t>À poursuivre 2 fois par jour </a:t>
            </a:r>
          </a:p>
          <a:p>
            <a:pPr algn="r">
              <a:buFont typeface="Wingdings" panose="05000000000000000000" pitchFamily="2" charset="2"/>
              <a:buNone/>
            </a:pPr>
            <a:r>
              <a:rPr lang="fr-FR" altLang="fr-FR" sz="1300" dirty="0">
                <a:solidFill>
                  <a:srgbClr val="000099"/>
                </a:solidFill>
                <a:cs typeface="Arial" panose="020B0604020202020204" pitchFamily="34" charset="0"/>
              </a:rPr>
              <a:t>pendant 1 semaine pour la récupération</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11" name="Text Box 50"/>
          <p:cNvSpPr txBox="1">
            <a:spLocks noChangeArrowheads="1"/>
          </p:cNvSpPr>
          <p:nvPr/>
        </p:nvSpPr>
        <p:spPr bwMode="auto">
          <a:xfrm>
            <a:off x="2390654" y="285377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Diarrhées isolées</a:t>
            </a:r>
          </a:p>
        </p:txBody>
      </p:sp>
      <p:sp>
        <p:nvSpPr>
          <p:cNvPr id="12" name="Text Box 50"/>
          <p:cNvSpPr txBox="1">
            <a:spLocks noChangeArrowheads="1"/>
          </p:cNvSpPr>
          <p:nvPr/>
        </p:nvSpPr>
        <p:spPr bwMode="auto">
          <a:xfrm>
            <a:off x="2431983" y="1062105"/>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Diarrhées et vomissements</a:t>
            </a:r>
          </a:p>
        </p:txBody>
      </p:sp>
      <p:sp>
        <p:nvSpPr>
          <p:cNvPr id="13" name="Text Box 2"/>
          <p:cNvSpPr txBox="1">
            <a:spLocks noChangeArrowheads="1"/>
          </p:cNvSpPr>
          <p:nvPr/>
        </p:nvSpPr>
        <p:spPr bwMode="auto">
          <a:xfrm>
            <a:off x="967885" y="1568985"/>
            <a:ext cx="54606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 pos="7124700" algn="r"/>
              </a:tabLst>
              <a:defRPr sz="1600">
                <a:solidFill>
                  <a:schemeClr val="tx1"/>
                </a:solidFill>
                <a:latin typeface="Arial" panose="020B0604020202020204" pitchFamily="34" charset="0"/>
              </a:defRPr>
            </a:lvl1pPr>
            <a:lvl2pPr marL="742950" indent="-285750">
              <a:tabLst>
                <a:tab pos="187325" algn="l"/>
                <a:tab pos="7124700" algn="r"/>
              </a:tabLst>
              <a:defRPr sz="1600">
                <a:solidFill>
                  <a:schemeClr val="tx1"/>
                </a:solidFill>
                <a:latin typeface="Arial" panose="020B0604020202020204" pitchFamily="34" charset="0"/>
              </a:defRPr>
            </a:lvl2pPr>
            <a:lvl3pPr marL="1143000" indent="-228600">
              <a:tabLst>
                <a:tab pos="187325" algn="l"/>
                <a:tab pos="7124700" algn="r"/>
              </a:tabLst>
              <a:defRPr sz="1600">
                <a:solidFill>
                  <a:schemeClr val="tx1"/>
                </a:solidFill>
                <a:latin typeface="Arial" panose="020B0604020202020204" pitchFamily="34" charset="0"/>
              </a:defRPr>
            </a:lvl3pPr>
            <a:lvl4pPr marL="1600200" indent="-228600">
              <a:tabLst>
                <a:tab pos="187325" algn="l"/>
                <a:tab pos="7124700" algn="r"/>
              </a:tabLst>
              <a:defRPr sz="1600">
                <a:solidFill>
                  <a:schemeClr val="tx1"/>
                </a:solidFill>
                <a:latin typeface="Arial" panose="020B0604020202020204" pitchFamily="34" charset="0"/>
              </a:defRPr>
            </a:lvl4pPr>
            <a:lvl5pPr marL="2057400" indent="-228600">
              <a:tabLst>
                <a:tab pos="18732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Diarrhée</a:t>
            </a:r>
            <a:r>
              <a:rPr lang="fr-FR" altLang="fr-FR" sz="1500" b="1" dirty="0">
                <a:solidFill>
                  <a:srgbClr val="000099"/>
                </a:solidFill>
                <a:cs typeface="Arial" panose="020B0604020202020204" pitchFamily="34" charset="0"/>
              </a:rPr>
              <a:t> brûlante</a:t>
            </a:r>
            <a:r>
              <a:rPr lang="fr-FR" altLang="fr-FR" sz="1500" dirty="0">
                <a:solidFill>
                  <a:srgbClr val="000099"/>
                </a:solidFill>
                <a:cs typeface="Arial" panose="020B0604020202020204" pitchFamily="34" charset="0"/>
              </a:rPr>
              <a:t> nauséabonde et vomissements exacerbés après ingestion de liquide ou nourriture solide</a:t>
            </a:r>
          </a:p>
          <a:p>
            <a:pPr marL="176213">
              <a:buClr>
                <a:srgbClr val="62C400"/>
              </a:buClr>
            </a:pPr>
            <a:r>
              <a:rPr lang="fr-FR" altLang="fr-FR" sz="1500" b="1" dirty="0">
                <a:solidFill>
                  <a:srgbClr val="000099"/>
                </a:solidFill>
                <a:cs typeface="Arial" panose="020B0604020202020204" pitchFamily="34" charset="0"/>
              </a:rPr>
              <a:t>  atteinte de l’état général</a:t>
            </a:r>
          </a:p>
          <a:p>
            <a:pPr marL="176213">
              <a:buClr>
                <a:srgbClr val="62C400"/>
              </a:buClr>
            </a:pPr>
            <a:r>
              <a:rPr lang="fr-FR" altLang="fr-FR" sz="1500" b="1" dirty="0">
                <a:solidFill>
                  <a:srgbClr val="FF0000"/>
                </a:solidFill>
                <a:cs typeface="Arial" panose="020B0604020202020204" pitchFamily="34" charset="0"/>
              </a:rPr>
              <a:t>  </a:t>
            </a:r>
            <a:r>
              <a:rPr lang="fr-FR" altLang="fr-FR" sz="1500" b="1" dirty="0">
                <a:solidFill>
                  <a:srgbClr val="000099"/>
                </a:solidFill>
                <a:cs typeface="Arial" panose="020B0604020202020204" pitchFamily="34" charset="0"/>
              </a:rPr>
              <a:t>Suite d’intoxication alimentaire</a:t>
            </a:r>
          </a:p>
        </p:txBody>
      </p:sp>
      <p:sp>
        <p:nvSpPr>
          <p:cNvPr id="14" name="Rectangle 4"/>
          <p:cNvSpPr>
            <a:spLocks noChangeArrowheads="1"/>
          </p:cNvSpPr>
          <p:nvPr/>
        </p:nvSpPr>
        <p:spPr bwMode="auto">
          <a:xfrm>
            <a:off x="7627955" y="1655558"/>
            <a:ext cx="2802653"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Arsenicum</a:t>
            </a:r>
            <a:r>
              <a:rPr lang="fr-FR" altLang="fr-FR" b="1" dirty="0">
                <a:solidFill>
                  <a:srgbClr val="000099"/>
                </a:solidFill>
                <a:cs typeface="Arial" panose="020B0604020202020204" pitchFamily="34" charset="0"/>
              </a:rPr>
              <a:t> album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au moins 3 fois par jour</a:t>
            </a:r>
          </a:p>
          <a:p>
            <a:pPr algn="r">
              <a:buFont typeface="Wingdings" panose="05000000000000000000" pitchFamily="2" charset="2"/>
              <a:buNone/>
            </a:pPr>
            <a:r>
              <a:rPr lang="fr-FR" altLang="fr-FR" sz="1300" dirty="0">
                <a:solidFill>
                  <a:srgbClr val="000099"/>
                </a:solidFill>
                <a:cs typeface="Arial" panose="020B0604020202020204" pitchFamily="34" charset="0"/>
              </a:rPr>
              <a:t>au rythme des selles</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112</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463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463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4630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463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4630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146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6306" grpId="0" autoUpdateAnimBg="0"/>
      <p:bldP spid="2146307" grpId="0" autoUpdateAnimBg="0"/>
      <p:bldP spid="2146308" grpId="0" autoUpdateAnimBg="0"/>
      <p:bldP spid="2146309" grpId="0" animBg="1"/>
      <p:bldP spid="2146310" grpId="0" animBg="1"/>
      <p:bldP spid="2146311" grpId="0" animBg="1"/>
      <p:bldP spid="11" grpId="0"/>
      <p:bldP spid="13" grpId="0" autoUpdateAnimBg="0"/>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ZoneTexte 8"/>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113</a:t>
            </a:fld>
            <a:endParaRPr lang="fr-FR" dirty="0"/>
          </a:p>
        </p:txBody>
      </p:sp>
      <p:sp>
        <p:nvSpPr>
          <p:cNvPr id="11"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Quelques trousses thématiques</a:t>
            </a:r>
          </a:p>
        </p:txBody>
      </p:sp>
      <p:pic>
        <p:nvPicPr>
          <p:cNvPr id="1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ChangeArrowheads="1"/>
          </p:cNvSpPr>
          <p:nvPr/>
        </p:nvSpPr>
        <p:spPr bwMode="auto">
          <a:xfrm>
            <a:off x="6288832" y="2051110"/>
            <a:ext cx="4414838"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Synthétiser les connaissances </a:t>
            </a:r>
          </a:p>
        </p:txBody>
      </p:sp>
      <p:sp>
        <p:nvSpPr>
          <p:cNvPr id="14" name="Rectangle 5"/>
          <p:cNvSpPr>
            <a:spLocks noChangeArrowheads="1"/>
          </p:cNvSpPr>
          <p:nvPr/>
        </p:nvSpPr>
        <p:spPr bwMode="auto">
          <a:xfrm>
            <a:off x="3573385" y="2966281"/>
            <a:ext cx="8168671" cy="363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spcBef>
                <a:spcPts val="600"/>
              </a:spcBef>
              <a:buBlip>
                <a:blip r:embed="rId4"/>
              </a:buBlip>
            </a:pPr>
            <a:r>
              <a:rPr lang="fr-FR" altLang="fr-FR" sz="1800" b="1" dirty="0">
                <a:solidFill>
                  <a:srgbClr val="000099"/>
                </a:solidFill>
                <a:cs typeface="Arial" panose="020B0604020202020204" pitchFamily="34" charset="0"/>
              </a:rPr>
              <a:t>En binôme </a:t>
            </a:r>
          </a:p>
          <a:p>
            <a:pPr eaLnBrk="1" hangingPunct="1">
              <a:spcBef>
                <a:spcPts val="600"/>
              </a:spcBef>
              <a:buBlip>
                <a:blip r:embed="rId4"/>
              </a:buBlip>
            </a:pPr>
            <a:r>
              <a:rPr lang="fr-FR" altLang="fr-FR" sz="1800" dirty="0">
                <a:solidFill>
                  <a:srgbClr val="000099"/>
                </a:solidFill>
                <a:cs typeface="Arial" panose="020B0604020202020204" pitchFamily="34" charset="0"/>
              </a:rPr>
              <a:t>Constituer le contenu d’une trousse de médicaments homéopathiques  :</a:t>
            </a:r>
          </a:p>
          <a:p>
            <a:pPr eaLnBrk="1" hangingPunct="1">
              <a:buFontTx/>
              <a:buNone/>
            </a:pPr>
            <a:r>
              <a:rPr lang="fr-FR" altLang="fr-FR" sz="1800" dirty="0">
                <a:solidFill>
                  <a:srgbClr val="000099"/>
                </a:solidFill>
                <a:cs typeface="Arial" panose="020B0604020202020204" pitchFamily="34" charset="0"/>
              </a:rPr>
              <a:t>	- </a:t>
            </a:r>
            <a:r>
              <a:rPr lang="fr-FR" altLang="fr-FR" sz="1600" dirty="0">
                <a:solidFill>
                  <a:srgbClr val="000099"/>
                </a:solidFill>
                <a:cs typeface="Arial" panose="020B0604020202020204" pitchFamily="34" charset="0"/>
              </a:rPr>
              <a:t>La trousse hiver</a:t>
            </a:r>
          </a:p>
          <a:p>
            <a:pPr eaLnBrk="1" hangingPunct="1">
              <a:buFontTx/>
              <a:buNone/>
            </a:pPr>
            <a:r>
              <a:rPr lang="fr-FR" altLang="fr-FR" sz="1600" dirty="0">
                <a:solidFill>
                  <a:srgbClr val="000099"/>
                </a:solidFill>
                <a:cs typeface="Arial" panose="020B0604020202020204" pitchFamily="34" charset="0"/>
              </a:rPr>
              <a:t>	- La trousse vacances au soleil</a:t>
            </a:r>
          </a:p>
          <a:p>
            <a:pPr eaLnBrk="1" hangingPunct="1">
              <a:buFontTx/>
              <a:buNone/>
            </a:pPr>
            <a:r>
              <a:rPr lang="fr-FR" altLang="fr-FR" sz="1600" dirty="0">
                <a:solidFill>
                  <a:srgbClr val="000099"/>
                </a:solidFill>
                <a:cs typeface="Arial" panose="020B0604020202020204" pitchFamily="34" charset="0"/>
              </a:rPr>
              <a:t>	- La trousse randonnée</a:t>
            </a:r>
          </a:p>
          <a:p>
            <a:pPr eaLnBrk="1" hangingPunct="1">
              <a:buFontTx/>
              <a:buNone/>
            </a:pPr>
            <a:r>
              <a:rPr lang="fr-FR" altLang="fr-FR" sz="1600" dirty="0">
                <a:solidFill>
                  <a:srgbClr val="000099"/>
                </a:solidFill>
                <a:cs typeface="Arial" panose="020B0604020202020204" pitchFamily="34" charset="0"/>
              </a:rPr>
              <a:t>	- La trousse enfant</a:t>
            </a:r>
          </a:p>
          <a:p>
            <a:pPr eaLnBrk="1" hangingPunct="1">
              <a:buFontTx/>
              <a:buNone/>
            </a:pPr>
            <a:r>
              <a:rPr lang="fr-FR" altLang="fr-FR" sz="1600" dirty="0">
                <a:solidFill>
                  <a:srgbClr val="000099"/>
                </a:solidFill>
                <a:cs typeface="Arial" panose="020B0604020202020204" pitchFamily="34" charset="0"/>
              </a:rPr>
              <a:t>	- La trousse maternité</a:t>
            </a:r>
          </a:p>
          <a:p>
            <a:pPr eaLnBrk="1" hangingPunct="1">
              <a:spcBef>
                <a:spcPts val="600"/>
              </a:spcBef>
              <a:buBlip>
                <a:blip r:embed="rId4"/>
              </a:buBlip>
            </a:pPr>
            <a:r>
              <a:rPr lang="fr-FR" altLang="fr-FR" sz="1800" dirty="0">
                <a:solidFill>
                  <a:srgbClr val="000099"/>
                </a:solidFill>
                <a:cs typeface="Arial" panose="020B0604020202020204" pitchFamily="34" charset="0"/>
              </a:rPr>
              <a:t>Chaque binôme construit le contenu de 2 trousses </a:t>
            </a:r>
          </a:p>
        </p:txBody>
      </p:sp>
    </p:spTree>
    <p:extLst>
      <p:ext uri="{BB962C8B-B14F-4D97-AF65-F5344CB8AC3E}">
        <p14:creationId xmlns:p14="http://schemas.microsoft.com/office/powerpoint/2010/main" val="3583240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7234" name="Rectangle 2"/>
          <p:cNvSpPr>
            <a:spLocks noChangeArrowheads="1"/>
          </p:cNvSpPr>
          <p:nvPr/>
        </p:nvSpPr>
        <p:spPr bwMode="auto">
          <a:xfrm>
            <a:off x="6169171" y="1951100"/>
            <a:ext cx="525168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dirty="0">
              <a:solidFill>
                <a:srgbClr val="000099"/>
              </a:solidFill>
              <a:cs typeface="Arial" panose="020B0604020202020204" pitchFamily="34" charset="0"/>
            </a:endParaRPr>
          </a:p>
        </p:txBody>
      </p:sp>
      <p:sp>
        <p:nvSpPr>
          <p:cNvPr id="2527236" name="Rectangle 4"/>
          <p:cNvSpPr>
            <a:spLocks noChangeArrowheads="1"/>
          </p:cNvSpPr>
          <p:nvPr/>
        </p:nvSpPr>
        <p:spPr bwMode="auto">
          <a:xfrm>
            <a:off x="3292844" y="4040910"/>
            <a:ext cx="7876602" cy="176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dirty="0">
                <a:solidFill>
                  <a:srgbClr val="000099"/>
                </a:solidFill>
                <a:cs typeface="Arial" panose="020B0604020202020204" pitchFamily="34" charset="0"/>
              </a:rPr>
              <a:t>Un participant présente l’arbre décisionnel « Troubles anxieux »</a:t>
            </a:r>
          </a:p>
          <a:p>
            <a:pPr eaLnBrk="1" hangingPunct="1">
              <a:buBlip>
                <a:blip r:embed="rId3"/>
              </a:buBlip>
            </a:pPr>
            <a:r>
              <a:rPr lang="fr-FR" altLang="fr-FR" sz="1800" dirty="0">
                <a:solidFill>
                  <a:srgbClr val="000099"/>
                </a:solidFill>
                <a:cs typeface="Arial" panose="020B0604020202020204" pitchFamily="34" charset="0"/>
              </a:rPr>
              <a:t>Echanger avec le groupe</a:t>
            </a:r>
          </a:p>
          <a:p>
            <a:pPr eaLnBrk="1" hangingPunct="1">
              <a:buBlip>
                <a:blip r:embed="rId3"/>
              </a:buBlip>
            </a:pPr>
            <a:r>
              <a:rPr lang="fr-FR" altLang="fr-FR" sz="1800" dirty="0">
                <a:solidFill>
                  <a:srgbClr val="000099"/>
                </a:solidFill>
                <a:cs typeface="Arial" panose="020B0604020202020204" pitchFamily="34" charset="0"/>
              </a:rPr>
              <a:t>Procéder de même pour l’arbre décisionnel « Troubles du sommeil  » puis « Herpès labial »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ZoneTexte 8"/>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10"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 décisionnel</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114</a:t>
            </a:fld>
            <a:endParaRPr lang="fr-F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rotWithShape="1">
          <a:blip r:embed="rId3"/>
          <a:srcRect l="1043" t="2483"/>
          <a:stretch/>
        </p:blipFill>
        <p:spPr>
          <a:xfrm>
            <a:off x="1772816" y="1033838"/>
            <a:ext cx="9261753" cy="5350515"/>
          </a:xfrm>
          <a:prstGeom prst="rect">
            <a:avLst/>
          </a:prstGeom>
        </p:spPr>
      </p:pic>
      <p:sp>
        <p:nvSpPr>
          <p:cNvPr id="226307" name="Espace réservé du numéro de diapositive 3"/>
          <p:cNvSpPr>
            <a:spLocks noGrp="1"/>
          </p:cNvSpPr>
          <p:nvPr>
            <p:ph type="sldNum" sz="quarter" idx="4294967295"/>
          </p:nvPr>
        </p:nvSpPr>
        <p:spPr bwMode="auto">
          <a:xfrm>
            <a:off x="9256713" y="649287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CF5AB9A-48A5-497F-9F46-59AFE65FDB29}" type="slidenum">
              <a:rPr lang="fr-FR" altLang="fr-FR" sz="900"/>
              <a:pPr/>
              <a:t>115</a:t>
            </a:fld>
            <a:endParaRPr lang="fr-FR" altLang="fr-FR" sz="900"/>
          </a:p>
        </p:txBody>
      </p:sp>
      <p:sp>
        <p:nvSpPr>
          <p:cNvPr id="5" name="ZoneTexte 4"/>
          <p:cNvSpPr txBox="1">
            <a:spLocks noChangeArrowheads="1"/>
          </p:cNvSpPr>
          <p:nvPr/>
        </p:nvSpPr>
        <p:spPr bwMode="auto">
          <a:xfrm>
            <a:off x="2303463" y="2684809"/>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anxiété</a:t>
            </a:r>
            <a:endParaRPr lang="fr-FR" altLang="fr-FR" sz="1300" b="1" dirty="0">
              <a:solidFill>
                <a:srgbClr val="000099"/>
              </a:solidFill>
            </a:endParaRPr>
          </a:p>
        </p:txBody>
      </p:sp>
      <p:sp>
        <p:nvSpPr>
          <p:cNvPr id="6" name="ZoneTexte 5"/>
          <p:cNvSpPr txBox="1">
            <a:spLocks noChangeArrowheads="1"/>
          </p:cNvSpPr>
          <p:nvPr/>
        </p:nvSpPr>
        <p:spPr bwMode="auto">
          <a:xfrm>
            <a:off x="2729706" y="2904171"/>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inhibition</a:t>
            </a:r>
            <a:endParaRPr lang="fr-FR" altLang="fr-FR" sz="1300" b="1" dirty="0">
              <a:solidFill>
                <a:srgbClr val="000099"/>
              </a:solidFill>
            </a:endParaRPr>
          </a:p>
        </p:txBody>
      </p:sp>
      <p:sp>
        <p:nvSpPr>
          <p:cNvPr id="7" name="ZoneTexte 6"/>
          <p:cNvSpPr txBox="1">
            <a:spLocks noChangeArrowheads="1"/>
          </p:cNvSpPr>
          <p:nvPr/>
        </p:nvSpPr>
        <p:spPr bwMode="auto">
          <a:xfrm>
            <a:off x="2364614" y="3185794"/>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GELSEMIUM 15 CH</a:t>
            </a:r>
            <a:endParaRPr lang="fr-FR" altLang="fr-FR" sz="1300" b="1" dirty="0">
              <a:solidFill>
                <a:srgbClr val="000099"/>
              </a:solidFill>
            </a:endParaRPr>
          </a:p>
        </p:txBody>
      </p:sp>
      <p:sp>
        <p:nvSpPr>
          <p:cNvPr id="8" name="ZoneTexte 7"/>
          <p:cNvSpPr txBox="1">
            <a:spLocks noChangeArrowheads="1"/>
          </p:cNvSpPr>
          <p:nvPr/>
        </p:nvSpPr>
        <p:spPr bwMode="auto">
          <a:xfrm>
            <a:off x="3395857" y="3875921"/>
            <a:ext cx="1614487"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50" b="1" dirty="0">
                <a:solidFill>
                  <a:srgbClr val="000099"/>
                </a:solidFill>
              </a:rPr>
              <a:t>hypersensibilité</a:t>
            </a:r>
          </a:p>
        </p:txBody>
      </p:sp>
      <p:sp>
        <p:nvSpPr>
          <p:cNvPr id="9" name="ZoneTexte 8"/>
          <p:cNvSpPr txBox="1">
            <a:spLocks noChangeArrowheads="1"/>
          </p:cNvSpPr>
          <p:nvPr/>
        </p:nvSpPr>
        <p:spPr bwMode="auto">
          <a:xfrm>
            <a:off x="4182040" y="4081286"/>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par la distraction</a:t>
            </a:r>
          </a:p>
        </p:txBody>
      </p:sp>
      <p:sp>
        <p:nvSpPr>
          <p:cNvPr id="10" name="ZoneTexte 9"/>
          <p:cNvSpPr txBox="1">
            <a:spLocks noChangeArrowheads="1"/>
          </p:cNvSpPr>
          <p:nvPr/>
        </p:nvSpPr>
        <p:spPr bwMode="auto">
          <a:xfrm>
            <a:off x="3507403" y="4365149"/>
            <a:ext cx="2046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IGNATIA AMARA 15 CH</a:t>
            </a:r>
            <a:endParaRPr lang="fr-FR" altLang="fr-FR" sz="1300" b="1" dirty="0">
              <a:solidFill>
                <a:srgbClr val="000099"/>
              </a:solidFill>
            </a:endParaRPr>
          </a:p>
        </p:txBody>
      </p:sp>
      <p:sp>
        <p:nvSpPr>
          <p:cNvPr id="11" name="ZoneTexte 10"/>
          <p:cNvSpPr txBox="1">
            <a:spLocks noChangeArrowheads="1"/>
          </p:cNvSpPr>
          <p:nvPr/>
        </p:nvSpPr>
        <p:spPr bwMode="auto">
          <a:xfrm>
            <a:off x="8669656" y="3867412"/>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agitation</a:t>
            </a:r>
            <a:endParaRPr lang="fr-FR" altLang="fr-FR" sz="1300" b="1" dirty="0">
              <a:solidFill>
                <a:srgbClr val="000099"/>
              </a:solidFill>
            </a:endParaRPr>
          </a:p>
        </p:txBody>
      </p:sp>
      <p:sp>
        <p:nvSpPr>
          <p:cNvPr id="12" name="ZoneTexte 11"/>
          <p:cNvSpPr txBox="1">
            <a:spLocks noChangeArrowheads="1"/>
          </p:cNvSpPr>
          <p:nvPr/>
        </p:nvSpPr>
        <p:spPr bwMode="auto">
          <a:xfrm>
            <a:off x="7440260" y="4369094"/>
            <a:ext cx="24774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ARGENTUM NITRICUM 15 CH</a:t>
            </a:r>
          </a:p>
        </p:txBody>
      </p:sp>
      <p:sp>
        <p:nvSpPr>
          <p:cNvPr id="15" name="ZoneTexte 14"/>
          <p:cNvSpPr txBox="1">
            <a:spLocks noChangeArrowheads="1"/>
          </p:cNvSpPr>
          <p:nvPr/>
        </p:nvSpPr>
        <p:spPr bwMode="auto">
          <a:xfrm>
            <a:off x="8696889" y="2967995"/>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colère </a:t>
            </a:r>
            <a:endParaRPr lang="fr-FR" altLang="fr-FR" sz="1300" b="1" dirty="0">
              <a:solidFill>
                <a:srgbClr val="000099"/>
              </a:solidFill>
            </a:endParaRPr>
          </a:p>
        </p:txBody>
      </p:sp>
      <p:sp>
        <p:nvSpPr>
          <p:cNvPr id="16" name="ZoneTexte 15"/>
          <p:cNvSpPr txBox="1">
            <a:spLocks noChangeArrowheads="1"/>
          </p:cNvSpPr>
          <p:nvPr/>
        </p:nvSpPr>
        <p:spPr bwMode="auto">
          <a:xfrm>
            <a:off x="9749560" y="2971953"/>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agressivité</a:t>
            </a:r>
            <a:endParaRPr lang="fr-FR" altLang="fr-FR" sz="1300" b="1" dirty="0">
              <a:solidFill>
                <a:srgbClr val="000099"/>
              </a:solidFill>
            </a:endParaRPr>
          </a:p>
        </p:txBody>
      </p:sp>
      <p:sp>
        <p:nvSpPr>
          <p:cNvPr id="17" name="ZoneTexte 16"/>
          <p:cNvSpPr txBox="1">
            <a:spLocks noChangeArrowheads="1"/>
          </p:cNvSpPr>
          <p:nvPr/>
        </p:nvSpPr>
        <p:spPr bwMode="auto">
          <a:xfrm>
            <a:off x="8963026" y="3244994"/>
            <a:ext cx="2046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NUX VOMICA 15 CH</a:t>
            </a:r>
            <a:endParaRPr lang="fr-FR" altLang="fr-FR" sz="1300" b="1" dirty="0">
              <a:solidFill>
                <a:srgbClr val="000099"/>
              </a:solidFill>
            </a:endParaRPr>
          </a:p>
        </p:txBody>
      </p:sp>
      <p:sp>
        <p:nvSpPr>
          <p:cNvPr id="18" name="Pentagone 17"/>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9"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0"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Troubles anxieux</a:t>
            </a:r>
          </a:p>
        </p:txBody>
      </p:sp>
      <p:sp>
        <p:nvSpPr>
          <p:cNvPr id="24" name="ZoneTexte 23"/>
          <p:cNvSpPr txBox="1">
            <a:spLocks noChangeArrowheads="1"/>
          </p:cNvSpPr>
          <p:nvPr/>
        </p:nvSpPr>
        <p:spPr bwMode="auto">
          <a:xfrm>
            <a:off x="3377508" y="5384310"/>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suite de frustration</a:t>
            </a:r>
          </a:p>
        </p:txBody>
      </p:sp>
      <p:sp>
        <p:nvSpPr>
          <p:cNvPr id="25" name="ZoneTexte 24"/>
          <p:cNvSpPr txBox="1">
            <a:spLocks noChangeArrowheads="1"/>
          </p:cNvSpPr>
          <p:nvPr/>
        </p:nvSpPr>
        <p:spPr bwMode="auto">
          <a:xfrm>
            <a:off x="9781678" y="2739073"/>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irritabilité</a:t>
            </a:r>
            <a:endParaRPr lang="fr-FR" altLang="fr-FR" sz="1300" b="1" dirty="0">
              <a:solidFill>
                <a:srgbClr val="000099"/>
              </a:solidFill>
            </a:endParaRPr>
          </a:p>
        </p:txBody>
      </p:sp>
      <p:sp>
        <p:nvSpPr>
          <p:cNvPr id="26" name="ZoneTexte 25"/>
          <p:cNvSpPr txBox="1">
            <a:spLocks noChangeArrowheads="1"/>
          </p:cNvSpPr>
          <p:nvPr/>
        </p:nvSpPr>
        <p:spPr bwMode="auto">
          <a:xfrm>
            <a:off x="8272185" y="5373918"/>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crise de panique</a:t>
            </a:r>
            <a:endParaRPr lang="fr-FR" altLang="fr-FR" sz="1300" b="1" dirty="0">
              <a:solidFill>
                <a:srgbClr val="000099"/>
              </a:solidFill>
            </a:endParaRPr>
          </a:p>
        </p:txBody>
      </p:sp>
    </p:spTree>
    <p:extLst>
      <p:ext uri="{BB962C8B-B14F-4D97-AF65-F5344CB8AC3E}">
        <p14:creationId xmlns:p14="http://schemas.microsoft.com/office/powerpoint/2010/main" val="3745125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par>
                                <p:cTn id="64" presetID="22" presetClass="entr" presetSubtype="1"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up)">
                                      <p:cBhvr>
                                        <p:cTn id="66" dur="500"/>
                                        <p:tgtEl>
                                          <p:spTgt spid="20"/>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up)">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5" grpId="0"/>
      <p:bldP spid="16" grpId="0"/>
      <p:bldP spid="17" grpId="0"/>
      <p:bldP spid="18" grpId="0" animBg="1"/>
      <p:bldP spid="19" grpId="0"/>
      <p:bldP spid="24" grpId="0"/>
      <p:bldP spid="25" grpId="0"/>
      <p:bldP spid="2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e 34"/>
          <p:cNvGrpSpPr/>
          <p:nvPr/>
        </p:nvGrpSpPr>
        <p:grpSpPr>
          <a:xfrm>
            <a:off x="2904510" y="950524"/>
            <a:ext cx="6575391" cy="5907475"/>
            <a:chOff x="1847461" y="1727907"/>
            <a:chExt cx="4815645" cy="4598247"/>
          </a:xfrm>
        </p:grpSpPr>
        <p:pic>
          <p:nvPicPr>
            <p:cNvPr id="36" name="Image 35"/>
            <p:cNvPicPr>
              <a:picLocks noChangeAspect="1"/>
            </p:cNvPicPr>
            <p:nvPr/>
          </p:nvPicPr>
          <p:blipFill rotWithShape="1">
            <a:blip r:embed="rId3"/>
            <a:srcRect t="2020" b="66347"/>
            <a:stretch/>
          </p:blipFill>
          <p:spPr>
            <a:xfrm>
              <a:off x="1847461" y="1727907"/>
              <a:ext cx="4815645" cy="1855048"/>
            </a:xfrm>
            <a:prstGeom prst="rect">
              <a:avLst/>
            </a:prstGeom>
          </p:spPr>
        </p:pic>
        <p:pic>
          <p:nvPicPr>
            <p:cNvPr id="37" name="Image 36"/>
            <p:cNvPicPr>
              <a:picLocks noChangeAspect="1"/>
            </p:cNvPicPr>
            <p:nvPr/>
          </p:nvPicPr>
          <p:blipFill rotWithShape="1">
            <a:blip r:embed="rId3"/>
            <a:srcRect t="75796" b="1611"/>
            <a:stretch/>
          </p:blipFill>
          <p:spPr>
            <a:xfrm>
              <a:off x="1847461" y="5001206"/>
              <a:ext cx="4815645" cy="1324948"/>
            </a:xfrm>
            <a:prstGeom prst="rect">
              <a:avLst/>
            </a:prstGeom>
          </p:spPr>
        </p:pic>
        <p:pic>
          <p:nvPicPr>
            <p:cNvPr id="38" name="Image 37"/>
            <p:cNvPicPr>
              <a:picLocks noChangeAspect="1"/>
            </p:cNvPicPr>
            <p:nvPr/>
          </p:nvPicPr>
          <p:blipFill rotWithShape="1">
            <a:blip r:embed="rId3"/>
            <a:srcRect t="42889" b="33881"/>
            <a:stretch/>
          </p:blipFill>
          <p:spPr>
            <a:xfrm>
              <a:off x="1847461" y="3610946"/>
              <a:ext cx="4815645" cy="1362269"/>
            </a:xfrm>
            <a:prstGeom prst="rect">
              <a:avLst/>
            </a:prstGeom>
          </p:spPr>
        </p:pic>
      </p:grpSp>
      <p:sp>
        <p:nvSpPr>
          <p:cNvPr id="28160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Troubles du sommeil</a:t>
            </a:r>
          </a:p>
        </p:txBody>
      </p:sp>
      <p:sp>
        <p:nvSpPr>
          <p:cNvPr id="281603" name="Espace réservé du numéro de diapositive 1"/>
          <p:cNvSpPr>
            <a:spLocks noGrp="1"/>
          </p:cNvSpPr>
          <p:nvPr>
            <p:ph type="sldNum" sz="quarter" idx="4294967295"/>
          </p:nvPr>
        </p:nvSpPr>
        <p:spPr bwMode="auto">
          <a:xfrm>
            <a:off x="9256713" y="649287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10A65123-0337-4AF7-8EDE-E8D99D68B653}" type="slidenum">
              <a:rPr lang="fr-FR" altLang="fr-FR" sz="900"/>
              <a:pPr/>
              <a:t>116</a:t>
            </a:fld>
            <a:endParaRPr lang="fr-FR" altLang="fr-FR" sz="900"/>
          </a:p>
        </p:txBody>
      </p:sp>
      <p:sp>
        <p:nvSpPr>
          <p:cNvPr id="5" name="ZoneTexte 4"/>
          <p:cNvSpPr txBox="1">
            <a:spLocks noChangeArrowheads="1"/>
          </p:cNvSpPr>
          <p:nvPr/>
        </p:nvSpPr>
        <p:spPr bwMode="auto">
          <a:xfrm>
            <a:off x="5549709" y="2310843"/>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hypersensibilité</a:t>
            </a:r>
            <a:endParaRPr lang="fr-FR" altLang="fr-FR" sz="1400" b="1" dirty="0">
              <a:solidFill>
                <a:srgbClr val="000099"/>
              </a:solidFill>
            </a:endParaRPr>
          </a:p>
        </p:txBody>
      </p:sp>
      <p:sp>
        <p:nvSpPr>
          <p:cNvPr id="6" name="Pentagone 5"/>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7"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a:spLocks noChangeArrowheads="1"/>
          </p:cNvSpPr>
          <p:nvPr/>
        </p:nvSpPr>
        <p:spPr bwMode="auto">
          <a:xfrm>
            <a:off x="5732968" y="2712099"/>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distraction</a:t>
            </a:r>
          </a:p>
        </p:txBody>
      </p:sp>
      <p:sp>
        <p:nvSpPr>
          <p:cNvPr id="10" name="ZoneTexte 9"/>
          <p:cNvSpPr txBox="1">
            <a:spLocks noChangeArrowheads="1"/>
          </p:cNvSpPr>
          <p:nvPr/>
        </p:nvSpPr>
        <p:spPr bwMode="auto">
          <a:xfrm>
            <a:off x="5417636" y="2966592"/>
            <a:ext cx="1906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50" b="1" dirty="0">
                <a:solidFill>
                  <a:srgbClr val="000099"/>
                </a:solidFill>
              </a:rPr>
              <a:t>IGNATIA AMARA 15 CH</a:t>
            </a:r>
          </a:p>
        </p:txBody>
      </p:sp>
      <p:sp>
        <p:nvSpPr>
          <p:cNvPr id="11" name="ZoneTexte 10"/>
          <p:cNvSpPr txBox="1">
            <a:spLocks noChangeArrowheads="1"/>
          </p:cNvSpPr>
          <p:nvPr/>
        </p:nvSpPr>
        <p:spPr bwMode="auto">
          <a:xfrm>
            <a:off x="3960051" y="2407729"/>
            <a:ext cx="1057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anticipation</a:t>
            </a:r>
            <a:endParaRPr lang="fr-FR" altLang="fr-FR" sz="1400" b="1" dirty="0">
              <a:solidFill>
                <a:srgbClr val="000099"/>
              </a:solidFill>
            </a:endParaRPr>
          </a:p>
        </p:txBody>
      </p:sp>
      <p:sp>
        <p:nvSpPr>
          <p:cNvPr id="12" name="ZoneTexte 11"/>
          <p:cNvSpPr txBox="1">
            <a:spLocks noChangeArrowheads="1"/>
          </p:cNvSpPr>
          <p:nvPr/>
        </p:nvSpPr>
        <p:spPr bwMode="auto">
          <a:xfrm>
            <a:off x="3354959" y="2963836"/>
            <a:ext cx="16623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GELSEMIUM 15 CH</a:t>
            </a:r>
            <a:endParaRPr lang="fr-FR" altLang="fr-FR" sz="1400" b="1" dirty="0">
              <a:solidFill>
                <a:srgbClr val="000099"/>
              </a:solidFill>
            </a:endParaRPr>
          </a:p>
        </p:txBody>
      </p:sp>
      <p:sp>
        <p:nvSpPr>
          <p:cNvPr id="13" name="ZoneTexte 12"/>
          <p:cNvSpPr txBox="1">
            <a:spLocks noChangeArrowheads="1"/>
          </p:cNvSpPr>
          <p:nvPr/>
        </p:nvSpPr>
        <p:spPr bwMode="auto">
          <a:xfrm>
            <a:off x="8294405" y="2398398"/>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joyeuses</a:t>
            </a:r>
          </a:p>
        </p:txBody>
      </p:sp>
      <p:sp>
        <p:nvSpPr>
          <p:cNvPr id="15" name="ZoneTexte 14"/>
          <p:cNvSpPr txBox="1">
            <a:spLocks noChangeArrowheads="1"/>
          </p:cNvSpPr>
          <p:nvPr/>
        </p:nvSpPr>
        <p:spPr bwMode="auto">
          <a:xfrm>
            <a:off x="3523804" y="4186868"/>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minuit</a:t>
            </a:r>
            <a:endParaRPr lang="fr-FR" altLang="fr-FR" sz="1400" b="1" dirty="0">
              <a:solidFill>
                <a:srgbClr val="000099"/>
              </a:solidFill>
            </a:endParaRPr>
          </a:p>
        </p:txBody>
      </p:sp>
      <p:sp>
        <p:nvSpPr>
          <p:cNvPr id="16" name="ZoneTexte 15"/>
          <p:cNvSpPr txBox="1">
            <a:spLocks noChangeArrowheads="1"/>
          </p:cNvSpPr>
          <p:nvPr/>
        </p:nvSpPr>
        <p:spPr bwMode="auto">
          <a:xfrm>
            <a:off x="4331047" y="4197284"/>
            <a:ext cx="16144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dirty="0">
                <a:solidFill>
                  <a:srgbClr val="000099"/>
                </a:solidFill>
              </a:rPr>
              <a:t>1h00</a:t>
            </a:r>
            <a:endParaRPr lang="fr-FR" altLang="fr-FR" sz="1200" b="1" dirty="0">
              <a:solidFill>
                <a:srgbClr val="000099"/>
              </a:solidFill>
            </a:endParaRPr>
          </a:p>
        </p:txBody>
      </p:sp>
      <p:sp>
        <p:nvSpPr>
          <p:cNvPr id="17" name="ZoneTexte 16"/>
          <p:cNvSpPr txBox="1">
            <a:spLocks noChangeArrowheads="1"/>
          </p:cNvSpPr>
          <p:nvPr/>
        </p:nvSpPr>
        <p:spPr bwMode="auto">
          <a:xfrm>
            <a:off x="3606973" y="4368503"/>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angoisse</a:t>
            </a:r>
            <a:endParaRPr lang="fr-FR" altLang="fr-FR" sz="1050" b="1" dirty="0">
              <a:solidFill>
                <a:srgbClr val="000099"/>
              </a:solidFill>
            </a:endParaRPr>
          </a:p>
        </p:txBody>
      </p:sp>
      <p:sp>
        <p:nvSpPr>
          <p:cNvPr id="18" name="ZoneTexte 17"/>
          <p:cNvSpPr txBox="1">
            <a:spLocks noChangeArrowheads="1"/>
          </p:cNvSpPr>
          <p:nvPr/>
        </p:nvSpPr>
        <p:spPr bwMode="auto">
          <a:xfrm>
            <a:off x="3228393" y="4706900"/>
            <a:ext cx="23716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ACONITUM NAPELLUS 15 CH</a:t>
            </a:r>
            <a:endParaRPr lang="fr-FR" altLang="fr-FR" sz="1400" b="1" dirty="0">
              <a:solidFill>
                <a:srgbClr val="000099"/>
              </a:solidFill>
            </a:endParaRPr>
          </a:p>
        </p:txBody>
      </p:sp>
      <p:sp>
        <p:nvSpPr>
          <p:cNvPr id="19" name="ZoneTexte 18"/>
          <p:cNvSpPr txBox="1">
            <a:spLocks noChangeArrowheads="1"/>
          </p:cNvSpPr>
          <p:nvPr/>
        </p:nvSpPr>
        <p:spPr bwMode="auto">
          <a:xfrm>
            <a:off x="7632895" y="4081660"/>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3h00</a:t>
            </a:r>
            <a:endParaRPr lang="fr-FR" altLang="fr-FR" sz="1400" b="1" dirty="0">
              <a:solidFill>
                <a:srgbClr val="000099"/>
              </a:solidFill>
            </a:endParaRPr>
          </a:p>
        </p:txBody>
      </p:sp>
      <p:sp>
        <p:nvSpPr>
          <p:cNvPr id="20" name="ZoneTexte 19"/>
          <p:cNvSpPr txBox="1">
            <a:spLocks noChangeArrowheads="1"/>
          </p:cNvSpPr>
          <p:nvPr/>
        </p:nvSpPr>
        <p:spPr bwMode="auto">
          <a:xfrm>
            <a:off x="7102842" y="4272029"/>
            <a:ext cx="26632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surmenage professionnel</a:t>
            </a:r>
          </a:p>
        </p:txBody>
      </p:sp>
      <p:sp>
        <p:nvSpPr>
          <p:cNvPr id="21" name="ZoneTexte 20"/>
          <p:cNvSpPr txBox="1">
            <a:spLocks noChangeArrowheads="1"/>
          </p:cNvSpPr>
          <p:nvPr/>
        </p:nvSpPr>
        <p:spPr bwMode="auto">
          <a:xfrm>
            <a:off x="7054332" y="4698918"/>
            <a:ext cx="2103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NUX VOMICA 15 CH</a:t>
            </a:r>
            <a:endParaRPr lang="fr-FR" altLang="fr-FR" sz="1400" b="1" dirty="0">
              <a:solidFill>
                <a:srgbClr val="000099"/>
              </a:solidFill>
            </a:endParaRPr>
          </a:p>
        </p:txBody>
      </p:sp>
      <p:sp>
        <p:nvSpPr>
          <p:cNvPr id="26" name="ZoneTexte 25"/>
          <p:cNvSpPr txBox="1">
            <a:spLocks noChangeArrowheads="1"/>
          </p:cNvSpPr>
          <p:nvPr/>
        </p:nvSpPr>
        <p:spPr bwMode="auto">
          <a:xfrm>
            <a:off x="3075757" y="5990893"/>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peur du noir</a:t>
            </a:r>
            <a:endParaRPr lang="fr-FR" altLang="fr-FR" sz="1400" b="1" dirty="0">
              <a:solidFill>
                <a:srgbClr val="000099"/>
              </a:solidFill>
            </a:endParaRPr>
          </a:p>
        </p:txBody>
      </p:sp>
      <p:sp>
        <p:nvSpPr>
          <p:cNvPr id="27" name="ZoneTexte 26"/>
          <p:cNvSpPr txBox="1">
            <a:spLocks noChangeArrowheads="1"/>
          </p:cNvSpPr>
          <p:nvPr/>
        </p:nvSpPr>
        <p:spPr bwMode="auto">
          <a:xfrm>
            <a:off x="3359017" y="6459822"/>
            <a:ext cx="20614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STRAMONIUM 15 CH</a:t>
            </a:r>
            <a:endParaRPr lang="fr-FR" altLang="fr-FR" sz="1400" b="1" dirty="0">
              <a:solidFill>
                <a:srgbClr val="000099"/>
              </a:solidFill>
            </a:endParaRPr>
          </a:p>
        </p:txBody>
      </p:sp>
      <p:sp>
        <p:nvSpPr>
          <p:cNvPr id="28" name="ZoneTexte 27"/>
          <p:cNvSpPr txBox="1">
            <a:spLocks noChangeArrowheads="1"/>
          </p:cNvSpPr>
          <p:nvPr/>
        </p:nvSpPr>
        <p:spPr bwMode="auto">
          <a:xfrm>
            <a:off x="6237757" y="5928014"/>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jalousie</a:t>
            </a:r>
            <a:endParaRPr lang="fr-FR" altLang="fr-FR" sz="1400" b="1" dirty="0">
              <a:solidFill>
                <a:srgbClr val="000099"/>
              </a:solidFill>
            </a:endParaRPr>
          </a:p>
        </p:txBody>
      </p:sp>
      <p:sp>
        <p:nvSpPr>
          <p:cNvPr id="29" name="ZoneTexte 28"/>
          <p:cNvSpPr txBox="1">
            <a:spLocks noChangeArrowheads="1"/>
          </p:cNvSpPr>
          <p:nvPr/>
        </p:nvSpPr>
        <p:spPr bwMode="auto">
          <a:xfrm>
            <a:off x="5579880" y="6279043"/>
            <a:ext cx="1336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HYOSCYAMUS NIGER 15 CH</a:t>
            </a:r>
            <a:endParaRPr lang="fr-FR" altLang="fr-FR" sz="1400" b="1" dirty="0">
              <a:solidFill>
                <a:srgbClr val="000099"/>
              </a:solidFill>
            </a:endParaRPr>
          </a:p>
        </p:txBody>
      </p:sp>
      <p:sp>
        <p:nvSpPr>
          <p:cNvPr id="31" name="ZoneTexte 30"/>
          <p:cNvSpPr txBox="1">
            <a:spLocks noChangeArrowheads="1"/>
          </p:cNvSpPr>
          <p:nvPr/>
        </p:nvSpPr>
        <p:spPr bwMode="auto">
          <a:xfrm>
            <a:off x="7184046" y="6215190"/>
            <a:ext cx="2183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agitation des mains le jour</a:t>
            </a:r>
            <a:endParaRPr lang="fr-FR" altLang="fr-FR" sz="1400" b="1" dirty="0">
              <a:solidFill>
                <a:srgbClr val="000099"/>
              </a:solidFill>
            </a:endParaRPr>
          </a:p>
        </p:txBody>
      </p:sp>
      <p:sp>
        <p:nvSpPr>
          <p:cNvPr id="32" name="ZoneTexte 31"/>
          <p:cNvSpPr txBox="1">
            <a:spLocks noChangeArrowheads="1"/>
          </p:cNvSpPr>
          <p:nvPr/>
        </p:nvSpPr>
        <p:spPr bwMode="auto">
          <a:xfrm>
            <a:off x="7314332" y="6006903"/>
            <a:ext cx="1767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grincement des dents</a:t>
            </a:r>
            <a:endParaRPr lang="fr-FR" altLang="fr-FR" sz="1400" b="1" dirty="0">
              <a:solidFill>
                <a:srgbClr val="000099"/>
              </a:solidFill>
            </a:endParaRPr>
          </a:p>
        </p:txBody>
      </p:sp>
      <p:sp>
        <p:nvSpPr>
          <p:cNvPr id="39" name="ZoneTexte 38"/>
          <p:cNvSpPr txBox="1">
            <a:spLocks noChangeArrowheads="1"/>
          </p:cNvSpPr>
          <p:nvPr/>
        </p:nvSpPr>
        <p:spPr bwMode="auto">
          <a:xfrm>
            <a:off x="7659754" y="2671472"/>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err="1">
                <a:solidFill>
                  <a:srgbClr val="000099"/>
                </a:solidFill>
              </a:rPr>
              <a:t>hypéridéation</a:t>
            </a:r>
            <a:endParaRPr lang="fr-FR" altLang="fr-FR" sz="1200" b="1" dirty="0">
              <a:solidFill>
                <a:srgbClr val="000099"/>
              </a:solidFill>
            </a:endParaRPr>
          </a:p>
        </p:txBody>
      </p:sp>
      <p:sp>
        <p:nvSpPr>
          <p:cNvPr id="40" name="ZoneTexte 39"/>
          <p:cNvSpPr txBox="1">
            <a:spLocks noChangeArrowheads="1"/>
          </p:cNvSpPr>
          <p:nvPr/>
        </p:nvSpPr>
        <p:spPr bwMode="auto">
          <a:xfrm>
            <a:off x="4186656" y="6215876"/>
            <a:ext cx="1614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une veilleuse</a:t>
            </a:r>
            <a:endParaRPr lang="fr-FR" altLang="fr-FR" sz="1400" b="1" dirty="0">
              <a:solidFill>
                <a:srgbClr val="000099"/>
              </a:solidFill>
            </a:endParaRPr>
          </a:p>
        </p:txBody>
      </p:sp>
    </p:spTree>
    <p:extLst>
      <p:ext uri="{BB962C8B-B14F-4D97-AF65-F5344CB8AC3E}">
        <p14:creationId xmlns:p14="http://schemas.microsoft.com/office/powerpoint/2010/main" val="2237684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wipe(up)">
                                      <p:cBhvr>
                                        <p:cTn id="91" dur="500"/>
                                        <p:tgtEl>
                                          <p:spTgt spid="6"/>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up)">
                                      <p:cBhvr>
                                        <p:cTn id="94" dur="500"/>
                                        <p:tgtEl>
                                          <p:spTgt spid="7"/>
                                        </p:tgtEl>
                                      </p:cBhvr>
                                    </p:animEffect>
                                  </p:childTnLst>
                                </p:cTn>
                              </p:par>
                              <p:par>
                                <p:cTn id="95" presetID="22" presetClass="entr" presetSubtype="1"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wipe(up)">
                                      <p:cBhvr>
                                        <p:cTn id="9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9" grpId="0"/>
      <p:bldP spid="10" grpId="0"/>
      <p:bldP spid="11" grpId="0"/>
      <p:bldP spid="12" grpId="0"/>
      <p:bldP spid="13" grpId="0"/>
      <p:bldP spid="15" grpId="0"/>
      <p:bldP spid="16" grpId="0"/>
      <p:bldP spid="17" grpId="0"/>
      <p:bldP spid="18" grpId="0"/>
      <p:bldP spid="19" grpId="0"/>
      <p:bldP spid="20" grpId="0"/>
      <p:bldP spid="21" grpId="0"/>
      <p:bldP spid="26" grpId="0"/>
      <p:bldP spid="27" grpId="0"/>
      <p:bldP spid="28" grpId="0"/>
      <p:bldP spid="29" grpId="0"/>
      <p:bldP spid="31" grpId="0"/>
      <p:bldP spid="32" grpId="0"/>
      <p:bldP spid="39" grpId="0"/>
      <p:bldP spid="4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Herpès labial</a:t>
            </a:r>
          </a:p>
        </p:txBody>
      </p:sp>
      <p:pic>
        <p:nvPicPr>
          <p:cNvPr id="5" name="Image 4"/>
          <p:cNvPicPr>
            <a:picLocks noChangeAspect="1"/>
          </p:cNvPicPr>
          <p:nvPr/>
        </p:nvPicPr>
        <p:blipFill rotWithShape="1">
          <a:blip r:embed="rId3"/>
          <a:srcRect t="16672"/>
          <a:stretch/>
        </p:blipFill>
        <p:spPr>
          <a:xfrm>
            <a:off x="1617785" y="1156094"/>
            <a:ext cx="9003323" cy="5301311"/>
          </a:xfrm>
          <a:prstGeom prst="rect">
            <a:avLst/>
          </a:prstGeom>
          <a:ln>
            <a:solidFill>
              <a:schemeClr val="bg1">
                <a:lumMod val="75000"/>
              </a:schemeClr>
            </a:solidFill>
          </a:ln>
        </p:spPr>
      </p:pic>
      <p:sp>
        <p:nvSpPr>
          <p:cNvPr id="285699" name="Espace réservé du numéro de diapositive 1"/>
          <p:cNvSpPr>
            <a:spLocks noGrp="1"/>
          </p:cNvSpPr>
          <p:nvPr>
            <p:ph type="sldNum" sz="quarter" idx="4294967295"/>
          </p:nvPr>
        </p:nvSpPr>
        <p:spPr bwMode="auto">
          <a:xfrm>
            <a:off x="9256713" y="649287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276413BB-C8FC-4B46-9652-0D82CA4A6BBF}" type="slidenum">
              <a:rPr lang="fr-FR" altLang="fr-FR" sz="900"/>
              <a:pPr/>
              <a:t>117</a:t>
            </a:fld>
            <a:endParaRPr lang="fr-FR" altLang="fr-FR" sz="900"/>
          </a:p>
        </p:txBody>
      </p:sp>
      <p:sp>
        <p:nvSpPr>
          <p:cNvPr id="6" name="ZoneTexte 5"/>
          <p:cNvSpPr txBox="1">
            <a:spLocks noChangeArrowheads="1"/>
          </p:cNvSpPr>
          <p:nvPr/>
        </p:nvSpPr>
        <p:spPr bwMode="auto">
          <a:xfrm>
            <a:off x="5172207" y="1762549"/>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VACCINOTOXINUM 15 CH</a:t>
            </a:r>
            <a:endParaRPr lang="fr-FR" altLang="fr-FR" sz="1400" b="1" dirty="0">
              <a:solidFill>
                <a:srgbClr val="000099"/>
              </a:solidFill>
            </a:endParaRPr>
          </a:p>
        </p:txBody>
      </p:sp>
      <p:sp>
        <p:nvSpPr>
          <p:cNvPr id="7" name="ZoneTexte 6"/>
          <p:cNvSpPr txBox="1">
            <a:spLocks noChangeArrowheads="1"/>
          </p:cNvSpPr>
          <p:nvPr/>
        </p:nvSpPr>
        <p:spPr bwMode="auto">
          <a:xfrm>
            <a:off x="3166367" y="397450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piqûre</a:t>
            </a:r>
          </a:p>
        </p:txBody>
      </p:sp>
      <p:sp>
        <p:nvSpPr>
          <p:cNvPr id="8" name="ZoneTexte 7"/>
          <p:cNvSpPr txBox="1">
            <a:spLocks noChangeArrowheads="1"/>
          </p:cNvSpPr>
          <p:nvPr/>
        </p:nvSpPr>
        <p:spPr bwMode="auto">
          <a:xfrm>
            <a:off x="2725916" y="417714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œdème</a:t>
            </a:r>
            <a:endParaRPr lang="fr-FR" altLang="fr-FR" sz="1400" b="1" dirty="0">
              <a:solidFill>
                <a:srgbClr val="000099"/>
              </a:solidFill>
            </a:endParaRPr>
          </a:p>
        </p:txBody>
      </p:sp>
      <p:sp>
        <p:nvSpPr>
          <p:cNvPr id="9" name="ZoneTexte 8"/>
          <p:cNvSpPr txBox="1">
            <a:spLocks noChangeArrowheads="1"/>
          </p:cNvSpPr>
          <p:nvPr/>
        </p:nvSpPr>
        <p:spPr bwMode="auto">
          <a:xfrm>
            <a:off x="2466337" y="442069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APIS MELLIFICA 15 CH</a:t>
            </a:r>
            <a:endParaRPr lang="fr-FR" altLang="fr-FR" sz="1400" b="1" dirty="0">
              <a:solidFill>
                <a:srgbClr val="000099"/>
              </a:solidFill>
            </a:endParaRPr>
          </a:p>
        </p:txBody>
      </p:sp>
      <p:sp>
        <p:nvSpPr>
          <p:cNvPr id="10" name="ZoneTexte 9"/>
          <p:cNvSpPr txBox="1">
            <a:spLocks noChangeArrowheads="1"/>
          </p:cNvSpPr>
          <p:nvPr/>
        </p:nvSpPr>
        <p:spPr bwMode="auto">
          <a:xfrm>
            <a:off x="2536432" y="4961632"/>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vésicules</a:t>
            </a:r>
          </a:p>
        </p:txBody>
      </p:sp>
      <p:sp>
        <p:nvSpPr>
          <p:cNvPr id="11" name="ZoneTexte 10"/>
          <p:cNvSpPr txBox="1">
            <a:spLocks noChangeArrowheads="1"/>
          </p:cNvSpPr>
          <p:nvPr/>
        </p:nvSpPr>
        <p:spPr bwMode="auto">
          <a:xfrm>
            <a:off x="3561601" y="497192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liquide</a:t>
            </a:r>
          </a:p>
        </p:txBody>
      </p:sp>
      <p:sp>
        <p:nvSpPr>
          <p:cNvPr id="12" name="ZoneTexte 11"/>
          <p:cNvSpPr txBox="1">
            <a:spLocks noChangeArrowheads="1"/>
          </p:cNvSpPr>
          <p:nvPr/>
        </p:nvSpPr>
        <p:spPr bwMode="auto">
          <a:xfrm>
            <a:off x="2699120" y="518389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prurit</a:t>
            </a:r>
          </a:p>
        </p:txBody>
      </p:sp>
      <p:sp>
        <p:nvSpPr>
          <p:cNvPr id="13" name="ZoneTexte 12"/>
          <p:cNvSpPr txBox="1">
            <a:spLocks noChangeArrowheads="1"/>
          </p:cNvSpPr>
          <p:nvPr/>
        </p:nvSpPr>
        <p:spPr bwMode="auto">
          <a:xfrm>
            <a:off x="2252204" y="542816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RHUS TOXICODENDRON 9 CH</a:t>
            </a:r>
            <a:endParaRPr lang="fr-FR" altLang="fr-FR" sz="1400" b="1" dirty="0">
              <a:solidFill>
                <a:srgbClr val="000099"/>
              </a:solidFill>
            </a:endParaRPr>
          </a:p>
        </p:txBody>
      </p:sp>
      <p:sp>
        <p:nvSpPr>
          <p:cNvPr id="15" name="ZoneTexte 14"/>
          <p:cNvSpPr txBox="1">
            <a:spLocks noChangeArrowheads="1"/>
          </p:cNvSpPr>
          <p:nvPr/>
        </p:nvSpPr>
        <p:spPr bwMode="auto">
          <a:xfrm>
            <a:off x="7781910" y="335152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vésicules</a:t>
            </a:r>
            <a:endParaRPr lang="fr-FR" altLang="fr-FR" sz="1400" b="1" dirty="0">
              <a:solidFill>
                <a:srgbClr val="000099"/>
              </a:solidFill>
            </a:endParaRPr>
          </a:p>
        </p:txBody>
      </p:sp>
      <p:sp>
        <p:nvSpPr>
          <p:cNvPr id="16" name="ZoneTexte 15"/>
          <p:cNvSpPr txBox="1">
            <a:spLocks noChangeArrowheads="1"/>
          </p:cNvSpPr>
          <p:nvPr/>
        </p:nvSpPr>
        <p:spPr bwMode="auto">
          <a:xfrm>
            <a:off x="8863778" y="335152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liquide</a:t>
            </a:r>
          </a:p>
        </p:txBody>
      </p:sp>
      <p:sp>
        <p:nvSpPr>
          <p:cNvPr id="17" name="ZoneTexte 16"/>
          <p:cNvSpPr txBox="1">
            <a:spLocks noChangeArrowheads="1"/>
          </p:cNvSpPr>
          <p:nvPr/>
        </p:nvSpPr>
        <p:spPr bwMode="auto">
          <a:xfrm>
            <a:off x="8297725" y="3544832"/>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croûtes</a:t>
            </a:r>
          </a:p>
        </p:txBody>
      </p:sp>
      <p:sp>
        <p:nvSpPr>
          <p:cNvPr id="18" name="ZoneTexte 17"/>
          <p:cNvSpPr txBox="1">
            <a:spLocks noChangeArrowheads="1"/>
          </p:cNvSpPr>
          <p:nvPr/>
        </p:nvSpPr>
        <p:spPr bwMode="auto">
          <a:xfrm>
            <a:off x="8138629" y="379843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MEZEREUM 15 CH</a:t>
            </a:r>
            <a:endParaRPr lang="fr-FR" altLang="fr-FR" sz="1400" b="1" dirty="0">
              <a:solidFill>
                <a:srgbClr val="000099"/>
              </a:solidFill>
            </a:endParaRPr>
          </a:p>
        </p:txBody>
      </p:sp>
      <p:sp>
        <p:nvSpPr>
          <p:cNvPr id="19" name="Pentagone 18"/>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20"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068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up)">
                                      <p:cBhvr>
                                        <p:cTn id="55" dur="500"/>
                                        <p:tgtEl>
                                          <p:spTgt spid="19"/>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up)">
                                      <p:cBhvr>
                                        <p:cTn id="58" dur="500"/>
                                        <p:tgtEl>
                                          <p:spTgt spid="20"/>
                                        </p:tgtEl>
                                      </p:cBhvr>
                                    </p:animEffect>
                                  </p:childTnLst>
                                </p:cTn>
                              </p:par>
                              <p:par>
                                <p:cTn id="59" presetID="22" presetClass="entr" presetSubtype="1"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P spid="16" grpId="0"/>
      <p:bldP spid="17" grpId="0"/>
      <p:bldP spid="18" grpId="0"/>
      <p:bldP spid="19" grpId="0" animBg="1"/>
      <p:bldP spid="2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02" name="Text Box 2"/>
          <p:cNvSpPr txBox="1">
            <a:spLocks noChangeArrowheads="1"/>
          </p:cNvSpPr>
          <p:nvPr/>
        </p:nvSpPr>
        <p:spPr bwMode="auto">
          <a:xfrm>
            <a:off x="976679" y="2555950"/>
            <a:ext cx="529481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Douleurs spasmodiques</a:t>
            </a:r>
          </a:p>
          <a:p>
            <a:pPr>
              <a:buClr>
                <a:srgbClr val="62C400"/>
              </a:buClr>
            </a:pPr>
            <a:r>
              <a:rPr lang="fr-FR" altLang="fr-FR" sz="1500" b="1" i="1" dirty="0">
                <a:solidFill>
                  <a:srgbClr val="000099"/>
                </a:solidFill>
                <a:cs typeface="Arial" panose="020B0604020202020204" pitchFamily="34" charset="0"/>
              </a:rPr>
              <a:t>	  améliorées par la position "plié en deux", </a:t>
            </a:r>
          </a:p>
          <a:p>
            <a:pPr>
              <a:buClr>
                <a:srgbClr val="62C400"/>
              </a:buClr>
            </a:pPr>
            <a:r>
              <a:rPr lang="fr-FR" altLang="fr-FR" sz="1500" b="1" i="1" dirty="0">
                <a:solidFill>
                  <a:srgbClr val="000099"/>
                </a:solidFill>
                <a:cs typeface="Arial" panose="020B0604020202020204" pitchFamily="34" charset="0"/>
              </a:rPr>
              <a:t>     par la chaleur locale et la  pression</a:t>
            </a:r>
            <a:endParaRPr lang="fr-FR" altLang="fr-FR" sz="1500" b="1" dirty="0">
              <a:solidFill>
                <a:srgbClr val="000099"/>
              </a:solidFill>
              <a:cs typeface="Arial" panose="020B0604020202020204" pitchFamily="34" charset="0"/>
            </a:endParaRPr>
          </a:p>
        </p:txBody>
      </p:sp>
      <p:sp>
        <p:nvSpPr>
          <p:cNvPr id="2150403" name="Text Box 3"/>
          <p:cNvSpPr txBox="1">
            <a:spLocks noChangeArrowheads="1"/>
          </p:cNvSpPr>
          <p:nvPr/>
        </p:nvSpPr>
        <p:spPr bwMode="auto">
          <a:xfrm>
            <a:off x="976679" y="4462157"/>
            <a:ext cx="458229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Douleurs </a:t>
            </a:r>
            <a:r>
              <a:rPr lang="fr-FR" altLang="fr-FR" sz="1500" b="1" dirty="0">
                <a:solidFill>
                  <a:srgbClr val="000099"/>
                </a:solidFill>
                <a:cs typeface="Arial" panose="020B0604020202020204" pitchFamily="34" charset="0"/>
              </a:rPr>
              <a:t>à type de crampes, fulgurantes</a:t>
            </a:r>
          </a:p>
        </p:txBody>
      </p:sp>
      <p:sp>
        <p:nvSpPr>
          <p:cNvPr id="2150405" name="Rectangle 5"/>
          <p:cNvSpPr>
            <a:spLocks noChangeArrowheads="1"/>
          </p:cNvSpPr>
          <p:nvPr/>
        </p:nvSpPr>
        <p:spPr bwMode="auto">
          <a:xfrm>
            <a:off x="7783917" y="2508796"/>
            <a:ext cx="2637900"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Colocynthis</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1/2 heures</a:t>
            </a:r>
          </a:p>
          <a:p>
            <a:pPr algn="r">
              <a:buFont typeface="Wingdings" panose="05000000000000000000" pitchFamily="2" charset="2"/>
              <a:buNone/>
            </a:pPr>
            <a:r>
              <a:rPr lang="fr-FR" altLang="fr-FR" sz="1300" dirty="0">
                <a:solidFill>
                  <a:srgbClr val="000099"/>
                </a:solidFill>
                <a:cs typeface="Arial" panose="020B0604020202020204" pitchFamily="34" charset="0"/>
              </a:rPr>
              <a:t>en période douloureuse</a:t>
            </a:r>
          </a:p>
        </p:txBody>
      </p:sp>
      <p:sp>
        <p:nvSpPr>
          <p:cNvPr id="2150406" name="Rectangle 6"/>
          <p:cNvSpPr>
            <a:spLocks noChangeArrowheads="1"/>
          </p:cNvSpPr>
          <p:nvPr/>
        </p:nvSpPr>
        <p:spPr bwMode="auto">
          <a:xfrm>
            <a:off x="7719586" y="4262273"/>
            <a:ext cx="2702231"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Cuprum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metallicum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1/2 heures</a:t>
            </a:r>
          </a:p>
          <a:p>
            <a:pPr algn="r">
              <a:buFont typeface="Wingdings" panose="05000000000000000000" pitchFamily="2" charset="2"/>
              <a:buNone/>
            </a:pPr>
            <a:r>
              <a:rPr lang="fr-FR" altLang="fr-FR" sz="1300" dirty="0">
                <a:solidFill>
                  <a:srgbClr val="000099"/>
                </a:solidFill>
                <a:cs typeface="Arial" panose="020B0604020202020204" pitchFamily="34" charset="0"/>
              </a:rPr>
              <a:t>en période douloureuse</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Maux de ventre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118</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4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4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02" grpId="0" autoUpdateAnimBg="0"/>
      <p:bldP spid="2150403" grpId="0" autoUpdateAnimBg="0"/>
      <p:bldP spid="2150405" grpId="0" animBg="1"/>
      <p:bldP spid="215040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594" name="Text Box 2"/>
          <p:cNvSpPr txBox="1">
            <a:spLocks noChangeArrowheads="1"/>
          </p:cNvSpPr>
          <p:nvPr/>
        </p:nvSpPr>
        <p:spPr bwMode="auto">
          <a:xfrm>
            <a:off x="962271" y="2693308"/>
            <a:ext cx="33004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00025" algn="l"/>
                <a:tab pos="5238750" algn="r"/>
              </a:tabLst>
              <a:defRPr sz="1600">
                <a:solidFill>
                  <a:schemeClr val="tx1"/>
                </a:solidFill>
                <a:latin typeface="Arial" panose="020B0604020202020204" pitchFamily="34" charset="0"/>
              </a:defRPr>
            </a:lvl1pPr>
            <a:lvl2pPr marL="742950" indent="-285750">
              <a:tabLst>
                <a:tab pos="200025" algn="l"/>
                <a:tab pos="5238750" algn="r"/>
              </a:tabLst>
              <a:defRPr sz="1600">
                <a:solidFill>
                  <a:schemeClr val="tx1"/>
                </a:solidFill>
                <a:latin typeface="Arial" panose="020B0604020202020204" pitchFamily="34" charset="0"/>
              </a:defRPr>
            </a:lvl2pPr>
            <a:lvl3pPr marL="1143000" indent="-228600">
              <a:tabLst>
                <a:tab pos="200025" algn="l"/>
                <a:tab pos="5238750" algn="r"/>
              </a:tabLst>
              <a:defRPr sz="1600">
                <a:solidFill>
                  <a:schemeClr val="tx1"/>
                </a:solidFill>
                <a:latin typeface="Arial" panose="020B0604020202020204" pitchFamily="34" charset="0"/>
              </a:defRPr>
            </a:lvl3pPr>
            <a:lvl4pPr marL="1600200" indent="-228600">
              <a:tabLst>
                <a:tab pos="200025" algn="l"/>
                <a:tab pos="5238750" algn="r"/>
              </a:tabLst>
              <a:defRPr sz="1600">
                <a:solidFill>
                  <a:schemeClr val="tx1"/>
                </a:solidFill>
                <a:latin typeface="Arial" panose="020B0604020202020204" pitchFamily="34" charset="0"/>
              </a:defRPr>
            </a:lvl4pPr>
            <a:lvl5pPr marL="2057400" indent="-228600">
              <a:tabLst>
                <a:tab pos="2000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 pos="523875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Acidité gastrique</a:t>
            </a:r>
            <a:r>
              <a:rPr lang="fr-FR" altLang="fr-FR" sz="1500" dirty="0">
                <a:solidFill>
                  <a:srgbClr val="000099"/>
                </a:solidFill>
                <a:cs typeface="Arial" panose="020B0604020202020204" pitchFamily="34" charset="0"/>
              </a:rPr>
              <a:t>,</a:t>
            </a:r>
          </a:p>
          <a:p>
            <a:pPr>
              <a:buClr>
                <a:srgbClr val="62C400"/>
              </a:buClr>
            </a:pPr>
            <a:r>
              <a:rPr lang="fr-FR" altLang="fr-FR" sz="1500" dirty="0">
                <a:solidFill>
                  <a:srgbClr val="000099"/>
                </a:solidFill>
                <a:cs typeface="Arial" panose="020B0604020202020204" pitchFamily="34" charset="0"/>
              </a:rPr>
              <a:t>	 gastralgie nocturne, </a:t>
            </a:r>
            <a:r>
              <a:rPr lang="fr-FR" altLang="fr-FR" sz="1500" b="1" dirty="0">
                <a:solidFill>
                  <a:srgbClr val="000099"/>
                </a:solidFill>
                <a:cs typeface="Arial" panose="020B0604020202020204" pitchFamily="34" charset="0"/>
              </a:rPr>
              <a:t>pyrosis</a:t>
            </a:r>
          </a:p>
        </p:txBody>
      </p:sp>
      <p:sp>
        <p:nvSpPr>
          <p:cNvPr id="2158595" name="Text Box 3"/>
          <p:cNvSpPr txBox="1">
            <a:spLocks noChangeArrowheads="1"/>
          </p:cNvSpPr>
          <p:nvPr/>
        </p:nvSpPr>
        <p:spPr bwMode="auto">
          <a:xfrm>
            <a:off x="962271" y="4638901"/>
            <a:ext cx="440372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00025" algn="l"/>
                <a:tab pos="5295900" algn="r"/>
              </a:tabLst>
              <a:defRPr sz="1600">
                <a:solidFill>
                  <a:schemeClr val="tx1"/>
                </a:solidFill>
                <a:latin typeface="Arial" panose="020B0604020202020204" pitchFamily="34" charset="0"/>
              </a:defRPr>
            </a:lvl1pPr>
            <a:lvl2pPr marL="742950" indent="-285750">
              <a:tabLst>
                <a:tab pos="200025" algn="l"/>
                <a:tab pos="5295900" algn="r"/>
              </a:tabLst>
              <a:defRPr sz="1600">
                <a:solidFill>
                  <a:schemeClr val="tx1"/>
                </a:solidFill>
                <a:latin typeface="Arial" panose="020B0604020202020204" pitchFamily="34" charset="0"/>
              </a:defRPr>
            </a:lvl2pPr>
            <a:lvl3pPr marL="1143000" indent="-228600">
              <a:tabLst>
                <a:tab pos="200025" algn="l"/>
                <a:tab pos="5295900" algn="r"/>
              </a:tabLst>
              <a:defRPr sz="1600">
                <a:solidFill>
                  <a:schemeClr val="tx1"/>
                </a:solidFill>
                <a:latin typeface="Arial" panose="020B0604020202020204" pitchFamily="34" charset="0"/>
              </a:defRPr>
            </a:lvl3pPr>
            <a:lvl4pPr marL="1600200" indent="-228600">
              <a:tabLst>
                <a:tab pos="200025" algn="l"/>
                <a:tab pos="5295900" algn="r"/>
              </a:tabLst>
              <a:defRPr sz="1600">
                <a:solidFill>
                  <a:schemeClr val="tx1"/>
                </a:solidFill>
                <a:latin typeface="Arial" panose="020B0604020202020204" pitchFamily="34" charset="0"/>
              </a:defRPr>
            </a:lvl4pPr>
            <a:lvl5pPr marL="2057400" indent="-228600">
              <a:tabLst>
                <a:tab pos="200025" algn="l"/>
                <a:tab pos="52959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 pos="52959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 pos="52959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 pos="52959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 pos="52959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Brûlures de l’ensemble du tube digestif</a:t>
            </a:r>
          </a:p>
          <a:p>
            <a:pPr>
              <a:buClr>
                <a:srgbClr val="62C400"/>
              </a:buClr>
            </a:pPr>
            <a:r>
              <a:rPr lang="fr-FR" altLang="fr-FR" sz="1500" dirty="0">
                <a:solidFill>
                  <a:srgbClr val="000099"/>
                </a:solidFill>
                <a:cs typeface="Arial" panose="020B0604020202020204" pitchFamily="34" charset="0"/>
              </a:rPr>
              <a:t>	  éructations, pyrosis</a:t>
            </a:r>
          </a:p>
          <a:p>
            <a:pPr>
              <a:buClr>
                <a:srgbClr val="62C400"/>
              </a:buClr>
            </a:pPr>
            <a:r>
              <a:rPr lang="fr-FR" altLang="fr-FR" sz="1500" b="1" dirty="0">
                <a:solidFill>
                  <a:srgbClr val="000099"/>
                </a:solidFill>
                <a:cs typeface="Arial" panose="020B0604020202020204" pitchFamily="34" charset="0"/>
              </a:rPr>
              <a:t>      migraines fréquentes</a:t>
            </a:r>
          </a:p>
        </p:txBody>
      </p:sp>
      <p:sp>
        <p:nvSpPr>
          <p:cNvPr id="2158598" name="Rectangle 6"/>
          <p:cNvSpPr>
            <a:spLocks noChangeArrowheads="1"/>
          </p:cNvSpPr>
          <p:nvPr/>
        </p:nvSpPr>
        <p:spPr bwMode="auto">
          <a:xfrm>
            <a:off x="7368458" y="2646675"/>
            <a:ext cx="3064156"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Robinia</a:t>
            </a:r>
            <a:r>
              <a:rPr lang="fr-FR" altLang="fr-FR" b="1" dirty="0">
                <a:solidFill>
                  <a:srgbClr val="000099"/>
                </a:solidFill>
                <a:cs typeface="Arial" panose="020B0604020202020204" pitchFamily="34" charset="0"/>
              </a:rPr>
              <a:t> pseudo acacia 5 CH</a:t>
            </a:r>
          </a:p>
          <a:p>
            <a:pPr algn="r"/>
            <a:r>
              <a:rPr lang="fr-FR" altLang="fr-FR" sz="1300" dirty="0">
                <a:solidFill>
                  <a:srgbClr val="000099"/>
                </a:solidFill>
                <a:cs typeface="Arial" panose="020B0604020202020204" pitchFamily="34" charset="0"/>
              </a:rPr>
              <a:t>5 granules 3 fois par jour</a:t>
            </a:r>
          </a:p>
        </p:txBody>
      </p:sp>
      <p:sp>
        <p:nvSpPr>
          <p:cNvPr id="2158599" name="Rectangle 7"/>
          <p:cNvSpPr>
            <a:spLocks noChangeArrowheads="1"/>
          </p:cNvSpPr>
          <p:nvPr/>
        </p:nvSpPr>
        <p:spPr bwMode="auto">
          <a:xfrm>
            <a:off x="8332806" y="4591277"/>
            <a:ext cx="209676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Iris </a:t>
            </a:r>
            <a:r>
              <a:rPr lang="fr-FR" altLang="fr-FR" b="1" dirty="0" err="1">
                <a:solidFill>
                  <a:srgbClr val="000099"/>
                </a:solidFill>
                <a:cs typeface="Arial" panose="020B0604020202020204" pitchFamily="34" charset="0"/>
              </a:rPr>
              <a:t>versicolor</a:t>
            </a:r>
            <a:r>
              <a:rPr lang="fr-FR" altLang="fr-FR" b="1" dirty="0">
                <a:solidFill>
                  <a:srgbClr val="000099"/>
                </a:solidFill>
                <a:cs typeface="Arial" panose="020B0604020202020204" pitchFamily="34" charset="0"/>
              </a:rPr>
              <a:t> 9 CH</a:t>
            </a:r>
          </a:p>
          <a:p>
            <a:pPr algn="r"/>
            <a:r>
              <a:rPr lang="fr-FR" altLang="fr-FR" sz="1300" dirty="0">
                <a:solidFill>
                  <a:srgbClr val="000099"/>
                </a:solidFill>
                <a:cs typeface="Arial" panose="020B0604020202020204" pitchFamily="34" charset="0"/>
              </a:rPr>
              <a:t>5 granules 3 fois par jour</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Brûlure gastrique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119</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85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85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85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8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8594" grpId="0" autoUpdateAnimBg="0"/>
      <p:bldP spid="2158595" grpId="0" autoUpdateAnimBg="0"/>
      <p:bldP spid="2158598" grpId="0" animBg="1"/>
      <p:bldP spid="215859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E00AA1-E540-4D63-A28F-418A2C4690E4}" type="slidenum">
              <a:rPr lang="fr-FR" smtClean="0"/>
              <a:pPr/>
              <a:t>12</a:t>
            </a:fld>
            <a:endParaRPr lang="fr-FR" dirty="0"/>
          </a:p>
        </p:txBody>
      </p:sp>
      <p:sp>
        <p:nvSpPr>
          <p:cNvPr id="3" name="Espace réservé du contenu 2"/>
          <p:cNvSpPr>
            <a:spLocks noGrp="1"/>
          </p:cNvSpPr>
          <p:nvPr>
            <p:ph idx="4294967295"/>
          </p:nvPr>
        </p:nvSpPr>
        <p:spPr>
          <a:xfrm>
            <a:off x="0" y="1501775"/>
            <a:ext cx="11347450" cy="6613525"/>
          </a:xfrm>
        </p:spPr>
        <p:txBody>
          <a:bodyPr>
            <a:noAutofit/>
          </a:bodyPr>
          <a:lstStyle/>
          <a:p>
            <a:pPr marL="269875" indent="-269875">
              <a:buClr>
                <a:srgbClr val="1320C3"/>
              </a:buClr>
            </a:pPr>
            <a:r>
              <a:rPr lang="fr-FR" altLang="fr-FR" sz="2000" dirty="0">
                <a:solidFill>
                  <a:srgbClr val="000099"/>
                </a:solidFill>
              </a:rPr>
              <a:t>1/ L’homéopathie, c’est une médecine à base de plantes.</a:t>
            </a:r>
          </a:p>
          <a:p>
            <a:pPr marL="269875" indent="-269875">
              <a:buClr>
                <a:srgbClr val="1320C3"/>
              </a:buClr>
            </a:pPr>
            <a:endParaRPr lang="fr-FR" altLang="fr-FR" sz="2000" dirty="0">
              <a:solidFill>
                <a:srgbClr val="000099"/>
              </a:solidFill>
            </a:endParaRPr>
          </a:p>
          <a:p>
            <a:pPr marL="269875" indent="-269875">
              <a:buClr>
                <a:srgbClr val="1320C3"/>
              </a:buClr>
            </a:pPr>
            <a:endParaRPr lang="fr-FR" altLang="fr-FR" sz="2000" dirty="0">
              <a:solidFill>
                <a:srgbClr val="000099"/>
              </a:solidFill>
            </a:endParaRPr>
          </a:p>
          <a:p>
            <a:pPr marL="269875" indent="-269875">
              <a:buClr>
                <a:srgbClr val="1320C3"/>
              </a:buClr>
            </a:pPr>
            <a:endParaRPr lang="fr-FR" altLang="fr-FR" sz="2000" dirty="0">
              <a:solidFill>
                <a:srgbClr val="000099"/>
              </a:solidFill>
            </a:endParaRPr>
          </a:p>
          <a:p>
            <a:pPr marL="269875" indent="-269875">
              <a:buClr>
                <a:srgbClr val="1320C3"/>
              </a:buClr>
            </a:pPr>
            <a:r>
              <a:rPr lang="fr-FR" altLang="fr-FR" sz="2000" dirty="0">
                <a:solidFill>
                  <a:srgbClr val="000099"/>
                </a:solidFill>
              </a:rPr>
              <a:t>2/ L’homéopathie a une action lente.</a:t>
            </a:r>
          </a:p>
          <a:p>
            <a:pPr marL="269875" indent="-269875" eaLnBrk="1" hangingPunct="1">
              <a:buClr>
                <a:srgbClr val="1320C3"/>
              </a:buClr>
              <a:buNone/>
            </a:pPr>
            <a:endParaRPr lang="fr-FR" altLang="fr-FR" sz="2000" dirty="0">
              <a:solidFill>
                <a:srgbClr val="000099"/>
              </a:solidFill>
            </a:endParaRPr>
          </a:p>
          <a:p>
            <a:pPr marL="269875" indent="-269875" eaLnBrk="1" hangingPunct="1">
              <a:buClr>
                <a:srgbClr val="1320C3"/>
              </a:buClr>
              <a:buNone/>
            </a:pPr>
            <a:endParaRPr lang="fr-FR" altLang="fr-FR" sz="2000" dirty="0">
              <a:solidFill>
                <a:srgbClr val="000099"/>
              </a:solidFill>
            </a:endParaRPr>
          </a:p>
          <a:p>
            <a:pPr marL="269875" indent="-269875" eaLnBrk="1" hangingPunct="1">
              <a:buClr>
                <a:srgbClr val="1320C3"/>
              </a:buClr>
              <a:buFont typeface="Wingdings" panose="05000000000000000000" pitchFamily="2" charset="2"/>
              <a:buChar char="è"/>
            </a:pPr>
            <a:endParaRPr lang="fr-FR" altLang="fr-FR" sz="2000" dirty="0">
              <a:solidFill>
                <a:srgbClr val="000099"/>
              </a:solidFill>
            </a:endParaRPr>
          </a:p>
          <a:p>
            <a:pPr marL="269875" indent="-269875" eaLnBrk="1" hangingPunct="1">
              <a:buClr>
                <a:srgbClr val="1320C3"/>
              </a:buClr>
              <a:buNone/>
            </a:pPr>
            <a:endParaRPr lang="fr-FR" altLang="fr-FR" sz="2000" dirty="0">
              <a:solidFill>
                <a:srgbClr val="000099"/>
              </a:solidFill>
            </a:endParaRPr>
          </a:p>
          <a:p>
            <a:pPr marL="269875" indent="-269875" eaLnBrk="1" hangingPunct="1">
              <a:buClr>
                <a:srgbClr val="1320C3"/>
              </a:buClr>
              <a:buNone/>
            </a:pPr>
            <a:r>
              <a:rPr lang="fr-FR" altLang="fr-FR" sz="2000" dirty="0">
                <a:solidFill>
                  <a:srgbClr val="000099"/>
                </a:solidFill>
              </a:rPr>
              <a:t>3/ Est-ce que je peux toucher les granules avec les doigts ?</a:t>
            </a:r>
          </a:p>
          <a:p>
            <a:pPr marL="269875" indent="-269875" eaLnBrk="1" hangingPunct="1">
              <a:buClr>
                <a:srgbClr val="1320C3"/>
              </a:buClr>
              <a:buNone/>
            </a:pPr>
            <a:endParaRPr lang="fr-FR" altLang="fr-FR" sz="2000" dirty="0">
              <a:solidFill>
                <a:srgbClr val="000099"/>
              </a:solidFill>
            </a:endParaRPr>
          </a:p>
          <a:p>
            <a:pPr marL="269875" indent="-269875" eaLnBrk="1" hangingPunct="1">
              <a:buClr>
                <a:srgbClr val="1320C3"/>
              </a:buClr>
              <a:buNone/>
            </a:pPr>
            <a:endParaRPr lang="fr-FR" altLang="fr-FR" sz="2000" dirty="0">
              <a:solidFill>
                <a:srgbClr val="000099"/>
              </a:solidFill>
            </a:endParaRPr>
          </a:p>
          <a:p>
            <a:pPr marL="269875" indent="-269875" eaLnBrk="1" hangingPunct="1">
              <a:buClr>
                <a:srgbClr val="1320C3"/>
              </a:buClr>
              <a:buNone/>
            </a:pPr>
            <a:endParaRPr lang="fr-FR" altLang="fr-FR" sz="2000" dirty="0">
              <a:solidFill>
                <a:srgbClr val="000099"/>
              </a:solidFill>
            </a:endParaRPr>
          </a:p>
          <a:p>
            <a:pPr eaLnBrk="1" hangingPunct="1">
              <a:buClr>
                <a:srgbClr val="1320C3"/>
              </a:buClr>
            </a:pPr>
            <a:endParaRPr lang="fr-FR" altLang="fr-FR" sz="2000" dirty="0">
              <a:solidFill>
                <a:srgbClr val="000099"/>
              </a:solidFill>
            </a:endParaRPr>
          </a:p>
          <a:p>
            <a:pPr marL="269875" indent="-269875" eaLnBrk="1" hangingPunct="1">
              <a:buClr>
                <a:srgbClr val="1320C3"/>
              </a:buClr>
              <a:buFont typeface="Wingdings" panose="05000000000000000000" pitchFamily="2" charset="2"/>
              <a:buChar char="è"/>
            </a:pPr>
            <a:endParaRPr lang="fr-FR" altLang="fr-FR" sz="2000" dirty="0">
              <a:solidFill>
                <a:srgbClr val="000099"/>
              </a:solidFill>
            </a:endParaRPr>
          </a:p>
        </p:txBody>
      </p:sp>
      <p:sp>
        <p:nvSpPr>
          <p:cNvPr id="65540" name="ZoneTexte 3"/>
          <p:cNvSpPr txBox="1">
            <a:spLocks noChangeArrowheads="1"/>
          </p:cNvSpPr>
          <p:nvPr/>
        </p:nvSpPr>
        <p:spPr bwMode="auto">
          <a:xfrm>
            <a:off x="701965" y="3421814"/>
            <a:ext cx="1142538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nSpc>
                <a:spcPct val="120000"/>
              </a:lnSpc>
            </a:pPr>
            <a:r>
              <a:rPr lang="fr-FR" altLang="fr-FR" i="1" dirty="0">
                <a:cs typeface="Arial" panose="020B0604020202020204" pitchFamily="34" charset="0"/>
              </a:rPr>
              <a:t>Non. Comme pour les autres médicaments la rapidité d’action des médicaments homéopathiques dépend de la pathologie considérée. L’action sera rapide sur les symptômes aigus et récents et plus longue dans les pathologies anciennes et chroniques.</a:t>
            </a:r>
          </a:p>
        </p:txBody>
      </p:sp>
      <p:sp>
        <p:nvSpPr>
          <p:cNvPr id="65541" name="ZoneTexte 9"/>
          <p:cNvSpPr txBox="1">
            <a:spLocks noChangeArrowheads="1"/>
          </p:cNvSpPr>
          <p:nvPr/>
        </p:nvSpPr>
        <p:spPr bwMode="auto">
          <a:xfrm>
            <a:off x="701965" y="5257215"/>
            <a:ext cx="1037590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nSpc>
                <a:spcPct val="120000"/>
              </a:lnSpc>
            </a:pPr>
            <a:r>
              <a:rPr lang="fr-FR" altLang="fr-FR" i="1" dirty="0">
                <a:cs typeface="Arial" panose="020B0604020202020204" pitchFamily="34" charset="0"/>
              </a:rPr>
              <a:t>Oui, toucher les granules avec les doigts ne modifie en rien les effets attendus. Toutefois, par mesure d’hygiène, il est préférable d’utiliser le compte-granule qui facilite la prise de granules, sans avoir à les toucher.</a:t>
            </a:r>
          </a:p>
        </p:txBody>
      </p:sp>
      <p:sp>
        <p:nvSpPr>
          <p:cNvPr id="8" name="Titre 1"/>
          <p:cNvSpPr txBox="1">
            <a:spLocks/>
          </p:cNvSpPr>
          <p:nvPr/>
        </p:nvSpPr>
        <p:spPr>
          <a:xfrm>
            <a:off x="2302764" y="361569"/>
            <a:ext cx="4000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1.2. Idées reçues</a:t>
            </a:r>
          </a:p>
        </p:txBody>
      </p:sp>
      <p:sp>
        <p:nvSpPr>
          <p:cNvPr id="9" name="ZoneTexte 10"/>
          <p:cNvSpPr txBox="1">
            <a:spLocks noChangeArrowheads="1"/>
          </p:cNvSpPr>
          <p:nvPr/>
        </p:nvSpPr>
        <p:spPr bwMode="auto">
          <a:xfrm>
            <a:off x="701964" y="1914591"/>
            <a:ext cx="11197936"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120000"/>
              </a:lnSpc>
              <a:buClr>
                <a:srgbClr val="1320C3"/>
              </a:buClr>
            </a:pPr>
            <a:r>
              <a:rPr lang="fr-FR" altLang="fr-FR" i="1" dirty="0">
                <a:cs typeface="Arial" panose="020B0604020202020204" pitchFamily="34" charset="0"/>
              </a:rPr>
              <a:t>Oui et non. Les souches homéopathiques (matières premières) peuvent être d’origine végétale, animale, minérale ou chimique.</a:t>
            </a:r>
          </a:p>
        </p:txBody>
      </p:sp>
      <p:sp>
        <p:nvSpPr>
          <p:cNvPr id="10" name="Espace réservé du pied de page 3"/>
          <p:cNvSpPr txBox="1">
            <a:spLocks/>
          </p:cNvSpPr>
          <p:nvPr/>
        </p:nvSpPr>
        <p:spPr>
          <a:xfrm>
            <a:off x="2898" y="6608062"/>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schemeClr val="bg1">
                    <a:lumMod val="50000"/>
                  </a:schemeClr>
                </a:solidFill>
              </a:rPr>
              <a:t>Copyright © CDFH - Tous droits d'utilisation et de traduction réservés</a:t>
            </a:r>
          </a:p>
        </p:txBody>
      </p:sp>
    </p:spTree>
    <p:extLst>
      <p:ext uri="{BB962C8B-B14F-4D97-AF65-F5344CB8AC3E}">
        <p14:creationId xmlns:p14="http://schemas.microsoft.com/office/powerpoint/2010/main" val="315091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40">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5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6096000" y="1737504"/>
            <a:ext cx="5297424"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dirty="0">
              <a:solidFill>
                <a:srgbClr val="000099"/>
              </a:solidFill>
              <a:cs typeface="Arial" panose="020B0604020202020204" pitchFamily="34" charset="0"/>
            </a:endParaRPr>
          </a:p>
        </p:txBody>
      </p:sp>
      <p:sp>
        <p:nvSpPr>
          <p:cNvPr id="159748" name="Rectangle 4"/>
          <p:cNvSpPr>
            <a:spLocks noChangeArrowheads="1"/>
          </p:cNvSpPr>
          <p:nvPr/>
        </p:nvSpPr>
        <p:spPr bwMode="auto">
          <a:xfrm>
            <a:off x="3856345" y="3794896"/>
            <a:ext cx="73929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Collégialement</a:t>
            </a:r>
          </a:p>
          <a:p>
            <a:pPr eaLnBrk="1" hangingPunct="1">
              <a:buBlip>
                <a:blip r:embed="rId3"/>
              </a:buBlip>
            </a:pPr>
            <a:r>
              <a:rPr lang="fr-FR" altLang="fr-FR" sz="1800" dirty="0">
                <a:solidFill>
                  <a:srgbClr val="000099"/>
                </a:solidFill>
                <a:cs typeface="Arial" panose="020B0604020202020204" pitchFamily="34" charset="0"/>
              </a:rPr>
              <a:t>Utiliser la structure proposée</a:t>
            </a:r>
          </a:p>
          <a:p>
            <a:pPr eaLnBrk="1" hangingPunct="1">
              <a:buBlip>
                <a:blip r:embed="rId3"/>
              </a:buBlip>
            </a:pPr>
            <a:r>
              <a:rPr lang="fr-FR" altLang="fr-FR" sz="1800" dirty="0">
                <a:solidFill>
                  <a:srgbClr val="000099"/>
                </a:solidFill>
                <a:cs typeface="Arial" panose="020B0604020202020204" pitchFamily="34" charset="0"/>
              </a:rPr>
              <a:t>Construire l’arbre décisionnel « Gastro-entérite aigüe »</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5’</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 décisionnel</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120</a:t>
            </a:fld>
            <a:endParaRPr lang="fr-FR" dirty="0"/>
          </a:p>
        </p:txBody>
      </p:sp>
    </p:spTree>
    <p:extLst>
      <p:ext uri="{BB962C8B-B14F-4D97-AF65-F5344CB8AC3E}">
        <p14:creationId xmlns:p14="http://schemas.microsoft.com/office/powerpoint/2010/main" val="41096674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p:cNvPicPr>
            <a:picLocks noChangeAspect="1"/>
          </p:cNvPicPr>
          <p:nvPr/>
        </p:nvPicPr>
        <p:blipFill>
          <a:blip r:embed="rId3"/>
          <a:stretch>
            <a:fillRect/>
          </a:stretch>
        </p:blipFill>
        <p:spPr>
          <a:xfrm>
            <a:off x="1819468" y="995457"/>
            <a:ext cx="9327503" cy="5246721"/>
          </a:xfrm>
          <a:prstGeom prst="rect">
            <a:avLst/>
          </a:prstGeom>
        </p:spPr>
      </p:pic>
      <p:sp>
        <p:nvSpPr>
          <p:cNvPr id="34099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Gastro-entérite aigüe</a:t>
            </a:r>
          </a:p>
        </p:txBody>
      </p:sp>
      <p:sp>
        <p:nvSpPr>
          <p:cNvPr id="340995" name="Espace réservé du numéro de diapositive 1"/>
          <p:cNvSpPr>
            <a:spLocks noGrp="1"/>
          </p:cNvSpPr>
          <p:nvPr>
            <p:ph type="sldNum" sz="quarter" idx="4294967295"/>
          </p:nvPr>
        </p:nvSpPr>
        <p:spPr bwMode="auto">
          <a:xfrm>
            <a:off x="9256713" y="649287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68B1BDFC-B0C1-4838-8CC2-B3067F872B54}" type="slidenum">
              <a:rPr lang="fr-FR" altLang="fr-FR" sz="900"/>
              <a:pPr/>
              <a:t>121</a:t>
            </a:fld>
            <a:endParaRPr lang="fr-FR" altLang="fr-FR" sz="900"/>
          </a:p>
        </p:txBody>
      </p:sp>
      <p:sp>
        <p:nvSpPr>
          <p:cNvPr id="6" name="Pentagone 5"/>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7"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a:spLocks noChangeArrowheads="1"/>
          </p:cNvSpPr>
          <p:nvPr/>
        </p:nvSpPr>
        <p:spPr bwMode="auto">
          <a:xfrm>
            <a:off x="2828846" y="3890048"/>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chargée</a:t>
            </a:r>
          </a:p>
        </p:txBody>
      </p:sp>
      <p:sp>
        <p:nvSpPr>
          <p:cNvPr id="10" name="ZoneTexte 9"/>
          <p:cNvSpPr txBox="1">
            <a:spLocks noChangeArrowheads="1"/>
          </p:cNvSpPr>
          <p:nvPr/>
        </p:nvSpPr>
        <p:spPr bwMode="auto">
          <a:xfrm>
            <a:off x="1809362" y="4107537"/>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sur la partie postérieure</a:t>
            </a:r>
          </a:p>
        </p:txBody>
      </p:sp>
      <p:sp>
        <p:nvSpPr>
          <p:cNvPr id="11" name="ZoneTexte 10"/>
          <p:cNvSpPr txBox="1">
            <a:spLocks noChangeArrowheads="1"/>
          </p:cNvSpPr>
          <p:nvPr/>
        </p:nvSpPr>
        <p:spPr bwMode="auto">
          <a:xfrm>
            <a:off x="2154411" y="4341124"/>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NUX VOMICA 9 CH</a:t>
            </a:r>
          </a:p>
        </p:txBody>
      </p:sp>
      <p:sp>
        <p:nvSpPr>
          <p:cNvPr id="12" name="ZoneTexte 11"/>
          <p:cNvSpPr txBox="1">
            <a:spLocks noChangeArrowheads="1"/>
          </p:cNvSpPr>
          <p:nvPr/>
        </p:nvSpPr>
        <p:spPr bwMode="auto">
          <a:xfrm>
            <a:off x="5784885" y="2964790"/>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chargée</a:t>
            </a:r>
          </a:p>
        </p:txBody>
      </p:sp>
      <p:sp>
        <p:nvSpPr>
          <p:cNvPr id="14" name="ZoneTexte 13"/>
          <p:cNvSpPr txBox="1">
            <a:spLocks noChangeArrowheads="1"/>
          </p:cNvSpPr>
          <p:nvPr/>
        </p:nvSpPr>
        <p:spPr bwMode="auto">
          <a:xfrm>
            <a:off x="3849973" y="2984429"/>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propre</a:t>
            </a:r>
          </a:p>
        </p:txBody>
      </p:sp>
      <p:sp>
        <p:nvSpPr>
          <p:cNvPr id="15" name="ZoneTexte 14"/>
          <p:cNvSpPr txBox="1">
            <a:spLocks noChangeArrowheads="1"/>
          </p:cNvSpPr>
          <p:nvPr/>
        </p:nvSpPr>
        <p:spPr bwMode="auto">
          <a:xfrm>
            <a:off x="3373901" y="3415590"/>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IPECA 9 CH</a:t>
            </a:r>
          </a:p>
        </p:txBody>
      </p:sp>
      <p:sp>
        <p:nvSpPr>
          <p:cNvPr id="17" name="ZoneTexte 16"/>
          <p:cNvSpPr txBox="1">
            <a:spLocks noChangeArrowheads="1"/>
          </p:cNvSpPr>
          <p:nvPr/>
        </p:nvSpPr>
        <p:spPr bwMode="auto">
          <a:xfrm>
            <a:off x="7107200" y="2333812"/>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douloureuses</a:t>
            </a:r>
          </a:p>
        </p:txBody>
      </p:sp>
      <p:sp>
        <p:nvSpPr>
          <p:cNvPr id="19" name="ZoneTexte 18"/>
          <p:cNvSpPr txBox="1">
            <a:spLocks noChangeArrowheads="1"/>
          </p:cNvSpPr>
          <p:nvPr/>
        </p:nvSpPr>
        <p:spPr bwMode="auto">
          <a:xfrm>
            <a:off x="9665627" y="211073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insécurité</a:t>
            </a:r>
          </a:p>
        </p:txBody>
      </p:sp>
      <p:sp>
        <p:nvSpPr>
          <p:cNvPr id="20" name="ZoneTexte 19"/>
          <p:cNvSpPr txBox="1">
            <a:spLocks noChangeArrowheads="1"/>
          </p:cNvSpPr>
          <p:nvPr/>
        </p:nvSpPr>
        <p:spPr bwMode="auto">
          <a:xfrm>
            <a:off x="9715396" y="248000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ALOE 9 CH</a:t>
            </a:r>
          </a:p>
        </p:txBody>
      </p:sp>
      <p:sp>
        <p:nvSpPr>
          <p:cNvPr id="21" name="ZoneTexte 20"/>
          <p:cNvSpPr txBox="1">
            <a:spLocks noChangeArrowheads="1"/>
          </p:cNvSpPr>
          <p:nvPr/>
        </p:nvSpPr>
        <p:spPr bwMode="auto">
          <a:xfrm>
            <a:off x="8468124" y="3318025"/>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douloureuses</a:t>
            </a:r>
          </a:p>
        </p:txBody>
      </p:sp>
      <p:sp>
        <p:nvSpPr>
          <p:cNvPr id="24" name="ZoneTexte 23"/>
          <p:cNvSpPr txBox="1">
            <a:spLocks noChangeArrowheads="1"/>
          </p:cNvSpPr>
          <p:nvPr/>
        </p:nvSpPr>
        <p:spPr bwMode="auto">
          <a:xfrm>
            <a:off x="8261361" y="3792543"/>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CHINA RUBRA 9 CH</a:t>
            </a:r>
          </a:p>
        </p:txBody>
      </p:sp>
      <p:sp>
        <p:nvSpPr>
          <p:cNvPr id="25" name="ZoneTexte 24"/>
          <p:cNvSpPr txBox="1">
            <a:spLocks noChangeArrowheads="1"/>
          </p:cNvSpPr>
          <p:nvPr/>
        </p:nvSpPr>
        <p:spPr bwMode="auto">
          <a:xfrm>
            <a:off x="5806595" y="5139611"/>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brûlante</a:t>
            </a:r>
          </a:p>
        </p:txBody>
      </p:sp>
      <p:sp>
        <p:nvSpPr>
          <p:cNvPr id="26" name="ZoneTexte 25"/>
          <p:cNvSpPr txBox="1">
            <a:spLocks noChangeArrowheads="1"/>
          </p:cNvSpPr>
          <p:nvPr/>
        </p:nvSpPr>
        <p:spPr bwMode="auto">
          <a:xfrm>
            <a:off x="5806595" y="5369186"/>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l’état général</a:t>
            </a:r>
          </a:p>
        </p:txBody>
      </p:sp>
      <p:sp>
        <p:nvSpPr>
          <p:cNvPr id="27" name="ZoneTexte 26"/>
          <p:cNvSpPr txBox="1">
            <a:spLocks noChangeArrowheads="1"/>
          </p:cNvSpPr>
          <p:nvPr/>
        </p:nvSpPr>
        <p:spPr bwMode="auto">
          <a:xfrm>
            <a:off x="5507177" y="5576405"/>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intoxication alimentaire</a:t>
            </a:r>
          </a:p>
        </p:txBody>
      </p:sp>
      <p:sp>
        <p:nvSpPr>
          <p:cNvPr id="28" name="ZoneTexte 27"/>
          <p:cNvSpPr txBox="1">
            <a:spLocks noChangeArrowheads="1"/>
          </p:cNvSpPr>
          <p:nvPr/>
        </p:nvSpPr>
        <p:spPr bwMode="auto">
          <a:xfrm>
            <a:off x="5342872" y="5862735"/>
            <a:ext cx="2327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ARSENICUM ALBUM 15 CH</a:t>
            </a:r>
          </a:p>
        </p:txBody>
      </p:sp>
    </p:spTree>
    <p:extLst>
      <p:ext uri="{BB962C8B-B14F-4D97-AF65-F5344CB8AC3E}">
        <p14:creationId xmlns:p14="http://schemas.microsoft.com/office/powerpoint/2010/main" val="757657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up)">
                                      <p:cBhvr>
                                        <p:cTn id="67" dur="500"/>
                                        <p:tgtEl>
                                          <p:spTgt spid="6"/>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up)">
                                      <p:cBhvr>
                                        <p:cTn id="70" dur="500"/>
                                        <p:tgtEl>
                                          <p:spTgt spid="7"/>
                                        </p:tgtEl>
                                      </p:cBhvr>
                                    </p:animEffect>
                                  </p:childTnLst>
                                </p:cTn>
                              </p:par>
                              <p:par>
                                <p:cTn id="71" presetID="22" presetClass="entr" presetSubtype="1"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up)">
                                      <p:cBhvr>
                                        <p:cTn id="7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p:bldP spid="12" grpId="0"/>
      <p:bldP spid="14" grpId="0"/>
      <p:bldP spid="15" grpId="0"/>
      <p:bldP spid="17" grpId="0"/>
      <p:bldP spid="19" grpId="0"/>
      <p:bldP spid="20" grpId="0"/>
      <p:bldP spid="21" grpId="0"/>
      <p:bldP spid="24" grpId="0"/>
      <p:bldP spid="25" grpId="0"/>
      <p:bldP spid="26" grpId="0"/>
      <p:bldP spid="27" grpId="0"/>
      <p:bldP spid="2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122</a:t>
            </a:fld>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2382294"/>
            <a:ext cx="2694385" cy="2845555"/>
          </a:xfrm>
          <a:prstGeom prst="rect">
            <a:avLst/>
          </a:prstGeom>
        </p:spPr>
      </p:pic>
      <p:sp>
        <p:nvSpPr>
          <p:cNvPr id="6" name="Rectangle 3"/>
          <p:cNvSpPr txBox="1">
            <a:spLocks noChangeArrowheads="1"/>
          </p:cNvSpPr>
          <p:nvPr/>
        </p:nvSpPr>
        <p:spPr bwMode="auto">
          <a:xfrm>
            <a:off x="5311775" y="2757322"/>
            <a:ext cx="6019800"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None/>
            </a:pPr>
            <a:endParaRPr lang="fr-FR" altLang="fr-FR" sz="2000" b="1" u="sng" dirty="0">
              <a:solidFill>
                <a:srgbClr val="000099"/>
              </a:solidFill>
            </a:endParaRPr>
          </a:p>
          <a:p>
            <a:pPr fontAlgn="auto">
              <a:lnSpc>
                <a:spcPct val="150000"/>
              </a:lnSpc>
              <a:spcAft>
                <a:spcPts val="0"/>
              </a:spcAft>
              <a:buFont typeface="Wingdings" panose="05000000000000000000" pitchFamily="2" charset="2"/>
              <a:buChar char="Ø"/>
            </a:pPr>
            <a:r>
              <a:rPr lang="fr-FR" altLang="fr-FR" sz="2000" dirty="0">
                <a:solidFill>
                  <a:srgbClr val="000099"/>
                </a:solidFill>
              </a:rPr>
              <a:t> Partage d’astuces</a:t>
            </a:r>
          </a:p>
          <a:p>
            <a:pPr fontAlgn="auto">
              <a:lnSpc>
                <a:spcPct val="150000"/>
              </a:lnSpc>
              <a:spcAft>
                <a:spcPts val="0"/>
              </a:spcAft>
              <a:buFont typeface="Wingdings" panose="05000000000000000000" pitchFamily="2" charset="2"/>
              <a:buChar char="Ø"/>
            </a:pPr>
            <a:r>
              <a:rPr lang="fr-FR" altLang="fr-FR" sz="2000" dirty="0">
                <a:solidFill>
                  <a:srgbClr val="000099"/>
                </a:solidFill>
              </a:rPr>
              <a:t> Quelles opportunités de conseil ? </a:t>
            </a:r>
            <a:endParaRPr lang="fr-FR" altLang="fr-FR" sz="2000" b="1" dirty="0">
              <a:solidFill>
                <a:srgbClr val="FF0000"/>
              </a:solidFill>
            </a:endParaRPr>
          </a:p>
        </p:txBody>
      </p:sp>
      <p:sp>
        <p:nvSpPr>
          <p:cNvPr id="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Tree>
    <p:extLst>
      <p:ext uri="{BB962C8B-B14F-4D97-AF65-F5344CB8AC3E}">
        <p14:creationId xmlns:p14="http://schemas.microsoft.com/office/powerpoint/2010/main" val="18635477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123</a:t>
            </a:fld>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7" y="2719083"/>
            <a:ext cx="3569724" cy="2378413"/>
          </a:xfrm>
          <a:prstGeom prst="rect">
            <a:avLst/>
          </a:prstGeom>
          <a:ln>
            <a:noFill/>
          </a:ln>
          <a:effectLst>
            <a:softEdge rad="112500"/>
          </a:effectLst>
        </p:spPr>
      </p:pic>
      <p:sp>
        <p:nvSpPr>
          <p:cNvPr id="7" name="AutoShape 9"/>
          <p:cNvSpPr>
            <a:spLocks noChangeArrowheads="1"/>
          </p:cNvSpPr>
          <p:nvPr/>
        </p:nvSpPr>
        <p:spPr bwMode="auto">
          <a:xfrm>
            <a:off x="4813935" y="2128760"/>
            <a:ext cx="5415153" cy="1296987"/>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 Nous partons à la montagne et mon garçon est malade en voiture ? »</a:t>
            </a:r>
          </a:p>
        </p:txBody>
      </p:sp>
      <p:sp>
        <p:nvSpPr>
          <p:cNvPr id="8" name="Rectangle 10"/>
          <p:cNvSpPr>
            <a:spLocks noChangeArrowheads="1"/>
          </p:cNvSpPr>
          <p:nvPr/>
        </p:nvSpPr>
        <p:spPr bwMode="auto">
          <a:xfrm>
            <a:off x="6359525" y="5734050"/>
            <a:ext cx="2389188" cy="36671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chemeClr val="bg1"/>
                </a:solidFill>
                <a:sym typeface="Wingdings" panose="05000000000000000000" pitchFamily="2" charset="2"/>
              </a:rPr>
              <a:t></a:t>
            </a:r>
            <a:r>
              <a:rPr lang="fr-FR" altLang="fr-FR" b="1" dirty="0">
                <a:solidFill>
                  <a:schemeClr val="bg1"/>
                </a:solidFill>
              </a:rPr>
              <a:t> Que faites-vous ?</a:t>
            </a:r>
          </a:p>
        </p:txBody>
      </p:sp>
      <p:sp>
        <p:nvSpPr>
          <p:cNvPr id="9" name="Rectangle 8"/>
          <p:cNvSpPr/>
          <p:nvPr/>
        </p:nvSpPr>
        <p:spPr>
          <a:xfrm>
            <a:off x="2839186" y="1562609"/>
            <a:ext cx="4807983" cy="338554"/>
          </a:xfrm>
          <a:prstGeom prst="rect">
            <a:avLst/>
          </a:prstGeom>
        </p:spPr>
        <p:txBody>
          <a:bodyPr wrap="none">
            <a:spAutoFit/>
          </a:bodyPr>
          <a:lstStyle/>
          <a:p>
            <a:r>
              <a:rPr lang="fr-FR" altLang="fr-FR" dirty="0">
                <a:solidFill>
                  <a:srgbClr val="000099"/>
                </a:solidFill>
              </a:rPr>
              <a:t>Mme Y., 45 ans, cliente habituelle de la pharmacie </a:t>
            </a:r>
            <a:endParaRPr lang="fr-FR" dirty="0">
              <a:solidFill>
                <a:srgbClr val="000099"/>
              </a:solidFill>
            </a:endParaRP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Tree>
    <p:extLst>
      <p:ext uri="{BB962C8B-B14F-4D97-AF65-F5344CB8AC3E}">
        <p14:creationId xmlns:p14="http://schemas.microsoft.com/office/powerpoint/2010/main" val="14930108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124</a:t>
            </a:fld>
            <a:endParaRPr lang="fr-FR"/>
          </a:p>
        </p:txBody>
      </p:sp>
      <p:grpSp>
        <p:nvGrpSpPr>
          <p:cNvPr id="23" name="Groupe 22"/>
          <p:cNvGrpSpPr/>
          <p:nvPr/>
        </p:nvGrpSpPr>
        <p:grpSpPr>
          <a:xfrm>
            <a:off x="3159759" y="1058865"/>
            <a:ext cx="6477471" cy="5387334"/>
            <a:chOff x="3967163" y="1858003"/>
            <a:chExt cx="3954462" cy="3614110"/>
          </a:xfrm>
        </p:grpSpPr>
        <p:grpSp>
          <p:nvGrpSpPr>
            <p:cNvPr id="24" name="Groupe 23"/>
            <p:cNvGrpSpPr/>
            <p:nvPr/>
          </p:nvGrpSpPr>
          <p:grpSpPr>
            <a:xfrm>
              <a:off x="3967163" y="1858003"/>
              <a:ext cx="3954462" cy="3614110"/>
              <a:chOff x="3967163" y="1858003"/>
              <a:chExt cx="3954462" cy="3614110"/>
            </a:xfrm>
          </p:grpSpPr>
          <p:sp>
            <p:nvSpPr>
              <p:cNvPr id="26" name="Rectangle 25"/>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8"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29" name="Group 37"/>
              <p:cNvGrpSpPr>
                <a:grpSpLocks/>
              </p:cNvGrpSpPr>
              <p:nvPr/>
            </p:nvGrpSpPr>
            <p:grpSpPr bwMode="auto">
              <a:xfrm>
                <a:off x="3967163" y="1858003"/>
                <a:ext cx="3942390" cy="808995"/>
                <a:chOff x="1700" y="967"/>
                <a:chExt cx="2343" cy="537"/>
              </a:xfrm>
            </p:grpSpPr>
            <p:grpSp>
              <p:nvGrpSpPr>
                <p:cNvPr id="30" name="Group 38"/>
                <p:cNvGrpSpPr>
                  <a:grpSpLocks/>
                </p:cNvGrpSpPr>
                <p:nvPr/>
              </p:nvGrpSpPr>
              <p:grpSpPr bwMode="auto">
                <a:xfrm>
                  <a:off x="1707" y="967"/>
                  <a:ext cx="2336" cy="537"/>
                  <a:chOff x="1707" y="1058"/>
                  <a:chExt cx="2336" cy="537"/>
                </a:xfrm>
              </p:grpSpPr>
              <p:sp>
                <p:nvSpPr>
                  <p:cNvPr id="32"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3"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1"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25"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4" name="Text Box 4"/>
          <p:cNvSpPr txBox="1">
            <a:spLocks noChangeArrowheads="1"/>
          </p:cNvSpPr>
          <p:nvPr/>
        </p:nvSpPr>
        <p:spPr bwMode="auto">
          <a:xfrm>
            <a:off x="5544886"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
        <p:nvSpPr>
          <p:cNvPr id="35" name="Text Box 16"/>
          <p:cNvSpPr txBox="1">
            <a:spLocks noChangeArrowheads="1"/>
          </p:cNvSpPr>
          <p:nvPr/>
        </p:nvSpPr>
        <p:spPr bwMode="auto">
          <a:xfrm>
            <a:off x="5972081"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38" name="AutoShape 17"/>
          <p:cNvSpPr>
            <a:spLocks noChangeArrowheads="1"/>
          </p:cNvSpPr>
          <p:nvPr/>
        </p:nvSpPr>
        <p:spPr bwMode="auto">
          <a:xfrm>
            <a:off x="9759690" y="1830739"/>
            <a:ext cx="1993900" cy="730694"/>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Comment ça s’est passé la dernière fois?</a:t>
            </a:r>
          </a:p>
          <a:p>
            <a:pPr algn="ctr"/>
            <a:r>
              <a:rPr lang="fr-FR" altLang="ja-JP" sz="1200" i="1" dirty="0">
                <a:solidFill>
                  <a:srgbClr val="000000"/>
                </a:solidFill>
                <a:ea typeface="ＭＳ 明朝" panose="02020609040205080304" pitchFamily="49" charset="-128"/>
                <a:cs typeface="Arial" panose="020B0604020202020204" pitchFamily="34" charset="0"/>
              </a:rPr>
              <a:t>(Que ressent-il ?)</a:t>
            </a:r>
          </a:p>
          <a:p>
            <a:pPr algn="ctr"/>
            <a:endParaRPr lang="fr-FR" altLang="ja-JP" sz="1200" i="1" dirty="0">
              <a:solidFill>
                <a:srgbClr val="000000"/>
              </a:solidFill>
              <a:ea typeface="ＭＳ 明朝" panose="02020609040205080304" pitchFamily="49" charset="-128"/>
              <a:cs typeface="Arial" panose="020B0604020202020204" pitchFamily="34" charset="0"/>
            </a:endParaRP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1" name="AutoShape 18"/>
          <p:cNvSpPr>
            <a:spLocks noChangeArrowheads="1"/>
          </p:cNvSpPr>
          <p:nvPr/>
        </p:nvSpPr>
        <p:spPr bwMode="auto">
          <a:xfrm>
            <a:off x="1060657" y="2239443"/>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lui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3"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4" name="AutoShape 19"/>
          <p:cNvSpPr>
            <a:spLocks noChangeArrowheads="1"/>
          </p:cNvSpPr>
          <p:nvPr/>
        </p:nvSpPr>
        <p:spPr bwMode="auto">
          <a:xfrm>
            <a:off x="4905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7" name="AutoShape 20"/>
          <p:cNvSpPr>
            <a:spLocks noChangeArrowheads="1"/>
          </p:cNvSpPr>
          <p:nvPr/>
        </p:nvSpPr>
        <p:spPr bwMode="auto">
          <a:xfrm>
            <a:off x="9702666" y="4360950"/>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l’améliore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l’aggrave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0" name="AutoShape 35"/>
          <p:cNvSpPr>
            <a:spLocks noChangeArrowheads="1"/>
          </p:cNvSpPr>
          <p:nvPr/>
        </p:nvSpPr>
        <p:spPr bwMode="auto">
          <a:xfrm>
            <a:off x="8469100" y="1163448"/>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51" name="Text Box 16"/>
          <p:cNvSpPr txBox="1">
            <a:spLocks noChangeArrowheads="1"/>
          </p:cNvSpPr>
          <p:nvPr/>
        </p:nvSpPr>
        <p:spPr bwMode="auto">
          <a:xfrm>
            <a:off x="4154953"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52" name="Text Box 16"/>
          <p:cNvSpPr txBox="1">
            <a:spLocks noChangeArrowheads="1"/>
          </p:cNvSpPr>
          <p:nvPr/>
        </p:nvSpPr>
        <p:spPr bwMode="auto">
          <a:xfrm>
            <a:off x="7254244"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53" name="Text Box 16"/>
          <p:cNvSpPr txBox="1">
            <a:spLocks noChangeArrowheads="1"/>
          </p:cNvSpPr>
          <p:nvPr/>
        </p:nvSpPr>
        <p:spPr bwMode="auto">
          <a:xfrm>
            <a:off x="7118485"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54" name="Text Box 16"/>
          <p:cNvSpPr txBox="1">
            <a:spLocks noChangeArrowheads="1"/>
          </p:cNvSpPr>
          <p:nvPr/>
        </p:nvSpPr>
        <p:spPr bwMode="auto">
          <a:xfrm>
            <a:off x="3254094"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55" name="Text Box 11"/>
          <p:cNvSpPr txBox="1">
            <a:spLocks noChangeArrowheads="1"/>
          </p:cNvSpPr>
          <p:nvPr/>
        </p:nvSpPr>
        <p:spPr bwMode="auto">
          <a:xfrm>
            <a:off x="3181516" y="2934889"/>
            <a:ext cx="313597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i="1" dirty="0">
                <a:solidFill>
                  <a:srgbClr val="000099"/>
                </a:solidFill>
              </a:rPr>
              <a:t>Nous partons à la montagne et mon garçon est malade en voiture.</a:t>
            </a:r>
          </a:p>
          <a:p>
            <a:r>
              <a:rPr lang="fr-FR" altLang="fr-FR" i="1" dirty="0"/>
              <a:t>= </a:t>
            </a:r>
            <a:r>
              <a:rPr lang="fr-FR" altLang="fr-FR" dirty="0"/>
              <a:t>Mal des transports</a:t>
            </a:r>
          </a:p>
          <a:p>
            <a:endParaRPr lang="fr-FR" altLang="fr-FR" sz="1600" dirty="0">
              <a:solidFill>
                <a:srgbClr val="000099"/>
              </a:solidFill>
            </a:endParaRPr>
          </a:p>
        </p:txBody>
      </p:sp>
      <p:sp>
        <p:nvSpPr>
          <p:cNvPr id="56" name="Text Box 5"/>
          <p:cNvSpPr txBox="1">
            <a:spLocks noChangeArrowheads="1"/>
          </p:cNvSpPr>
          <p:nvPr/>
        </p:nvSpPr>
        <p:spPr bwMode="auto">
          <a:xfrm>
            <a:off x="6524985" y="2930062"/>
            <a:ext cx="3137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a des nausées et des vertiges, et ne peut pas regarder la route</a:t>
            </a:r>
          </a:p>
        </p:txBody>
      </p:sp>
      <p:sp>
        <p:nvSpPr>
          <p:cNvPr id="57" name="Text Box 9"/>
          <p:cNvSpPr txBox="1">
            <a:spLocks noChangeArrowheads="1"/>
          </p:cNvSpPr>
          <p:nvPr/>
        </p:nvSpPr>
        <p:spPr bwMode="auto">
          <a:xfrm>
            <a:off x="3209747" y="5101637"/>
            <a:ext cx="31077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est anxieux dès qu’il sait qu’on va faire de la route. </a:t>
            </a:r>
          </a:p>
          <a:p>
            <a:pPr>
              <a:buClr>
                <a:srgbClr val="0099CC"/>
              </a:buClr>
            </a:pPr>
            <a:r>
              <a:rPr lang="fr-FR" altLang="fr-FR" i="1" dirty="0">
                <a:solidFill>
                  <a:srgbClr val="000099"/>
                </a:solidFill>
              </a:rPr>
              <a:t>Il ne bouge plus et attend</a:t>
            </a:r>
          </a:p>
        </p:txBody>
      </p:sp>
      <p:sp>
        <p:nvSpPr>
          <p:cNvPr id="58" name="Rectangle 17"/>
          <p:cNvSpPr>
            <a:spLocks noChangeArrowheads="1"/>
          </p:cNvSpPr>
          <p:nvPr/>
        </p:nvSpPr>
        <p:spPr bwMode="auto">
          <a:xfrm>
            <a:off x="185445" y="1386385"/>
            <a:ext cx="2908168" cy="338554"/>
          </a:xfrm>
          <a:prstGeom prst="rect">
            <a:avLst/>
          </a:prstGeom>
          <a:noFill/>
          <a:ln>
            <a:noFill/>
          </a:ln>
          <a:effectLst/>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rgbClr val="000099"/>
                </a:solidFill>
                <a:sym typeface="Wingdings" panose="05000000000000000000" pitchFamily="2" charset="2"/>
              </a:rPr>
              <a:t></a:t>
            </a:r>
            <a:r>
              <a:rPr lang="fr-FR" altLang="fr-FR" b="1" dirty="0">
                <a:solidFill>
                  <a:srgbClr val="000099"/>
                </a:solidFill>
              </a:rPr>
              <a:t> Que lui conseillez-vous ?</a:t>
            </a:r>
          </a:p>
        </p:txBody>
      </p:sp>
      <p:sp>
        <p:nvSpPr>
          <p:cNvPr id="39" name="Text Box 5"/>
          <p:cNvSpPr txBox="1">
            <a:spLocks noChangeArrowheads="1"/>
          </p:cNvSpPr>
          <p:nvPr/>
        </p:nvSpPr>
        <p:spPr bwMode="auto">
          <a:xfrm>
            <a:off x="6478858" y="4964599"/>
            <a:ext cx="32625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est mieux au chaud sous une couverture</a:t>
            </a:r>
          </a:p>
        </p:txBody>
      </p:sp>
      <p:sp>
        <p:nvSpPr>
          <p:cNvPr id="3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4.5. Troubles digestifs</a:t>
            </a:r>
          </a:p>
        </p:txBody>
      </p:sp>
    </p:spTree>
    <p:extLst>
      <p:ext uri="{BB962C8B-B14F-4D97-AF65-F5344CB8AC3E}">
        <p14:creationId xmlns:p14="http://schemas.microsoft.com/office/powerpoint/2010/main" val="10797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41" grpId="0" animBg="1"/>
      <p:bldP spid="44" grpId="0" animBg="1"/>
      <p:bldP spid="47" grpId="0" animBg="1"/>
      <p:bldP spid="50" grpId="0" animBg="1"/>
      <p:bldP spid="55" grpId="0"/>
      <p:bldP spid="56" grpId="0"/>
      <p:bldP spid="57" grpId="0"/>
      <p:bldP spid="3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9"/>
          <p:cNvSpPr>
            <a:spLocks noChangeArrowheads="1"/>
          </p:cNvSpPr>
          <p:nvPr/>
        </p:nvSpPr>
        <p:spPr bwMode="auto">
          <a:xfrm>
            <a:off x="4945063" y="2014538"/>
            <a:ext cx="6716712" cy="1584325"/>
          </a:xfrm>
          <a:prstGeom prst="rect">
            <a:avLst/>
          </a:prstGeom>
          <a:noFill/>
          <a:ln>
            <a:noFill/>
          </a:ln>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lnSpc>
                <a:spcPct val="90000"/>
              </a:lnSpc>
              <a:spcBef>
                <a:spcPct val="20000"/>
              </a:spcBef>
              <a:spcAft>
                <a:spcPts val="0"/>
              </a:spcAft>
              <a:defRPr/>
            </a:pPr>
            <a:r>
              <a:rPr lang="fr-FR" altLang="fr-FR" sz="2000" b="1" u="sng" dirty="0">
                <a:solidFill>
                  <a:srgbClr val="000099"/>
                </a:solidFill>
                <a:latin typeface="+mn-lt"/>
                <a:ea typeface="ＭＳ Ｐゴシック" panose="020B0600070205080204" pitchFamily="34" charset="-128"/>
                <a:cs typeface="Arial" panose="020B0604020202020204" pitchFamily="34" charset="0"/>
              </a:rPr>
              <a:t>Objectifs :</a:t>
            </a:r>
          </a:p>
          <a:p>
            <a:pPr fontAlgn="auto">
              <a:lnSpc>
                <a:spcPct val="90000"/>
              </a:lnSpc>
              <a:spcBef>
                <a:spcPct val="20000"/>
              </a:spcBef>
              <a:spcAft>
                <a:spcPts val="0"/>
              </a:spcAft>
              <a:defRPr/>
            </a:pPr>
            <a:endParaRPr lang="fr-FR" altLang="fr-FR" sz="1000" b="1" u="sng" dirty="0">
              <a:solidFill>
                <a:srgbClr val="000099"/>
              </a:solidFill>
              <a:latin typeface="+mn-lt"/>
              <a:ea typeface="ＭＳ Ｐゴシック" panose="020B0600070205080204" pitchFamily="34" charset="-128"/>
              <a:cs typeface="Arial" panose="020B0604020202020204" pitchFamily="34" charset="0"/>
            </a:endParaRPr>
          </a:p>
          <a:p>
            <a:pPr fontAlgn="auto">
              <a:spcBef>
                <a:spcPts val="0"/>
              </a:spcBef>
              <a:spcAft>
                <a:spcPts val="0"/>
              </a:spcAft>
              <a:buFont typeface="Wingdings" panose="05000000000000000000" pitchFamily="2" charset="2"/>
              <a:buChar char=""/>
              <a:defRPr/>
            </a:pPr>
            <a:r>
              <a:rPr lang="fr-FR" altLang="fr-FR" sz="2000" dirty="0">
                <a:solidFill>
                  <a:srgbClr val="000099"/>
                </a:solidFill>
                <a:latin typeface="+mn-lt"/>
              </a:rPr>
              <a:t>Commenter une prescription de médicaments homéopathiques</a:t>
            </a:r>
          </a:p>
          <a:p>
            <a:pPr fontAlgn="auto">
              <a:lnSpc>
                <a:spcPct val="90000"/>
              </a:lnSpc>
              <a:spcBef>
                <a:spcPct val="20000"/>
              </a:spcBef>
              <a:spcAft>
                <a:spcPts val="0"/>
              </a:spcAft>
              <a:buFont typeface="Wingdings" panose="05000000000000000000" pitchFamily="2" charset="2"/>
              <a:buNone/>
              <a:defRPr/>
            </a:pPr>
            <a:endParaRPr lang="fr-FR" altLang="fr-FR" sz="2000" dirty="0">
              <a:solidFill>
                <a:srgbClr val="000099"/>
              </a:solidFill>
              <a:latin typeface="+mn-lt"/>
              <a:ea typeface="ＭＳ Ｐゴシック" panose="020B0600070205080204" pitchFamily="34" charset="-128"/>
              <a:cs typeface="Arial" panose="020B0604020202020204" pitchFamily="34" charset="0"/>
            </a:endParaRPr>
          </a:p>
        </p:txBody>
      </p:sp>
      <p:sp>
        <p:nvSpPr>
          <p:cNvPr id="45261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261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52612"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rPr>
              <a:t>5’</a:t>
            </a:r>
          </a:p>
        </p:txBody>
      </p:sp>
      <p:sp>
        <p:nvSpPr>
          <p:cNvPr id="8" name="Rectangle 7"/>
          <p:cNvSpPr>
            <a:spLocks noChangeArrowheads="1"/>
          </p:cNvSpPr>
          <p:nvPr/>
        </p:nvSpPr>
        <p:spPr bwMode="auto">
          <a:xfrm>
            <a:off x="3503613" y="3275013"/>
            <a:ext cx="7692707" cy="3109912"/>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fontAlgn="auto">
              <a:spcAft>
                <a:spcPts val="0"/>
              </a:spcAft>
              <a:buFont typeface="Wingdings" panose="05000000000000000000" pitchFamily="2" charset="2"/>
              <a:buNone/>
              <a:defRPr/>
            </a:pPr>
            <a:r>
              <a:rPr lang="fr-FR" altLang="fr-FR" sz="1800" b="1" u="sng" dirty="0">
                <a:solidFill>
                  <a:srgbClr val="000099"/>
                </a:solidFill>
                <a:latin typeface="+mn-lt"/>
              </a:rPr>
              <a:t>Règles du jeu :</a:t>
            </a:r>
          </a:p>
          <a:p>
            <a:pPr fontAlgn="auto">
              <a:spcBef>
                <a:spcPts val="1000"/>
              </a:spcBef>
              <a:spcAft>
                <a:spcPts val="0"/>
              </a:spcAft>
              <a:buFontTx/>
              <a:buBlip>
                <a:blip r:embed="rId3"/>
              </a:buBlip>
              <a:defRPr/>
            </a:pPr>
            <a:r>
              <a:rPr lang="fr-FR" altLang="fr-FR" sz="1800" b="1" dirty="0">
                <a:solidFill>
                  <a:srgbClr val="000099"/>
                </a:solidFill>
                <a:latin typeface="+mn-lt"/>
              </a:rPr>
              <a:t>En binôme </a:t>
            </a:r>
          </a:p>
          <a:p>
            <a:pPr fontAlgn="auto">
              <a:spcBef>
                <a:spcPts val="1000"/>
              </a:spcBef>
              <a:spcAft>
                <a:spcPts val="0"/>
              </a:spcAft>
              <a:buFontTx/>
              <a:buBlip>
                <a:blip r:embed="rId3"/>
              </a:buBlip>
              <a:defRPr/>
            </a:pPr>
            <a:r>
              <a:rPr lang="fr-FR" altLang="fr-FR" sz="1800" dirty="0">
                <a:solidFill>
                  <a:srgbClr val="000099"/>
                </a:solidFill>
                <a:latin typeface="+mn-lt"/>
              </a:rPr>
              <a:t>Attribuer 2 ordonnances par binôme </a:t>
            </a:r>
          </a:p>
          <a:p>
            <a:pPr fontAlgn="auto">
              <a:spcBef>
                <a:spcPts val="1000"/>
              </a:spcBef>
              <a:spcAft>
                <a:spcPts val="0"/>
              </a:spcAft>
              <a:buFontTx/>
              <a:buBlip>
                <a:blip r:embed="rId3"/>
              </a:buBlip>
              <a:defRPr/>
            </a:pPr>
            <a:r>
              <a:rPr lang="fr-FR" altLang="fr-FR" sz="1800" dirty="0">
                <a:solidFill>
                  <a:srgbClr val="000099"/>
                </a:solidFill>
                <a:latin typeface="+mn-lt"/>
              </a:rPr>
              <a:t>Répondre aux questions suivantes :</a:t>
            </a:r>
          </a:p>
          <a:p>
            <a:pPr indent="-77788" fontAlgn="auto">
              <a:spcAft>
                <a:spcPts val="0"/>
              </a:spcAft>
              <a:buFontTx/>
              <a:buNone/>
              <a:tabLst>
                <a:tab pos="541338" algn="l"/>
              </a:tabLst>
              <a:defRPr/>
            </a:pPr>
            <a:r>
              <a:rPr lang="fr-FR" altLang="fr-FR" sz="1800" dirty="0">
                <a:solidFill>
                  <a:srgbClr val="000099"/>
                </a:solidFill>
                <a:latin typeface="+mn-lt"/>
              </a:rPr>
              <a:t>	- que pouvez-vous dire sur ce traitement ? médicaments symptomatiques      et de terrain ?</a:t>
            </a:r>
          </a:p>
          <a:p>
            <a:pPr fontAlgn="auto">
              <a:spcAft>
                <a:spcPts val="0"/>
              </a:spcAft>
              <a:buFontTx/>
              <a:buNone/>
              <a:defRPr/>
            </a:pPr>
            <a:r>
              <a:rPr lang="fr-FR" altLang="fr-FR" sz="1800" dirty="0">
                <a:solidFill>
                  <a:srgbClr val="000099"/>
                </a:solidFill>
                <a:latin typeface="+mn-lt"/>
              </a:rPr>
              <a:t>	- quelle pathologie possible ? </a:t>
            </a:r>
          </a:p>
          <a:p>
            <a:pPr fontAlgn="auto">
              <a:spcAft>
                <a:spcPts val="0"/>
              </a:spcAft>
              <a:buFontTx/>
              <a:buNone/>
              <a:defRPr/>
            </a:pPr>
            <a:r>
              <a:rPr lang="fr-FR" altLang="fr-FR" sz="1800" dirty="0">
                <a:solidFill>
                  <a:srgbClr val="000099"/>
                </a:solidFill>
                <a:latin typeface="+mn-lt"/>
              </a:rPr>
              <a:t>	- quel commentaire d’ordonnance ferez-vous au patient  ?</a:t>
            </a:r>
          </a:p>
        </p:txBody>
      </p:sp>
      <p:sp>
        <p:nvSpPr>
          <p:cNvPr id="3" name="Espace réservé du numéro de diapositive 2"/>
          <p:cNvSpPr>
            <a:spLocks noGrp="1"/>
          </p:cNvSpPr>
          <p:nvPr>
            <p:ph type="sldNum" sz="quarter" idx="18"/>
          </p:nvPr>
        </p:nvSpPr>
        <p:spPr/>
        <p:txBody>
          <a:bodyPr/>
          <a:lstStyle/>
          <a:p>
            <a:fld id="{07B5E5CE-0315-4650-BCB4-86D7E7710FC2}" type="slidenum">
              <a:rPr lang="fr-FR" altLang="fr-FR" smtClean="0">
                <a:solidFill>
                  <a:prstClr val="black"/>
                </a:solidFill>
              </a:rPr>
              <a:pPr/>
              <a:t>125</a:t>
            </a:fld>
            <a:endParaRPr lang="fr-FR" altLang="fr-FR">
              <a:solidFill>
                <a:prstClr val="black"/>
              </a:solidFill>
            </a:endParaRPr>
          </a:p>
        </p:txBody>
      </p:sp>
    </p:spTree>
    <p:extLst>
      <p:ext uri="{BB962C8B-B14F-4D97-AF65-F5344CB8AC3E}">
        <p14:creationId xmlns:p14="http://schemas.microsoft.com/office/powerpoint/2010/main" val="15263102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54659" name="ZoneTexte 1"/>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n°1</a:t>
            </a:r>
          </a:p>
        </p:txBody>
      </p:sp>
      <p:sp>
        <p:nvSpPr>
          <p:cNvPr id="5" name="AutoShape 7"/>
          <p:cNvSpPr>
            <a:spLocks noChangeAspect="1" noChangeArrowheads="1"/>
          </p:cNvSpPr>
          <p:nvPr/>
        </p:nvSpPr>
        <p:spPr bwMode="auto">
          <a:xfrm>
            <a:off x="3781424" y="1474788"/>
            <a:ext cx="4763135"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defRPr/>
            </a:pPr>
            <a:r>
              <a:rPr lang="fr-FR" altLang="fr-FR" sz="1000" dirty="0">
                <a:solidFill>
                  <a:srgbClr val="000099"/>
                </a:solidFill>
                <a:latin typeface="Comic Sans MS" panose="030F0702030302020204" pitchFamily="66" charset="0"/>
              </a:rPr>
              <a:t>Docteur Daniel C.</a:t>
            </a:r>
          </a:p>
          <a:p>
            <a:pPr eaLnBrk="0" hangingPunct="0">
              <a:defRPr/>
            </a:pPr>
            <a:r>
              <a:rPr lang="fr-FR" altLang="fr-FR" sz="1000" dirty="0">
                <a:solidFill>
                  <a:srgbClr val="000099"/>
                </a:solidFill>
                <a:latin typeface="Comic Sans MS" panose="030F0702030302020204" pitchFamily="66" charset="0"/>
              </a:rPr>
              <a:t>Médecine Générale</a:t>
            </a:r>
          </a:p>
          <a:p>
            <a:pPr eaLnBrk="0" hangingPunct="0">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hangingPunct="0">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hangingPunct="0">
              <a:defRPr/>
            </a:pPr>
            <a:endParaRPr lang="fr-FR" altLang="fr-FR" sz="800" dirty="0">
              <a:solidFill>
                <a:srgbClr val="000000"/>
              </a:solidFill>
            </a:endParaRPr>
          </a:p>
          <a:p>
            <a:pPr eaLnBrk="0" hangingPunct="0">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hangingPunct="0">
              <a:defRPr/>
            </a:pPr>
            <a:r>
              <a:rPr lang="fr-FR" altLang="fr-FR" sz="1000" dirty="0">
                <a:solidFill>
                  <a:srgbClr val="000099"/>
                </a:solidFill>
                <a:latin typeface="Comic Sans MS" panose="030F0702030302020204" pitchFamily="66" charset="0"/>
              </a:rPr>
              <a:t>		Mr Pierre N., 82 ans</a:t>
            </a:r>
            <a:endParaRPr lang="fr-FR" altLang="fr-FR" sz="12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p>
          <a:p>
            <a:pPr>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TAMSULOSINE LP 0,4 mg</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gélule par jour pendant 3 mois</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STICTA PULMONARIA 5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3 à 6 fois par jour, </a:t>
            </a:r>
          </a:p>
          <a:p>
            <a:pPr>
              <a:defRPr/>
            </a:pPr>
            <a:r>
              <a:rPr lang="fr-FR" altLang="fr-FR" sz="1400" dirty="0">
                <a:solidFill>
                  <a:srgbClr val="000099"/>
                </a:solidFill>
                <a:latin typeface="Comic Sans MS" panose="030F0702030302020204" pitchFamily="66" charset="0"/>
              </a:rPr>
              <a:t>	espacer selon amélioration puis stop</a:t>
            </a:r>
          </a:p>
          <a:p>
            <a:pPr eaLnBrk="0" hangingPunct="0">
              <a:defRPr/>
            </a:pPr>
            <a:endParaRPr lang="fr-FR" altLang="fr-FR" sz="1400" b="1" dirty="0">
              <a:solidFill>
                <a:srgbClr val="000099"/>
              </a:solidFill>
              <a:latin typeface="Comic Sans MS" panose="030F0702030302020204" pitchFamily="66" charset="0"/>
            </a:endParaRPr>
          </a:p>
          <a:p>
            <a:pPr>
              <a:defRPr/>
            </a:pPr>
            <a:r>
              <a:rPr lang="fr-FR" altLang="fr-FR" sz="1400" b="1" dirty="0">
                <a:solidFill>
                  <a:srgbClr val="000099"/>
                </a:solidFill>
                <a:latin typeface="Comic Sans MS" panose="030F0702030302020204" pitchFamily="66" charset="0"/>
              </a:rPr>
              <a:t>	BRYONIA 9 CH </a:t>
            </a:r>
          </a:p>
          <a:p>
            <a:pPr>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toutes les heures puis 3 à 4 fois par jour, </a:t>
            </a:r>
          </a:p>
          <a:p>
            <a:pPr>
              <a:defRPr/>
            </a:pPr>
            <a:r>
              <a:rPr lang="fr-FR" altLang="fr-FR" sz="1400" dirty="0">
                <a:solidFill>
                  <a:srgbClr val="000099"/>
                </a:solidFill>
                <a:latin typeface="Comic Sans MS" panose="030F0702030302020204" pitchFamily="66" charset="0"/>
              </a:rPr>
              <a:t>	dès amélioration des symptômes puis stop</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KALIUM PHOSPHORICUM 15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vers la fin de l’épisode aigu</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à renouveler 2 jours plus tard</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t>
            </a:r>
            <a:endParaRPr lang="fr-FR" altLang="fr-FR" sz="1400" dirty="0">
              <a:solidFill>
                <a:srgbClr val="000099"/>
              </a:solidFill>
              <a:latin typeface="Comic Sans MS" panose="030F0702030302020204" pitchFamily="66" charset="0"/>
            </a:endParaRPr>
          </a:p>
          <a:p>
            <a:pPr eaLnBrk="0" hangingPunct="0">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Tree>
    <p:extLst>
      <p:ext uri="{BB962C8B-B14F-4D97-AF65-F5344CB8AC3E}">
        <p14:creationId xmlns:p14="http://schemas.microsoft.com/office/powerpoint/2010/main" val="12480419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56707"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n°2</a:t>
            </a:r>
          </a:p>
        </p:txBody>
      </p:sp>
      <p:sp>
        <p:nvSpPr>
          <p:cNvPr id="4"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defRPr/>
            </a:pPr>
            <a:r>
              <a:rPr lang="fr-FR" altLang="fr-FR" sz="1000" dirty="0">
                <a:solidFill>
                  <a:srgbClr val="000099"/>
                </a:solidFill>
                <a:latin typeface="Comic Sans MS" panose="030F0702030302020204" pitchFamily="66" charset="0"/>
              </a:rPr>
              <a:t>Docteur Daniel C.</a:t>
            </a:r>
          </a:p>
          <a:p>
            <a:pPr eaLnBrk="0" hangingPunct="0">
              <a:defRPr/>
            </a:pPr>
            <a:r>
              <a:rPr lang="fr-FR" altLang="fr-FR" sz="1000" dirty="0">
                <a:solidFill>
                  <a:srgbClr val="000099"/>
                </a:solidFill>
                <a:latin typeface="Comic Sans MS" panose="030F0702030302020204" pitchFamily="66" charset="0"/>
              </a:rPr>
              <a:t>Médecine Générale</a:t>
            </a:r>
          </a:p>
          <a:p>
            <a:pPr eaLnBrk="0" hangingPunct="0">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hangingPunct="0">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hangingPunct="0">
              <a:defRPr/>
            </a:pPr>
            <a:endParaRPr lang="fr-FR" altLang="fr-FR" sz="800" dirty="0">
              <a:solidFill>
                <a:srgbClr val="000000"/>
              </a:solidFill>
            </a:endParaRPr>
          </a:p>
          <a:p>
            <a:pPr eaLnBrk="0" hangingPunct="0">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hangingPunct="0">
              <a:defRPr/>
            </a:pPr>
            <a:r>
              <a:rPr lang="fr-FR" altLang="fr-FR" sz="1000" dirty="0">
                <a:solidFill>
                  <a:srgbClr val="000099"/>
                </a:solidFill>
                <a:latin typeface="Comic Sans MS" panose="030F0702030302020204" pitchFamily="66" charset="0"/>
              </a:rPr>
              <a:t>		Mme Nathalie P., 50 ans</a:t>
            </a:r>
            <a:endParaRPr lang="fr-FR" altLang="fr-FR" sz="12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p>
          <a:p>
            <a:pPr eaLnBrk="0" hangingPunct="0">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HAMAMELIS COMPOSE</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matin et soir</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ARNICA MONTANA 9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matin et soir</a:t>
            </a:r>
          </a:p>
          <a:p>
            <a:pPr eaLnBrk="0" hangingPunct="0">
              <a:defRPr/>
            </a:pPr>
            <a:endParaRPr lang="fr-FR" altLang="fr-FR" sz="1400" b="1" dirty="0">
              <a:solidFill>
                <a:srgbClr val="000099"/>
              </a:solidFill>
              <a:latin typeface="Comic Sans MS" panose="030F0702030302020204" pitchFamily="66" charset="0"/>
            </a:endParaRPr>
          </a:p>
          <a:p>
            <a:pPr>
              <a:defRPr/>
            </a:pPr>
            <a:r>
              <a:rPr lang="fr-FR" altLang="fr-FR" sz="1400" b="1" dirty="0">
                <a:solidFill>
                  <a:srgbClr val="000099"/>
                </a:solidFill>
                <a:latin typeface="Comic Sans MS" panose="030F0702030302020204" pitchFamily="66" charset="0"/>
              </a:rPr>
              <a:t>	APIS MELLIFICA 15 CH </a:t>
            </a:r>
          </a:p>
          <a:p>
            <a:pPr>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matin et soir</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LACHESIS MUTUS 15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par semaine</a:t>
            </a:r>
            <a:endParaRPr lang="fr-FR" altLang="fr-FR" sz="1400" b="1" dirty="0">
              <a:solidFill>
                <a:srgbClr val="000099"/>
              </a:solidFill>
              <a:latin typeface="Comic Sans MS" panose="030F0702030302020204" pitchFamily="66" charset="0"/>
            </a:endParaRP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t>
            </a:r>
          </a:p>
          <a:p>
            <a:pPr eaLnBrk="0" hangingPunct="0">
              <a:defRPr/>
            </a:pPr>
            <a:r>
              <a:rPr lang="fr-FR" altLang="fr-FR" sz="1400" b="1" dirty="0">
                <a:solidFill>
                  <a:srgbClr val="000099"/>
                </a:solidFill>
                <a:latin typeface="Comic Sans MS" panose="030F0702030302020204" pitchFamily="66" charset="0"/>
              </a:rPr>
              <a:t>	Traitement pour 1 mois ; à renouveler 2 fois</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endParaRPr lang="fr-FR" altLang="fr-FR" sz="1400" dirty="0">
              <a:solidFill>
                <a:srgbClr val="000099"/>
              </a:solidFill>
              <a:latin typeface="Comic Sans MS" panose="030F0702030302020204" pitchFamily="66" charset="0"/>
            </a:endParaRPr>
          </a:p>
          <a:p>
            <a:pPr eaLnBrk="0" hangingPunct="0">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Tree>
    <p:extLst>
      <p:ext uri="{BB962C8B-B14F-4D97-AF65-F5344CB8AC3E}">
        <p14:creationId xmlns:p14="http://schemas.microsoft.com/office/powerpoint/2010/main" val="11765538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58755"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n°3</a:t>
            </a:r>
          </a:p>
        </p:txBody>
      </p:sp>
      <p:sp>
        <p:nvSpPr>
          <p:cNvPr id="4"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defRPr/>
            </a:pPr>
            <a:r>
              <a:rPr lang="fr-FR" altLang="fr-FR" sz="1000" dirty="0">
                <a:solidFill>
                  <a:srgbClr val="000099"/>
                </a:solidFill>
                <a:latin typeface="Comic Sans MS" panose="030F0702030302020204" pitchFamily="66" charset="0"/>
              </a:rPr>
              <a:t>Docteur Daniel C.</a:t>
            </a:r>
          </a:p>
          <a:p>
            <a:pPr eaLnBrk="0" hangingPunct="0">
              <a:defRPr/>
            </a:pPr>
            <a:r>
              <a:rPr lang="fr-FR" altLang="fr-FR" sz="1000" dirty="0">
                <a:solidFill>
                  <a:srgbClr val="000099"/>
                </a:solidFill>
                <a:latin typeface="Comic Sans MS" panose="030F0702030302020204" pitchFamily="66" charset="0"/>
              </a:rPr>
              <a:t>Médecine Générale</a:t>
            </a:r>
          </a:p>
          <a:p>
            <a:pPr eaLnBrk="0" hangingPunct="0">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hangingPunct="0">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hangingPunct="0">
              <a:defRPr/>
            </a:pPr>
            <a:endParaRPr lang="fr-FR" altLang="fr-FR" sz="800" dirty="0">
              <a:solidFill>
                <a:srgbClr val="000000"/>
              </a:solidFill>
            </a:endParaRPr>
          </a:p>
          <a:p>
            <a:pPr eaLnBrk="0" hangingPunct="0">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hangingPunct="0">
              <a:defRPr/>
            </a:pPr>
            <a:r>
              <a:rPr lang="fr-FR" altLang="fr-FR" sz="1000" dirty="0">
                <a:solidFill>
                  <a:srgbClr val="000099"/>
                </a:solidFill>
                <a:latin typeface="Comic Sans MS" panose="030F0702030302020204" pitchFamily="66" charset="0"/>
              </a:rPr>
              <a:t>		Enfant Chloé B., 4 ans</a:t>
            </a:r>
            <a:endParaRPr lang="fr-FR" altLang="fr-FR" sz="12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p>
          <a:p>
            <a:pPr eaLnBrk="0" hangingPunct="0">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IGNATIA AMARA 15 CH </a:t>
            </a:r>
          </a:p>
          <a:p>
            <a:pPr>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 5 granules matin et soir</a:t>
            </a:r>
          </a:p>
          <a:p>
            <a:pPr>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STRAMONIUM 15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le soir, à renouveler au coucher </a:t>
            </a:r>
          </a:p>
          <a:p>
            <a:pPr eaLnBrk="0" hangingPunct="0">
              <a:defRPr/>
            </a:pPr>
            <a:r>
              <a:rPr lang="fr-FR" altLang="fr-FR" sz="1400" dirty="0">
                <a:solidFill>
                  <a:srgbClr val="000099"/>
                </a:solidFill>
                <a:latin typeface="Comic Sans MS" panose="030F0702030302020204" pitchFamily="66" charset="0"/>
              </a:rPr>
              <a:t>	et dans la nuit si réveil nocturne</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PULSATILLA 30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le dimanche</a:t>
            </a: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t>
            </a:r>
          </a:p>
          <a:p>
            <a:pPr eaLnBrk="0" hangingPunct="0">
              <a:defRPr/>
            </a:pPr>
            <a:r>
              <a:rPr lang="fr-FR" altLang="fr-FR" sz="1400" b="1" dirty="0">
                <a:solidFill>
                  <a:srgbClr val="000099"/>
                </a:solidFill>
                <a:latin typeface="Comic Sans MS" panose="030F0702030302020204" pitchFamily="66" charset="0"/>
              </a:rPr>
              <a:t>	Traitement pour 1 mois ; à renouveler 2 fois</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endParaRPr lang="fr-FR" altLang="fr-FR" sz="1400" dirty="0">
              <a:solidFill>
                <a:srgbClr val="000099"/>
              </a:solidFill>
              <a:latin typeface="Comic Sans MS" panose="030F0702030302020204" pitchFamily="66" charset="0"/>
            </a:endParaRPr>
          </a:p>
          <a:p>
            <a:pPr eaLnBrk="0" hangingPunct="0">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Tree>
    <p:extLst>
      <p:ext uri="{BB962C8B-B14F-4D97-AF65-F5344CB8AC3E}">
        <p14:creationId xmlns:p14="http://schemas.microsoft.com/office/powerpoint/2010/main" val="19194727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60803"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n°4</a:t>
            </a:r>
          </a:p>
        </p:txBody>
      </p:sp>
      <p:sp>
        <p:nvSpPr>
          <p:cNvPr id="4"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defRPr/>
            </a:pPr>
            <a:r>
              <a:rPr lang="fr-FR" altLang="fr-FR" sz="1000" dirty="0">
                <a:solidFill>
                  <a:srgbClr val="000099"/>
                </a:solidFill>
                <a:latin typeface="Comic Sans MS" panose="030F0702030302020204" pitchFamily="66" charset="0"/>
              </a:rPr>
              <a:t>Docteur Daniel C.</a:t>
            </a:r>
          </a:p>
          <a:p>
            <a:pPr eaLnBrk="0" hangingPunct="0">
              <a:defRPr/>
            </a:pPr>
            <a:r>
              <a:rPr lang="fr-FR" altLang="fr-FR" sz="1000" dirty="0">
                <a:solidFill>
                  <a:srgbClr val="000099"/>
                </a:solidFill>
                <a:latin typeface="Comic Sans MS" panose="030F0702030302020204" pitchFamily="66" charset="0"/>
              </a:rPr>
              <a:t>Médecine Générale</a:t>
            </a:r>
          </a:p>
          <a:p>
            <a:pPr eaLnBrk="0" hangingPunct="0">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hangingPunct="0">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hangingPunct="0">
              <a:defRPr/>
            </a:pPr>
            <a:endParaRPr lang="fr-FR" altLang="fr-FR" sz="800" dirty="0">
              <a:solidFill>
                <a:srgbClr val="000000"/>
              </a:solidFill>
            </a:endParaRPr>
          </a:p>
          <a:p>
            <a:pPr eaLnBrk="0" hangingPunct="0">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hangingPunct="0">
              <a:defRPr/>
            </a:pPr>
            <a:r>
              <a:rPr lang="fr-FR" altLang="fr-FR" sz="1000" dirty="0">
                <a:solidFill>
                  <a:srgbClr val="000099"/>
                </a:solidFill>
                <a:latin typeface="Comic Sans MS" panose="030F0702030302020204" pitchFamily="66" charset="0"/>
              </a:rPr>
              <a:t>		Martine A., 43 ans</a:t>
            </a:r>
            <a:endParaRPr lang="fr-FR" altLang="fr-FR" sz="12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p>
          <a:p>
            <a:pPr eaLnBrk="0" hangingPunct="0">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RUTA GRAVEOLENS 5 CH </a:t>
            </a:r>
          </a:p>
          <a:p>
            <a:pPr>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3 à 4 fois par jour</a:t>
            </a:r>
          </a:p>
          <a:p>
            <a:pPr>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RHUS TOXICODENDRON 9 CH </a:t>
            </a:r>
          </a:p>
          <a:p>
            <a:pPr>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3 à 4 fois par jour</a:t>
            </a:r>
          </a:p>
          <a:p>
            <a:pPr>
              <a:defRPr/>
            </a:pP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si besoin, </a:t>
            </a:r>
            <a:r>
              <a:rPr lang="fr-FR" altLang="fr-FR" sz="1400" b="1" dirty="0">
                <a:solidFill>
                  <a:srgbClr val="000099"/>
                </a:solidFill>
                <a:latin typeface="Comic Sans MS" panose="030F0702030302020204" pitchFamily="66" charset="0"/>
              </a:rPr>
              <a:t>APIS MELLIFICA 15 CH </a:t>
            </a:r>
          </a:p>
          <a:p>
            <a:pPr eaLnBrk="0" hangingPunct="0">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après la séance</a:t>
            </a:r>
            <a:endParaRPr lang="fr-FR" altLang="fr-FR" sz="1400" b="1" dirty="0">
              <a:solidFill>
                <a:srgbClr val="000099"/>
              </a:solidFill>
              <a:latin typeface="Comic Sans MS" panose="030F0702030302020204" pitchFamily="66" charset="0"/>
            </a:endParaRPr>
          </a:p>
          <a:p>
            <a:pPr eaLnBrk="0" hangingPunct="0">
              <a:defRPr/>
            </a:pPr>
            <a:r>
              <a:rPr lang="fr-FR" altLang="fr-FR" sz="1400" b="1" dirty="0">
                <a:solidFill>
                  <a:srgbClr val="000099"/>
                </a:solidFill>
                <a:latin typeface="Comic Sans MS" panose="030F0702030302020204" pitchFamily="66" charset="0"/>
              </a:rPr>
              <a:t>	</a:t>
            </a:r>
          </a:p>
          <a:p>
            <a:pPr eaLnBrk="0" hangingPunct="0">
              <a:defRPr/>
            </a:pPr>
            <a:r>
              <a:rPr lang="fr-FR" altLang="fr-FR" sz="1400" b="1" dirty="0">
                <a:solidFill>
                  <a:srgbClr val="000099"/>
                </a:solidFill>
                <a:latin typeface="Comic Sans MS" panose="030F0702030302020204" pitchFamily="66" charset="0"/>
              </a:rPr>
              <a:t>	Traitement pour 15 jours</a:t>
            </a:r>
          </a:p>
          <a:p>
            <a:pPr eaLnBrk="0" hangingPunct="0">
              <a:defRPr/>
            </a:pPr>
            <a:endParaRPr lang="fr-FR" altLang="fr-FR" sz="1400" b="1" dirty="0">
              <a:solidFill>
                <a:srgbClr val="000099"/>
              </a:solidFill>
              <a:latin typeface="Comic Sans MS" panose="030F0702030302020204" pitchFamily="66" charset="0"/>
            </a:endParaRPr>
          </a:p>
          <a:p>
            <a:pPr eaLnBrk="0" hangingPunct="0">
              <a:defRPr/>
            </a:pPr>
            <a:endParaRPr lang="fr-FR" altLang="fr-FR" sz="1400" dirty="0">
              <a:solidFill>
                <a:srgbClr val="000099"/>
              </a:solidFill>
              <a:latin typeface="Comic Sans MS" panose="030F0702030302020204" pitchFamily="66" charset="0"/>
            </a:endParaRPr>
          </a:p>
          <a:p>
            <a:pPr eaLnBrk="0" hangingPunct="0">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Tree>
    <p:extLst>
      <p:ext uri="{BB962C8B-B14F-4D97-AF65-F5344CB8AC3E}">
        <p14:creationId xmlns:p14="http://schemas.microsoft.com/office/powerpoint/2010/main" val="197082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E00AA1-E540-4D63-A28F-418A2C4690E4}" type="slidenum">
              <a:rPr lang="fr-FR" smtClean="0"/>
              <a:pPr/>
              <a:t>13</a:t>
            </a:fld>
            <a:endParaRPr lang="fr-FR" dirty="0"/>
          </a:p>
        </p:txBody>
      </p:sp>
      <p:sp>
        <p:nvSpPr>
          <p:cNvPr id="3" name="Espace réservé du contenu 2"/>
          <p:cNvSpPr>
            <a:spLocks noGrp="1"/>
          </p:cNvSpPr>
          <p:nvPr>
            <p:ph idx="4294967295"/>
          </p:nvPr>
        </p:nvSpPr>
        <p:spPr>
          <a:xfrm>
            <a:off x="498475" y="1447800"/>
            <a:ext cx="11693525" cy="5245100"/>
          </a:xfrm>
        </p:spPr>
        <p:txBody>
          <a:bodyPr>
            <a:noAutofit/>
          </a:bodyPr>
          <a:lstStyle/>
          <a:p>
            <a:pPr marL="269875" indent="-269875">
              <a:lnSpc>
                <a:spcPct val="110000"/>
              </a:lnSpc>
              <a:buClr>
                <a:srgbClr val="1320C3"/>
              </a:buClr>
              <a:defRPr/>
            </a:pPr>
            <a:r>
              <a:rPr lang="fr-FR" altLang="fr-FR" sz="2000" dirty="0">
                <a:solidFill>
                  <a:srgbClr val="000099"/>
                </a:solidFill>
              </a:rPr>
              <a:t>4/ Est-ce que je peux donner des granules à mon bébé ?</a:t>
            </a:r>
          </a:p>
          <a:p>
            <a:pPr marL="269875" indent="-269875">
              <a:lnSpc>
                <a:spcPct val="110000"/>
              </a:lnSpc>
              <a:buClr>
                <a:srgbClr val="1320C3"/>
              </a:buClr>
              <a:defRPr/>
            </a:pPr>
            <a:endParaRPr lang="fr-FR" altLang="fr-FR" sz="2000" dirty="0">
              <a:solidFill>
                <a:srgbClr val="000099"/>
              </a:solidFill>
            </a:endParaRPr>
          </a:p>
          <a:p>
            <a:pPr marL="269875" indent="-269875">
              <a:lnSpc>
                <a:spcPct val="110000"/>
              </a:lnSpc>
              <a:buClr>
                <a:srgbClr val="1320C3"/>
              </a:buClr>
              <a:defRPr/>
            </a:pPr>
            <a:endParaRPr lang="fr-FR" altLang="fr-FR" sz="2000" dirty="0">
              <a:solidFill>
                <a:srgbClr val="000099"/>
              </a:solidFill>
            </a:endParaRPr>
          </a:p>
          <a:p>
            <a:pPr marL="269875" indent="-269875">
              <a:lnSpc>
                <a:spcPct val="110000"/>
              </a:lnSpc>
              <a:buClr>
                <a:srgbClr val="1320C3"/>
              </a:buClr>
              <a:defRPr/>
            </a:pPr>
            <a:endParaRPr lang="fr-FR" altLang="fr-FR" sz="2000" dirty="0">
              <a:solidFill>
                <a:srgbClr val="000099"/>
              </a:solidFill>
            </a:endParaRPr>
          </a:p>
          <a:p>
            <a:pPr marL="269875" indent="-269875">
              <a:lnSpc>
                <a:spcPct val="110000"/>
              </a:lnSpc>
              <a:buClr>
                <a:srgbClr val="1320C3"/>
              </a:buClr>
              <a:defRPr/>
            </a:pPr>
            <a:endParaRPr lang="fr-FR" altLang="fr-FR" sz="2000" dirty="0">
              <a:solidFill>
                <a:srgbClr val="000099"/>
              </a:solidFill>
            </a:endParaRPr>
          </a:p>
          <a:p>
            <a:pPr marL="269875" indent="-269875">
              <a:lnSpc>
                <a:spcPct val="110000"/>
              </a:lnSpc>
              <a:buClr>
                <a:srgbClr val="1320C3"/>
              </a:buClr>
              <a:defRPr/>
            </a:pPr>
            <a:r>
              <a:rPr lang="fr-FR" altLang="fr-FR" sz="2000" dirty="0">
                <a:solidFill>
                  <a:srgbClr val="000099"/>
                </a:solidFill>
              </a:rPr>
              <a:t>5/ La posologie est identique pour un homme, un enfant, un chien ou un cheval.</a:t>
            </a:r>
          </a:p>
          <a:p>
            <a:pPr marL="269875" indent="-269875" eaLnBrk="1" hangingPunct="1">
              <a:buClr>
                <a:srgbClr val="1320C3"/>
              </a:buClr>
              <a:buNone/>
              <a:defRPr/>
            </a:pPr>
            <a:endParaRPr lang="fr-FR" altLang="fr-FR" sz="2000" dirty="0">
              <a:solidFill>
                <a:srgbClr val="000099"/>
              </a:solidFill>
            </a:endParaRPr>
          </a:p>
          <a:p>
            <a:pPr marL="360363" indent="-360363" eaLnBrk="1" hangingPunct="1">
              <a:buClr>
                <a:srgbClr val="1320C3"/>
              </a:buClr>
              <a:buNone/>
              <a:defRPr/>
            </a:pPr>
            <a:endParaRPr lang="fr-FR" altLang="fr-FR" sz="2000" dirty="0">
              <a:solidFill>
                <a:srgbClr val="000099"/>
              </a:solidFill>
            </a:endParaRPr>
          </a:p>
          <a:p>
            <a:pPr marL="360363" indent="-360363" eaLnBrk="1" hangingPunct="1">
              <a:buClr>
                <a:srgbClr val="1320C3"/>
              </a:buClr>
              <a:buNone/>
              <a:defRPr/>
            </a:pPr>
            <a:endParaRPr lang="fr-FR" altLang="fr-FR" sz="2000" dirty="0">
              <a:solidFill>
                <a:srgbClr val="000099"/>
              </a:solidFill>
            </a:endParaRPr>
          </a:p>
          <a:p>
            <a:pPr marL="360363" indent="-360363" eaLnBrk="1" hangingPunct="1">
              <a:buClr>
                <a:srgbClr val="1320C3"/>
              </a:buClr>
              <a:buNone/>
              <a:defRPr/>
            </a:pPr>
            <a:r>
              <a:rPr lang="fr-FR" altLang="fr-FR" sz="2000" dirty="0">
                <a:solidFill>
                  <a:srgbClr val="000099"/>
                </a:solidFill>
              </a:rPr>
              <a:t>6/ 10 granules équivalent à 1 dose.</a:t>
            </a:r>
          </a:p>
          <a:p>
            <a:pPr marL="360363" indent="-360363">
              <a:buClr>
                <a:srgbClr val="1320C3"/>
              </a:buClr>
              <a:defRPr/>
            </a:pPr>
            <a:endParaRPr lang="fr-FR" altLang="fr-FR" sz="2000" dirty="0">
              <a:solidFill>
                <a:srgbClr val="000099"/>
              </a:solidFill>
            </a:endParaRPr>
          </a:p>
          <a:p>
            <a:pPr marL="360363" indent="-360363" eaLnBrk="1" hangingPunct="1">
              <a:buClr>
                <a:srgbClr val="1320C3"/>
              </a:buClr>
              <a:buNone/>
              <a:defRPr/>
            </a:pPr>
            <a:endParaRPr lang="fr-FR" altLang="fr-FR" sz="2000" dirty="0">
              <a:solidFill>
                <a:srgbClr val="000099"/>
              </a:solidFill>
            </a:endParaRPr>
          </a:p>
          <a:p>
            <a:pPr marL="360363" indent="-360363" eaLnBrk="1" hangingPunct="1">
              <a:buClr>
                <a:srgbClr val="1320C3"/>
              </a:buClr>
              <a:buNone/>
              <a:defRPr/>
            </a:pPr>
            <a:endParaRPr lang="fr-FR" altLang="fr-FR" sz="2000" dirty="0">
              <a:solidFill>
                <a:srgbClr val="000099"/>
              </a:solidFill>
            </a:endParaRPr>
          </a:p>
          <a:p>
            <a:pPr marL="360363" indent="-360363" eaLnBrk="1" hangingPunct="1">
              <a:buClr>
                <a:srgbClr val="1320C3"/>
              </a:buClr>
              <a:buNone/>
              <a:defRPr/>
            </a:pPr>
            <a:endParaRPr lang="fr-FR" altLang="fr-FR" sz="2000" dirty="0">
              <a:solidFill>
                <a:srgbClr val="000099"/>
              </a:solidFill>
            </a:endParaRPr>
          </a:p>
          <a:p>
            <a:pPr marL="360363" indent="-360363" eaLnBrk="1" hangingPunct="1">
              <a:buClr>
                <a:srgbClr val="1320C3"/>
              </a:buClr>
              <a:buNone/>
              <a:defRPr/>
            </a:pPr>
            <a:endParaRPr lang="fr-FR" altLang="fr-FR" sz="2000" dirty="0">
              <a:solidFill>
                <a:srgbClr val="000099"/>
              </a:solidFill>
            </a:endParaRPr>
          </a:p>
          <a:p>
            <a:pPr marL="360363" indent="-360363">
              <a:buClr>
                <a:srgbClr val="1320C3"/>
              </a:buClr>
              <a:defRPr/>
            </a:pPr>
            <a:endParaRPr lang="fr-FR" altLang="fr-FR" sz="2000" dirty="0">
              <a:solidFill>
                <a:srgbClr val="000099"/>
              </a:solidFill>
            </a:endParaRPr>
          </a:p>
          <a:p>
            <a:pPr marL="360363" indent="-360363" eaLnBrk="1" hangingPunct="1">
              <a:buClr>
                <a:srgbClr val="1320C3"/>
              </a:buClr>
              <a:buNone/>
              <a:defRPr/>
            </a:pPr>
            <a:endParaRPr lang="fr-FR" altLang="fr-FR" sz="2000" dirty="0">
              <a:solidFill>
                <a:srgbClr val="000099"/>
              </a:solidFill>
            </a:endParaRPr>
          </a:p>
          <a:p>
            <a:pPr marL="360363" indent="-360363" eaLnBrk="1" hangingPunct="1">
              <a:buClr>
                <a:srgbClr val="1320C3"/>
              </a:buClr>
              <a:buFont typeface="Wingdings" panose="05000000000000000000" pitchFamily="2" charset="2"/>
              <a:buChar char="è"/>
              <a:defRPr/>
            </a:pPr>
            <a:endParaRPr lang="fr-FR" altLang="fr-FR" sz="2000" dirty="0">
              <a:solidFill>
                <a:srgbClr val="000099"/>
              </a:solidFill>
            </a:endParaRPr>
          </a:p>
          <a:p>
            <a:pPr marL="360363" indent="-360363" eaLnBrk="1" hangingPunct="1">
              <a:buClr>
                <a:srgbClr val="1320C3"/>
              </a:buClr>
              <a:buFont typeface="Wingdings" panose="05000000000000000000" pitchFamily="2" charset="2"/>
              <a:buChar char="è"/>
              <a:defRPr/>
            </a:pPr>
            <a:endParaRPr lang="fr-FR" altLang="fr-FR" sz="2000" dirty="0">
              <a:solidFill>
                <a:srgbClr val="000099"/>
              </a:solidFill>
            </a:endParaRPr>
          </a:p>
          <a:p>
            <a:pPr marL="269875" indent="-269875" eaLnBrk="1" hangingPunct="1">
              <a:buClr>
                <a:srgbClr val="1320C3"/>
              </a:buClr>
              <a:buNone/>
              <a:defRPr/>
            </a:pPr>
            <a:endParaRPr lang="fr-FR" altLang="fr-FR" sz="2000" dirty="0">
              <a:solidFill>
                <a:srgbClr val="000099"/>
              </a:solidFill>
            </a:endParaRPr>
          </a:p>
          <a:p>
            <a:pPr marL="269875" indent="-269875" eaLnBrk="1" hangingPunct="1">
              <a:buClr>
                <a:srgbClr val="1320C3"/>
              </a:buClr>
              <a:buNone/>
              <a:defRPr/>
            </a:pPr>
            <a:endParaRPr lang="fr-FR" altLang="fr-FR" sz="2000" dirty="0">
              <a:solidFill>
                <a:srgbClr val="000099"/>
              </a:solidFill>
            </a:endParaRPr>
          </a:p>
          <a:p>
            <a:pPr marL="269875" indent="-269875" eaLnBrk="1" hangingPunct="1">
              <a:buClr>
                <a:srgbClr val="1320C3"/>
              </a:buClr>
              <a:buNone/>
              <a:defRPr/>
            </a:pPr>
            <a:endParaRPr lang="fr-FR" altLang="fr-FR" sz="2000" dirty="0">
              <a:solidFill>
                <a:srgbClr val="000099"/>
              </a:solidFill>
            </a:endParaRPr>
          </a:p>
          <a:p>
            <a:pPr marL="269875" indent="-269875" eaLnBrk="1" hangingPunct="1">
              <a:buClr>
                <a:srgbClr val="1320C3"/>
              </a:buClr>
              <a:buFont typeface="Wingdings" panose="05000000000000000000" pitchFamily="2" charset="2"/>
              <a:buChar char="è"/>
              <a:defRPr/>
            </a:pPr>
            <a:endParaRPr lang="fr-FR" altLang="fr-FR" sz="2000" dirty="0">
              <a:solidFill>
                <a:srgbClr val="000099"/>
              </a:solidFill>
            </a:endParaRPr>
          </a:p>
        </p:txBody>
      </p:sp>
      <p:sp>
        <p:nvSpPr>
          <p:cNvPr id="67588" name="ZoneTexte 3"/>
          <p:cNvSpPr txBox="1">
            <a:spLocks noChangeArrowheads="1"/>
          </p:cNvSpPr>
          <p:nvPr/>
        </p:nvSpPr>
        <p:spPr bwMode="auto">
          <a:xfrm>
            <a:off x="706149" y="4040605"/>
            <a:ext cx="9978736"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nSpc>
                <a:spcPct val="120000"/>
              </a:lnSpc>
            </a:pPr>
            <a:r>
              <a:rPr lang="fr-FR" altLang="fr-FR" i="1" dirty="0"/>
              <a:t>Oui, la quantité à prendre, pour les granules et les globules, est la même quels que soient le poids et l’âge, qu’il s’agisse d’un adulte, d’un enfant ou d’un animal (généralement 5 granules ou une dose par prise)</a:t>
            </a:r>
          </a:p>
        </p:txBody>
      </p:sp>
      <p:sp>
        <p:nvSpPr>
          <p:cNvPr id="67589" name="ZoneTexte 9"/>
          <p:cNvSpPr txBox="1">
            <a:spLocks noChangeArrowheads="1"/>
          </p:cNvSpPr>
          <p:nvPr/>
        </p:nvSpPr>
        <p:spPr bwMode="auto">
          <a:xfrm>
            <a:off x="662015" y="5537868"/>
            <a:ext cx="8396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i="1" dirty="0"/>
              <a:t>Non, il n’y a pas d’équivalence. Les 2 formes pharmaceutiques ne sont pas substituables.</a:t>
            </a:r>
          </a:p>
        </p:txBody>
      </p:sp>
      <p:sp>
        <p:nvSpPr>
          <p:cNvPr id="10" name="Titre 1"/>
          <p:cNvSpPr txBox="1">
            <a:spLocks/>
          </p:cNvSpPr>
          <p:nvPr/>
        </p:nvSpPr>
        <p:spPr>
          <a:xfrm>
            <a:off x="2302764" y="361569"/>
            <a:ext cx="4000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1.2. Idées reçues</a:t>
            </a:r>
          </a:p>
        </p:txBody>
      </p:sp>
      <p:sp>
        <p:nvSpPr>
          <p:cNvPr id="9" name="ZoneTexte 10"/>
          <p:cNvSpPr txBox="1">
            <a:spLocks noChangeArrowheads="1"/>
          </p:cNvSpPr>
          <p:nvPr/>
        </p:nvSpPr>
        <p:spPr bwMode="auto">
          <a:xfrm>
            <a:off x="706149" y="1887268"/>
            <a:ext cx="9764713"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120000"/>
              </a:lnSpc>
              <a:buClr>
                <a:srgbClr val="1320C3"/>
              </a:buClr>
            </a:pPr>
            <a:r>
              <a:rPr lang="fr-FR" altLang="fr-FR" i="1" dirty="0">
                <a:cs typeface="Arial" panose="020B0604020202020204" pitchFamily="34" charset="0"/>
              </a:rPr>
              <a:t>Oui. Pour les médicaments à donner aux nouveau-nés ou aux nourrissons, faire fondre 10 granules de chaque médicament choisi dans ¼ de biberon d’eau et renouveler chaque jour le mélange. </a:t>
            </a:r>
          </a:p>
          <a:p>
            <a:pPr eaLnBrk="1" hangingPunct="1">
              <a:lnSpc>
                <a:spcPct val="120000"/>
              </a:lnSpc>
              <a:buClr>
                <a:srgbClr val="1320C3"/>
              </a:buClr>
            </a:pPr>
            <a:r>
              <a:rPr lang="fr-FR" altLang="fr-FR" i="1" dirty="0">
                <a:cs typeface="Arial" panose="020B0604020202020204" pitchFamily="34" charset="0"/>
              </a:rPr>
              <a:t>Conserver à l’abri de la lumière et au frais. </a:t>
            </a:r>
          </a:p>
          <a:p>
            <a:pPr eaLnBrk="1" hangingPunct="1">
              <a:lnSpc>
                <a:spcPct val="120000"/>
              </a:lnSpc>
              <a:buClr>
                <a:srgbClr val="1320C3"/>
              </a:buClr>
            </a:pPr>
            <a:r>
              <a:rPr lang="fr-FR" altLang="fr-FR" i="1" dirty="0">
                <a:cs typeface="Arial" panose="020B0604020202020204" pitchFamily="34" charset="0"/>
              </a:rPr>
              <a:t>Administrer le mélange par petites gorgées ou cuillères à café tout au long de la journée</a:t>
            </a:r>
          </a:p>
        </p:txBody>
      </p:sp>
      <p:sp>
        <p:nvSpPr>
          <p:cNvPr id="8" name="Espace réservé du pied de page 3"/>
          <p:cNvSpPr txBox="1">
            <a:spLocks/>
          </p:cNvSpPr>
          <p:nvPr/>
        </p:nvSpPr>
        <p:spPr>
          <a:xfrm>
            <a:off x="0" y="658478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schemeClr val="bg1">
                    <a:lumMod val="50000"/>
                  </a:schemeClr>
                </a:solidFill>
              </a:rPr>
              <a:t>Copyright © CDFH - Tous droits d'utilisation et de traduction réservés</a:t>
            </a:r>
          </a:p>
        </p:txBody>
      </p:sp>
    </p:spTree>
    <p:extLst>
      <p:ext uri="{BB962C8B-B14F-4D97-AF65-F5344CB8AC3E}">
        <p14:creationId xmlns:p14="http://schemas.microsoft.com/office/powerpoint/2010/main" val="256540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8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5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6"/>
          <p:cNvSpPr>
            <a:spLocks noChangeArrowheads="1"/>
          </p:cNvSpPr>
          <p:nvPr/>
        </p:nvSpPr>
        <p:spPr bwMode="auto">
          <a:xfrm>
            <a:off x="6374966" y="1995261"/>
            <a:ext cx="4424097"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Restituer les informations sur les principaux médicaments abordés</a:t>
            </a:r>
          </a:p>
        </p:txBody>
      </p:sp>
      <p:sp>
        <p:nvSpPr>
          <p:cNvPr id="249861" name="Rectangle 8"/>
          <p:cNvSpPr>
            <a:spLocks noChangeArrowheads="1"/>
          </p:cNvSpPr>
          <p:nvPr/>
        </p:nvSpPr>
        <p:spPr bwMode="auto">
          <a:xfrm>
            <a:off x="3386872" y="3563711"/>
            <a:ext cx="68976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2 groupes</a:t>
            </a:r>
          </a:p>
          <a:p>
            <a:pPr eaLnBrk="1" hangingPunct="1">
              <a:buBlip>
                <a:blip r:embed="rId3"/>
              </a:buBlip>
            </a:pPr>
            <a:r>
              <a:rPr lang="fr-FR" altLang="fr-FR" sz="1800" dirty="0">
                <a:solidFill>
                  <a:srgbClr val="000099"/>
                </a:solidFill>
                <a:cs typeface="Arial" panose="020B0604020202020204" pitchFamily="34" charset="0"/>
              </a:rPr>
              <a:t>1 Jeu de cartes par groupe : souches / modalités / symptômes</a:t>
            </a:r>
          </a:p>
          <a:p>
            <a:pPr eaLnBrk="1" hangingPunct="1">
              <a:buBlip>
                <a:blip r:embed="rId3"/>
              </a:buBlip>
            </a:pPr>
            <a:r>
              <a:rPr lang="fr-FR" altLang="fr-FR" sz="1800" dirty="0">
                <a:solidFill>
                  <a:srgbClr val="000099"/>
                </a:solidFill>
                <a:cs typeface="Arial" panose="020B0604020202020204" pitchFamily="34" charset="0"/>
              </a:rPr>
              <a:t>Positionner sous chaque souche les cartes (modalités, symptômes) correspondantes</a:t>
            </a:r>
          </a:p>
          <a:p>
            <a:pPr eaLnBrk="1" hangingPunct="1">
              <a:buBlip>
                <a:blip r:embed="rId3"/>
              </a:buBlip>
            </a:pPr>
            <a:r>
              <a:rPr lang="fr-FR" altLang="fr-FR" sz="1800" dirty="0">
                <a:solidFill>
                  <a:srgbClr val="000099"/>
                </a:solidFill>
                <a:cs typeface="Arial" panose="020B0604020202020204" pitchFamily="34" charset="0"/>
              </a:rPr>
              <a:t>Chaque groupe change de place et corrige le travail fait par l’autre groupe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20’</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Jeu de synthèse</a:t>
            </a:r>
          </a:p>
        </p:txBody>
      </p:sp>
      <p:sp>
        <p:nvSpPr>
          <p:cNvPr id="2" name="Espace réservé du numéro de diapositive 1"/>
          <p:cNvSpPr>
            <a:spLocks noGrp="1"/>
          </p:cNvSpPr>
          <p:nvPr>
            <p:ph type="sldNum" sz="quarter" idx="18"/>
          </p:nvPr>
        </p:nvSpPr>
        <p:spPr/>
        <p:txBody>
          <a:bodyPr/>
          <a:lstStyle/>
          <a:p>
            <a:fld id="{2CE00AA1-E540-4D63-A28F-418A2C4690E4}" type="slidenum">
              <a:rPr lang="fr-FR" smtClean="0"/>
              <a:pPr/>
              <a:t>130</a:t>
            </a:fld>
            <a:endParaRPr lang="fr-FR" dirty="0"/>
          </a:p>
        </p:txBody>
      </p:sp>
      <p:pic>
        <p:nvPicPr>
          <p:cNvPr id="9"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Focus matière médicale</a:t>
            </a:r>
          </a:p>
        </p:txBody>
      </p:sp>
      <p:sp>
        <p:nvSpPr>
          <p:cNvPr id="2" name="Espace réservé du numéro de diapositive 1"/>
          <p:cNvSpPr>
            <a:spLocks noGrp="1"/>
          </p:cNvSpPr>
          <p:nvPr>
            <p:ph type="sldNum" sz="quarter" idx="18"/>
          </p:nvPr>
        </p:nvSpPr>
        <p:spPr/>
        <p:txBody>
          <a:bodyPr/>
          <a:lstStyle/>
          <a:p>
            <a:fld id="{2CE00AA1-E540-4D63-A28F-418A2C4690E4}" type="slidenum">
              <a:rPr lang="fr-FR" smtClean="0"/>
              <a:pPr/>
              <a:t>131</a:t>
            </a:fld>
            <a:endParaRPr lang="fr-FR" dirty="0"/>
          </a:p>
        </p:txBody>
      </p:sp>
      <p:sp>
        <p:nvSpPr>
          <p:cNvPr id="12" name="Rectangle 19"/>
          <p:cNvSpPr>
            <a:spLocks noChangeArrowheads="1"/>
          </p:cNvSpPr>
          <p:nvPr/>
        </p:nvSpPr>
        <p:spPr bwMode="auto">
          <a:xfrm>
            <a:off x="4945063" y="2014538"/>
            <a:ext cx="6716712" cy="15843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defRPr/>
            </a:pPr>
            <a:r>
              <a:rPr lang="fr-FR" altLang="fr-FR" sz="2000" b="1" u="sng" dirty="0">
                <a:solidFill>
                  <a:srgbClr val="000099"/>
                </a:solidFill>
                <a:latin typeface="Arial"/>
                <a:ea typeface="ＭＳ Ｐゴシック" panose="020B0600070205080204" pitchFamily="34" charset="-128"/>
              </a:rPr>
              <a:t>Objectif :</a:t>
            </a:r>
          </a:p>
          <a:p>
            <a:pPr>
              <a:lnSpc>
                <a:spcPct val="90000"/>
              </a:lnSpc>
              <a:spcBef>
                <a:spcPct val="20000"/>
              </a:spcBef>
              <a:defRPr/>
            </a:pPr>
            <a:endParaRPr lang="fr-FR" altLang="fr-FR" sz="1000" b="1" u="sng" dirty="0">
              <a:solidFill>
                <a:srgbClr val="000099"/>
              </a:solidFill>
              <a:latin typeface="Arial"/>
              <a:ea typeface="ＭＳ Ｐゴシック" panose="020B0600070205080204" pitchFamily="34" charset="-128"/>
            </a:endParaRPr>
          </a:p>
          <a:p>
            <a:pPr>
              <a:lnSpc>
                <a:spcPct val="90000"/>
              </a:lnSpc>
              <a:spcBef>
                <a:spcPct val="20000"/>
              </a:spcBef>
              <a:buFont typeface="Wingdings" panose="05000000000000000000" pitchFamily="2" charset="2"/>
              <a:buChar char=""/>
              <a:defRPr/>
            </a:pPr>
            <a:r>
              <a:rPr lang="fr-FR" altLang="fr-FR" sz="2000" dirty="0">
                <a:solidFill>
                  <a:srgbClr val="000099"/>
                </a:solidFill>
                <a:latin typeface="Arial"/>
                <a:ea typeface="ＭＳ Ｐゴシック" panose="020B0600070205080204" pitchFamily="34" charset="-128"/>
              </a:rPr>
              <a:t>Construire une fiche synthèse matière médicale </a:t>
            </a:r>
          </a:p>
          <a:p>
            <a:pPr marL="354013" indent="-354013">
              <a:lnSpc>
                <a:spcPct val="90000"/>
              </a:lnSpc>
              <a:spcBef>
                <a:spcPct val="20000"/>
              </a:spcBef>
              <a:defRPr/>
            </a:pPr>
            <a:r>
              <a:rPr lang="fr-FR" altLang="fr-FR" sz="1800" dirty="0">
                <a:solidFill>
                  <a:srgbClr val="000099"/>
                </a:solidFill>
                <a:latin typeface="Arial"/>
                <a:ea typeface="ＭＳ Ｐゴシック" panose="020B0600070205080204" pitchFamily="34" charset="-128"/>
              </a:rPr>
              <a:t>	(aide au conseil et à la délivrance de prescriptions)</a:t>
            </a:r>
          </a:p>
        </p:txBody>
      </p:sp>
      <p:sp>
        <p:nvSpPr>
          <p:cNvPr id="15" name="Rectangle 15"/>
          <p:cNvSpPr>
            <a:spLocks noChangeArrowheads="1"/>
          </p:cNvSpPr>
          <p:nvPr/>
        </p:nvSpPr>
        <p:spPr bwMode="auto">
          <a:xfrm>
            <a:off x="3503613" y="3832225"/>
            <a:ext cx="7545387" cy="23764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r>
              <a:rPr lang="fr-FR" altLang="fr-FR" b="1" dirty="0">
                <a:solidFill>
                  <a:srgbClr val="000090"/>
                </a:solidFill>
                <a:latin typeface="Arial"/>
                <a:ea typeface="ＭＳ Ｐゴシック" panose="020B0600070205080204" pitchFamily="34" charset="-128"/>
              </a:rPr>
              <a:t>: </a:t>
            </a:r>
          </a:p>
          <a:p>
            <a:pPr>
              <a:spcBef>
                <a:spcPct val="50000"/>
              </a:spcBef>
              <a:buFontTx/>
              <a:buBlip>
                <a:blip r:embed="rId3"/>
              </a:buBlip>
              <a:defRPr/>
            </a:pPr>
            <a:r>
              <a:rPr lang="fr-FR" altLang="fr-FR" b="1" dirty="0">
                <a:solidFill>
                  <a:srgbClr val="000099"/>
                </a:solidFill>
                <a:latin typeface="Arial"/>
                <a:ea typeface="ＭＳ Ｐゴシック" panose="020B0600070205080204" pitchFamily="34" charset="-128"/>
              </a:rPr>
              <a:t>Individuellement</a:t>
            </a:r>
            <a:r>
              <a:rPr lang="fr-FR" altLang="fr-FR" dirty="0">
                <a:solidFill>
                  <a:srgbClr val="000099"/>
                </a:solidFill>
                <a:latin typeface="Arial"/>
                <a:ea typeface="ＭＳ Ｐゴシック" panose="020B0600070205080204" pitchFamily="34" charset="-128"/>
              </a:rPr>
              <a:t>,</a:t>
            </a:r>
          </a:p>
          <a:p>
            <a:pPr>
              <a:spcBef>
                <a:spcPct val="50000"/>
              </a:spcBef>
              <a:buFontTx/>
              <a:buBlip>
                <a:blip r:embed="rId3"/>
              </a:buBlip>
              <a:defRPr/>
            </a:pPr>
            <a:r>
              <a:rPr lang="fr-FR" altLang="fr-FR" dirty="0">
                <a:solidFill>
                  <a:srgbClr val="000099"/>
                </a:solidFill>
                <a:latin typeface="Arial"/>
                <a:ea typeface="ＭＳ Ｐゴシック" panose="020B0600070205080204" pitchFamily="34" charset="-128"/>
              </a:rPr>
              <a:t>Attribuer </a:t>
            </a:r>
            <a:r>
              <a:rPr lang="fr-FR" altLang="fr-FR" b="1" dirty="0">
                <a:solidFill>
                  <a:srgbClr val="000099"/>
                </a:solidFill>
                <a:latin typeface="Arial"/>
                <a:ea typeface="ＭＳ Ｐゴシック" panose="020B0600070205080204" pitchFamily="34" charset="-128"/>
              </a:rPr>
              <a:t>2 médicaments par personne</a:t>
            </a:r>
            <a:r>
              <a:rPr lang="fr-FR" altLang="fr-FR" dirty="0">
                <a:solidFill>
                  <a:srgbClr val="000099"/>
                </a:solidFill>
                <a:latin typeface="Arial"/>
                <a:ea typeface="ＭＳ Ｐゴシック" panose="020B0600070205080204" pitchFamily="34" charset="-128"/>
              </a:rPr>
              <a:t>,</a:t>
            </a:r>
          </a:p>
          <a:p>
            <a:pPr>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 partir de ses connaissances acquises et des extraits de matière médicale :</a:t>
            </a:r>
          </a:p>
          <a:p>
            <a:pPr>
              <a:spcBef>
                <a:spcPct val="30000"/>
              </a:spcBef>
              <a:buClr>
                <a:srgbClr val="000099"/>
              </a:buClr>
              <a:defRPr/>
            </a:pP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rPr>
              <a:t>compléter la fiche synthèse et </a:t>
            </a:r>
            <a:r>
              <a:rPr lang="fr-FR" altLang="fr-FR" dirty="0">
                <a:solidFill>
                  <a:srgbClr val="000099"/>
                </a:solidFill>
                <a:latin typeface="Arial"/>
                <a:ea typeface="ＭＳ Ｐゴシック" panose="020B0600070205080204" pitchFamily="34" charset="-128"/>
              </a:rPr>
              <a:t>les </a:t>
            </a:r>
            <a:r>
              <a:rPr lang="fr-FR" altLang="fr-FR" b="1" dirty="0">
                <a:solidFill>
                  <a:srgbClr val="000099"/>
                </a:solidFill>
                <a:latin typeface="Arial"/>
                <a:ea typeface="ＭＳ Ｐゴシック" panose="020B0600070205080204" pitchFamily="34" charset="-128"/>
              </a:rPr>
              <a:t>principales indications.</a:t>
            </a:r>
            <a:endParaRPr lang="fr-FR" altLang="fr-FR" dirty="0">
              <a:solidFill>
                <a:srgbClr val="000099"/>
              </a:solidFill>
              <a:latin typeface="Arial"/>
              <a:ea typeface="ＭＳ Ｐゴシック" panose="020B0600070205080204" pitchFamily="34" charset="-128"/>
            </a:endParaRPr>
          </a:p>
          <a:p>
            <a:pPr>
              <a:spcBef>
                <a:spcPct val="30000"/>
              </a:spcBef>
              <a:buClr>
                <a:srgbClr val="000099"/>
              </a:buClr>
              <a:defRPr/>
            </a:pPr>
            <a:endParaRPr lang="fr-FR" altLang="fr-FR" dirty="0">
              <a:solidFill>
                <a:srgbClr val="000099"/>
              </a:solidFill>
              <a:latin typeface="Arial"/>
              <a:ea typeface="ＭＳ Ｐゴシック" panose="020B0600070205080204" pitchFamily="34" charset="-128"/>
            </a:endParaRPr>
          </a:p>
        </p:txBody>
      </p:sp>
      <p:sp>
        <p:nvSpPr>
          <p:cNvPr id="1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1298578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au 32"/>
          <p:cNvGraphicFramePr>
            <a:graphicFrameLocks noGrp="1"/>
          </p:cNvGraphicFramePr>
          <p:nvPr>
            <p:extLst>
              <p:ext uri="{D42A27DB-BD31-4B8C-83A1-F6EECF244321}">
                <p14:modId xmlns:p14="http://schemas.microsoft.com/office/powerpoint/2010/main" val="4183593004"/>
              </p:ext>
            </p:extLst>
          </p:nvPr>
        </p:nvGraphicFramePr>
        <p:xfrm>
          <a:off x="360948" y="2108708"/>
          <a:ext cx="6158352" cy="4659968"/>
        </p:xfrm>
        <a:graphic>
          <a:graphicData uri="http://schemas.openxmlformats.org/drawingml/2006/table">
            <a:tbl>
              <a:tblPr/>
              <a:tblGrid>
                <a:gridCol w="3212431">
                  <a:extLst>
                    <a:ext uri="{9D8B030D-6E8A-4147-A177-3AD203B41FA5}">
                      <a16:colId xmlns:a16="http://schemas.microsoft.com/office/drawing/2014/main" val="20000"/>
                    </a:ext>
                  </a:extLst>
                </a:gridCol>
                <a:gridCol w="2945921">
                  <a:extLst>
                    <a:ext uri="{9D8B030D-6E8A-4147-A177-3AD203B41FA5}">
                      <a16:colId xmlns:a16="http://schemas.microsoft.com/office/drawing/2014/main" val="20001"/>
                    </a:ext>
                  </a:extLst>
                </a:gridCol>
              </a:tblGrid>
              <a:tr h="2739884">
                <a:tc>
                  <a:txBody>
                    <a:bodyPr/>
                    <a:lstStyle/>
                    <a:p>
                      <a:pPr algn="ctr">
                        <a:spcBef>
                          <a:spcPts val="600"/>
                        </a:spcBef>
                        <a:spcAft>
                          <a:spcPts val="0"/>
                        </a:spcAft>
                        <a:tabLst>
                          <a:tab pos="1650365" algn="l"/>
                        </a:tabLst>
                      </a:pPr>
                      <a:endParaRPr lang="fr-FR" sz="800" b="1" dirty="0">
                        <a:effectLst/>
                        <a:latin typeface="Arial" panose="020B0604020202020204" pitchFamily="34" charset="0"/>
                        <a:ea typeface="Times New Roman" panose="02020603050405020304" pitchFamily="18" charset="0"/>
                      </a:endParaRPr>
                    </a:p>
                    <a:p>
                      <a:pPr algn="l">
                        <a:spcBef>
                          <a:spcPts val="60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ASPECT / STADE / LOCALISATION  </a:t>
                      </a:r>
                      <a:endParaRPr lang="fr-FR" sz="1200" dirty="0">
                        <a:effectLst/>
                        <a:latin typeface="Arial" panose="020B0604020202020204" pitchFamily="34" charset="0"/>
                        <a:ea typeface="Times New Roman" panose="02020603050405020304" pitchFamily="18" charset="0"/>
                      </a:endParaRP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 système nerveux central</a:t>
                      </a:r>
                    </a:p>
                    <a:p>
                      <a:pPr marL="266700" lvl="1" indent="-171450" algn="l">
                        <a:spcBef>
                          <a:spcPts val="300"/>
                        </a:spcBef>
                        <a:spcAft>
                          <a:spcPts val="0"/>
                        </a:spcAft>
                        <a:buFont typeface="Calibri" panose="020F0502020204030204" pitchFamily="34" charset="0"/>
                        <a:buChar char="-"/>
                        <a:tabLst>
                          <a:tab pos="1650365" algn="l"/>
                          <a:tab pos="449580" algn="l"/>
                        </a:tabLst>
                      </a:pPr>
                      <a:r>
                        <a:rPr lang="fr-FR" sz="1200" dirty="0">
                          <a:effectLst/>
                          <a:latin typeface="Arial" panose="020B0604020202020204" pitchFamily="34" charset="0"/>
                          <a:ea typeface="Times New Roman" panose="02020603050405020304" pitchFamily="18" charset="0"/>
                        </a:rPr>
                        <a:t>1</a:t>
                      </a:r>
                      <a:r>
                        <a:rPr lang="fr-FR" sz="1200" baseline="30000" dirty="0">
                          <a:effectLst/>
                          <a:latin typeface="Arial" panose="020B0604020202020204" pitchFamily="34" charset="0"/>
                          <a:ea typeface="Times New Roman" panose="02020603050405020304" pitchFamily="18" charset="0"/>
                        </a:rPr>
                        <a:t>ère</a:t>
                      </a:r>
                      <a:r>
                        <a:rPr lang="fr-FR" sz="1200" dirty="0">
                          <a:effectLst/>
                          <a:latin typeface="Arial" panose="020B0604020202020204" pitchFamily="34" charset="0"/>
                          <a:ea typeface="Times New Roman" panose="02020603050405020304" pitchFamily="18" charset="0"/>
                        </a:rPr>
                        <a:t> phase d’excitation :</a:t>
                      </a:r>
                    </a:p>
                    <a:p>
                      <a:pPr marL="266700" lvl="1" indent="-171450" algn="l">
                        <a:spcBef>
                          <a:spcPts val="300"/>
                        </a:spcBef>
                        <a:spcAft>
                          <a:spcPts val="0"/>
                        </a:spcAft>
                        <a:buFont typeface="Calibri" panose="020F0502020204030204" pitchFamily="34" charset="0"/>
                        <a:buChar char="-"/>
                        <a:tabLst>
                          <a:tab pos="1650365" algn="l"/>
                          <a:tab pos="449580" algn="l"/>
                        </a:tabLst>
                      </a:pPr>
                      <a:r>
                        <a:rPr lang="fr-FR" sz="1200" b="0" dirty="0">
                          <a:effectLst/>
                          <a:latin typeface="Arial" panose="020B0604020202020204" pitchFamily="34" charset="0"/>
                          <a:ea typeface="Times New Roman" panose="02020603050405020304" pitchFamily="18" charset="0"/>
                        </a:rPr>
                        <a:t>…………………….</a:t>
                      </a:r>
                      <a:r>
                        <a:rPr lang="fr-FR" sz="1200" dirty="0">
                          <a:effectLst/>
                          <a:latin typeface="Arial" panose="020B0604020202020204" pitchFamily="34" charset="0"/>
                          <a:ea typeface="Times New Roman" panose="02020603050405020304" pitchFamily="18" charset="0"/>
                        </a:rPr>
                        <a:t>, myalgies, incoordination motrice</a:t>
                      </a:r>
                    </a:p>
                    <a:p>
                      <a:pPr marL="266700" lvl="1" indent="-171450" algn="l">
                        <a:spcBef>
                          <a:spcPts val="300"/>
                        </a:spcBef>
                        <a:spcAft>
                          <a:spcPts val="0"/>
                        </a:spcAft>
                        <a:buFont typeface="Calibri" panose="020F0502020204030204" pitchFamily="34" charset="0"/>
                        <a:buChar char="-"/>
                        <a:tabLst>
                          <a:tab pos="1650365" algn="l"/>
                          <a:tab pos="449580" algn="l"/>
                        </a:tabLst>
                      </a:pPr>
                      <a:r>
                        <a:rPr lang="fr-FR" sz="1200" dirty="0">
                          <a:effectLst/>
                          <a:latin typeface="Arial" panose="020B0604020202020204" pitchFamily="34" charset="0"/>
                          <a:ea typeface="Times New Roman" panose="02020603050405020304" pitchFamily="18" charset="0"/>
                        </a:rPr>
                        <a:t>2</a:t>
                      </a:r>
                      <a:r>
                        <a:rPr lang="fr-FR" sz="1200" baseline="30000" dirty="0">
                          <a:effectLst/>
                          <a:latin typeface="Arial" panose="020B0604020202020204" pitchFamily="34" charset="0"/>
                          <a:ea typeface="Times New Roman" panose="02020603050405020304" pitchFamily="18" charset="0"/>
                        </a:rPr>
                        <a:t>ème</a:t>
                      </a:r>
                      <a:r>
                        <a:rPr lang="fr-FR" sz="1200" dirty="0">
                          <a:effectLst/>
                          <a:latin typeface="Arial" panose="020B0604020202020204" pitchFamily="34" charset="0"/>
                          <a:ea typeface="Times New Roman" panose="02020603050405020304" pitchFamily="18" charset="0"/>
                        </a:rPr>
                        <a:t> phase de prostration, obnubilation, paralysie</a:t>
                      </a:r>
                    </a:p>
                    <a:p>
                      <a:pPr marL="88900" lvl="0" indent="-88900" algn="l">
                        <a:spcBef>
                          <a:spcPts val="600"/>
                        </a:spcBef>
                        <a:spcAft>
                          <a:spcPts val="0"/>
                        </a:spcAft>
                        <a:tabLst>
                          <a:tab pos="1650365" algn="l"/>
                          <a:tab pos="449580" algn="l"/>
                        </a:tabLst>
                      </a:pPr>
                      <a:r>
                        <a:rPr lang="fr-FR" sz="1200" dirty="0">
                          <a:effectLst/>
                          <a:latin typeface="Arial" panose="020B0604020202020204" pitchFamily="34" charset="0"/>
                          <a:ea typeface="Times New Roman" panose="02020603050405020304" pitchFamily="18" charset="0"/>
                        </a:rPr>
                        <a:t>•	 appareil cardio-vasculaire :     ralentissement du rythme cardiaque et hypotension</a:t>
                      </a:r>
                    </a:p>
                    <a:p>
                      <a:pPr marL="85725" lvl="0" indent="-85725" algn="l" defTabSz="762000">
                        <a:spcBef>
                          <a:spcPts val="600"/>
                        </a:spcBef>
                        <a:spcAft>
                          <a:spcPts val="0"/>
                        </a:spcAft>
                        <a:buFont typeface="Arial" panose="020B0604020202020204" pitchFamily="34" charset="0"/>
                        <a:buChar char="•"/>
                        <a:tabLst>
                          <a:tab pos="-685800" algn="l"/>
                        </a:tabLst>
                      </a:pPr>
                      <a:r>
                        <a:rPr lang="fr-FR" sz="1200" dirty="0">
                          <a:effectLst/>
                          <a:latin typeface="Arial" panose="020B0604020202020204" pitchFamily="34" charset="0"/>
                          <a:ea typeface="Times New Roman" panose="02020603050405020304" pitchFamily="18" charset="0"/>
                          <a:cs typeface="Helv"/>
                        </a:rPr>
                        <a:t> </a:t>
                      </a:r>
                      <a:r>
                        <a:rPr lang="fr-FR" sz="1200" dirty="0">
                          <a:effectLst/>
                          <a:latin typeface="Arial" panose="020B0604020202020204" pitchFamily="34" charset="0"/>
                          <a:ea typeface="Times New Roman" panose="02020603050405020304" pitchFamily="18" charset="0"/>
                        </a:rPr>
                        <a:t>muqueuses</a:t>
                      </a:r>
                      <a:r>
                        <a:rPr lang="fr-FR" sz="1200" dirty="0">
                          <a:effectLst/>
                          <a:latin typeface="Arial" panose="020B0604020202020204" pitchFamily="34" charset="0"/>
                          <a:ea typeface="Times New Roman" panose="02020603050405020304" pitchFamily="18" charset="0"/>
                          <a:cs typeface="Helv"/>
                        </a:rPr>
                        <a:t> respiratoires et</a:t>
                      </a:r>
                      <a:r>
                        <a:rPr lang="fr-FR" sz="1200" baseline="0" dirty="0">
                          <a:effectLst/>
                          <a:latin typeface="Arial" panose="020B0604020202020204" pitchFamily="34" charset="0"/>
                          <a:ea typeface="Times New Roman" panose="02020603050405020304" pitchFamily="18" charset="0"/>
                          <a:cs typeface="Helv"/>
                        </a:rPr>
                        <a:t> di</a:t>
                      </a:r>
                      <a:r>
                        <a:rPr lang="fr-FR" sz="1200" dirty="0">
                          <a:effectLst/>
                          <a:latin typeface="Arial" panose="020B0604020202020204" pitchFamily="34" charset="0"/>
                          <a:ea typeface="Times New Roman" panose="02020603050405020304" pitchFamily="18" charset="0"/>
                          <a:cs typeface="Helv"/>
                        </a:rPr>
                        <a:t>gestives (diarrhée)</a:t>
                      </a: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Bef>
                          <a:spcPts val="600"/>
                        </a:spcBef>
                        <a:spcAft>
                          <a:spcPts val="0"/>
                        </a:spcAft>
                        <a:tabLst>
                          <a:tab pos="1650365" algn="l"/>
                        </a:tabLst>
                      </a:pPr>
                      <a:endParaRPr lang="fr-FR" sz="800" b="1" dirty="0">
                        <a:effectLst/>
                        <a:latin typeface="Arial" panose="020B0604020202020204" pitchFamily="34" charset="0"/>
                        <a:ea typeface="Times New Roman" panose="02020603050405020304" pitchFamily="18" charset="0"/>
                      </a:endParaRPr>
                    </a:p>
                    <a:p>
                      <a:pPr algn="ctr">
                        <a:spcBef>
                          <a:spcPts val="60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SENSATIONS</a:t>
                      </a:r>
                      <a:endParaRPr lang="fr-FR" sz="1100" dirty="0">
                        <a:effectLst/>
                        <a:latin typeface="Arial" panose="020B0604020202020204" pitchFamily="34" charset="0"/>
                        <a:ea typeface="Times New Roman" panose="02020603050405020304" pitchFamily="18" charset="0"/>
                      </a:endParaRPr>
                    </a:p>
                    <a:p>
                      <a:pPr marL="180975" lvl="0" indent="-18097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assoupissement, </a:t>
                      </a:r>
                      <a:r>
                        <a:rPr lang="fr-FR" sz="1200" b="0" dirty="0">
                          <a:effectLst/>
                          <a:latin typeface="Arial" panose="020B0604020202020204" pitchFamily="34" charset="0"/>
                          <a:ea typeface="Times New Roman" panose="02020603050405020304" pitchFamily="18" charset="0"/>
                          <a:cs typeface="Helv"/>
                        </a:rPr>
                        <a:t>……………………..</a:t>
                      </a:r>
                    </a:p>
                    <a:p>
                      <a:pPr marL="180975" lvl="0" indent="-180975"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courbatures</a:t>
                      </a:r>
                    </a:p>
                    <a:p>
                      <a:pPr marL="180975" lvl="0" indent="-18097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plénitude de la tête</a:t>
                      </a:r>
                    </a:p>
                    <a:p>
                      <a:pPr marL="180975" lvl="0" indent="-18097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diplopie</a:t>
                      </a:r>
                    </a:p>
                    <a:p>
                      <a:pPr marL="180975" lvl="0" indent="-180975" algn="l">
                        <a:spcBef>
                          <a:spcPts val="600"/>
                        </a:spcBef>
                        <a:spcAft>
                          <a:spcPts val="0"/>
                        </a:spcAft>
                        <a:buFont typeface="Arial" panose="020B0604020202020204" pitchFamily="34" charset="0"/>
                        <a:buChar char="•"/>
                        <a:tabLst>
                          <a:tab pos="1650365" algn="l"/>
                          <a:tab pos="-685800" algn="l"/>
                        </a:tabLst>
                      </a:pPr>
                      <a:r>
                        <a:rPr lang="fr-FR" sz="1200" b="0" dirty="0">
                          <a:effectLst/>
                          <a:latin typeface="Arial" panose="020B0604020202020204" pitchFamily="34" charset="0"/>
                          <a:ea typeface="Times New Roman" panose="02020603050405020304" pitchFamily="18" charset="0"/>
                          <a:cs typeface="Helv"/>
                        </a:rPr>
                        <a:t>…………………..…….....</a:t>
                      </a:r>
                    </a:p>
                    <a:p>
                      <a:pPr algn="ctr">
                        <a:spcBef>
                          <a:spcPts val="600"/>
                        </a:spcBef>
                        <a:spcAft>
                          <a:spcPts val="0"/>
                        </a:spcAft>
                        <a:tabLst>
                          <a:tab pos="1650365" algn="l"/>
                        </a:tabLst>
                      </a:pPr>
                      <a:r>
                        <a:rPr lang="fr-FR" sz="1200" i="1"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93908">
                <a:tc>
                  <a:txBody>
                    <a:bodyPr/>
                    <a:lstStyle/>
                    <a:p>
                      <a:pPr algn="ctr">
                        <a:spcAft>
                          <a:spcPts val="0"/>
                        </a:spcAft>
                        <a:tabLst>
                          <a:tab pos="165036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p>
                      <a:pPr algn="ctr">
                        <a:spcAft>
                          <a:spcPts val="0"/>
                        </a:spcAft>
                        <a:tabLst>
                          <a:tab pos="1650365" algn="l"/>
                        </a:tabLst>
                      </a:pPr>
                      <a:r>
                        <a:rPr lang="fr-FR" sz="1400" b="1" dirty="0">
                          <a:effectLst/>
                          <a:latin typeface="Arial" panose="020B0604020202020204" pitchFamily="34" charset="0"/>
                          <a:ea typeface="Times New Roman" panose="02020603050405020304" pitchFamily="18" charset="0"/>
                        </a:rPr>
                        <a:t>SIGNES CONCOMITANTS </a:t>
                      </a:r>
                      <a:endParaRPr lang="fr-FR" sz="1400" dirty="0">
                        <a:effectLst/>
                        <a:latin typeface="Arial" panose="020B0604020202020204" pitchFamily="34" charset="0"/>
                        <a:ea typeface="Times New Roman" panose="02020603050405020304" pitchFamily="18" charset="0"/>
                      </a:endParaRPr>
                    </a:p>
                    <a:p>
                      <a:pPr marL="171450" lvl="0" indent="-171450"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diarrhée et polyurie émotives </a:t>
                      </a:r>
                    </a:p>
                    <a:p>
                      <a:pPr marL="171450" lvl="0" indent="-171450" algn="l">
                        <a:spcBef>
                          <a:spcPts val="600"/>
                        </a:spcBef>
                        <a:spcAft>
                          <a:spcPts val="0"/>
                        </a:spcAft>
                        <a:buFont typeface="Arial" panose="020B0604020202020204" pitchFamily="34" charset="0"/>
                        <a:buChar char="•"/>
                        <a:tabLst>
                          <a:tab pos="1650365" algn="l"/>
                          <a:tab pos="-685800" algn="l"/>
                        </a:tabLst>
                      </a:pPr>
                      <a:r>
                        <a:rPr lang="fr-FR" sz="1200" b="0" dirty="0">
                          <a:effectLst/>
                          <a:latin typeface="Arial" panose="020B0604020202020204" pitchFamily="34" charset="0"/>
                          <a:ea typeface="Times New Roman" panose="02020603050405020304" pitchFamily="18" charset="0"/>
                          <a:cs typeface="Helv"/>
                        </a:rPr>
                        <a:t>………………………………………….</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b="0" dirty="0">
                          <a:effectLst/>
                          <a:latin typeface="Arial" panose="020B0604020202020204" pitchFamily="34" charset="0"/>
                          <a:ea typeface="Times New Roman" panose="02020603050405020304" pitchFamily="18" charset="0"/>
                          <a:cs typeface="Helv"/>
                        </a:rPr>
                        <a:t>congestion céphalique (visage rouge </a:t>
                      </a:r>
                      <a:r>
                        <a:rPr lang="fr-FR" sz="1200" dirty="0">
                          <a:effectLst/>
                          <a:latin typeface="Arial" panose="020B0604020202020204" pitchFamily="34" charset="0"/>
                          <a:ea typeface="Times New Roman" panose="02020603050405020304" pitchFamily="18" charset="0"/>
                          <a:cs typeface="Helv"/>
                        </a:rPr>
                        <a:t>cramoisi)</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sueurs</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diplopie</a:t>
                      </a: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tabLst>
                          <a:tab pos="165036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p>
                      <a:pPr algn="ctr">
                        <a:spcAft>
                          <a:spcPts val="0"/>
                        </a:spcAft>
                        <a:tabLst>
                          <a:tab pos="1650365" algn="l"/>
                        </a:tabLst>
                      </a:pPr>
                      <a:r>
                        <a:rPr lang="fr-FR" sz="1400" b="1" dirty="0">
                          <a:effectLst/>
                          <a:latin typeface="Arial" panose="020B0604020202020204" pitchFamily="34" charset="0"/>
                          <a:ea typeface="Times New Roman" panose="02020603050405020304" pitchFamily="18" charset="0"/>
                        </a:rPr>
                        <a:t>MODALITÉS</a:t>
                      </a:r>
                      <a:endParaRPr lang="fr-FR" sz="1200" dirty="0">
                        <a:effectLst/>
                        <a:latin typeface="Arial" panose="020B0604020202020204" pitchFamily="34" charset="0"/>
                        <a:ea typeface="Times New Roman" panose="02020603050405020304" pitchFamily="18" charset="0"/>
                      </a:endParaRPr>
                    </a:p>
                    <a:p>
                      <a:pPr algn="l">
                        <a:spcAft>
                          <a:spcPts val="0"/>
                        </a:spcAft>
                        <a:tabLst>
                          <a:tab pos="1650365" algn="l"/>
                        </a:tabLst>
                      </a:pPr>
                      <a:r>
                        <a:rPr lang="fr-FR" sz="1200" b="0" u="sng" dirty="0">
                          <a:effectLst/>
                          <a:latin typeface="Arial" panose="020B0604020202020204" pitchFamily="34" charset="0"/>
                          <a:ea typeface="Times New Roman" panose="02020603050405020304" pitchFamily="18" charset="0"/>
                        </a:rPr>
                        <a:t>Aggravation </a:t>
                      </a:r>
                      <a:endParaRPr lang="fr-FR" sz="1200" b="0" dirty="0">
                        <a:effectLst/>
                        <a:latin typeface="Arial" panose="020B0604020202020204" pitchFamily="34" charset="0"/>
                        <a:ea typeface="Times New Roman" panose="02020603050405020304" pitchFamily="18" charset="0"/>
                      </a:endParaRPr>
                    </a:p>
                    <a:p>
                      <a:pPr marL="180975" lvl="0" indent="-180975" algn="l">
                        <a:lnSpc>
                          <a:spcPct val="100000"/>
                        </a:lnSpc>
                        <a:spcBef>
                          <a:spcPts val="30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a:t>
                      </a:r>
                    </a:p>
                    <a:p>
                      <a:pPr marL="180975" lvl="0" indent="-180975" algn="l">
                        <a:lnSpc>
                          <a:spcPct val="100000"/>
                        </a:lnSpc>
                        <a:spcBef>
                          <a:spcPts val="30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a:t>
                      </a:r>
                      <a:endParaRPr lang="fr-FR"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gn="l">
                        <a:lnSpc>
                          <a:spcPct val="100000"/>
                        </a:lnSpc>
                        <a:spcBef>
                          <a:spcPts val="30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par la chaleur et par temps chaud</a:t>
                      </a:r>
                      <a:endParaRPr lang="fr-FR" sz="1200" b="0" dirty="0">
                        <a:effectLst/>
                        <a:latin typeface="Arial" panose="020B0604020202020204" pitchFamily="34" charset="0"/>
                        <a:ea typeface="Times New Roman" panose="02020603050405020304" pitchFamily="18" charset="0"/>
                      </a:endParaRPr>
                    </a:p>
                    <a:p>
                      <a:pPr algn="l">
                        <a:spcBef>
                          <a:spcPts val="600"/>
                        </a:spcBef>
                        <a:spcAft>
                          <a:spcPts val="0"/>
                        </a:spcAft>
                        <a:tabLst>
                          <a:tab pos="1650365" algn="l"/>
                        </a:tabLst>
                      </a:pPr>
                      <a:r>
                        <a:rPr lang="fr-FR" sz="1200" b="0" u="sng" dirty="0">
                          <a:effectLst/>
                          <a:latin typeface="Arial" panose="020B0604020202020204" pitchFamily="34" charset="0"/>
                          <a:ea typeface="Times New Roman" panose="02020603050405020304" pitchFamily="18" charset="0"/>
                        </a:rPr>
                        <a:t>Amélioration </a:t>
                      </a:r>
                      <a:endParaRPr lang="fr-FR" sz="1200" b="0" dirty="0">
                        <a:effectLst/>
                        <a:latin typeface="Arial" panose="020B0604020202020204" pitchFamily="34" charset="0"/>
                        <a:ea typeface="Times New Roman" panose="02020603050405020304" pitchFamily="18" charset="0"/>
                      </a:endParaRPr>
                    </a:p>
                    <a:p>
                      <a:pPr marL="180975" lvl="0" indent="-180975" algn="l">
                        <a:spcAft>
                          <a:spcPts val="0"/>
                        </a:spcAft>
                        <a:buFont typeface="Calibri" panose="020F0502020204030204" pitchFamily="34" charset="0"/>
                        <a:buChar char="-"/>
                        <a:tabLst>
                          <a:tab pos="542925" algn="l"/>
                          <a:tab pos="1649413" algn="l"/>
                        </a:tabLst>
                      </a:pPr>
                      <a:r>
                        <a:rPr lang="fr-FR" sz="1200" b="0" dirty="0">
                          <a:effectLst/>
                          <a:latin typeface="Arial" panose="020B0604020202020204" pitchFamily="34" charset="0"/>
                          <a:ea typeface="Times New Roman" panose="02020603050405020304" pitchFamily="18" charset="0"/>
                        </a:rPr>
                        <a:t>par une abondante diurèse  </a:t>
                      </a:r>
                      <a:endParaRPr lang="fr-FR" sz="1100" b="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Titre 13"/>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4294967295"/>
          </p:nvPr>
        </p:nvSpPr>
        <p:spPr>
          <a:xfrm>
            <a:off x="3683797" y="3534149"/>
            <a:ext cx="2743200" cy="365125"/>
          </a:xfrm>
          <a:prstGeom prst="rect">
            <a:avLst/>
          </a:prstGeom>
        </p:spPr>
        <p:txBody>
          <a:bodyPr/>
          <a:lstStyle/>
          <a:p>
            <a:r>
              <a:rPr lang="fr-FR" sz="1400" b="1" dirty="0">
                <a:solidFill>
                  <a:srgbClr val="000099"/>
                </a:solidFill>
              </a:rPr>
              <a:t>céphalée occipitale</a:t>
            </a:r>
          </a:p>
        </p:txBody>
      </p:sp>
      <p:sp>
        <p:nvSpPr>
          <p:cNvPr id="23"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Focus matière médicale</a:t>
            </a:r>
          </a:p>
        </p:txBody>
      </p:sp>
      <p:sp>
        <p:nvSpPr>
          <p:cNvPr id="34" name="Rectangle 23"/>
          <p:cNvSpPr>
            <a:spLocks noChangeArrowheads="1"/>
          </p:cNvSpPr>
          <p:nvPr/>
        </p:nvSpPr>
        <p:spPr bwMode="auto">
          <a:xfrm>
            <a:off x="7025037" y="1333751"/>
            <a:ext cx="432682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1651000" algn="l"/>
              </a:tabLst>
              <a:defRPr>
                <a:solidFill>
                  <a:schemeClr val="tx1"/>
                </a:solidFill>
                <a:latin typeface="Arial" panose="020B0604020202020204" pitchFamily="34" charset="0"/>
              </a:defRPr>
            </a:lvl1pPr>
            <a:lvl2pPr>
              <a:tabLst>
                <a:tab pos="1651000" algn="l"/>
              </a:tabLst>
              <a:defRPr>
                <a:solidFill>
                  <a:schemeClr val="tx1"/>
                </a:solidFill>
                <a:latin typeface="Arial" panose="020B0604020202020204" pitchFamily="34" charset="0"/>
              </a:defRPr>
            </a:lvl2pPr>
            <a:lvl3pPr>
              <a:tabLst>
                <a:tab pos="1651000" algn="l"/>
              </a:tabLst>
              <a:defRPr>
                <a:solidFill>
                  <a:schemeClr val="tx1"/>
                </a:solidFill>
                <a:latin typeface="Arial" panose="020B0604020202020204" pitchFamily="34" charset="0"/>
              </a:defRPr>
            </a:lvl3pPr>
            <a:lvl4pPr>
              <a:tabLst>
                <a:tab pos="1651000" algn="l"/>
              </a:tabLst>
              <a:defRPr>
                <a:solidFill>
                  <a:schemeClr val="tx1"/>
                </a:solidFill>
                <a:latin typeface="Arial" panose="020B0604020202020204" pitchFamily="34" charset="0"/>
              </a:defRPr>
            </a:lvl4pPr>
            <a:lvl5pPr>
              <a:tabLst>
                <a:tab pos="1651000" algn="l"/>
              </a:tabLst>
              <a:defRPr>
                <a:solidFill>
                  <a:schemeClr val="tx1"/>
                </a:solidFill>
                <a:latin typeface="Arial" panose="020B0604020202020204" pitchFamily="34" charset="0"/>
              </a:defRPr>
            </a:lvl5pPr>
            <a:lvl6pPr eaLnBrk="0" fontAlgn="base" hangingPunct="0">
              <a:spcBef>
                <a:spcPct val="0"/>
              </a:spcBef>
              <a:spcAft>
                <a:spcPct val="0"/>
              </a:spcAft>
              <a:tabLst>
                <a:tab pos="1651000" algn="l"/>
              </a:tabLst>
              <a:defRPr>
                <a:solidFill>
                  <a:schemeClr val="tx1"/>
                </a:solidFill>
                <a:latin typeface="Arial" panose="020B0604020202020204" pitchFamily="34" charset="0"/>
              </a:defRPr>
            </a:lvl6pPr>
            <a:lvl7pPr eaLnBrk="0" fontAlgn="base" hangingPunct="0">
              <a:spcBef>
                <a:spcPct val="0"/>
              </a:spcBef>
              <a:spcAft>
                <a:spcPct val="0"/>
              </a:spcAft>
              <a:tabLst>
                <a:tab pos="1651000" algn="l"/>
              </a:tabLst>
              <a:defRPr>
                <a:solidFill>
                  <a:schemeClr val="tx1"/>
                </a:solidFill>
                <a:latin typeface="Arial" panose="020B0604020202020204" pitchFamily="34" charset="0"/>
              </a:defRPr>
            </a:lvl7pPr>
            <a:lvl8pPr eaLnBrk="0" fontAlgn="base" hangingPunct="0">
              <a:spcBef>
                <a:spcPct val="0"/>
              </a:spcBef>
              <a:spcAft>
                <a:spcPct val="0"/>
              </a:spcAft>
              <a:tabLst>
                <a:tab pos="1651000" algn="l"/>
              </a:tabLst>
              <a:defRPr>
                <a:solidFill>
                  <a:schemeClr val="tx1"/>
                </a:solidFill>
                <a:latin typeface="Arial" panose="020B0604020202020204" pitchFamily="34" charset="0"/>
              </a:defRPr>
            </a:lvl8pPr>
            <a:lvl9pPr eaLnBrk="0" fontAlgn="base" hangingPunct="0">
              <a:spcBef>
                <a:spcPct val="0"/>
              </a:spcBef>
              <a:spcAft>
                <a:spcPct val="0"/>
              </a:spcAft>
              <a:tabLst>
                <a:tab pos="16510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651000" algn="l"/>
              </a:tabLst>
            </a:pPr>
            <a:r>
              <a:rPr kumimoji="0" lang="fr-FR" altLang="fr-FR" sz="2800" b="1" i="0" u="none" strike="noStrike" cap="none" normalizeH="0" baseline="0" dirty="0">
                <a:ln>
                  <a:noFill/>
                </a:ln>
                <a:solidFill>
                  <a:srgbClr val="000099"/>
                </a:solidFill>
                <a:effectLst/>
                <a:ea typeface="Times New Roman" panose="02020603050405020304" pitchFamily="18" charset="0"/>
                <a:cs typeface="Arial" panose="020B0604020202020204" pitchFamily="34" charset="0"/>
              </a:rPr>
              <a:t>GELSEMIUM</a:t>
            </a:r>
            <a:endParaRPr kumimoji="0" lang="fr-FR" altLang="fr-FR" sz="2800" b="0" i="0" u="none" strike="noStrike" cap="none" normalizeH="0" baseline="0" dirty="0">
              <a:ln>
                <a:noFill/>
              </a:ln>
              <a:solidFill>
                <a:srgbClr val="000099"/>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1651000" algn="l"/>
              </a:tabLst>
            </a:pPr>
            <a:r>
              <a:rPr kumimoji="0" lang="fr-FR" altLang="fr-FR" sz="1400" b="1" i="0" u="sng" strike="noStrike" cap="none" normalizeH="0" baseline="0" dirty="0">
                <a:ln>
                  <a:noFill/>
                </a:ln>
                <a:solidFill>
                  <a:schemeClr val="tx1"/>
                </a:solidFill>
                <a:effectLst/>
                <a:ea typeface="Times New Roman" panose="02020603050405020304" pitchFamily="18" charset="0"/>
                <a:cs typeface="Arial" panose="020B0604020202020204" pitchFamily="34" charset="0"/>
              </a:rPr>
              <a:t>Mots clés</a:t>
            </a:r>
            <a:r>
              <a:rPr kumimoji="0" lang="fr-FR" altLang="fr-FR" sz="14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 prostration, inhibition, abrutissement</a:t>
            </a:r>
            <a:endParaRPr kumimoji="0" lang="fr-FR" altLang="fr-FR"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1651000" algn="l"/>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nvGrpSpPr>
          <p:cNvPr id="35" name="Group 20"/>
          <p:cNvGrpSpPr>
            <a:grpSpLocks/>
          </p:cNvGrpSpPr>
          <p:nvPr/>
        </p:nvGrpSpPr>
        <p:grpSpPr bwMode="auto">
          <a:xfrm>
            <a:off x="360948" y="867530"/>
            <a:ext cx="6158351" cy="1230180"/>
            <a:chOff x="1258" y="3978"/>
            <a:chExt cx="9231" cy="1629"/>
          </a:xfrm>
        </p:grpSpPr>
        <p:sp>
          <p:nvSpPr>
            <p:cNvPr id="36" name="Line 22"/>
            <p:cNvSpPr>
              <a:spLocks noChangeShapeType="1"/>
            </p:cNvSpPr>
            <p:nvPr/>
          </p:nvSpPr>
          <p:spPr bwMode="auto">
            <a:xfrm flipV="1">
              <a:off x="1258" y="3978"/>
              <a:ext cx="4706"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 name="Line 21"/>
            <p:cNvSpPr>
              <a:spLocks noChangeShapeType="1"/>
            </p:cNvSpPr>
            <p:nvPr/>
          </p:nvSpPr>
          <p:spPr bwMode="auto">
            <a:xfrm flipH="1" flipV="1">
              <a:off x="5964" y="3978"/>
              <a:ext cx="4525"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38" name="Rectangle 24"/>
          <p:cNvSpPr>
            <a:spLocks noChangeArrowheads="1"/>
          </p:cNvSpPr>
          <p:nvPr/>
        </p:nvSpPr>
        <p:spPr bwMode="auto">
          <a:xfrm>
            <a:off x="1062606" y="1055832"/>
            <a:ext cx="4870579"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1651000" algn="l"/>
              </a:tabLst>
              <a:defRPr>
                <a:solidFill>
                  <a:schemeClr val="tx1"/>
                </a:solidFill>
                <a:latin typeface="Arial" panose="020B0604020202020204" pitchFamily="34" charset="0"/>
              </a:defRPr>
            </a:lvl1pPr>
            <a:lvl2pPr>
              <a:tabLst>
                <a:tab pos="1651000" algn="l"/>
              </a:tabLst>
              <a:defRPr>
                <a:solidFill>
                  <a:schemeClr val="tx1"/>
                </a:solidFill>
                <a:latin typeface="Arial" panose="020B0604020202020204" pitchFamily="34" charset="0"/>
              </a:defRPr>
            </a:lvl2pPr>
            <a:lvl3pPr>
              <a:tabLst>
                <a:tab pos="1651000" algn="l"/>
              </a:tabLst>
              <a:defRPr>
                <a:solidFill>
                  <a:schemeClr val="tx1"/>
                </a:solidFill>
                <a:latin typeface="Arial" panose="020B0604020202020204" pitchFamily="34" charset="0"/>
              </a:defRPr>
            </a:lvl3pPr>
            <a:lvl4pPr>
              <a:tabLst>
                <a:tab pos="1651000" algn="l"/>
              </a:tabLst>
              <a:defRPr>
                <a:solidFill>
                  <a:schemeClr val="tx1"/>
                </a:solidFill>
                <a:latin typeface="Arial" panose="020B0604020202020204" pitchFamily="34" charset="0"/>
              </a:defRPr>
            </a:lvl4pPr>
            <a:lvl5pPr>
              <a:tabLst>
                <a:tab pos="1651000" algn="l"/>
              </a:tabLst>
              <a:defRPr>
                <a:solidFill>
                  <a:schemeClr val="tx1"/>
                </a:solidFill>
                <a:latin typeface="Arial" panose="020B0604020202020204" pitchFamily="34" charset="0"/>
              </a:defRPr>
            </a:lvl5pPr>
            <a:lvl6pPr eaLnBrk="0" fontAlgn="base" hangingPunct="0">
              <a:spcBef>
                <a:spcPct val="0"/>
              </a:spcBef>
              <a:spcAft>
                <a:spcPct val="0"/>
              </a:spcAft>
              <a:tabLst>
                <a:tab pos="1651000" algn="l"/>
              </a:tabLst>
              <a:defRPr>
                <a:solidFill>
                  <a:schemeClr val="tx1"/>
                </a:solidFill>
                <a:latin typeface="Arial" panose="020B0604020202020204" pitchFamily="34" charset="0"/>
              </a:defRPr>
            </a:lvl6pPr>
            <a:lvl7pPr eaLnBrk="0" fontAlgn="base" hangingPunct="0">
              <a:spcBef>
                <a:spcPct val="0"/>
              </a:spcBef>
              <a:spcAft>
                <a:spcPct val="0"/>
              </a:spcAft>
              <a:tabLst>
                <a:tab pos="1651000" algn="l"/>
              </a:tabLst>
              <a:defRPr>
                <a:solidFill>
                  <a:schemeClr val="tx1"/>
                </a:solidFill>
                <a:latin typeface="Arial" panose="020B0604020202020204" pitchFamily="34" charset="0"/>
              </a:defRPr>
            </a:lvl7pPr>
            <a:lvl8pPr eaLnBrk="0" fontAlgn="base" hangingPunct="0">
              <a:spcBef>
                <a:spcPct val="0"/>
              </a:spcBef>
              <a:spcAft>
                <a:spcPct val="0"/>
              </a:spcAft>
              <a:tabLst>
                <a:tab pos="1651000" algn="l"/>
              </a:tabLst>
              <a:defRPr>
                <a:solidFill>
                  <a:schemeClr val="tx1"/>
                </a:solidFill>
                <a:latin typeface="Arial" panose="020B0604020202020204" pitchFamily="34" charset="0"/>
              </a:defRPr>
            </a:lvl8pPr>
            <a:lvl9pPr eaLnBrk="0" fontAlgn="base" hangingPunct="0">
              <a:spcBef>
                <a:spcPct val="0"/>
              </a:spcBef>
              <a:spcAft>
                <a:spcPct val="0"/>
              </a:spcAft>
              <a:tabLst>
                <a:tab pos="16510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651000" algn="l"/>
              </a:tabLst>
            </a:pPr>
            <a:r>
              <a:rPr kumimoji="0" lang="fr-FR" altLang="fr-FR"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ÉTIOLOGIE</a:t>
            </a:r>
          </a:p>
          <a:p>
            <a:pPr marL="0" marR="0" lvl="0" indent="0" algn="ctr" defTabSz="914400" rtl="0" eaLnBrk="0" fontAlgn="base" latinLnBrk="0" hangingPunct="0">
              <a:lnSpc>
                <a:spcPct val="100000"/>
              </a:lnSpc>
              <a:spcBef>
                <a:spcPct val="0"/>
              </a:spcBef>
              <a:spcAft>
                <a:spcPct val="0"/>
              </a:spcAft>
              <a:buClrTx/>
              <a:buSzTx/>
              <a:buFontTx/>
              <a:buNone/>
              <a:tabLst>
                <a:tab pos="1651000" algn="l"/>
              </a:tabLst>
            </a:pPr>
            <a:endParaRPr kumimoji="0" lang="fr-FR" altLang="fr-FR"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r>
              <a:rPr lang="fr-FR" altLang="fr-FR" sz="1200" dirty="0">
                <a:ea typeface="Times New Roman" panose="02020603050405020304" pitchFamily="18"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tab pos="1651000" algn="l"/>
              </a:tabLst>
            </a:pPr>
            <a:endParaRPr kumimoji="0" lang="fr-FR" altLang="fr-FR" sz="120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651000" algn="l"/>
              </a:tabLst>
            </a:pPr>
            <a:r>
              <a:rPr lang="fr-FR" altLang="fr-FR" sz="1200" dirty="0">
                <a:ea typeface="Times New Roman" panose="02020603050405020304" pitchFamily="18" charset="0"/>
                <a:cs typeface="Arial" panose="020B0604020202020204" pitchFamily="34" charset="0"/>
              </a:rPr>
              <a:t>……………………………………………….……………………..............</a:t>
            </a:r>
            <a:endParaRPr kumimoji="0" lang="fr-FR" altLang="fr-FR" sz="120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p:txBody>
      </p:sp>
      <p:sp>
        <p:nvSpPr>
          <p:cNvPr id="41" name="Rectangle 40"/>
          <p:cNvSpPr/>
          <p:nvPr/>
        </p:nvSpPr>
        <p:spPr>
          <a:xfrm>
            <a:off x="6615506" y="2251188"/>
            <a:ext cx="4490620" cy="3633815"/>
          </a:xfrm>
          <a:prstGeom prst="rect">
            <a:avLst/>
          </a:prstGeom>
        </p:spPr>
        <p:txBody>
          <a:bodyPr wrap="square">
            <a:spAutoFit/>
          </a:bodyPr>
          <a:lstStyle/>
          <a:p>
            <a:pPr>
              <a:spcAft>
                <a:spcPts val="0"/>
              </a:spcAft>
              <a:tabLst>
                <a:tab pos="1650365" algn="l"/>
              </a:tabLst>
            </a:pPr>
            <a:r>
              <a:rPr lang="fr-FR" sz="1200" b="1" dirty="0">
                <a:ea typeface="Times New Roman" panose="02020603050405020304" pitchFamily="18" charset="0"/>
              </a:rPr>
              <a:t> </a:t>
            </a:r>
            <a:endParaRPr lang="fr-FR" sz="1100" dirty="0">
              <a:ea typeface="Times New Roman" panose="02020603050405020304" pitchFamily="18" charset="0"/>
            </a:endParaRPr>
          </a:p>
          <a:p>
            <a:pPr>
              <a:spcAft>
                <a:spcPts val="0"/>
              </a:spcAft>
              <a:tabLst>
                <a:tab pos="1650365" algn="l"/>
              </a:tabLst>
            </a:pPr>
            <a:r>
              <a:rPr lang="fr-FR" b="1" dirty="0">
                <a:ea typeface="Times New Roman" panose="02020603050405020304" pitchFamily="18" charset="0"/>
              </a:rPr>
              <a:t>Principales indications</a:t>
            </a:r>
          </a:p>
          <a:p>
            <a:pPr>
              <a:spcAft>
                <a:spcPts val="0"/>
              </a:spcAft>
              <a:tabLst>
                <a:tab pos="1650365" algn="l"/>
              </a:tabLst>
            </a:pPr>
            <a:endParaRPr lang="fr-FR" dirty="0">
              <a:ea typeface="Times New Roman" panose="02020603050405020304" pitchFamily="18" charset="0"/>
            </a:endParaRPr>
          </a:p>
          <a:p>
            <a:pPr marL="180975" lvl="0" indent="-180975">
              <a:lnSpc>
                <a:spcPct val="115000"/>
              </a:lnSpc>
              <a:spcBef>
                <a:spcPts val="0"/>
              </a:spcBef>
              <a:spcAft>
                <a:spcPts val="1000"/>
              </a:spcAft>
              <a:buFont typeface="Wingdings" panose="05000000000000000000" pitchFamily="2" charset="2"/>
              <a:buChar char=""/>
              <a:tabLst>
                <a:tab pos="228600" algn="l"/>
              </a:tabLst>
            </a:pPr>
            <a:r>
              <a:rPr lang="fr-FR" sz="1200" b="1" dirty="0">
                <a:ea typeface="Times New Roman" panose="02020603050405020304" pitchFamily="18" charset="0"/>
                <a:cs typeface="Helv"/>
              </a:rPr>
              <a:t>Troubles du comportement </a:t>
            </a:r>
            <a:r>
              <a:rPr lang="fr-FR" sz="1200" dirty="0">
                <a:ea typeface="Times New Roman" panose="02020603050405020304" pitchFamily="18" charset="0"/>
                <a:cs typeface="Helv"/>
              </a:rPr>
              <a:t>: </a:t>
            </a:r>
            <a:endParaRPr lang="fr-FR" sz="1200" b="1" dirty="0">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lnSpc>
                <a:spcPct val="150000"/>
              </a:lnSpc>
              <a:spcBef>
                <a:spcPts val="0"/>
              </a:spcBef>
              <a:spcAft>
                <a:spcPts val="0"/>
              </a:spcAft>
              <a:buFont typeface="Symbol" panose="05050102010706020507" pitchFamily="18" charset="2"/>
              <a:buChar char=""/>
              <a:tabLst>
                <a:tab pos="266700" algn="l"/>
              </a:tabLst>
            </a:pPr>
            <a:r>
              <a:rPr lang="fr-FR" sz="1200" dirty="0">
                <a:latin typeface="Calibri" panose="020F0502020204030204" pitchFamily="34" charset="0"/>
                <a:ea typeface="Times New Roman" panose="02020603050405020304" pitchFamily="18" charset="0"/>
                <a:cs typeface="Times New Roman" panose="02020603050405020304" pitchFamily="18" charset="0"/>
              </a:rPr>
              <a:t>…………………………………………………………</a:t>
            </a:r>
          </a:p>
          <a:p>
            <a:pPr marL="628650" lvl="1" indent="-171450">
              <a:lnSpc>
                <a:spcPct val="150000"/>
              </a:lnSpc>
              <a:spcBef>
                <a:spcPts val="0"/>
              </a:spcBef>
              <a:spcAft>
                <a:spcPts val="0"/>
              </a:spcAft>
              <a:buFont typeface="Symbol" panose="05050102010706020507" pitchFamily="18" charset="2"/>
              <a:buChar char=""/>
              <a:tabLst>
                <a:tab pos="266700" algn="l"/>
              </a:tabLst>
            </a:pPr>
            <a:r>
              <a:rPr lang="fr-FR" sz="1200" dirty="0">
                <a:latin typeface="Calibri" panose="020F0502020204030204" pitchFamily="34" charset="0"/>
                <a:ea typeface="Times New Roman" panose="02020603050405020304" pitchFamily="18" charset="0"/>
                <a:cs typeface="Times New Roman" panose="02020603050405020304" pitchFamily="18" charset="0"/>
              </a:rPr>
              <a:t>…………………………………………………………………………………………</a:t>
            </a:r>
          </a:p>
          <a:p>
            <a:pPr marL="628650" lvl="1" indent="-171450">
              <a:lnSpc>
                <a:spcPct val="150000"/>
              </a:lnSpc>
              <a:spcBef>
                <a:spcPts val="0"/>
              </a:spcBef>
              <a:spcAft>
                <a:spcPts val="0"/>
              </a:spcAft>
              <a:tabLst>
                <a:tab pos="266700" algn="l"/>
              </a:tabLst>
            </a:pPr>
            <a:r>
              <a:rPr lang="fr-FR" sz="1200" dirty="0">
                <a:latin typeface="Calibri" panose="020F0502020204030204" pitchFamily="34" charset="0"/>
                <a:ea typeface="Times New Roman" panose="02020603050405020304" pitchFamily="18" charset="0"/>
                <a:cs typeface="Times New Roman" panose="02020603050405020304" pitchFamily="18" charset="0"/>
              </a:rPr>
              <a:t>        ………………………………………………………………………..</a:t>
            </a:r>
          </a:p>
          <a:p>
            <a:pPr marL="628650" lvl="1" indent="-171450">
              <a:lnSpc>
                <a:spcPct val="150000"/>
              </a:lnSpc>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nSpc>
                <a:spcPct val="150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Infectiologie</a:t>
            </a:r>
            <a:r>
              <a:rPr lang="fr-FR" sz="1200" dirty="0">
                <a:ea typeface="Times New Roman" panose="02020603050405020304" pitchFamily="18" charset="0"/>
                <a:cs typeface="Helv"/>
              </a:rPr>
              <a:t> : ………………………………………………….. 					avec …………………………………………………………………</a:t>
            </a:r>
          </a:p>
          <a:p>
            <a:pPr marL="180975" lvl="0" indent="-180975">
              <a:lnSpc>
                <a:spcPct val="150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Neurologie</a:t>
            </a:r>
            <a:r>
              <a:rPr lang="fr-FR" sz="1200" dirty="0">
                <a:ea typeface="Times New Roman" panose="02020603050405020304" pitchFamily="18" charset="0"/>
                <a:cs typeface="Helv"/>
              </a:rPr>
              <a:t> : céphalées et migraines</a:t>
            </a:r>
            <a:endParaRPr lang="fr-FR" sz="1200" dirty="0">
              <a:effectLst/>
              <a:latin typeface="Calibri" panose="020F0502020204030204" pitchFamily="34" charset="0"/>
              <a:ea typeface="Times New Roman" panose="02020603050405020304" pitchFamily="18" charset="0"/>
              <a:cs typeface="Helv"/>
            </a:endParaRPr>
          </a:p>
        </p:txBody>
      </p:sp>
      <p:sp>
        <p:nvSpPr>
          <p:cNvPr id="4" name="Rectangle 3"/>
          <p:cNvSpPr/>
          <p:nvPr/>
        </p:nvSpPr>
        <p:spPr>
          <a:xfrm>
            <a:off x="452499" y="1413183"/>
            <a:ext cx="6096000" cy="307777"/>
          </a:xfrm>
          <a:prstGeom prst="rect">
            <a:avLst/>
          </a:prstGeom>
        </p:spPr>
        <p:txBody>
          <a:bodyPr>
            <a:spAutoFit/>
          </a:bodyPr>
          <a:lstStyle/>
          <a:p>
            <a:pPr lvl="0" algn="ctr">
              <a:tabLst>
                <a:tab pos="1651000" algn="l"/>
              </a:tabLst>
            </a:pPr>
            <a:r>
              <a:rPr lang="fr-FR" altLang="fr-FR" sz="1400" b="1" dirty="0">
                <a:solidFill>
                  <a:srgbClr val="000099"/>
                </a:solidFill>
                <a:latin typeface="Arial"/>
                <a:ea typeface="ＭＳ Ｐゴシック" panose="020B0600070205080204" pitchFamily="34" charset="-128"/>
                <a:cs typeface="Arial" panose="020B0604020202020204" pitchFamily="34" charset="0"/>
              </a:rPr>
              <a:t>Suite de chocs affectifs</a:t>
            </a:r>
          </a:p>
        </p:txBody>
      </p:sp>
      <p:sp>
        <p:nvSpPr>
          <p:cNvPr id="6" name="Rectangle 5"/>
          <p:cNvSpPr/>
          <p:nvPr/>
        </p:nvSpPr>
        <p:spPr>
          <a:xfrm>
            <a:off x="590196" y="2961640"/>
            <a:ext cx="1359668" cy="307777"/>
          </a:xfrm>
          <a:prstGeom prst="rect">
            <a:avLst/>
          </a:prstGeom>
        </p:spPr>
        <p:txBody>
          <a:bodyPr wrap="none">
            <a:spAutoFit/>
          </a:bodyPr>
          <a:lstStyle/>
          <a:p>
            <a:r>
              <a:rPr lang="fr-FR" sz="1400" b="1" dirty="0">
                <a:solidFill>
                  <a:srgbClr val="000099"/>
                </a:solidFill>
                <a:ea typeface="Times New Roman" panose="02020603050405020304" pitchFamily="18" charset="0"/>
              </a:rPr>
              <a:t>tremblements</a:t>
            </a:r>
            <a:endParaRPr lang="fr-FR" dirty="0">
              <a:solidFill>
                <a:srgbClr val="000099"/>
              </a:solidFill>
            </a:endParaRPr>
          </a:p>
        </p:txBody>
      </p:sp>
      <p:sp>
        <p:nvSpPr>
          <p:cNvPr id="8" name="Rectangle 7"/>
          <p:cNvSpPr/>
          <p:nvPr/>
        </p:nvSpPr>
        <p:spPr>
          <a:xfrm>
            <a:off x="4886673" y="2521742"/>
            <a:ext cx="1407758"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Helv"/>
              </a:rPr>
              <a:t>abrutissement</a:t>
            </a:r>
            <a:endParaRPr lang="fr-FR" sz="1800" b="1" dirty="0">
              <a:solidFill>
                <a:srgbClr val="000099"/>
              </a:solidFill>
            </a:endParaRPr>
          </a:p>
        </p:txBody>
      </p:sp>
      <p:sp>
        <p:nvSpPr>
          <p:cNvPr id="9" name="Rectangle 8"/>
          <p:cNvSpPr/>
          <p:nvPr/>
        </p:nvSpPr>
        <p:spPr>
          <a:xfrm>
            <a:off x="452499" y="5517133"/>
            <a:ext cx="2994731"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absence de soif pendant la fièvre</a:t>
            </a:r>
          </a:p>
        </p:txBody>
      </p:sp>
      <p:sp>
        <p:nvSpPr>
          <p:cNvPr id="10" name="Rectangle 9"/>
          <p:cNvSpPr/>
          <p:nvPr/>
        </p:nvSpPr>
        <p:spPr>
          <a:xfrm>
            <a:off x="3683797" y="5627064"/>
            <a:ext cx="2650084" cy="324128"/>
          </a:xfrm>
          <a:prstGeom prst="rect">
            <a:avLst/>
          </a:prstGeom>
        </p:spPr>
        <p:txBody>
          <a:bodyPr wrap="none">
            <a:spAutoFit/>
          </a:bodyPr>
          <a:lstStyle/>
          <a:p>
            <a:pPr lvl="0">
              <a:lnSpc>
                <a:spcPct val="115000"/>
              </a:lnSpc>
              <a:spcBef>
                <a:spcPts val="300"/>
              </a:spcBef>
              <a:spcAft>
                <a:spcPts val="0"/>
              </a:spcAft>
            </a:pPr>
            <a:r>
              <a:rPr lang="fr-FR" sz="1400" b="1" dirty="0">
                <a:solidFill>
                  <a:srgbClr val="000099"/>
                </a:solidFill>
                <a:ea typeface="Times New Roman" panose="02020603050405020304" pitchFamily="18" charset="0"/>
                <a:cs typeface="Times New Roman" panose="02020603050405020304" pitchFamily="18" charset="0"/>
              </a:rPr>
              <a:t>par les mauvaises nouvelles </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3682131" y="5393395"/>
            <a:ext cx="1606530" cy="318998"/>
          </a:xfrm>
          <a:prstGeom prst="rect">
            <a:avLst/>
          </a:prstGeom>
        </p:spPr>
        <p:txBody>
          <a:bodyPr wrap="none">
            <a:spAutoFit/>
          </a:bodyPr>
          <a:lstStyle/>
          <a:p>
            <a:pPr lvl="0">
              <a:lnSpc>
                <a:spcPct val="115000"/>
              </a:lnSpc>
              <a:spcBef>
                <a:spcPts val="300"/>
              </a:spcBef>
              <a:spcAft>
                <a:spcPts val="0"/>
              </a:spcAft>
            </a:pPr>
            <a:r>
              <a:rPr lang="fr-FR" sz="1400" b="1" dirty="0">
                <a:solidFill>
                  <a:srgbClr val="000099"/>
                </a:solidFill>
                <a:ea typeface="Times New Roman" panose="02020603050405020304" pitchFamily="18" charset="0"/>
                <a:cs typeface="Times New Roman" panose="02020603050405020304" pitchFamily="18" charset="0"/>
              </a:rPr>
              <a:t>par les émotions</a:t>
            </a:r>
          </a:p>
        </p:txBody>
      </p:sp>
      <p:sp>
        <p:nvSpPr>
          <p:cNvPr id="12" name="Rectangle 11"/>
          <p:cNvSpPr/>
          <p:nvPr/>
        </p:nvSpPr>
        <p:spPr>
          <a:xfrm>
            <a:off x="6757936" y="3270738"/>
            <a:ext cx="3110147"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anxiété et trac qui paralysent</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a:off x="6745845" y="3562824"/>
            <a:ext cx="5230090" cy="307777"/>
          </a:xfrm>
          <a:prstGeom prst="rect">
            <a:avLst/>
          </a:prstGeom>
        </p:spPr>
        <p:txBody>
          <a:bodyPr wrap="squar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difficultés d’endormissement suite à une anxiété</a:t>
            </a:r>
          </a:p>
        </p:txBody>
      </p:sp>
      <p:sp>
        <p:nvSpPr>
          <p:cNvPr id="15" name="Rectangle 14"/>
          <p:cNvSpPr/>
          <p:nvPr/>
        </p:nvSpPr>
        <p:spPr>
          <a:xfrm>
            <a:off x="6745845" y="4091557"/>
            <a:ext cx="2621230" cy="324128"/>
          </a:xfrm>
          <a:prstGeom prst="rect">
            <a:avLst/>
          </a:prstGeom>
        </p:spPr>
        <p:txBody>
          <a:bodyPr wrap="none">
            <a:spAutoFit/>
          </a:bodyPr>
          <a:lstStyle/>
          <a:p>
            <a:pPr lvl="1">
              <a:lnSpc>
                <a:spcPct val="115000"/>
              </a:lnSpc>
              <a:spcBef>
                <a:spcPts val="1200"/>
              </a:spcBef>
              <a:spcAft>
                <a:spcPts val="100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suite de chocs affectifs</a:t>
            </a:r>
            <a:endParaRPr lang="fr-FR" sz="1400" b="1" dirty="0">
              <a:solidFill>
                <a:srgbClr val="000099"/>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Rectangle 15"/>
          <p:cNvSpPr/>
          <p:nvPr/>
        </p:nvSpPr>
        <p:spPr>
          <a:xfrm>
            <a:off x="8011744" y="4553235"/>
            <a:ext cx="3964192" cy="307777"/>
          </a:xfrm>
          <a:prstGeom prst="rect">
            <a:avLst/>
          </a:prstGeom>
        </p:spPr>
        <p:txBody>
          <a:bodyPr wrap="square">
            <a:spAutoFit/>
          </a:bodyPr>
          <a:lstStyle/>
          <a:p>
            <a:r>
              <a:rPr lang="fr-FR" sz="1400" b="1" dirty="0">
                <a:solidFill>
                  <a:srgbClr val="000099"/>
                </a:solidFill>
                <a:ea typeface="Times New Roman" panose="02020603050405020304" pitchFamily="18" charset="0"/>
                <a:cs typeface="Helv"/>
              </a:rPr>
              <a:t>syndromes grippaux</a:t>
            </a:r>
            <a:endParaRPr lang="fr-FR" sz="1400" b="1" dirty="0">
              <a:solidFill>
                <a:srgbClr val="000099"/>
              </a:solidFill>
            </a:endParaRPr>
          </a:p>
        </p:txBody>
      </p:sp>
      <p:sp>
        <p:nvSpPr>
          <p:cNvPr id="17" name="Rectangle 16"/>
          <p:cNvSpPr/>
          <p:nvPr/>
        </p:nvSpPr>
        <p:spPr>
          <a:xfrm>
            <a:off x="6986674" y="5070653"/>
            <a:ext cx="4729180" cy="324128"/>
          </a:xfrm>
          <a:prstGeom prst="rect">
            <a:avLst/>
          </a:prstGeom>
        </p:spPr>
        <p:txBody>
          <a:bodyPr wrap="none">
            <a:spAutoFit/>
          </a:bodyPr>
          <a:lstStyle/>
          <a:p>
            <a:pPr lvl="0">
              <a:lnSpc>
                <a:spcPct val="115000"/>
              </a:lnSpc>
              <a:spcBef>
                <a:spcPts val="1200"/>
              </a:spcBef>
              <a:spcAft>
                <a:spcPts val="0"/>
              </a:spcAft>
              <a:tabLst>
                <a:tab pos="228600" algn="l"/>
              </a:tabLst>
            </a:pPr>
            <a:r>
              <a:rPr lang="fr-FR" sz="1400" b="1" dirty="0">
                <a:solidFill>
                  <a:srgbClr val="000099"/>
                </a:solidFill>
                <a:ea typeface="Times New Roman" panose="02020603050405020304" pitchFamily="18" charset="0"/>
                <a:cs typeface="Helv"/>
              </a:rPr>
              <a:t>prostration, tremblements, courbatures, maux de tête</a:t>
            </a:r>
            <a:endParaRPr lang="fr-FR" sz="1400" b="1" dirty="0">
              <a:solidFill>
                <a:srgbClr val="000099"/>
              </a:solidFill>
              <a:latin typeface="Calibri" panose="020F0502020204030204" pitchFamily="34" charset="0"/>
              <a:ea typeface="Times New Roman" panose="02020603050405020304" pitchFamily="18" charset="0"/>
              <a:cs typeface="Helv"/>
            </a:endParaRPr>
          </a:p>
        </p:txBody>
      </p:sp>
      <p:sp>
        <p:nvSpPr>
          <p:cNvPr id="2" name="Rectangle 1"/>
          <p:cNvSpPr/>
          <p:nvPr/>
        </p:nvSpPr>
        <p:spPr>
          <a:xfrm>
            <a:off x="1757269" y="1787996"/>
            <a:ext cx="3631122" cy="307777"/>
          </a:xfrm>
          <a:prstGeom prst="rect">
            <a:avLst/>
          </a:prstGeom>
        </p:spPr>
        <p:txBody>
          <a:bodyPr wrap="none">
            <a:spAutoFit/>
          </a:bodyPr>
          <a:lstStyle/>
          <a:p>
            <a:pPr lvl="0" algn="ctr">
              <a:tabLst>
                <a:tab pos="1651000" algn="l"/>
              </a:tabLst>
            </a:pPr>
            <a:r>
              <a:rPr lang="fr-FR" altLang="fr-FR" sz="1400" b="1" dirty="0">
                <a:solidFill>
                  <a:srgbClr val="000099"/>
                </a:solidFill>
                <a:latin typeface="Arial"/>
                <a:ea typeface="ＭＳ Ｐゴシック" panose="020B0600070205080204" pitchFamily="34" charset="-128"/>
                <a:cs typeface="Arial" panose="020B0604020202020204" pitchFamily="34" charset="0"/>
              </a:rPr>
              <a:t>ou émotionnels intenses avec sidération</a:t>
            </a:r>
          </a:p>
        </p:txBody>
      </p:sp>
      <p:sp>
        <p:nvSpPr>
          <p:cNvPr id="5" name="Rectangle 4"/>
          <p:cNvSpPr/>
          <p:nvPr/>
        </p:nvSpPr>
        <p:spPr>
          <a:xfrm>
            <a:off x="6745845" y="3821684"/>
            <a:ext cx="3786614"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d’anticipation, peur de ne pas dormir</a:t>
            </a:r>
          </a:p>
        </p:txBody>
      </p:sp>
      <p:sp>
        <p:nvSpPr>
          <p:cNvPr id="24" name="Rectangle 23"/>
          <p:cNvSpPr/>
          <p:nvPr/>
        </p:nvSpPr>
        <p:spPr>
          <a:xfrm>
            <a:off x="7873896" y="4805550"/>
            <a:ext cx="3964192" cy="307777"/>
          </a:xfrm>
          <a:prstGeom prst="rect">
            <a:avLst/>
          </a:prstGeom>
        </p:spPr>
        <p:txBody>
          <a:bodyPr wrap="square">
            <a:spAutoFit/>
          </a:bodyPr>
          <a:lstStyle/>
          <a:p>
            <a:r>
              <a:rPr lang="fr-FR" sz="1400" b="1" dirty="0">
                <a:solidFill>
                  <a:srgbClr val="000099"/>
                </a:solidFill>
                <a:ea typeface="Times New Roman" panose="02020603050405020304" pitchFamily="18" charset="0"/>
                <a:cs typeface="Helv"/>
              </a:rPr>
              <a:t>et tous les états fébriles </a:t>
            </a:r>
            <a:endParaRPr lang="fr-FR" sz="1400" b="1" dirty="0">
              <a:solidFill>
                <a:srgbClr val="000099"/>
              </a:solidFill>
            </a:endParaRPr>
          </a:p>
        </p:txBody>
      </p:sp>
    </p:spTree>
    <p:extLst>
      <p:ext uri="{BB962C8B-B14F-4D97-AF65-F5344CB8AC3E}">
        <p14:creationId xmlns:p14="http://schemas.microsoft.com/office/powerpoint/2010/main" val="53338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p:bldP spid="6" grpId="0"/>
      <p:bldP spid="8" grpId="0"/>
      <p:bldP spid="12" grpId="0"/>
      <p:bldP spid="13" grpId="0"/>
      <p:bldP spid="15" grpId="0"/>
      <p:bldP spid="16" grpId="0"/>
      <p:bldP spid="17" grpId="0"/>
      <p:bldP spid="2" grpId="0"/>
      <p:bldP spid="5" grpId="0"/>
      <p:bldP spid="2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re 28"/>
          <p:cNvSpPr>
            <a:spLocks noGrp="1"/>
          </p:cNvSpPr>
          <p:nvPr>
            <p:ph type="title"/>
          </p:nvPr>
        </p:nvSpPr>
        <p:spPr/>
        <p:txBody>
          <a:bodyPr/>
          <a:lstStyle/>
          <a:p>
            <a:endParaRPr lang="fr-FR"/>
          </a:p>
        </p:txBody>
      </p:sp>
      <p:sp>
        <p:nvSpPr>
          <p:cNvPr id="5"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Focus matière médicale</a:t>
            </a:r>
          </a:p>
        </p:txBody>
      </p:sp>
      <p:graphicFrame>
        <p:nvGraphicFramePr>
          <p:cNvPr id="12" name="Tableau 11"/>
          <p:cNvGraphicFramePr>
            <a:graphicFrameLocks noGrp="1"/>
          </p:cNvGraphicFramePr>
          <p:nvPr>
            <p:extLst>
              <p:ext uri="{D42A27DB-BD31-4B8C-83A1-F6EECF244321}">
                <p14:modId xmlns:p14="http://schemas.microsoft.com/office/powerpoint/2010/main" val="3062703764"/>
              </p:ext>
            </p:extLst>
          </p:nvPr>
        </p:nvGraphicFramePr>
        <p:xfrm>
          <a:off x="252663" y="2308860"/>
          <a:ext cx="6276566" cy="4541520"/>
        </p:xfrm>
        <a:graphic>
          <a:graphicData uri="http://schemas.openxmlformats.org/drawingml/2006/table">
            <a:tbl>
              <a:tblPr/>
              <a:tblGrid>
                <a:gridCol w="3076748">
                  <a:extLst>
                    <a:ext uri="{9D8B030D-6E8A-4147-A177-3AD203B41FA5}">
                      <a16:colId xmlns:a16="http://schemas.microsoft.com/office/drawing/2014/main" val="20000"/>
                    </a:ext>
                  </a:extLst>
                </a:gridCol>
                <a:gridCol w="3199818">
                  <a:extLst>
                    <a:ext uri="{9D8B030D-6E8A-4147-A177-3AD203B41FA5}">
                      <a16:colId xmlns:a16="http://schemas.microsoft.com/office/drawing/2014/main" val="20001"/>
                    </a:ext>
                  </a:extLst>
                </a:gridCol>
              </a:tblGrid>
              <a:tr h="1557020">
                <a:tc>
                  <a:txBody>
                    <a:bodyPr/>
                    <a:lstStyle/>
                    <a:p>
                      <a:pPr algn="ctr">
                        <a:spcBef>
                          <a:spcPts val="600"/>
                        </a:spcBef>
                        <a:spcAft>
                          <a:spcPts val="0"/>
                        </a:spcAft>
                        <a:tabLst>
                          <a:tab pos="1650365" algn="l"/>
                        </a:tabLst>
                      </a:pPr>
                      <a:endParaRPr lang="fr-FR" sz="1200" b="1" dirty="0">
                        <a:effectLst/>
                        <a:latin typeface="Arial" panose="020B0604020202020204" pitchFamily="34" charset="0"/>
                        <a:ea typeface="Times New Roman" panose="02020603050405020304" pitchFamily="18" charset="0"/>
                      </a:endParaRPr>
                    </a:p>
                    <a:p>
                      <a:pPr algn="ctr">
                        <a:spcBef>
                          <a:spcPts val="60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ASPECT / STADE / LOCALISATION  </a:t>
                      </a:r>
                      <a:endParaRPr lang="fr-FR" sz="1200" dirty="0">
                        <a:effectLst/>
                        <a:latin typeface="Arial" panose="020B0604020202020204" pitchFamily="34" charset="0"/>
                        <a:ea typeface="Times New Roman" panose="02020603050405020304" pitchFamily="18" charset="0"/>
                      </a:endParaRP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système nerveux </a:t>
                      </a:r>
                    </a:p>
                    <a:p>
                      <a:pPr marL="628650" lvl="1" indent="-171450" algn="l">
                        <a:spcAft>
                          <a:spcPts val="0"/>
                        </a:spcAft>
                        <a:buFont typeface="Calibri" panose="020F0502020204030204" pitchFamily="34" charset="0"/>
                        <a:buChar char="-"/>
                        <a:tabLst>
                          <a:tab pos="449263" algn="l"/>
                          <a:tab pos="628650" algn="l"/>
                          <a:tab pos="1619250" algn="l"/>
                        </a:tabLst>
                      </a:pPr>
                      <a:r>
                        <a:rPr lang="fr-FR" sz="1200" dirty="0">
                          <a:effectLst/>
                          <a:latin typeface="Arial" panose="020B0604020202020204" pitchFamily="34" charset="0"/>
                          <a:ea typeface="Times New Roman" panose="02020603050405020304" pitchFamily="18" charset="0"/>
                        </a:rPr>
                        <a:t>stimule l’excitabilité neuronale</a:t>
                      </a:r>
                    </a:p>
                    <a:p>
                      <a:pPr marL="628650" lvl="1" indent="-171450" algn="l">
                        <a:spcAft>
                          <a:spcPts val="0"/>
                        </a:spcAft>
                        <a:buFont typeface="Calibri" panose="020F0502020204030204" pitchFamily="34" charset="0"/>
                        <a:buChar char="-"/>
                        <a:tabLst>
                          <a:tab pos="449263" algn="l"/>
                          <a:tab pos="628650" algn="l"/>
                          <a:tab pos="1619250" algn="l"/>
                        </a:tabLst>
                      </a:pPr>
                      <a:r>
                        <a:rPr lang="fr-FR" sz="1200" dirty="0">
                          <a:effectLst/>
                          <a:latin typeface="Arial" panose="020B0604020202020204" pitchFamily="34" charset="0"/>
                          <a:ea typeface="Times New Roman" panose="02020603050405020304" pitchFamily="18" charset="0"/>
                        </a:rPr>
                        <a:t>accroit l’acuité des sens</a:t>
                      </a: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appareil digestif : hyperexcitabilité et spasmes</a:t>
                      </a: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sphère ORL</a:t>
                      </a:r>
                    </a:p>
                    <a:p>
                      <a:pPr algn="l">
                        <a:spcAft>
                          <a:spcPts val="0"/>
                        </a:spcAft>
                        <a:tabLst>
                          <a:tab pos="165036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Bef>
                          <a:spcPts val="600"/>
                        </a:spcBef>
                        <a:spcAft>
                          <a:spcPts val="0"/>
                        </a:spcAft>
                        <a:tabLst>
                          <a:tab pos="1650365" algn="l"/>
                        </a:tabLst>
                      </a:pPr>
                      <a:endParaRPr lang="fr-FR" sz="1200" b="1" dirty="0">
                        <a:effectLst/>
                        <a:latin typeface="Arial" panose="020B0604020202020204" pitchFamily="34" charset="0"/>
                        <a:ea typeface="Times New Roman" panose="02020603050405020304" pitchFamily="18" charset="0"/>
                      </a:endParaRPr>
                    </a:p>
                    <a:p>
                      <a:pPr algn="ctr">
                        <a:spcBef>
                          <a:spcPts val="60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SENSATIONS</a:t>
                      </a:r>
                      <a:endParaRPr lang="fr-FR" sz="1200" dirty="0">
                        <a:effectLst/>
                        <a:latin typeface="Arial" panose="020B0604020202020204" pitchFamily="34" charset="0"/>
                        <a:ea typeface="Times New Roman" panose="02020603050405020304" pitchFamily="18" charset="0"/>
                      </a:endParaRP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hypersensibilité à la lumière, au bruit, aux odeurs</a:t>
                      </a:r>
                      <a:r>
                        <a:rPr lang="fr-FR" sz="1100" dirty="0">
                          <a:effectLst/>
                          <a:latin typeface="Arial" panose="020B0604020202020204" pitchFamily="34" charset="0"/>
                          <a:ea typeface="Times New Roman" panose="02020603050405020304" pitchFamily="18" charset="0"/>
                          <a:cs typeface="Helv"/>
                        </a:rPr>
                        <a:t>, </a:t>
                      </a:r>
                      <a:r>
                        <a:rPr lang="fr-FR" sz="1100" b="0" dirty="0">
                          <a:effectLst/>
                          <a:latin typeface="Arial" panose="020B0604020202020204" pitchFamily="34" charset="0"/>
                          <a:ea typeface="Times New Roman" panose="02020603050405020304" pitchFamily="18" charset="0"/>
                          <a:cs typeface="Helv"/>
                        </a:rPr>
                        <a:t>…….........</a:t>
                      </a:r>
                    </a:p>
                    <a:p>
                      <a:pPr marL="85725" lvl="0" indent="-85725" algn="l">
                        <a:spcBef>
                          <a:spcPts val="600"/>
                        </a:spcBef>
                        <a:spcAft>
                          <a:spcPts val="0"/>
                        </a:spcAft>
                        <a:buFont typeface="Arial" panose="020B0604020202020204" pitchFamily="34" charset="0"/>
                        <a:buChar char="•"/>
                        <a:tabLst>
                          <a:tab pos="1650365" algn="l"/>
                          <a:tab pos="-685800" algn="l"/>
                        </a:tabLst>
                      </a:pPr>
                      <a:r>
                        <a:rPr lang="fr-FR" sz="1100" b="0" dirty="0">
                          <a:effectLst/>
                          <a:latin typeface="Arial" panose="020B0604020202020204" pitchFamily="34" charset="0"/>
                          <a:ea typeface="Times New Roman" panose="02020603050405020304" pitchFamily="18" charset="0"/>
                          <a:cs typeface="Helv"/>
                        </a:rPr>
                        <a:t>……………………………………….</a:t>
                      </a:r>
                    </a:p>
                    <a:p>
                      <a:pPr marL="85725" lvl="0" indent="-85725" algn="l">
                        <a:spcBef>
                          <a:spcPts val="600"/>
                        </a:spcBef>
                        <a:spcAft>
                          <a:spcPts val="0"/>
                        </a:spcAft>
                        <a:buFont typeface="Helv"/>
                        <a:buNone/>
                        <a:tabLst>
                          <a:tab pos="1650365" algn="l"/>
                          <a:tab pos="-685800" algn="l"/>
                        </a:tabLst>
                      </a:pPr>
                      <a:r>
                        <a:rPr lang="fr-FR" sz="1100" b="0" dirty="0">
                          <a:effectLst/>
                          <a:latin typeface="Arial" panose="020B0604020202020204" pitchFamily="34" charset="0"/>
                          <a:ea typeface="Times New Roman" panose="02020603050405020304" pitchFamily="18" charset="0"/>
                          <a:cs typeface="Helv"/>
                        </a:rPr>
                        <a:t>          ………………….</a:t>
                      </a:r>
                    </a:p>
                    <a:p>
                      <a:pPr marL="85725" lvl="0" indent="-85725" algn="l">
                        <a:spcBef>
                          <a:spcPts val="600"/>
                        </a:spcBef>
                        <a:spcAft>
                          <a:spcPts val="0"/>
                        </a:spcAft>
                        <a:buFont typeface="Arial" panose="020B0604020202020204" pitchFamily="34" charset="0"/>
                        <a:buChar char="•"/>
                        <a:tabLst>
                          <a:tab pos="1650365" algn="l"/>
                          <a:tab pos="-685800" algn="l"/>
                        </a:tabLst>
                      </a:pPr>
                      <a:r>
                        <a:rPr lang="fr-FR" sz="1100" b="0" baseline="0" dirty="0">
                          <a:effectLst/>
                          <a:latin typeface="Arial" panose="020B0604020202020204" pitchFamily="34" charset="0"/>
                          <a:ea typeface="Times New Roman" panose="02020603050405020304" pitchFamily="18" charset="0"/>
                          <a:cs typeface="Helv"/>
                        </a:rPr>
                        <a:t> ………………………………….</a:t>
                      </a:r>
                      <a:endParaRPr lang="fr-FR" sz="1100" b="0" dirty="0">
                        <a:effectLst/>
                        <a:latin typeface="Arial" panose="020B0604020202020204" pitchFamily="34" charset="0"/>
                        <a:ea typeface="Times New Roman" panose="02020603050405020304" pitchFamily="18" charset="0"/>
                        <a:cs typeface="Helv"/>
                      </a:endParaRPr>
                    </a:p>
                    <a:p>
                      <a:pPr marL="85725" lvl="0" indent="-85725" algn="l">
                        <a:spcBef>
                          <a:spcPts val="600"/>
                        </a:spcBef>
                        <a:spcAft>
                          <a:spcPts val="0"/>
                        </a:spcAft>
                        <a:buFont typeface="Arial" panose="020B0604020202020204" pitchFamily="34" charset="0"/>
                        <a:buChar char="•"/>
                        <a:tabLst>
                          <a:tab pos="1650365" algn="l"/>
                          <a:tab pos="-685800" algn="l"/>
                        </a:tabLst>
                      </a:pPr>
                      <a:r>
                        <a:rPr lang="fr-FR" sz="1200" b="0" dirty="0">
                          <a:effectLst/>
                          <a:latin typeface="Arial" panose="020B0604020202020204" pitchFamily="34" charset="0"/>
                          <a:ea typeface="Times New Roman" panose="02020603050405020304" pitchFamily="18" charset="0"/>
                          <a:cs typeface="Helv"/>
                        </a:rPr>
                        <a:t>faux besoin, impression de selle incomplète</a:t>
                      </a:r>
                    </a:p>
                    <a:p>
                      <a:pPr algn="ctr">
                        <a:spcBef>
                          <a:spcPts val="600"/>
                        </a:spcBef>
                        <a:spcAft>
                          <a:spcPts val="0"/>
                        </a:spcAft>
                        <a:tabLst>
                          <a:tab pos="1650365" algn="l"/>
                        </a:tabLst>
                      </a:pPr>
                      <a:r>
                        <a:rPr lang="fr-FR" sz="1200" i="1"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96001">
                <a:tc>
                  <a:txBody>
                    <a:bodyPr/>
                    <a:lstStyle/>
                    <a:p>
                      <a:pPr algn="ctr">
                        <a:spcAft>
                          <a:spcPts val="0"/>
                        </a:spcAft>
                        <a:tabLst>
                          <a:tab pos="165036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p>
                      <a:pPr algn="ctr">
                        <a:spcAft>
                          <a:spcPts val="0"/>
                        </a:spcAft>
                        <a:tabLst>
                          <a:tab pos="1650365" algn="l"/>
                        </a:tabLst>
                      </a:pPr>
                      <a:r>
                        <a:rPr lang="fr-FR" sz="1400" b="1" dirty="0">
                          <a:effectLst/>
                          <a:latin typeface="Arial" panose="020B0604020202020204" pitchFamily="34" charset="0"/>
                          <a:ea typeface="Times New Roman" panose="02020603050405020304" pitchFamily="18" charset="0"/>
                        </a:rPr>
                        <a:t>SIGNES CONCOMITANTS </a:t>
                      </a:r>
                      <a:endParaRPr lang="fr-FR" sz="1200" dirty="0">
                        <a:effectLst/>
                        <a:latin typeface="Arial" panose="020B0604020202020204" pitchFamily="34" charset="0"/>
                        <a:ea typeface="Times New Roman" panose="02020603050405020304" pitchFamily="18" charset="0"/>
                      </a:endParaRP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langue chargée ....……………… ……………… </a:t>
                      </a:r>
                    </a:p>
                    <a:p>
                      <a:pPr marL="85725" lvl="0" indent="-85725"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somnolence </a:t>
                      </a:r>
                      <a:r>
                        <a:rPr lang="fr-FR" sz="1200" dirty="0" err="1">
                          <a:effectLst/>
                          <a:latin typeface="Arial" panose="020B0604020202020204" pitchFamily="34" charset="0"/>
                          <a:ea typeface="Times New Roman" panose="02020603050405020304" pitchFamily="18" charset="0"/>
                          <a:cs typeface="Helv"/>
                        </a:rPr>
                        <a:t>post-prandiale</a:t>
                      </a:r>
                      <a:endParaRPr lang="fr-FR" sz="1200" dirty="0">
                        <a:effectLst/>
                        <a:latin typeface="Arial" panose="020B0604020202020204" pitchFamily="34" charset="0"/>
                        <a:ea typeface="Times New Roman" panose="02020603050405020304" pitchFamily="18" charset="0"/>
                        <a:cs typeface="Helv"/>
                      </a:endParaRPr>
                    </a:p>
                    <a:p>
                      <a:pPr marL="85725" lvl="0" indent="-85725"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spasmes antipéristaltiques</a:t>
                      </a:r>
                    </a:p>
                    <a:p>
                      <a:pPr marL="114935" algn="l">
                        <a:spcBef>
                          <a:spcPts val="300"/>
                        </a:spcBef>
                        <a:spcAft>
                          <a:spcPts val="0"/>
                        </a:spcAft>
                        <a:tabLst>
                          <a:tab pos="1650365" algn="l"/>
                          <a:tab pos="449580"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tabLst>
                          <a:tab pos="165036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p>
                      <a:pPr algn="ctr">
                        <a:spcAft>
                          <a:spcPts val="0"/>
                        </a:spcAft>
                        <a:tabLst>
                          <a:tab pos="1650365" algn="l"/>
                        </a:tabLst>
                      </a:pPr>
                      <a:r>
                        <a:rPr lang="fr-FR" sz="1400" b="1" dirty="0">
                          <a:effectLst/>
                          <a:latin typeface="Arial" panose="020B0604020202020204" pitchFamily="34" charset="0"/>
                          <a:ea typeface="Times New Roman" panose="02020603050405020304" pitchFamily="18" charset="0"/>
                        </a:rPr>
                        <a:t>MODALITÉS</a:t>
                      </a:r>
                      <a:endParaRPr lang="fr-FR" sz="1100" dirty="0">
                        <a:effectLst/>
                        <a:latin typeface="Arial" panose="020B0604020202020204" pitchFamily="34" charset="0"/>
                        <a:ea typeface="Times New Roman" panose="02020603050405020304" pitchFamily="18" charset="0"/>
                      </a:endParaRPr>
                    </a:p>
                    <a:p>
                      <a:pPr algn="l">
                        <a:spcAft>
                          <a:spcPts val="0"/>
                        </a:spcAft>
                        <a:tabLst>
                          <a:tab pos="1650365" algn="l"/>
                        </a:tabLst>
                      </a:pPr>
                      <a:r>
                        <a:rPr lang="fr-FR" sz="1200" u="sng" dirty="0">
                          <a:effectLst/>
                          <a:latin typeface="Arial" panose="020B0604020202020204" pitchFamily="34" charset="0"/>
                          <a:ea typeface="Times New Roman" panose="02020603050405020304" pitchFamily="18" charset="0"/>
                        </a:rPr>
                        <a:t>Aggravation </a:t>
                      </a:r>
                      <a:endParaRPr lang="fr-FR" sz="1200" dirty="0">
                        <a:effectLst/>
                        <a:latin typeface="Arial" panose="020B0604020202020204" pitchFamily="34" charset="0"/>
                        <a:ea typeface="Times New Roman" panose="02020603050405020304" pitchFamily="18" charset="0"/>
                      </a:endParaRPr>
                    </a:p>
                    <a:p>
                      <a:pPr marL="180975" lvl="0" indent="-92075" algn="l">
                        <a:lnSpc>
                          <a:spcPct val="100000"/>
                        </a:lnSpc>
                        <a:spcBef>
                          <a:spcPts val="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a:t>
                      </a:r>
                    </a:p>
                    <a:p>
                      <a:pPr marL="180975" lvl="0" indent="-92075" algn="l">
                        <a:lnSpc>
                          <a:spcPct val="100000"/>
                        </a:lnSpc>
                        <a:spcBef>
                          <a:spcPts val="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a:t>
                      </a:r>
                    </a:p>
                    <a:p>
                      <a:pPr marL="180975" lvl="0" indent="-92075" algn="l">
                        <a:lnSpc>
                          <a:spcPct val="100000"/>
                        </a:lnSpc>
                        <a:spcBef>
                          <a:spcPts val="0"/>
                        </a:spcBef>
                        <a:spcAft>
                          <a:spcPts val="0"/>
                        </a:spcAft>
                        <a:buFont typeface="Calibri" panose="020F0502020204030204" pitchFamily="34" charset="0"/>
                        <a:buChar char="-"/>
                      </a:pPr>
                      <a:r>
                        <a:rPr lang="fr-FR"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p>
                    <a:p>
                      <a:pPr marL="180975" lvl="0" indent="-92075" algn="l">
                        <a:lnSpc>
                          <a:spcPct val="100000"/>
                        </a:lnSpc>
                        <a:spcBef>
                          <a:spcPts val="0"/>
                        </a:spcBef>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par les excitants (alcool, café, tabac), les épices</a:t>
                      </a:r>
                      <a:endParaRPr lang="fr-FR"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tabLst>
                          <a:tab pos="1650365" algn="l"/>
                        </a:tabLst>
                      </a:pPr>
                      <a:r>
                        <a:rPr lang="fr-FR" sz="8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p>
                      <a:pPr algn="l">
                        <a:spcAft>
                          <a:spcPts val="0"/>
                        </a:spcAft>
                        <a:tabLst>
                          <a:tab pos="1650365" algn="l"/>
                        </a:tabLst>
                      </a:pPr>
                      <a:r>
                        <a:rPr lang="fr-FR" sz="1200" u="sng" dirty="0">
                          <a:effectLst/>
                          <a:latin typeface="Arial" panose="020B0604020202020204" pitchFamily="34" charset="0"/>
                          <a:ea typeface="Times New Roman" panose="02020603050405020304" pitchFamily="18" charset="0"/>
                        </a:rPr>
                        <a:t>Amélioration </a:t>
                      </a:r>
                      <a:endParaRPr lang="fr-FR" sz="1200" dirty="0">
                        <a:effectLst/>
                        <a:latin typeface="Arial" panose="020B0604020202020204" pitchFamily="34" charset="0"/>
                        <a:ea typeface="Times New Roman" panose="02020603050405020304" pitchFamily="18" charset="0"/>
                      </a:endParaRPr>
                    </a:p>
                    <a:p>
                      <a:pPr marL="180975" lvl="0" indent="-92075" algn="l">
                        <a:spcAft>
                          <a:spcPts val="0"/>
                        </a:spcAft>
                        <a:buFont typeface="Calibri" panose="020F0502020204030204" pitchFamily="34" charset="0"/>
                        <a:buChar char="-"/>
                        <a:tabLst>
                          <a:tab pos="1650365" algn="l"/>
                          <a:tab pos="314325" algn="l"/>
                        </a:tabLst>
                      </a:pPr>
                      <a:r>
                        <a:rPr lang="fr-FR" sz="1200" b="0" dirty="0">
                          <a:effectLst/>
                          <a:latin typeface="Arial" panose="020B0604020202020204" pitchFamily="34" charset="0"/>
                          <a:ea typeface="Times New Roman" panose="02020603050405020304" pitchFamily="18" charset="0"/>
                        </a:rPr>
                        <a:t>………………………………..</a:t>
                      </a:r>
                    </a:p>
                    <a:p>
                      <a:pPr marL="180975" lvl="0" indent="-92075" algn="l">
                        <a:spcAft>
                          <a:spcPts val="0"/>
                        </a:spcAft>
                        <a:buFont typeface="Calibri" panose="020F0502020204030204" pitchFamily="34" charset="0"/>
                        <a:buChar char="-"/>
                        <a:tabLst>
                          <a:tab pos="1650365" algn="l"/>
                          <a:tab pos="314325" algn="l"/>
                        </a:tabLst>
                      </a:pPr>
                      <a:r>
                        <a:rPr lang="fr-FR" sz="1200" b="0" dirty="0">
                          <a:effectLst/>
                          <a:latin typeface="Arial" panose="020B0604020202020204" pitchFamily="34" charset="0"/>
                          <a:ea typeface="Times New Roman" panose="02020603050405020304" pitchFamily="18" charset="0"/>
                        </a:rPr>
                        <a:t>par les vomissements </a:t>
                      </a:r>
                    </a:p>
                    <a:p>
                      <a:pPr marL="457200" algn="l">
                        <a:spcAft>
                          <a:spcPts val="0"/>
                        </a:spcAft>
                        <a:tabLst>
                          <a:tab pos="1650365" algn="l"/>
                          <a:tab pos="314325" algn="l"/>
                        </a:tabLst>
                      </a:pPr>
                      <a:r>
                        <a:rPr lang="fr-FR" sz="1200"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Rectangle 9"/>
          <p:cNvSpPr>
            <a:spLocks noChangeArrowheads="1"/>
          </p:cNvSpPr>
          <p:nvPr/>
        </p:nvSpPr>
        <p:spPr bwMode="auto">
          <a:xfrm>
            <a:off x="3181350" y="1878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pSp>
        <p:nvGrpSpPr>
          <p:cNvPr id="14" name="Group 6"/>
          <p:cNvGrpSpPr>
            <a:grpSpLocks/>
          </p:cNvGrpSpPr>
          <p:nvPr/>
        </p:nvGrpSpPr>
        <p:grpSpPr bwMode="auto">
          <a:xfrm>
            <a:off x="252663" y="1040882"/>
            <a:ext cx="6276566" cy="1254499"/>
            <a:chOff x="1258" y="3978"/>
            <a:chExt cx="9231" cy="1629"/>
          </a:xfrm>
        </p:grpSpPr>
        <p:sp>
          <p:nvSpPr>
            <p:cNvPr id="15" name="Line 8"/>
            <p:cNvSpPr>
              <a:spLocks noChangeShapeType="1"/>
            </p:cNvSpPr>
            <p:nvPr/>
          </p:nvSpPr>
          <p:spPr bwMode="auto">
            <a:xfrm flipV="1">
              <a:off x="1258" y="3978"/>
              <a:ext cx="4706"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Line 7"/>
            <p:cNvSpPr>
              <a:spLocks noChangeShapeType="1"/>
            </p:cNvSpPr>
            <p:nvPr/>
          </p:nvSpPr>
          <p:spPr bwMode="auto">
            <a:xfrm flipH="1" flipV="1">
              <a:off x="5964" y="3978"/>
              <a:ext cx="4525"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7" name="Rectangle 10"/>
          <p:cNvSpPr>
            <a:spLocks noChangeArrowheads="1"/>
          </p:cNvSpPr>
          <p:nvPr/>
        </p:nvSpPr>
        <p:spPr bwMode="auto">
          <a:xfrm>
            <a:off x="1259536" y="1215139"/>
            <a:ext cx="4357396"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314325" algn="l"/>
                <a:tab pos="1651000" algn="l"/>
              </a:tabLst>
              <a:defRPr>
                <a:solidFill>
                  <a:schemeClr val="tx1"/>
                </a:solidFill>
                <a:latin typeface="Arial" panose="020B0604020202020204" pitchFamily="34" charset="0"/>
              </a:defRPr>
            </a:lvl1pPr>
            <a:lvl2pPr>
              <a:tabLst>
                <a:tab pos="314325" algn="l"/>
                <a:tab pos="1651000" algn="l"/>
              </a:tabLst>
              <a:defRPr>
                <a:solidFill>
                  <a:schemeClr val="tx1"/>
                </a:solidFill>
                <a:latin typeface="Arial" panose="020B0604020202020204" pitchFamily="34" charset="0"/>
              </a:defRPr>
            </a:lvl2pPr>
            <a:lvl3pPr>
              <a:tabLst>
                <a:tab pos="314325" algn="l"/>
                <a:tab pos="1651000" algn="l"/>
              </a:tabLst>
              <a:defRPr>
                <a:solidFill>
                  <a:schemeClr val="tx1"/>
                </a:solidFill>
                <a:latin typeface="Arial" panose="020B0604020202020204" pitchFamily="34" charset="0"/>
              </a:defRPr>
            </a:lvl3pPr>
            <a:lvl4pPr>
              <a:tabLst>
                <a:tab pos="314325" algn="l"/>
                <a:tab pos="1651000" algn="l"/>
              </a:tabLst>
              <a:defRPr>
                <a:solidFill>
                  <a:schemeClr val="tx1"/>
                </a:solidFill>
                <a:latin typeface="Arial" panose="020B0604020202020204" pitchFamily="34" charset="0"/>
              </a:defRPr>
            </a:lvl4pPr>
            <a:lvl5pPr>
              <a:tabLst>
                <a:tab pos="314325" algn="l"/>
                <a:tab pos="1651000" algn="l"/>
              </a:tabLst>
              <a:defRPr>
                <a:solidFill>
                  <a:schemeClr val="tx1"/>
                </a:solidFill>
                <a:latin typeface="Arial" panose="020B0604020202020204" pitchFamily="34" charset="0"/>
              </a:defRPr>
            </a:lvl5pPr>
            <a:lvl6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6pPr>
            <a:lvl7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7pPr>
            <a:lvl8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8pPr>
            <a:lvl9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r>
              <a:rPr kumimoji="0" lang="fr-FR" altLang="fr-FR"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ÉTIOLOGIE</a:t>
            </a:r>
            <a:endParaRPr kumimoji="0" lang="fr-FR" altLang="fr-FR"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endParaRPr kumimoji="0" lang="fr-FR" altLang="fr-FR"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endParaRPr kumimoji="0" lang="fr-FR" altLang="fr-FR" sz="800" b="0" i="0" u="none" strike="noStrike" cap="none" normalizeH="0" baseline="0" dirty="0">
              <a:ln>
                <a:noFill/>
              </a:ln>
              <a:solidFill>
                <a:schemeClr val="tx1"/>
              </a:solidFill>
              <a:effectLst/>
            </a:endParaRPr>
          </a:p>
          <a:p>
            <a:pPr algn="ctr"/>
            <a:r>
              <a:rPr lang="fr-FR" altLang="fr-FR" sz="1100" dirty="0">
                <a:ea typeface="Times New Roman" panose="02020603050405020304" pitchFamily="18"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8" name="Rectangle 17"/>
          <p:cNvSpPr/>
          <p:nvPr/>
        </p:nvSpPr>
        <p:spPr>
          <a:xfrm>
            <a:off x="6463004" y="1437679"/>
            <a:ext cx="6096000" cy="738664"/>
          </a:xfrm>
          <a:prstGeom prst="rect">
            <a:avLst/>
          </a:prstGeom>
        </p:spPr>
        <p:txBody>
          <a:bodyPr>
            <a:spAutoFit/>
          </a:bodyPr>
          <a:lstStyle/>
          <a:p>
            <a:pPr algn="ctr">
              <a:spcAft>
                <a:spcPts val="0"/>
              </a:spcAft>
              <a:tabLst>
                <a:tab pos="1650365" algn="l"/>
              </a:tabLst>
            </a:pPr>
            <a:r>
              <a:rPr lang="fr-FR" sz="2800" b="1" dirty="0">
                <a:solidFill>
                  <a:srgbClr val="000099"/>
                </a:solidFill>
                <a:ea typeface="Times New Roman" panose="02020603050405020304" pitchFamily="18" charset="0"/>
              </a:rPr>
              <a:t>NUX VOMICA</a:t>
            </a:r>
            <a:r>
              <a:rPr lang="fr-FR" b="1" dirty="0">
                <a:ea typeface="Times New Roman" panose="02020603050405020304" pitchFamily="18" charset="0"/>
              </a:rPr>
              <a:t> </a:t>
            </a:r>
            <a:endParaRPr lang="fr-FR" sz="1200" dirty="0">
              <a:ea typeface="Times New Roman" panose="02020603050405020304" pitchFamily="18" charset="0"/>
            </a:endParaRPr>
          </a:p>
          <a:p>
            <a:pPr algn="ctr">
              <a:spcAft>
                <a:spcPts val="0"/>
              </a:spcAft>
              <a:tabLst>
                <a:tab pos="1650365" algn="l"/>
              </a:tabLst>
            </a:pPr>
            <a:r>
              <a:rPr lang="fr-FR" sz="1400" b="1" u="sng" dirty="0">
                <a:ea typeface="Times New Roman" panose="02020603050405020304" pitchFamily="18" charset="0"/>
              </a:rPr>
              <a:t>Mots clés</a:t>
            </a:r>
            <a:r>
              <a:rPr lang="fr-FR" sz="1400" b="1" dirty="0">
                <a:ea typeface="Times New Roman" panose="02020603050405020304" pitchFamily="18" charset="0"/>
              </a:rPr>
              <a:t> : hyperexcitabilité, spasmes et irritabilité</a:t>
            </a:r>
            <a:endParaRPr lang="fr-FR" sz="1400" dirty="0">
              <a:ea typeface="Times New Roman" panose="02020603050405020304" pitchFamily="18" charset="0"/>
            </a:endParaRPr>
          </a:p>
        </p:txBody>
      </p:sp>
      <p:sp>
        <p:nvSpPr>
          <p:cNvPr id="19" name="Rectangle 18"/>
          <p:cNvSpPr/>
          <p:nvPr/>
        </p:nvSpPr>
        <p:spPr>
          <a:xfrm>
            <a:off x="6985517" y="2970792"/>
            <a:ext cx="5069633" cy="3532249"/>
          </a:xfrm>
          <a:prstGeom prst="rect">
            <a:avLst/>
          </a:prstGeom>
        </p:spPr>
        <p:txBody>
          <a:bodyPr wrap="square">
            <a:spAutoFit/>
          </a:bodyPr>
          <a:lstStyle/>
          <a:p>
            <a:pPr>
              <a:spcAft>
                <a:spcPts val="0"/>
              </a:spcAft>
              <a:tabLst>
                <a:tab pos="1650365" algn="l"/>
              </a:tabLst>
            </a:pPr>
            <a:r>
              <a:rPr lang="fr-FR" b="1" dirty="0">
                <a:ea typeface="Times New Roman" panose="02020603050405020304" pitchFamily="18" charset="0"/>
              </a:rPr>
              <a:t>Principales indications</a:t>
            </a:r>
          </a:p>
          <a:p>
            <a:pPr>
              <a:spcAft>
                <a:spcPts val="0"/>
              </a:spcAft>
              <a:tabLst>
                <a:tab pos="1650365" algn="l"/>
              </a:tabLst>
            </a:pPr>
            <a:endParaRPr lang="fr-FR" sz="1100" dirty="0">
              <a:ea typeface="Times New Roman" panose="02020603050405020304" pitchFamily="18" charset="0"/>
            </a:endParaRPr>
          </a:p>
          <a:p>
            <a:pPr marL="180975" lvl="0" indent="-180975">
              <a:spcBef>
                <a:spcPts val="0"/>
              </a:spcBef>
              <a:spcAft>
                <a:spcPts val="1000"/>
              </a:spcAft>
              <a:buFont typeface="Wingdings" panose="05000000000000000000" pitchFamily="2" charset="2"/>
              <a:buChar char=""/>
              <a:tabLst>
                <a:tab pos="228600" algn="l"/>
              </a:tabLst>
            </a:pPr>
            <a:r>
              <a:rPr lang="fr-FR" sz="1200" b="1" dirty="0">
                <a:ea typeface="Times New Roman" panose="02020603050405020304" pitchFamily="18" charset="0"/>
                <a:cs typeface="Helv"/>
              </a:rPr>
              <a:t>Troubles du comportement </a:t>
            </a:r>
            <a:r>
              <a:rPr lang="fr-FR" sz="1200" dirty="0">
                <a:ea typeface="Times New Roman" panose="02020603050405020304" pitchFamily="18" charset="0"/>
                <a:cs typeface="Helv"/>
              </a:rPr>
              <a:t>: </a:t>
            </a:r>
            <a:endParaRPr lang="fr-FR" sz="1200" dirty="0">
              <a:latin typeface="Calibri" panose="020F0502020204030204" pitchFamily="34" charset="0"/>
              <a:ea typeface="Times New Roman" panose="02020603050405020304" pitchFamily="18" charset="0"/>
              <a:cs typeface="Helv"/>
            </a:endParaRPr>
          </a:p>
          <a:p>
            <a:pPr marL="628650" lvl="1" indent="-171450">
              <a:spcBef>
                <a:spcPts val="0"/>
              </a:spcBef>
              <a:spcAft>
                <a:spcPts val="0"/>
              </a:spcAft>
              <a:buFont typeface="Symbol" panose="05050102010706020507" pitchFamily="18" charset="2"/>
              <a:buChar char=""/>
              <a:tabLst>
                <a:tab pos="542925" algn="l"/>
                <a:tab pos="685800" algn="l"/>
              </a:tabLst>
            </a:pPr>
            <a:r>
              <a:rPr lang="fr-FR" sz="1200" dirty="0">
                <a:ea typeface="Times New Roman" panose="02020603050405020304" pitchFamily="18" charset="0"/>
                <a:cs typeface="Times New Roman" panose="02020603050405020304" pitchFamily="18" charset="0"/>
              </a:rPr>
              <a:t>anxiété avec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spcBef>
                <a:spcPts val="0"/>
              </a:spcBef>
              <a:spcAft>
                <a:spcPts val="0"/>
              </a:spcAft>
              <a:buFont typeface="Symbol" panose="05050102010706020507" pitchFamily="18" charset="2"/>
              <a:buChar char=""/>
              <a:tabLst>
                <a:tab pos="542925" algn="l"/>
                <a:tab pos="685800" algn="l"/>
              </a:tabLst>
            </a:pPr>
            <a:r>
              <a:rPr lang="fr-FR" sz="1200" dirty="0">
                <a:ea typeface="Times New Roman" panose="02020603050405020304" pitchFamily="18" charset="0"/>
                <a:cs typeface="Times New Roman" panose="02020603050405020304" pitchFamily="18" charset="0"/>
              </a:rPr>
              <a:t>difficultés d’endormissement puis ………………………………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nSpc>
                <a:spcPct val="115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Troubles digestifs</a:t>
            </a:r>
            <a:r>
              <a:rPr lang="fr-FR" sz="1200" dirty="0">
                <a:ea typeface="Times New Roman" panose="02020603050405020304" pitchFamily="18" charset="0"/>
                <a:cs typeface="Helv"/>
              </a:rPr>
              <a:t> : </a:t>
            </a:r>
            <a:endParaRPr lang="fr-FR" sz="1200" dirty="0">
              <a:latin typeface="Calibri" panose="020F0502020204030204" pitchFamily="34" charset="0"/>
              <a:ea typeface="Times New Roman" panose="02020603050405020304" pitchFamily="18" charset="0"/>
              <a:cs typeface="Helv"/>
            </a:endParaRPr>
          </a:p>
          <a:p>
            <a:pPr marL="628650" lvl="1" indent="-1714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dyspepsie (nausées soulagées par …………………..……, constipation avec besoins inefficaces, somnolence </a:t>
            </a:r>
            <a:r>
              <a:rPr lang="fr-FR" sz="1200" dirty="0" err="1">
                <a:ea typeface="Times New Roman" panose="02020603050405020304" pitchFamily="18" charset="0"/>
                <a:cs typeface="Times New Roman" panose="02020603050405020304" pitchFamily="18" charset="0"/>
              </a:rPr>
              <a:t>post-prandiale</a:t>
            </a:r>
            <a:r>
              <a:rPr lang="fr-FR" sz="1200" dirty="0">
                <a:ea typeface="Times New Roman" panose="02020603050405020304" pitchFamily="18" charset="0"/>
                <a:cs typeface="Times New Roman" panose="02020603050405020304" pitchFamily="18" charset="0"/>
              </a:rPr>
              <a:t>…)</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hémorroïdes prurigineuses,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lourdeur digestive suite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nSpc>
                <a:spcPct val="115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Troubles ORL</a:t>
            </a:r>
            <a:r>
              <a:rPr lang="fr-FR" sz="1200" dirty="0">
                <a:ea typeface="Times New Roman" panose="02020603050405020304" pitchFamily="18" charset="0"/>
                <a:cs typeface="Helv"/>
              </a:rPr>
              <a:t> : rhume et rhinite après un refroidissement</a:t>
            </a:r>
            <a:r>
              <a:rPr lang="fr-FR" sz="1100" dirty="0">
                <a:ea typeface="Times New Roman" panose="02020603050405020304" pitchFamily="18" charset="0"/>
                <a:cs typeface="Helv"/>
              </a:rPr>
              <a:t>, </a:t>
            </a:r>
          </a:p>
          <a:p>
            <a:pPr marL="180975" lvl="0" indent="-180975">
              <a:lnSpc>
                <a:spcPct val="115000"/>
              </a:lnSpc>
              <a:spcBef>
                <a:spcPts val="0"/>
              </a:spcBef>
              <a:spcAft>
                <a:spcPts val="0"/>
              </a:spcAft>
              <a:tabLst>
                <a:tab pos="228600" algn="l"/>
              </a:tabLst>
            </a:pPr>
            <a:r>
              <a:rPr lang="fr-FR" sz="1200" dirty="0">
                <a:ea typeface="Times New Roman" panose="02020603050405020304" pitchFamily="18" charset="0"/>
                <a:cs typeface="Helv"/>
              </a:rPr>
              <a:t>	avec </a:t>
            </a:r>
            <a:r>
              <a:rPr lang="fr-FR" sz="1100" dirty="0">
                <a:ea typeface="Times New Roman" panose="02020603050405020304" pitchFamily="18" charset="0"/>
                <a:cs typeface="Helv"/>
              </a:rPr>
              <a:t>……………………………</a:t>
            </a:r>
            <a:endParaRPr lang="fr-FR" sz="1100" dirty="0">
              <a:latin typeface="Calibri" panose="020F0502020204030204" pitchFamily="34" charset="0"/>
              <a:ea typeface="Times New Roman" panose="02020603050405020304" pitchFamily="18" charset="0"/>
              <a:cs typeface="Helv"/>
            </a:endParaRPr>
          </a:p>
          <a:p>
            <a:pPr marL="457200">
              <a:lnSpc>
                <a:spcPct val="115000"/>
              </a:lnSpc>
              <a:spcBef>
                <a:spcPts val="600"/>
              </a:spcBef>
              <a:spcAft>
                <a:spcPts val="0"/>
              </a:spcAft>
            </a:pPr>
            <a:r>
              <a:rPr lang="fr-FR" sz="1200" dirty="0">
                <a:latin typeface="Calibri" panose="020F0502020204030204" pitchFamily="34" charset="0"/>
                <a:ea typeface="Times New Roman" panose="02020603050405020304" pitchFamily="18" charset="0"/>
                <a:cs typeface="Times New Roman" panose="02020603050405020304" pitchFamily="18" charset="0"/>
              </a:rPr>
              <a:t> </a:t>
            </a:r>
            <a:endParaRPr lang="fr-FR"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224580" y="1700663"/>
            <a:ext cx="6096000" cy="523220"/>
          </a:xfrm>
          <a:prstGeom prst="rect">
            <a:avLst/>
          </a:prstGeom>
        </p:spPr>
        <p:txBody>
          <a:bodyPr>
            <a:spAutoFit/>
          </a:bodyPr>
          <a:lstStyle/>
          <a:p>
            <a:pPr lvl="0" algn="ctr">
              <a:tabLst>
                <a:tab pos="314325" algn="l"/>
                <a:tab pos="1651000" algn="l"/>
              </a:tabLst>
            </a:pPr>
            <a:r>
              <a:rPr lang="fr-FR" altLang="fr-FR" sz="1400" b="1" dirty="0">
                <a:solidFill>
                  <a:srgbClr val="000099"/>
                </a:solidFill>
                <a:ea typeface="Times New Roman" panose="02020603050405020304" pitchFamily="18" charset="0"/>
                <a:cs typeface="Arial" panose="020B0604020202020204" pitchFamily="34" charset="0"/>
              </a:rPr>
              <a:t>Suite de surmenage, soucis professionnels</a:t>
            </a:r>
            <a:endParaRPr lang="fr-FR" altLang="fr-FR" sz="1400" b="1" dirty="0">
              <a:solidFill>
                <a:srgbClr val="000099"/>
              </a:solidFill>
            </a:endParaRPr>
          </a:p>
          <a:p>
            <a:pPr lvl="0" algn="ctr">
              <a:tabLst>
                <a:tab pos="314325" algn="l"/>
                <a:tab pos="1651000" algn="l"/>
              </a:tabLst>
            </a:pPr>
            <a:r>
              <a:rPr lang="fr-FR" altLang="fr-FR" sz="1400" b="1" dirty="0">
                <a:solidFill>
                  <a:srgbClr val="000099"/>
                </a:solidFill>
                <a:ea typeface="Times New Roman" panose="02020603050405020304" pitchFamily="18" charset="0"/>
                <a:cs typeface="Arial" panose="020B0604020202020204" pitchFamily="34" charset="0"/>
              </a:rPr>
              <a:t>	Suite d’abus d’excitants (café, alcool, tabac), de bonne chère</a:t>
            </a:r>
            <a:endParaRPr lang="fr-FR" altLang="fr-FR" sz="1400" b="1" dirty="0">
              <a:solidFill>
                <a:srgbClr val="000099"/>
              </a:solidFill>
            </a:endParaRPr>
          </a:p>
        </p:txBody>
      </p:sp>
      <p:sp>
        <p:nvSpPr>
          <p:cNvPr id="4" name="Rectangle 3"/>
          <p:cNvSpPr/>
          <p:nvPr/>
        </p:nvSpPr>
        <p:spPr>
          <a:xfrm>
            <a:off x="1391831" y="4870980"/>
            <a:ext cx="1337226"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dans la partie</a:t>
            </a:r>
          </a:p>
        </p:txBody>
      </p:sp>
      <p:sp>
        <p:nvSpPr>
          <p:cNvPr id="6" name="Rectangle 5"/>
          <p:cNvSpPr/>
          <p:nvPr/>
        </p:nvSpPr>
        <p:spPr>
          <a:xfrm>
            <a:off x="332884" y="5055950"/>
            <a:ext cx="1159292"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Helv"/>
              </a:rPr>
              <a:t>postérieure</a:t>
            </a:r>
            <a:endParaRPr lang="fr-FR" sz="1400" dirty="0"/>
          </a:p>
        </p:txBody>
      </p:sp>
      <p:sp>
        <p:nvSpPr>
          <p:cNvPr id="7" name="Rectangle 6"/>
          <p:cNvSpPr/>
          <p:nvPr/>
        </p:nvSpPr>
        <p:spPr>
          <a:xfrm>
            <a:off x="3904168" y="2977230"/>
            <a:ext cx="840295"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au froid</a:t>
            </a:r>
          </a:p>
        </p:txBody>
      </p:sp>
      <p:sp>
        <p:nvSpPr>
          <p:cNvPr id="8" name="Rectangle 7"/>
          <p:cNvSpPr/>
          <p:nvPr/>
        </p:nvSpPr>
        <p:spPr>
          <a:xfrm>
            <a:off x="3390946" y="3223438"/>
            <a:ext cx="2751074"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malaise stomacal 1 à 2 heures</a:t>
            </a:r>
          </a:p>
        </p:txBody>
      </p:sp>
      <p:sp>
        <p:nvSpPr>
          <p:cNvPr id="9" name="Rectangle 8"/>
          <p:cNvSpPr/>
          <p:nvPr/>
        </p:nvSpPr>
        <p:spPr>
          <a:xfrm>
            <a:off x="3389296" y="3461764"/>
            <a:ext cx="1537600"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 après les repas</a:t>
            </a:r>
          </a:p>
        </p:txBody>
      </p:sp>
      <p:sp>
        <p:nvSpPr>
          <p:cNvPr id="10" name="Rectangle 9"/>
          <p:cNvSpPr/>
          <p:nvPr/>
        </p:nvSpPr>
        <p:spPr>
          <a:xfrm>
            <a:off x="3390946" y="3703410"/>
            <a:ext cx="2509020"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somnolence </a:t>
            </a:r>
            <a:r>
              <a:rPr lang="fr-FR" sz="1400" b="1" dirty="0" err="1">
                <a:solidFill>
                  <a:srgbClr val="000099"/>
                </a:solidFill>
                <a:ea typeface="Times New Roman" panose="02020603050405020304" pitchFamily="18" charset="0"/>
                <a:cs typeface="Helv"/>
              </a:rPr>
              <a:t>post-prandiale</a:t>
            </a:r>
            <a:endParaRPr lang="fr-FR" sz="1400" b="1" dirty="0">
              <a:solidFill>
                <a:srgbClr val="000099"/>
              </a:solidFill>
              <a:ea typeface="Times New Roman" panose="02020603050405020304" pitchFamily="18" charset="0"/>
              <a:cs typeface="Helv"/>
            </a:endParaRPr>
          </a:p>
        </p:txBody>
      </p:sp>
      <p:sp>
        <p:nvSpPr>
          <p:cNvPr id="11" name="Rectangle 10"/>
          <p:cNvSpPr/>
          <p:nvPr/>
        </p:nvSpPr>
        <p:spPr>
          <a:xfrm>
            <a:off x="3405215" y="4998167"/>
            <a:ext cx="1776448" cy="307777"/>
          </a:xfrm>
          <a:prstGeom prst="rect">
            <a:avLst/>
          </a:prstGeom>
        </p:spPr>
        <p:txBody>
          <a:bodyPr wrap="none">
            <a:spAutoFit/>
          </a:bodyPr>
          <a:lstStyle/>
          <a:p>
            <a:pPr marL="89100" lvl="0">
              <a:spcBef>
                <a:spcPts val="0"/>
              </a:spcBef>
              <a:spcAft>
                <a:spcPts val="0"/>
              </a:spcAft>
            </a:pPr>
            <a:r>
              <a:rPr lang="fr-FR" sz="1400" b="1" dirty="0">
                <a:solidFill>
                  <a:srgbClr val="000099"/>
                </a:solidFill>
                <a:ea typeface="Times New Roman" panose="02020603050405020304" pitchFamily="18" charset="0"/>
                <a:cs typeface="Times New Roman" panose="02020603050405020304" pitchFamily="18" charset="0"/>
              </a:rPr>
              <a:t>le matin au réveil,</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Rectangle 19"/>
          <p:cNvSpPr/>
          <p:nvPr/>
        </p:nvSpPr>
        <p:spPr>
          <a:xfrm>
            <a:off x="3381955" y="5169909"/>
            <a:ext cx="1677062" cy="307777"/>
          </a:xfrm>
          <a:prstGeom prst="rect">
            <a:avLst/>
          </a:prstGeom>
        </p:spPr>
        <p:txBody>
          <a:bodyPr wrap="none">
            <a:spAutoFit/>
          </a:bodyPr>
          <a:lstStyle/>
          <a:p>
            <a:pPr marL="89100" lvl="0">
              <a:spcBef>
                <a:spcPts val="0"/>
              </a:spcBef>
              <a:spcAft>
                <a:spcPts val="0"/>
              </a:spcAft>
            </a:pPr>
            <a:r>
              <a:rPr lang="fr-FR" sz="1400" b="1" dirty="0">
                <a:solidFill>
                  <a:srgbClr val="000099"/>
                </a:solidFill>
                <a:ea typeface="Times New Roman" panose="02020603050405020304" pitchFamily="18" charset="0"/>
                <a:cs typeface="Times New Roman" panose="02020603050405020304" pitchFamily="18" charset="0"/>
              </a:rPr>
              <a:t>après les repas, </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Rectangle 20"/>
          <p:cNvSpPr/>
          <p:nvPr/>
        </p:nvSpPr>
        <p:spPr>
          <a:xfrm>
            <a:off x="3381955" y="5353683"/>
            <a:ext cx="2938625" cy="307777"/>
          </a:xfrm>
          <a:prstGeom prst="rect">
            <a:avLst/>
          </a:prstGeom>
        </p:spPr>
        <p:txBody>
          <a:bodyPr wrap="none">
            <a:spAutoFit/>
          </a:bodyPr>
          <a:lstStyle/>
          <a:p>
            <a:pPr marL="89100" lvl="0">
              <a:spcBef>
                <a:spcPts val="0"/>
              </a:spcBef>
              <a:spcAft>
                <a:spcPts val="0"/>
              </a:spcAft>
            </a:pPr>
            <a:r>
              <a:rPr lang="fr-FR" sz="1400" b="1" dirty="0">
                <a:solidFill>
                  <a:srgbClr val="000099"/>
                </a:solidFill>
                <a:ea typeface="Times New Roman" panose="02020603050405020304" pitchFamily="18" charset="0"/>
                <a:cs typeface="Times New Roman" panose="02020603050405020304" pitchFamily="18" charset="0"/>
              </a:rPr>
              <a:t>par le froid et les courants d’air</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Rectangle 21"/>
          <p:cNvSpPr/>
          <p:nvPr/>
        </p:nvSpPr>
        <p:spPr>
          <a:xfrm>
            <a:off x="3472544" y="6205186"/>
            <a:ext cx="2204450" cy="307777"/>
          </a:xfrm>
          <a:prstGeom prst="rect">
            <a:avLst/>
          </a:prstGeom>
        </p:spPr>
        <p:txBody>
          <a:bodyPr wrap="none">
            <a:spAutoFit/>
          </a:bodyPr>
          <a:lstStyle/>
          <a:p>
            <a:pPr lvl="0">
              <a:spcAft>
                <a:spcPts val="0"/>
              </a:spcAft>
              <a:tabLst>
                <a:tab pos="1650365" algn="l"/>
                <a:tab pos="314325" algn="l"/>
              </a:tabLst>
            </a:pPr>
            <a:r>
              <a:rPr lang="fr-FR" sz="1400" b="1" dirty="0">
                <a:solidFill>
                  <a:srgbClr val="000099"/>
                </a:solidFill>
                <a:ea typeface="Times New Roman" panose="02020603050405020304" pitchFamily="18" charset="0"/>
              </a:rPr>
              <a:t>après un court sommeil</a:t>
            </a:r>
          </a:p>
        </p:txBody>
      </p:sp>
      <p:sp>
        <p:nvSpPr>
          <p:cNvPr id="23" name="Rectangle 22"/>
          <p:cNvSpPr/>
          <p:nvPr/>
        </p:nvSpPr>
        <p:spPr>
          <a:xfrm>
            <a:off x="8084399" y="3644858"/>
            <a:ext cx="3122971"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irritabilité, colère, agressivité</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Rectangle 23"/>
          <p:cNvSpPr/>
          <p:nvPr/>
        </p:nvSpPr>
        <p:spPr>
          <a:xfrm>
            <a:off x="9460959" y="3839369"/>
            <a:ext cx="3160174" cy="307777"/>
          </a:xfrm>
          <a:prstGeom prst="rect">
            <a:avLst/>
          </a:prstGeom>
        </p:spPr>
        <p:txBody>
          <a:bodyPr wrap="squar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réveil vers 3h du matin</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5" name="Rectangle 24"/>
          <p:cNvSpPr/>
          <p:nvPr/>
        </p:nvSpPr>
        <p:spPr>
          <a:xfrm>
            <a:off x="7036334" y="4033745"/>
            <a:ext cx="3477234"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  dans un contexte de surmenage</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6" name="Rectangle 25"/>
          <p:cNvSpPr/>
          <p:nvPr/>
        </p:nvSpPr>
        <p:spPr>
          <a:xfrm>
            <a:off x="10021237" y="4578099"/>
            <a:ext cx="1726755"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Times New Roman" panose="02020603050405020304" pitchFamily="18" charset="0"/>
              </a:rPr>
              <a:t>les vomissements</a:t>
            </a:r>
            <a:endParaRPr lang="fr-FR" sz="1400" b="1" dirty="0">
              <a:solidFill>
                <a:srgbClr val="000099"/>
              </a:solidFill>
            </a:endParaRPr>
          </a:p>
        </p:txBody>
      </p:sp>
      <p:sp>
        <p:nvSpPr>
          <p:cNvPr id="27" name="Rectangle 26"/>
          <p:cNvSpPr/>
          <p:nvPr/>
        </p:nvSpPr>
        <p:spPr>
          <a:xfrm>
            <a:off x="8774951" y="5305564"/>
            <a:ext cx="2396810"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d’excès alimentaires</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8" name="Rectangle 27"/>
          <p:cNvSpPr/>
          <p:nvPr/>
        </p:nvSpPr>
        <p:spPr>
          <a:xfrm>
            <a:off x="7532805" y="5847783"/>
            <a:ext cx="2113079" cy="324128"/>
          </a:xfrm>
          <a:prstGeom prst="rect">
            <a:avLst/>
          </a:prstGeom>
        </p:spPr>
        <p:txBody>
          <a:bodyPr wrap="none">
            <a:spAutoFit/>
          </a:bodyPr>
          <a:lstStyle/>
          <a:p>
            <a:pPr lvl="0">
              <a:lnSpc>
                <a:spcPct val="115000"/>
              </a:lnSpc>
              <a:spcBef>
                <a:spcPts val="1200"/>
              </a:spcBef>
              <a:spcAft>
                <a:spcPts val="0"/>
              </a:spcAft>
              <a:tabLst>
                <a:tab pos="228600" algn="l"/>
              </a:tabLst>
            </a:pPr>
            <a:r>
              <a:rPr lang="fr-FR" sz="1400" b="1" dirty="0">
                <a:solidFill>
                  <a:srgbClr val="000099"/>
                </a:solidFill>
                <a:ea typeface="Times New Roman" panose="02020603050405020304" pitchFamily="18" charset="0"/>
                <a:cs typeface="Helv"/>
              </a:rPr>
              <a:t>éternuements en salve</a:t>
            </a:r>
            <a:endParaRPr lang="fr-FR" sz="1400" b="1" dirty="0">
              <a:solidFill>
                <a:srgbClr val="000099"/>
              </a:solidFill>
              <a:latin typeface="Calibri" panose="020F0502020204030204" pitchFamily="34" charset="0"/>
              <a:ea typeface="Times New Roman" panose="02020603050405020304" pitchFamily="18" charset="0"/>
              <a:cs typeface="Helv"/>
            </a:endParaRPr>
          </a:p>
        </p:txBody>
      </p:sp>
    </p:spTree>
    <p:extLst>
      <p:ext uri="{BB962C8B-B14F-4D97-AF65-F5344CB8AC3E}">
        <p14:creationId xmlns:p14="http://schemas.microsoft.com/office/powerpoint/2010/main" val="208570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P spid="10" grpId="0"/>
      <p:bldP spid="11" grpId="0"/>
      <p:bldP spid="20" grpId="0"/>
      <p:bldP spid="21" grpId="0"/>
      <p:bldP spid="22" grpId="0"/>
      <p:bldP spid="23" grpId="0"/>
      <p:bldP spid="24" grpId="0"/>
      <p:bldP spid="25" grpId="0"/>
      <p:bldP spid="26" grpId="0"/>
      <p:bldP spid="2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p:cNvSpPr>
            <a:spLocks noGrp="1"/>
          </p:cNvSpPr>
          <p:nvPr>
            <p:ph type="title"/>
          </p:nvPr>
        </p:nvSpPr>
        <p:spPr/>
        <p:txBody>
          <a:bodyPr/>
          <a:lstStyle/>
          <a:p>
            <a:endParaRPr lang="fr-FR"/>
          </a:p>
        </p:txBody>
      </p:sp>
      <p:sp>
        <p:nvSpPr>
          <p:cNvPr id="5"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Focus matière médicale</a:t>
            </a:r>
          </a:p>
        </p:txBody>
      </p:sp>
      <p:graphicFrame>
        <p:nvGraphicFramePr>
          <p:cNvPr id="8" name="Tableau 7"/>
          <p:cNvGraphicFramePr>
            <a:graphicFrameLocks noGrp="1"/>
          </p:cNvGraphicFramePr>
          <p:nvPr>
            <p:extLst>
              <p:ext uri="{D42A27DB-BD31-4B8C-83A1-F6EECF244321}">
                <p14:modId xmlns:p14="http://schemas.microsoft.com/office/powerpoint/2010/main" val="3059990071"/>
              </p:ext>
            </p:extLst>
          </p:nvPr>
        </p:nvGraphicFramePr>
        <p:xfrm>
          <a:off x="192505" y="2338969"/>
          <a:ext cx="6677527" cy="4565132"/>
        </p:xfrm>
        <a:graphic>
          <a:graphicData uri="http://schemas.openxmlformats.org/drawingml/2006/table">
            <a:tbl>
              <a:tblPr/>
              <a:tblGrid>
                <a:gridCol w="3037127">
                  <a:extLst>
                    <a:ext uri="{9D8B030D-6E8A-4147-A177-3AD203B41FA5}">
                      <a16:colId xmlns:a16="http://schemas.microsoft.com/office/drawing/2014/main" val="20000"/>
                    </a:ext>
                  </a:extLst>
                </a:gridCol>
                <a:gridCol w="3640400">
                  <a:extLst>
                    <a:ext uri="{9D8B030D-6E8A-4147-A177-3AD203B41FA5}">
                      <a16:colId xmlns:a16="http://schemas.microsoft.com/office/drawing/2014/main" val="20001"/>
                    </a:ext>
                  </a:extLst>
                </a:gridCol>
              </a:tblGrid>
              <a:tr h="2318756">
                <a:tc>
                  <a:txBody>
                    <a:bodyPr/>
                    <a:lstStyle/>
                    <a:p>
                      <a:pPr algn="ctr">
                        <a:spcBef>
                          <a:spcPts val="0"/>
                        </a:spcBef>
                        <a:spcAft>
                          <a:spcPts val="0"/>
                        </a:spcAft>
                        <a:tabLst>
                          <a:tab pos="1650365" algn="l"/>
                        </a:tabLst>
                      </a:pPr>
                      <a:endParaRPr lang="fr-FR" sz="800" b="1" dirty="0">
                        <a:effectLst/>
                        <a:latin typeface="Arial" panose="020B0604020202020204" pitchFamily="34" charset="0"/>
                        <a:ea typeface="Times New Roman" panose="02020603050405020304" pitchFamily="18" charset="0"/>
                      </a:endParaRPr>
                    </a:p>
                    <a:p>
                      <a:pPr algn="ctr">
                        <a:spcBef>
                          <a:spcPts val="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ASPECT / STADE / LOCALISATION  </a:t>
                      </a:r>
                      <a:endParaRPr lang="fr-FR" sz="1400" dirty="0">
                        <a:effectLst/>
                        <a:latin typeface="Arial" panose="020B0604020202020204" pitchFamily="34" charset="0"/>
                        <a:ea typeface="Times New Roman" panose="02020603050405020304" pitchFamily="18" charset="0"/>
                      </a:endParaRPr>
                    </a:p>
                    <a:p>
                      <a:pPr marL="171450" lvl="0" indent="-171450" algn="l">
                        <a:spcBef>
                          <a:spcPts val="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peau : </a:t>
                      </a:r>
                    </a:p>
                    <a:p>
                      <a:pPr marL="361950" lvl="1" indent="-200025" algn="l">
                        <a:spcBef>
                          <a:spcPts val="300"/>
                        </a:spcBef>
                        <a:spcAft>
                          <a:spcPts val="0"/>
                        </a:spcAft>
                        <a:buFont typeface="Calibri" panose="020F0502020204030204" pitchFamily="34" charset="0"/>
                        <a:buChar char="-"/>
                        <a:tabLst>
                          <a:tab pos="266700" algn="l"/>
                          <a:tab pos="1649413" algn="l"/>
                        </a:tabLst>
                      </a:pPr>
                      <a:r>
                        <a:rPr lang="fr-FR" sz="1200" b="0" dirty="0">
                          <a:effectLst/>
                          <a:latin typeface="Arial" panose="020B0604020202020204" pitchFamily="34" charset="0"/>
                          <a:ea typeface="Times New Roman" panose="02020603050405020304" pitchFamily="18" charset="0"/>
                        </a:rPr>
                        <a:t>…………………………………….</a:t>
                      </a:r>
                    </a:p>
                    <a:p>
                      <a:pPr marL="361950" lvl="1" indent="-200025" algn="l">
                        <a:spcBef>
                          <a:spcPts val="300"/>
                        </a:spcBef>
                        <a:spcAft>
                          <a:spcPts val="0"/>
                        </a:spcAft>
                        <a:buFont typeface="Calibri" panose="020F0502020204030204" pitchFamily="34" charset="0"/>
                        <a:buNone/>
                        <a:tabLst>
                          <a:tab pos="266700" algn="l"/>
                          <a:tab pos="1649413" algn="l"/>
                        </a:tabLst>
                      </a:pPr>
                      <a:r>
                        <a:rPr lang="fr-FR" sz="1200" b="0" dirty="0">
                          <a:effectLst/>
                          <a:latin typeface="Arial" panose="020B0604020202020204" pitchFamily="34" charset="0"/>
                          <a:ea typeface="Times New Roman" panose="02020603050405020304" pitchFamily="18" charset="0"/>
                        </a:rPr>
                        <a:t>sur une base érythémateuse</a:t>
                      </a:r>
                    </a:p>
                    <a:p>
                      <a:pPr marL="361950" lvl="1" indent="-200025" algn="l">
                        <a:spcBef>
                          <a:spcPts val="300"/>
                        </a:spcBef>
                        <a:spcAft>
                          <a:spcPts val="0"/>
                        </a:spcAft>
                        <a:buFont typeface="Calibri" panose="020F0502020204030204" pitchFamily="34" charset="0"/>
                        <a:buChar char="-"/>
                        <a:tabLst>
                          <a:tab pos="266700" algn="l"/>
                          <a:tab pos="1649413" algn="l"/>
                        </a:tabLst>
                      </a:pPr>
                      <a:r>
                        <a:rPr lang="fr-FR" sz="1200" dirty="0">
                          <a:effectLst/>
                          <a:latin typeface="Arial" panose="020B0604020202020204" pitchFamily="34" charset="0"/>
                          <a:ea typeface="Times New Roman" panose="02020603050405020304" pitchFamily="18" charset="0"/>
                        </a:rPr>
                        <a:t>érythème en « peau de léopard »</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muqueuses</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tissus </a:t>
                      </a:r>
                      <a:r>
                        <a:rPr lang="fr-FR" sz="1200" dirty="0" err="1">
                          <a:effectLst/>
                          <a:latin typeface="Arial" panose="020B0604020202020204" pitchFamily="34" charset="0"/>
                          <a:ea typeface="Times New Roman" panose="02020603050405020304" pitchFamily="18" charset="0"/>
                          <a:cs typeface="Helv"/>
                        </a:rPr>
                        <a:t>fibroconjonctifs</a:t>
                      </a:r>
                      <a:r>
                        <a:rPr lang="fr-FR" sz="1200" dirty="0">
                          <a:effectLst/>
                          <a:latin typeface="Arial" panose="020B0604020202020204" pitchFamily="34" charset="0"/>
                          <a:ea typeface="Times New Roman" panose="02020603050405020304" pitchFamily="18" charset="0"/>
                          <a:cs typeface="Helv"/>
                        </a:rPr>
                        <a:t> </a:t>
                      </a:r>
                      <a:r>
                        <a:rPr lang="fr-FR" sz="1200" dirty="0" err="1">
                          <a:effectLst/>
                          <a:latin typeface="Arial" panose="020B0604020202020204" pitchFamily="34" charset="0"/>
                          <a:ea typeface="Times New Roman" panose="02020603050405020304" pitchFamily="18" charset="0"/>
                          <a:cs typeface="Helv"/>
                        </a:rPr>
                        <a:t>périarticulaires</a:t>
                      </a:r>
                      <a:r>
                        <a:rPr lang="fr-FR" sz="1200" dirty="0">
                          <a:effectLst/>
                          <a:latin typeface="Arial" panose="020B0604020202020204" pitchFamily="34" charset="0"/>
                          <a:ea typeface="Times New Roman" panose="02020603050405020304" pitchFamily="18" charset="0"/>
                          <a:cs typeface="Helv"/>
                        </a:rPr>
                        <a:t> : </a:t>
                      </a:r>
                      <a:r>
                        <a:rPr lang="fr-FR" sz="1200" b="0" dirty="0">
                          <a:effectLst/>
                          <a:latin typeface="Arial" panose="020B0604020202020204" pitchFamily="34" charset="0"/>
                          <a:ea typeface="Times New Roman" panose="02020603050405020304" pitchFamily="18" charset="0"/>
                          <a:cs typeface="Helv"/>
                        </a:rPr>
                        <a:t>…………………….......</a:t>
                      </a:r>
                    </a:p>
                    <a:p>
                      <a:pPr marL="171450" lvl="0" indent="-171450" algn="l">
                        <a:spcBef>
                          <a:spcPts val="3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syndrome fébrile</a:t>
                      </a: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Bef>
                          <a:spcPts val="600"/>
                        </a:spcBef>
                        <a:spcAft>
                          <a:spcPts val="0"/>
                        </a:spcAft>
                        <a:tabLst>
                          <a:tab pos="1650365" algn="l"/>
                        </a:tabLst>
                      </a:pPr>
                      <a:endParaRPr lang="fr-FR" sz="800" b="1" dirty="0">
                        <a:effectLst/>
                        <a:latin typeface="Arial" panose="020B0604020202020204" pitchFamily="34" charset="0"/>
                        <a:ea typeface="Times New Roman" panose="02020603050405020304" pitchFamily="18" charset="0"/>
                      </a:endParaRPr>
                    </a:p>
                    <a:p>
                      <a:pPr algn="ctr">
                        <a:spcBef>
                          <a:spcPts val="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SENSATIONS</a:t>
                      </a:r>
                      <a:endParaRPr lang="fr-FR" sz="1100" dirty="0">
                        <a:effectLst/>
                        <a:latin typeface="Arial" panose="020B0604020202020204" pitchFamily="34" charset="0"/>
                        <a:ea typeface="Times New Roman" panose="02020603050405020304" pitchFamily="18" charset="0"/>
                      </a:endParaRPr>
                    </a:p>
                    <a:p>
                      <a:pPr marL="171450" lvl="0" indent="-171450"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courbatures, meurtrissures, </a:t>
                      </a:r>
                      <a:r>
                        <a:rPr lang="fr-FR" sz="1200" b="0" dirty="0">
                          <a:effectLst/>
                          <a:latin typeface="Arial" panose="020B0604020202020204" pitchFamily="34" charset="0"/>
                          <a:ea typeface="Times New Roman" panose="02020603050405020304" pitchFamily="18" charset="0"/>
                          <a:cs typeface="Helv"/>
                        </a:rPr>
                        <a:t>…………..</a:t>
                      </a:r>
                    </a:p>
                    <a:p>
                      <a:pPr marL="171450" lvl="0" indent="-171450" algn="l">
                        <a:spcBef>
                          <a:spcPts val="600"/>
                        </a:spcBef>
                        <a:spcAft>
                          <a:spcPts val="0"/>
                        </a:spcAft>
                        <a:buFont typeface="Arial" panose="020B0604020202020204" pitchFamily="34" charset="0"/>
                        <a:buChar char="•"/>
                        <a:tabLst>
                          <a:tab pos="1650365" algn="l"/>
                          <a:tab pos="-685800" algn="l"/>
                        </a:tabLst>
                      </a:pPr>
                      <a:r>
                        <a:rPr lang="fr-FR" sz="1200" dirty="0">
                          <a:effectLst/>
                          <a:latin typeface="Arial" panose="020B0604020202020204" pitchFamily="34" charset="0"/>
                          <a:ea typeface="Times New Roman" panose="02020603050405020304" pitchFamily="18" charset="0"/>
                          <a:cs typeface="Helv"/>
                        </a:rPr>
                        <a:t>prurit</a:t>
                      </a:r>
                    </a:p>
                    <a:p>
                      <a:pPr algn="ctr">
                        <a:spcBef>
                          <a:spcPts val="600"/>
                        </a:spcBef>
                        <a:spcAft>
                          <a:spcPts val="0"/>
                        </a:spcAft>
                        <a:tabLst>
                          <a:tab pos="1650365" algn="l"/>
                        </a:tabLst>
                      </a:pPr>
                      <a:r>
                        <a:rPr lang="fr-FR" sz="1200" i="1" dirty="0">
                          <a:effectLst/>
                          <a:latin typeface="Arial" panose="020B0604020202020204" pitchFamily="34" charset="0"/>
                          <a:ea typeface="Times New Roman" panose="02020603050405020304" pitchFamily="18" charset="0"/>
                        </a:rPr>
                        <a:t> </a:t>
                      </a:r>
                      <a:endParaRPr lang="fr-FR" sz="1100"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13560">
                <a:tc>
                  <a:txBody>
                    <a:bodyPr/>
                    <a:lstStyle/>
                    <a:p>
                      <a:pPr algn="ctr">
                        <a:spcBef>
                          <a:spcPts val="600"/>
                        </a:spcBef>
                        <a:spcAft>
                          <a:spcPts val="0"/>
                        </a:spcAft>
                        <a:tabLst>
                          <a:tab pos="1650365" algn="l"/>
                        </a:tabLst>
                      </a:pPr>
                      <a:r>
                        <a:rPr lang="fr-FR" sz="800" dirty="0">
                          <a:effectLst/>
                          <a:latin typeface="Arial" panose="020B0604020202020204" pitchFamily="34" charset="0"/>
                          <a:ea typeface="Times New Roman" panose="02020603050405020304" pitchFamily="18" charset="0"/>
                        </a:rPr>
                        <a:t> </a:t>
                      </a:r>
                    </a:p>
                    <a:p>
                      <a:pPr algn="ctr">
                        <a:spcBef>
                          <a:spcPts val="0"/>
                        </a:spcBef>
                        <a:spcAft>
                          <a:spcPts val="0"/>
                        </a:spcAft>
                        <a:tabLst>
                          <a:tab pos="1650365" algn="l"/>
                        </a:tabLst>
                      </a:pPr>
                      <a:r>
                        <a:rPr lang="fr-FR" sz="1400" b="1" dirty="0">
                          <a:effectLst/>
                          <a:latin typeface="Arial" panose="020B0604020202020204" pitchFamily="34" charset="0"/>
                          <a:ea typeface="Times New Roman" panose="02020603050405020304" pitchFamily="18" charset="0"/>
                        </a:rPr>
                        <a:t>SIGNES CONCOMITANTS </a:t>
                      </a:r>
                    </a:p>
                    <a:p>
                      <a:pPr algn="ctr">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p>
                      <a:pPr marL="342900" lvl="0" indent="-342900" algn="l">
                        <a:spcBef>
                          <a:spcPts val="300"/>
                        </a:spcBef>
                        <a:spcAft>
                          <a:spcPts val="0"/>
                        </a:spcAft>
                        <a:buFont typeface="Helv"/>
                        <a:buChar char="•"/>
                        <a:tabLst>
                          <a:tab pos="1650365" algn="l"/>
                          <a:tab pos="-685800" algn="l"/>
                        </a:tabLst>
                      </a:pPr>
                      <a:r>
                        <a:rPr lang="fr-FR" sz="1200" b="0" dirty="0">
                          <a:effectLst/>
                          <a:latin typeface="Arial" panose="020B0604020202020204" pitchFamily="34" charset="0"/>
                          <a:ea typeface="Times New Roman" panose="02020603050405020304" pitchFamily="18" charset="0"/>
                          <a:cs typeface="Helv"/>
                        </a:rPr>
                        <a:t>………………………</a:t>
                      </a:r>
                    </a:p>
                    <a:p>
                      <a:pPr marL="114935" algn="l">
                        <a:spcBef>
                          <a:spcPts val="300"/>
                        </a:spcBef>
                        <a:spcAft>
                          <a:spcPts val="0"/>
                        </a:spcAft>
                        <a:tabLst>
                          <a:tab pos="1650365" algn="l"/>
                          <a:tab pos="449580" algn="l"/>
                        </a:tabLst>
                      </a:pPr>
                      <a:r>
                        <a:rPr lang="fr-FR" sz="1200" b="1" dirty="0">
                          <a:effectLst/>
                          <a:latin typeface="Arial" panose="020B0604020202020204" pitchFamily="34" charset="0"/>
                          <a:ea typeface="Times New Roman" panose="02020603050405020304" pitchFamily="18" charset="0"/>
                        </a:rPr>
                        <a:t> </a:t>
                      </a:r>
                      <a:endParaRPr lang="fr-FR" sz="1100" b="1" dirty="0">
                        <a:effectLst/>
                        <a:latin typeface="Arial" panose="020B0604020202020204" pitchFamily="34" charset="0"/>
                        <a:ea typeface="Times New Roman" panose="02020603050405020304" pitchFamily="18" charset="0"/>
                      </a:endParaRP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tabLst>
                          <a:tab pos="1650365" algn="l"/>
                        </a:tabLst>
                      </a:pPr>
                      <a:endParaRPr lang="fr-FR" sz="800" dirty="0">
                        <a:effectLst/>
                        <a:latin typeface="Arial" panose="020B0604020202020204" pitchFamily="34" charset="0"/>
                        <a:ea typeface="Times New Roman" panose="02020603050405020304" pitchFamily="18" charset="0"/>
                      </a:endParaRPr>
                    </a:p>
                    <a:p>
                      <a:pPr algn="ctr">
                        <a:spcAft>
                          <a:spcPts val="0"/>
                        </a:spcAft>
                        <a:tabLst>
                          <a:tab pos="1650365" algn="l"/>
                        </a:tabLst>
                      </a:pPr>
                      <a:r>
                        <a:rPr lang="fr-FR" sz="1200" dirty="0">
                          <a:effectLst/>
                          <a:latin typeface="Arial" panose="020B0604020202020204" pitchFamily="34" charset="0"/>
                          <a:ea typeface="Times New Roman" panose="02020603050405020304" pitchFamily="18" charset="0"/>
                        </a:rPr>
                        <a:t> </a:t>
                      </a:r>
                      <a:r>
                        <a:rPr lang="fr-FR" sz="1400" b="1" dirty="0">
                          <a:effectLst/>
                          <a:latin typeface="Arial" panose="020B0604020202020204" pitchFamily="34" charset="0"/>
                          <a:ea typeface="Times New Roman" panose="02020603050405020304" pitchFamily="18" charset="0"/>
                        </a:rPr>
                        <a:t>MODALITÉS</a:t>
                      </a:r>
                      <a:endParaRPr lang="fr-FR" sz="1100" dirty="0">
                        <a:effectLst/>
                        <a:latin typeface="Arial" panose="020B0604020202020204" pitchFamily="34" charset="0"/>
                        <a:ea typeface="Times New Roman" panose="02020603050405020304" pitchFamily="18" charset="0"/>
                      </a:endParaRPr>
                    </a:p>
                    <a:p>
                      <a:pPr algn="l">
                        <a:spcAft>
                          <a:spcPts val="0"/>
                        </a:spcAft>
                        <a:tabLst>
                          <a:tab pos="1650365" algn="l"/>
                        </a:tabLst>
                      </a:pPr>
                      <a:r>
                        <a:rPr lang="fr-FR" sz="1200" u="sng" dirty="0">
                          <a:effectLst/>
                          <a:latin typeface="Arial" panose="020B0604020202020204" pitchFamily="34" charset="0"/>
                          <a:ea typeface="Times New Roman" panose="02020603050405020304" pitchFamily="18" charset="0"/>
                        </a:rPr>
                        <a:t>Aggravation </a:t>
                      </a:r>
                      <a:endParaRPr lang="fr-FR" sz="1200" dirty="0">
                        <a:effectLst/>
                        <a:latin typeface="Arial" panose="020B0604020202020204" pitchFamily="34" charset="0"/>
                        <a:ea typeface="Times New Roman" panose="02020603050405020304" pitchFamily="18" charset="0"/>
                      </a:endParaRPr>
                    </a:p>
                    <a:p>
                      <a:pPr marL="342900" lvl="0" indent="-342900" algn="l">
                        <a:lnSpc>
                          <a:spcPct val="115000"/>
                        </a:lnSpc>
                        <a:spcAft>
                          <a:spcPts val="0"/>
                        </a:spcAft>
                        <a:buFont typeface="Calibri" panose="020F0502020204030204" pitchFamily="34" charset="0"/>
                        <a:buChar char="-"/>
                      </a:pPr>
                      <a:r>
                        <a:rPr lang="fr-FR" sz="1200" dirty="0">
                          <a:effectLst/>
                          <a:latin typeface="Arial" panose="020B0604020202020204" pitchFamily="34" charset="0"/>
                          <a:ea typeface="Times New Roman" panose="02020603050405020304" pitchFamily="18" charset="0"/>
                          <a:cs typeface="Times New Roman" panose="02020603050405020304" pitchFamily="18" charset="0"/>
                        </a:rPr>
                        <a:t>par </a:t>
                      </a: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 contact mouillé</a:t>
                      </a:r>
                      <a:endParaRPr lang="fr-FR"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par ……………………………….</a:t>
                      </a:r>
                      <a:endParaRPr lang="fr-FR"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Calibri" panose="020F0502020204030204" pitchFamily="34" charset="0"/>
                        <a:buChar char="-"/>
                      </a:pPr>
                      <a:r>
                        <a:rPr lang="fr-FR" sz="1200" b="0" dirty="0">
                          <a:effectLst/>
                          <a:latin typeface="Arial" panose="020B0604020202020204" pitchFamily="34" charset="0"/>
                          <a:ea typeface="Times New Roman" panose="02020603050405020304" pitchFamily="18" charset="0"/>
                          <a:cs typeface="Times New Roman" panose="02020603050405020304" pitchFamily="18" charset="0"/>
                        </a:rPr>
                        <a:t>par la fatigue excessive</a:t>
                      </a:r>
                      <a:endParaRPr lang="fr-FR"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tabLst>
                          <a:tab pos="1650365" algn="l"/>
                        </a:tabLst>
                      </a:pPr>
                      <a:r>
                        <a:rPr lang="fr-FR" sz="1200" b="0" dirty="0">
                          <a:effectLst/>
                          <a:latin typeface="Arial" panose="020B0604020202020204" pitchFamily="34" charset="0"/>
                          <a:ea typeface="Times New Roman" panose="02020603050405020304" pitchFamily="18" charset="0"/>
                        </a:rPr>
                        <a:t> </a:t>
                      </a:r>
                    </a:p>
                    <a:p>
                      <a:pPr algn="l">
                        <a:spcAft>
                          <a:spcPts val="0"/>
                        </a:spcAft>
                        <a:tabLst>
                          <a:tab pos="1650365" algn="l"/>
                        </a:tabLst>
                      </a:pPr>
                      <a:r>
                        <a:rPr lang="fr-FR" sz="1200" b="0" u="sng" dirty="0">
                          <a:effectLst/>
                          <a:latin typeface="Arial" panose="020B0604020202020204" pitchFamily="34" charset="0"/>
                          <a:ea typeface="Times New Roman" panose="02020603050405020304" pitchFamily="18" charset="0"/>
                        </a:rPr>
                        <a:t>Amélioration </a:t>
                      </a:r>
                      <a:endParaRPr lang="fr-FR" sz="1200" b="0" dirty="0">
                        <a:effectLst/>
                        <a:latin typeface="Arial" panose="020B0604020202020204" pitchFamily="34" charset="0"/>
                        <a:ea typeface="Times New Roman" panose="02020603050405020304" pitchFamily="18" charset="0"/>
                      </a:endParaRPr>
                    </a:p>
                    <a:p>
                      <a:pPr marL="342900" lvl="0" indent="-342900" algn="l">
                        <a:spcAft>
                          <a:spcPts val="0"/>
                        </a:spcAft>
                        <a:buFont typeface="Calibri" panose="020F0502020204030204" pitchFamily="34" charset="0"/>
                        <a:buChar char="-"/>
                        <a:tabLst>
                          <a:tab pos="1650365" algn="l"/>
                          <a:tab pos="314325" algn="l"/>
                        </a:tabLst>
                      </a:pPr>
                      <a:r>
                        <a:rPr lang="fr-FR" sz="1200" b="0" dirty="0">
                          <a:effectLst/>
                          <a:latin typeface="Arial" panose="020B0604020202020204" pitchFamily="34" charset="0"/>
                          <a:ea typeface="Times New Roman" panose="02020603050405020304" pitchFamily="18" charset="0"/>
                        </a:rPr>
                        <a:t>par ……….………………………………,</a:t>
                      </a:r>
                    </a:p>
                    <a:p>
                      <a:pPr marL="342900" lvl="0" indent="-342900" algn="l">
                        <a:spcAft>
                          <a:spcPts val="0"/>
                        </a:spcAft>
                        <a:buFont typeface="Calibri" panose="020F0502020204030204" pitchFamily="34" charset="0"/>
                        <a:buChar char="-"/>
                        <a:tabLst>
                          <a:tab pos="1650365" algn="l"/>
                          <a:tab pos="314325" algn="l"/>
                        </a:tabLst>
                      </a:pPr>
                      <a:r>
                        <a:rPr lang="fr-FR" sz="1200" b="0" dirty="0">
                          <a:effectLst/>
                          <a:latin typeface="Arial" panose="020B0604020202020204" pitchFamily="34" charset="0"/>
                          <a:ea typeface="Times New Roman" panose="02020603050405020304" pitchFamily="18" charset="0"/>
                        </a:rPr>
                        <a:t>par le changement de position,</a:t>
                      </a:r>
                    </a:p>
                    <a:p>
                      <a:pPr marL="342900" lvl="0" indent="-342900" algn="l">
                        <a:spcAft>
                          <a:spcPts val="0"/>
                        </a:spcAft>
                        <a:buFont typeface="Calibri" panose="020F0502020204030204" pitchFamily="34" charset="0"/>
                        <a:buChar char="-"/>
                        <a:tabLst>
                          <a:tab pos="1650365" algn="l"/>
                          <a:tab pos="314325" algn="l"/>
                        </a:tabLst>
                      </a:pPr>
                      <a:r>
                        <a:rPr lang="fr-FR" sz="1200" b="0" dirty="0">
                          <a:effectLst/>
                          <a:latin typeface="Arial" panose="020B0604020202020204" pitchFamily="34" charset="0"/>
                          <a:ea typeface="Times New Roman" panose="02020603050405020304" pitchFamily="18" charset="0"/>
                        </a:rPr>
                        <a:t>par …………….</a:t>
                      </a:r>
                    </a:p>
                    <a:p>
                      <a:pPr marL="457200" algn="l">
                        <a:spcAft>
                          <a:spcPts val="0"/>
                        </a:spcAft>
                        <a:tabLst>
                          <a:tab pos="1650365" algn="l"/>
                          <a:tab pos="314325" algn="l"/>
                        </a:tabLst>
                      </a:pPr>
                      <a:r>
                        <a:rPr lang="fr-FR" sz="1200" dirty="0">
                          <a:effectLst/>
                          <a:latin typeface="Arial" panose="020B0604020202020204" pitchFamily="34" charset="0"/>
                          <a:ea typeface="Times New Roman" panose="02020603050405020304" pitchFamily="18" charset="0"/>
                        </a:rPr>
                        <a:t> </a:t>
                      </a:r>
                    </a:p>
                  </a:txBody>
                  <a:tcPr marL="44450" marR="4445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Rectangle 2"/>
          <p:cNvSpPr>
            <a:spLocks noChangeArrowheads="1"/>
          </p:cNvSpPr>
          <p:nvPr/>
        </p:nvSpPr>
        <p:spPr bwMode="auto">
          <a:xfrm>
            <a:off x="1531285" y="1370989"/>
            <a:ext cx="37721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314325" algn="l"/>
                <a:tab pos="1651000" algn="l"/>
              </a:tabLst>
              <a:defRPr>
                <a:solidFill>
                  <a:schemeClr val="tx1"/>
                </a:solidFill>
                <a:latin typeface="Arial" panose="020B0604020202020204" pitchFamily="34" charset="0"/>
              </a:defRPr>
            </a:lvl1pPr>
            <a:lvl2pPr>
              <a:tabLst>
                <a:tab pos="314325" algn="l"/>
                <a:tab pos="1651000" algn="l"/>
              </a:tabLst>
              <a:defRPr>
                <a:solidFill>
                  <a:schemeClr val="tx1"/>
                </a:solidFill>
                <a:latin typeface="Arial" panose="020B0604020202020204" pitchFamily="34" charset="0"/>
              </a:defRPr>
            </a:lvl2pPr>
            <a:lvl3pPr>
              <a:tabLst>
                <a:tab pos="314325" algn="l"/>
                <a:tab pos="1651000" algn="l"/>
              </a:tabLst>
              <a:defRPr>
                <a:solidFill>
                  <a:schemeClr val="tx1"/>
                </a:solidFill>
                <a:latin typeface="Arial" panose="020B0604020202020204" pitchFamily="34" charset="0"/>
              </a:defRPr>
            </a:lvl3pPr>
            <a:lvl4pPr>
              <a:tabLst>
                <a:tab pos="314325" algn="l"/>
                <a:tab pos="1651000" algn="l"/>
              </a:tabLst>
              <a:defRPr>
                <a:solidFill>
                  <a:schemeClr val="tx1"/>
                </a:solidFill>
                <a:latin typeface="Arial" panose="020B0604020202020204" pitchFamily="34" charset="0"/>
              </a:defRPr>
            </a:lvl4pPr>
            <a:lvl5pPr>
              <a:tabLst>
                <a:tab pos="314325" algn="l"/>
                <a:tab pos="1651000" algn="l"/>
              </a:tabLst>
              <a:defRPr>
                <a:solidFill>
                  <a:schemeClr val="tx1"/>
                </a:solidFill>
                <a:latin typeface="Arial" panose="020B0604020202020204" pitchFamily="34" charset="0"/>
              </a:defRPr>
            </a:lvl5pPr>
            <a:lvl6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6pPr>
            <a:lvl7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7pPr>
            <a:lvl8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8pPr>
            <a:lvl9pPr eaLnBrk="0" fontAlgn="base" hangingPunct="0">
              <a:spcBef>
                <a:spcPct val="0"/>
              </a:spcBef>
              <a:spcAft>
                <a:spcPct val="0"/>
              </a:spcAft>
              <a:tabLst>
                <a:tab pos="314325" algn="l"/>
                <a:tab pos="16510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r>
              <a:rPr kumimoji="0" lang="fr-FR" altLang="fr-FR"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ÉTIOLOGIE</a:t>
            </a:r>
            <a:endParaRPr kumimoji="0" lang="fr-FR" altLang="fr-FR"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Suite d’excès musculaires</a:t>
            </a:r>
            <a:endParaRPr kumimoji="0" lang="fr-FR" altLang="fr-FR" sz="12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r>
              <a:rPr kumimoji="0" lang="fr-FR"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sz="120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Refroidissements » </a:t>
            </a:r>
            <a:r>
              <a:rPr lang="fr-FR" altLang="fr-FR" sz="1200" dirty="0">
                <a:ea typeface="Times New Roman" panose="02020603050405020304" pitchFamily="18" charset="0"/>
                <a:cs typeface="Arial" panose="020B0604020202020204" pitchFamily="34" charset="0"/>
              </a:rPr>
              <a:t>…………..........</a:t>
            </a:r>
            <a:endParaRPr kumimoji="0" lang="fr-FR" altLang="fr-FR" sz="120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314325" algn="l"/>
                <a:tab pos="1651000" algn="l"/>
              </a:tabLst>
            </a:pPr>
            <a:r>
              <a:rPr kumimoji="0" lang="fr-FR"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Affections d’origine virale (états grippaux, herpès…)</a:t>
            </a:r>
            <a:endParaRPr kumimoji="0" lang="fr-FR" altLang="fr-FR" sz="1200" b="0" i="0" u="none" strike="noStrike" cap="none" normalizeH="0" baseline="0" dirty="0">
              <a:ln>
                <a:noFill/>
              </a:ln>
              <a:solidFill>
                <a:schemeClr val="tx1"/>
              </a:solidFill>
              <a:effectLst/>
              <a:latin typeface="Arial" panose="020B0604020202020204" pitchFamily="34" charset="0"/>
            </a:endParaRPr>
          </a:p>
        </p:txBody>
      </p:sp>
      <p:grpSp>
        <p:nvGrpSpPr>
          <p:cNvPr id="10" name="Group 6"/>
          <p:cNvGrpSpPr>
            <a:grpSpLocks/>
          </p:cNvGrpSpPr>
          <p:nvPr/>
        </p:nvGrpSpPr>
        <p:grpSpPr bwMode="auto">
          <a:xfrm>
            <a:off x="192505" y="1091706"/>
            <a:ext cx="6677527" cy="1218687"/>
            <a:chOff x="1258" y="3978"/>
            <a:chExt cx="9231" cy="1629"/>
          </a:xfrm>
        </p:grpSpPr>
        <p:sp>
          <p:nvSpPr>
            <p:cNvPr id="11" name="Line 8"/>
            <p:cNvSpPr>
              <a:spLocks noChangeShapeType="1"/>
            </p:cNvSpPr>
            <p:nvPr/>
          </p:nvSpPr>
          <p:spPr bwMode="auto">
            <a:xfrm flipV="1">
              <a:off x="1258" y="3978"/>
              <a:ext cx="4706"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Line 7"/>
            <p:cNvSpPr>
              <a:spLocks noChangeShapeType="1"/>
            </p:cNvSpPr>
            <p:nvPr/>
          </p:nvSpPr>
          <p:spPr bwMode="auto">
            <a:xfrm flipH="1" flipV="1">
              <a:off x="5964" y="3978"/>
              <a:ext cx="4525" cy="16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3" name="Rectangle 12"/>
          <p:cNvSpPr/>
          <p:nvPr/>
        </p:nvSpPr>
        <p:spPr>
          <a:xfrm>
            <a:off x="6435013" y="1451437"/>
            <a:ext cx="6096000" cy="738664"/>
          </a:xfrm>
          <a:prstGeom prst="rect">
            <a:avLst/>
          </a:prstGeom>
        </p:spPr>
        <p:txBody>
          <a:bodyPr>
            <a:spAutoFit/>
          </a:bodyPr>
          <a:lstStyle/>
          <a:p>
            <a:pPr algn="ctr">
              <a:spcAft>
                <a:spcPts val="0"/>
              </a:spcAft>
              <a:tabLst>
                <a:tab pos="1650365" algn="l"/>
              </a:tabLst>
            </a:pPr>
            <a:r>
              <a:rPr lang="fr-FR" sz="2800" b="1" dirty="0">
                <a:solidFill>
                  <a:srgbClr val="000099"/>
                </a:solidFill>
                <a:ea typeface="Times New Roman" panose="02020603050405020304" pitchFamily="18" charset="0"/>
              </a:rPr>
              <a:t>RHUS TOXICODENDRON</a:t>
            </a:r>
            <a:r>
              <a:rPr lang="fr-FR" b="1" dirty="0">
                <a:ea typeface="Times New Roman" panose="02020603050405020304" pitchFamily="18" charset="0"/>
              </a:rPr>
              <a:t> </a:t>
            </a:r>
            <a:endParaRPr lang="fr-FR" sz="1200" dirty="0">
              <a:ea typeface="Times New Roman" panose="02020603050405020304" pitchFamily="18" charset="0"/>
            </a:endParaRPr>
          </a:p>
          <a:p>
            <a:pPr algn="ctr">
              <a:spcAft>
                <a:spcPts val="0"/>
              </a:spcAft>
              <a:tabLst>
                <a:tab pos="1650365" algn="l"/>
              </a:tabLst>
            </a:pPr>
            <a:r>
              <a:rPr lang="fr-FR" sz="1400" b="1" u="sng" dirty="0">
                <a:ea typeface="Times New Roman" panose="02020603050405020304" pitchFamily="18" charset="0"/>
              </a:rPr>
              <a:t>Mots clés</a:t>
            </a:r>
            <a:r>
              <a:rPr lang="fr-FR" sz="1400" b="1" dirty="0">
                <a:ea typeface="Times New Roman" panose="02020603050405020304" pitchFamily="18" charset="0"/>
              </a:rPr>
              <a:t> : dérouillage douloureux, vésicules</a:t>
            </a:r>
            <a:endParaRPr lang="fr-FR" sz="1100" dirty="0">
              <a:ea typeface="Times New Roman" panose="02020603050405020304" pitchFamily="18" charset="0"/>
            </a:endParaRPr>
          </a:p>
        </p:txBody>
      </p:sp>
      <p:sp>
        <p:nvSpPr>
          <p:cNvPr id="14" name="Rectangle 13"/>
          <p:cNvSpPr/>
          <p:nvPr/>
        </p:nvSpPr>
        <p:spPr>
          <a:xfrm>
            <a:off x="7069494" y="2712804"/>
            <a:ext cx="4584441" cy="3800015"/>
          </a:xfrm>
          <a:prstGeom prst="rect">
            <a:avLst/>
          </a:prstGeom>
        </p:spPr>
        <p:txBody>
          <a:bodyPr wrap="square">
            <a:spAutoFit/>
          </a:bodyPr>
          <a:lstStyle/>
          <a:p>
            <a:pPr>
              <a:spcAft>
                <a:spcPts val="0"/>
              </a:spcAft>
              <a:tabLst>
                <a:tab pos="1650365" algn="l"/>
              </a:tabLst>
            </a:pPr>
            <a:r>
              <a:rPr lang="fr-FR" sz="1400" b="1" dirty="0">
                <a:ea typeface="Times New Roman" panose="02020603050405020304" pitchFamily="18" charset="0"/>
              </a:rPr>
              <a:t>Principales indications</a:t>
            </a:r>
            <a:endParaRPr lang="fr-FR" sz="1400" dirty="0">
              <a:ea typeface="Times New Roman" panose="02020603050405020304" pitchFamily="18" charset="0"/>
            </a:endParaRPr>
          </a:p>
          <a:p>
            <a:pPr marL="180975" lvl="0" indent="-180975">
              <a:lnSpc>
                <a:spcPct val="115000"/>
              </a:lnSpc>
              <a:spcBef>
                <a:spcPts val="1200"/>
              </a:spcBef>
              <a:spcAft>
                <a:spcPts val="1000"/>
              </a:spcAft>
              <a:buFont typeface="Wingdings" panose="05000000000000000000" pitchFamily="2" charset="2"/>
              <a:buChar char=""/>
              <a:tabLst>
                <a:tab pos="228600" algn="l"/>
              </a:tabLst>
            </a:pPr>
            <a:r>
              <a:rPr lang="fr-FR" sz="1200" b="1" dirty="0">
                <a:ea typeface="Times New Roman" panose="02020603050405020304" pitchFamily="18" charset="0"/>
                <a:cs typeface="Helv"/>
              </a:rPr>
              <a:t>Dermatologie </a:t>
            </a:r>
            <a:r>
              <a:rPr lang="fr-FR" sz="1200" dirty="0">
                <a:ea typeface="Times New Roman" panose="02020603050405020304" pitchFamily="18" charset="0"/>
                <a:cs typeface="Helv"/>
              </a:rPr>
              <a:t>: Dermatoses </a:t>
            </a:r>
            <a:r>
              <a:rPr lang="fr-FR" sz="1200" dirty="0" err="1">
                <a:ea typeface="Times New Roman" panose="02020603050405020304" pitchFamily="18" charset="0"/>
                <a:cs typeface="Helv"/>
              </a:rPr>
              <a:t>érythémato-oedémateuses</a:t>
            </a:r>
            <a:r>
              <a:rPr lang="fr-FR" sz="1200" dirty="0">
                <a:ea typeface="Times New Roman" panose="02020603050405020304" pitchFamily="18" charset="0"/>
                <a:cs typeface="Helv"/>
              </a:rPr>
              <a:t> ou …………………. (eczéma, ……………………………………..)</a:t>
            </a:r>
            <a:endParaRPr lang="fr-FR" sz="1200" dirty="0">
              <a:latin typeface="Calibri" panose="020F0502020204030204" pitchFamily="34" charset="0"/>
              <a:ea typeface="Times New Roman" panose="02020603050405020304" pitchFamily="18" charset="0"/>
              <a:cs typeface="Helv"/>
            </a:endParaRPr>
          </a:p>
          <a:p>
            <a:pPr marL="180975" lvl="0" indent="-180975">
              <a:lnSpc>
                <a:spcPct val="115000"/>
              </a:lnSpc>
              <a:spcBef>
                <a:spcPts val="1200"/>
              </a:spcBef>
              <a:spcAft>
                <a:spcPts val="0"/>
              </a:spcAft>
              <a:buFont typeface="Wingdings" panose="05000000000000000000" pitchFamily="2" charset="2"/>
              <a:buChar char=""/>
              <a:tabLst>
                <a:tab pos="180975" algn="l"/>
              </a:tabLst>
            </a:pPr>
            <a:r>
              <a:rPr lang="fr-FR" sz="1200" b="1" dirty="0">
                <a:ea typeface="Times New Roman" panose="02020603050405020304" pitchFamily="18" charset="0"/>
                <a:cs typeface="Helv"/>
              </a:rPr>
              <a:t>Rhumatologie</a:t>
            </a:r>
            <a:r>
              <a:rPr lang="fr-FR" sz="1200" dirty="0">
                <a:ea typeface="Times New Roman" panose="02020603050405020304" pitchFamily="18" charset="0"/>
                <a:cs typeface="Helv"/>
              </a:rPr>
              <a:t> : </a:t>
            </a:r>
            <a:endParaRPr lang="fr-FR" sz="1200" dirty="0">
              <a:latin typeface="Calibri" panose="020F0502020204030204" pitchFamily="34" charset="0"/>
              <a:ea typeface="Times New Roman" panose="02020603050405020304" pitchFamily="18" charset="0"/>
              <a:cs typeface="Helv"/>
            </a:endParaRPr>
          </a:p>
          <a:p>
            <a:pPr marL="742950" lvl="1" indent="-2857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sciatalgies avec douleurs déchirantes améliorées par le mouvement</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nSpc>
                <a:spcPct val="115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Traumatologie</a:t>
            </a:r>
            <a:endParaRPr lang="fr-FR" sz="1200" dirty="0">
              <a:latin typeface="Calibri" panose="020F0502020204030204" pitchFamily="34" charset="0"/>
              <a:ea typeface="Times New Roman" panose="02020603050405020304" pitchFamily="18" charset="0"/>
              <a:cs typeface="Helv"/>
            </a:endParaRPr>
          </a:p>
          <a:p>
            <a:pPr marL="742950" lvl="1" indent="-2857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spcBef>
                <a:spcPts val="0"/>
              </a:spcBef>
              <a:spcAft>
                <a:spcPts val="0"/>
              </a:spcAft>
              <a:buFont typeface="Symbol" panose="05050102010706020507" pitchFamily="18" charset="2"/>
              <a:buChar char=""/>
              <a:tabLst>
                <a:tab pos="685800" algn="l"/>
              </a:tabLst>
            </a:pPr>
            <a:r>
              <a:rPr lang="fr-FR" sz="1200" dirty="0">
                <a:ea typeface="Times New Roman" panose="02020603050405020304" pitchFamily="18" charset="0"/>
                <a:cs typeface="Times New Roman" panose="02020603050405020304" pitchFamily="18" charset="0"/>
              </a:rPr>
              <a:t>fatigabilité musculaire, excès musculaires</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180975" lvl="0" indent="-180975">
              <a:lnSpc>
                <a:spcPct val="115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Infectiologie : </a:t>
            </a:r>
            <a:r>
              <a:rPr lang="fr-FR" sz="1200" dirty="0">
                <a:ea typeface="Times New Roman" panose="02020603050405020304" pitchFamily="18" charset="0"/>
                <a:cs typeface="Helv"/>
              </a:rPr>
              <a:t>………..………….., dengue</a:t>
            </a:r>
            <a:endParaRPr lang="fr-FR" sz="1200" dirty="0">
              <a:latin typeface="Calibri" panose="020F0502020204030204" pitchFamily="34" charset="0"/>
              <a:ea typeface="Times New Roman" panose="02020603050405020304" pitchFamily="18" charset="0"/>
              <a:cs typeface="Helv"/>
            </a:endParaRPr>
          </a:p>
          <a:p>
            <a:pPr marL="180975" lvl="0" indent="-180975">
              <a:lnSpc>
                <a:spcPct val="115000"/>
              </a:lnSpc>
              <a:spcBef>
                <a:spcPts val="1200"/>
              </a:spcBef>
              <a:spcAft>
                <a:spcPts val="0"/>
              </a:spcAft>
              <a:buFont typeface="Wingdings" panose="05000000000000000000" pitchFamily="2" charset="2"/>
              <a:buChar char=""/>
              <a:tabLst>
                <a:tab pos="228600" algn="l"/>
              </a:tabLst>
            </a:pPr>
            <a:r>
              <a:rPr lang="fr-FR" sz="1200" b="1" dirty="0">
                <a:ea typeface="Times New Roman" panose="02020603050405020304" pitchFamily="18" charset="0"/>
                <a:cs typeface="Helv"/>
              </a:rPr>
              <a:t>Troubles ORL</a:t>
            </a:r>
            <a:r>
              <a:rPr lang="fr-FR" sz="1200" dirty="0">
                <a:ea typeface="Times New Roman" panose="02020603050405020304" pitchFamily="18" charset="0"/>
                <a:cs typeface="Helv"/>
              </a:rPr>
              <a:t> : enrouement s’améliorant ………………. ………………………………….</a:t>
            </a:r>
            <a:endParaRPr lang="fr-FR" sz="1200" dirty="0">
              <a:effectLst/>
              <a:latin typeface="Calibri" panose="020F0502020204030204" pitchFamily="34" charset="0"/>
              <a:ea typeface="Times New Roman" panose="02020603050405020304" pitchFamily="18" charset="0"/>
              <a:cs typeface="Helv"/>
            </a:endParaRPr>
          </a:p>
        </p:txBody>
      </p:sp>
      <p:sp>
        <p:nvSpPr>
          <p:cNvPr id="2" name="Rectangle 1"/>
          <p:cNvSpPr/>
          <p:nvPr/>
        </p:nvSpPr>
        <p:spPr>
          <a:xfrm>
            <a:off x="3725280" y="1749070"/>
            <a:ext cx="1258678" cy="307777"/>
          </a:xfrm>
          <a:prstGeom prst="rect">
            <a:avLst/>
          </a:prstGeom>
        </p:spPr>
        <p:txBody>
          <a:bodyPr wrap="none">
            <a:spAutoFit/>
          </a:bodyPr>
          <a:lstStyle/>
          <a:p>
            <a:r>
              <a:rPr lang="fr-FR" altLang="fr-FR" sz="1400" b="1" dirty="0">
                <a:solidFill>
                  <a:srgbClr val="000099"/>
                </a:solidFill>
                <a:ea typeface="Times New Roman" panose="02020603050405020304" pitchFamily="18" charset="0"/>
                <a:cs typeface="Arial" panose="020B0604020202020204" pitchFamily="34" charset="0"/>
              </a:rPr>
              <a:t>par humidité</a:t>
            </a:r>
            <a:endParaRPr lang="fr-FR" sz="1400" b="1" dirty="0">
              <a:solidFill>
                <a:srgbClr val="000099"/>
              </a:solidFill>
            </a:endParaRPr>
          </a:p>
        </p:txBody>
      </p:sp>
      <p:sp>
        <p:nvSpPr>
          <p:cNvPr id="4" name="Rectangle 3"/>
          <p:cNvSpPr/>
          <p:nvPr/>
        </p:nvSpPr>
        <p:spPr>
          <a:xfrm>
            <a:off x="402741" y="3061577"/>
            <a:ext cx="2856872" cy="307777"/>
          </a:xfrm>
          <a:prstGeom prst="rect">
            <a:avLst/>
          </a:prstGeom>
        </p:spPr>
        <p:txBody>
          <a:bodyPr wrap="none">
            <a:spAutoFit/>
          </a:bodyPr>
          <a:lstStyle/>
          <a:p>
            <a:r>
              <a:rPr lang="fr-FR" sz="1400" b="1" dirty="0">
                <a:solidFill>
                  <a:srgbClr val="000099"/>
                </a:solidFill>
                <a:ea typeface="Times New Roman" panose="02020603050405020304" pitchFamily="18" charset="0"/>
              </a:rPr>
              <a:t>petites vésicules à liquide clair </a:t>
            </a:r>
            <a:endParaRPr lang="fr-FR" sz="1400" b="1" dirty="0">
              <a:solidFill>
                <a:srgbClr val="000099"/>
              </a:solidFill>
            </a:endParaRPr>
          </a:p>
        </p:txBody>
      </p:sp>
      <p:sp>
        <p:nvSpPr>
          <p:cNvPr id="6" name="Rectangle 5"/>
          <p:cNvSpPr/>
          <p:nvPr/>
        </p:nvSpPr>
        <p:spPr>
          <a:xfrm>
            <a:off x="335828" y="4103033"/>
            <a:ext cx="1745991" cy="307777"/>
          </a:xfrm>
          <a:prstGeom prst="rect">
            <a:avLst/>
          </a:prstGeom>
        </p:spPr>
        <p:txBody>
          <a:bodyPr wrap="none">
            <a:spAutoFit/>
          </a:bodyPr>
          <a:lstStyle/>
          <a:p>
            <a:pPr lvl="0">
              <a:spcBef>
                <a:spcPts val="3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douleurs, raideurs</a:t>
            </a:r>
          </a:p>
        </p:txBody>
      </p:sp>
      <p:sp>
        <p:nvSpPr>
          <p:cNvPr id="7" name="Rectangle 6"/>
          <p:cNvSpPr/>
          <p:nvPr/>
        </p:nvSpPr>
        <p:spPr>
          <a:xfrm>
            <a:off x="5233383" y="2678811"/>
            <a:ext cx="891591" cy="307777"/>
          </a:xfrm>
          <a:prstGeom prst="rect">
            <a:avLst/>
          </a:prstGeom>
        </p:spPr>
        <p:txBody>
          <a:bodyPr wrap="none">
            <a:spAutoFit/>
          </a:bodyPr>
          <a:lstStyle/>
          <a:p>
            <a:pPr lvl="0">
              <a:spcBef>
                <a:spcPts val="6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raideurs</a:t>
            </a:r>
            <a:endParaRPr lang="fr-FR" sz="1800" b="1" dirty="0">
              <a:solidFill>
                <a:srgbClr val="000099"/>
              </a:solidFill>
              <a:ea typeface="Times New Roman" panose="02020603050405020304" pitchFamily="18" charset="0"/>
              <a:cs typeface="Helv"/>
            </a:endParaRPr>
          </a:p>
        </p:txBody>
      </p:sp>
      <p:sp>
        <p:nvSpPr>
          <p:cNvPr id="15" name="Rectangle 14"/>
          <p:cNvSpPr/>
          <p:nvPr/>
        </p:nvSpPr>
        <p:spPr>
          <a:xfrm>
            <a:off x="473575" y="5168148"/>
            <a:ext cx="1677062" cy="307777"/>
          </a:xfrm>
          <a:prstGeom prst="rect">
            <a:avLst/>
          </a:prstGeom>
        </p:spPr>
        <p:txBody>
          <a:bodyPr wrap="none">
            <a:spAutoFit/>
          </a:bodyPr>
          <a:lstStyle/>
          <a:p>
            <a:pPr lvl="0">
              <a:spcBef>
                <a:spcPts val="300"/>
              </a:spcBef>
              <a:spcAft>
                <a:spcPts val="0"/>
              </a:spcAft>
              <a:tabLst>
                <a:tab pos="1650365" algn="l"/>
                <a:tab pos="-685800" algn="l"/>
              </a:tabLst>
            </a:pPr>
            <a:r>
              <a:rPr lang="fr-FR" sz="1400" b="1" dirty="0">
                <a:solidFill>
                  <a:srgbClr val="000099"/>
                </a:solidFill>
                <a:ea typeface="Times New Roman" panose="02020603050405020304" pitchFamily="18" charset="0"/>
                <a:cs typeface="Helv"/>
              </a:rPr>
              <a:t>besoin de remuer</a:t>
            </a:r>
          </a:p>
        </p:txBody>
      </p:sp>
      <p:sp>
        <p:nvSpPr>
          <p:cNvPr id="16" name="Rectangle 15"/>
          <p:cNvSpPr/>
          <p:nvPr/>
        </p:nvSpPr>
        <p:spPr>
          <a:xfrm>
            <a:off x="3786824" y="5118855"/>
            <a:ext cx="1029449"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Times New Roman" panose="02020603050405020304" pitchFamily="18" charset="0"/>
              </a:rPr>
              <a:t>l’humidité</a:t>
            </a:r>
            <a:endParaRPr lang="fr-FR" sz="1400" b="1" dirty="0">
              <a:solidFill>
                <a:srgbClr val="000099"/>
              </a:solidFill>
            </a:endParaRPr>
          </a:p>
        </p:txBody>
      </p:sp>
      <p:sp>
        <p:nvSpPr>
          <p:cNvPr id="17" name="Rectangle 16"/>
          <p:cNvSpPr/>
          <p:nvPr/>
        </p:nvSpPr>
        <p:spPr>
          <a:xfrm>
            <a:off x="3808607" y="5300476"/>
            <a:ext cx="2191626" cy="324128"/>
          </a:xfrm>
          <a:prstGeom prst="rect">
            <a:avLst/>
          </a:prstGeom>
        </p:spPr>
        <p:txBody>
          <a:bodyPr wrap="none">
            <a:spAutoFit/>
          </a:bodyPr>
          <a:lstStyle/>
          <a:p>
            <a:pPr lvl="0">
              <a:lnSpc>
                <a:spcPct val="115000"/>
              </a:lnSpc>
              <a:spcAft>
                <a:spcPts val="0"/>
              </a:spcAft>
            </a:pPr>
            <a:r>
              <a:rPr lang="fr-FR" sz="1400" b="1" dirty="0">
                <a:solidFill>
                  <a:srgbClr val="000099"/>
                </a:solidFill>
                <a:ea typeface="Times New Roman" panose="02020603050405020304" pitchFamily="18" charset="0"/>
                <a:cs typeface="Times New Roman" panose="02020603050405020304" pitchFamily="18" charset="0"/>
              </a:rPr>
              <a:t>le début du mouvement</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Rectangle 17"/>
          <p:cNvSpPr/>
          <p:nvPr/>
        </p:nvSpPr>
        <p:spPr>
          <a:xfrm>
            <a:off x="3808607" y="6087037"/>
            <a:ext cx="2658100" cy="307777"/>
          </a:xfrm>
          <a:prstGeom prst="rect">
            <a:avLst/>
          </a:prstGeom>
        </p:spPr>
        <p:txBody>
          <a:bodyPr wrap="none">
            <a:spAutoFit/>
          </a:bodyPr>
          <a:lstStyle/>
          <a:p>
            <a:r>
              <a:rPr lang="fr-FR" sz="1400" b="1" dirty="0">
                <a:solidFill>
                  <a:srgbClr val="000099"/>
                </a:solidFill>
                <a:ea typeface="Times New Roman" panose="02020603050405020304" pitchFamily="18" charset="0"/>
              </a:rPr>
              <a:t>le mouvement lent et continu</a:t>
            </a:r>
            <a:endParaRPr lang="fr-FR" sz="1400" b="1" dirty="0">
              <a:solidFill>
                <a:srgbClr val="000099"/>
              </a:solidFill>
            </a:endParaRPr>
          </a:p>
        </p:txBody>
      </p:sp>
      <p:sp>
        <p:nvSpPr>
          <p:cNvPr id="19" name="Rectangle 18"/>
          <p:cNvSpPr/>
          <p:nvPr/>
        </p:nvSpPr>
        <p:spPr>
          <a:xfrm>
            <a:off x="3796442" y="6480175"/>
            <a:ext cx="1019831" cy="307777"/>
          </a:xfrm>
          <a:prstGeom prst="rect">
            <a:avLst/>
          </a:prstGeom>
        </p:spPr>
        <p:txBody>
          <a:bodyPr wrap="none">
            <a:spAutoFit/>
          </a:bodyPr>
          <a:lstStyle/>
          <a:p>
            <a:pPr lvl="0">
              <a:spcAft>
                <a:spcPts val="0"/>
              </a:spcAft>
              <a:tabLst>
                <a:tab pos="1650365" algn="l"/>
                <a:tab pos="314325" algn="l"/>
              </a:tabLst>
            </a:pPr>
            <a:r>
              <a:rPr lang="fr-FR" sz="1400" b="1" dirty="0">
                <a:solidFill>
                  <a:srgbClr val="000099"/>
                </a:solidFill>
                <a:ea typeface="Times New Roman" panose="02020603050405020304" pitchFamily="18" charset="0"/>
              </a:rPr>
              <a:t>la chaleur</a:t>
            </a:r>
          </a:p>
        </p:txBody>
      </p:sp>
      <p:sp>
        <p:nvSpPr>
          <p:cNvPr id="20" name="Rectangle 19"/>
          <p:cNvSpPr/>
          <p:nvPr/>
        </p:nvSpPr>
        <p:spPr>
          <a:xfrm>
            <a:off x="7201113" y="3274715"/>
            <a:ext cx="1297150"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Helv"/>
              </a:rPr>
              <a:t>vésiculeuses</a:t>
            </a:r>
            <a:endParaRPr lang="fr-FR" sz="1200" b="1" dirty="0">
              <a:solidFill>
                <a:srgbClr val="000099"/>
              </a:solidFill>
            </a:endParaRPr>
          </a:p>
        </p:txBody>
      </p:sp>
      <p:sp>
        <p:nvSpPr>
          <p:cNvPr id="21" name="Rectangle 20"/>
          <p:cNvSpPr/>
          <p:nvPr/>
        </p:nvSpPr>
        <p:spPr>
          <a:xfrm>
            <a:off x="9098660" y="3274715"/>
            <a:ext cx="2093843"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Helv"/>
              </a:rPr>
              <a:t>herpès, zona, varicelle</a:t>
            </a:r>
            <a:endParaRPr lang="fr-FR" sz="1400" b="1" dirty="0">
              <a:solidFill>
                <a:srgbClr val="000099"/>
              </a:solidFill>
            </a:endParaRPr>
          </a:p>
        </p:txBody>
      </p:sp>
      <p:sp>
        <p:nvSpPr>
          <p:cNvPr id="22" name="Rectangle 21"/>
          <p:cNvSpPr/>
          <p:nvPr/>
        </p:nvSpPr>
        <p:spPr>
          <a:xfrm>
            <a:off x="7321444" y="3950204"/>
            <a:ext cx="4484174" cy="307777"/>
          </a:xfrm>
          <a:prstGeom prst="rect">
            <a:avLst/>
          </a:prstGeom>
        </p:spPr>
        <p:txBody>
          <a:bodyPr wrap="squar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douleurs rhumatismales provoquées ou</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Rectangle 22"/>
          <p:cNvSpPr/>
          <p:nvPr/>
        </p:nvSpPr>
        <p:spPr>
          <a:xfrm>
            <a:off x="7356373" y="5052702"/>
            <a:ext cx="2573140"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entorses (rééducation)</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Rectangle 23"/>
          <p:cNvSpPr/>
          <p:nvPr/>
        </p:nvSpPr>
        <p:spPr>
          <a:xfrm>
            <a:off x="8284777" y="5584317"/>
            <a:ext cx="1406154" cy="307777"/>
          </a:xfrm>
          <a:prstGeom prst="rect">
            <a:avLst/>
          </a:prstGeom>
        </p:spPr>
        <p:txBody>
          <a:bodyPr wrap="none">
            <a:spAutoFit/>
          </a:bodyPr>
          <a:lstStyle/>
          <a:p>
            <a:r>
              <a:rPr lang="fr-FR" sz="1400" b="1" dirty="0">
                <a:solidFill>
                  <a:srgbClr val="000099"/>
                </a:solidFill>
                <a:ea typeface="Times New Roman" panose="02020603050405020304" pitchFamily="18" charset="0"/>
                <a:cs typeface="Helv"/>
              </a:rPr>
              <a:t>états grippaux</a:t>
            </a:r>
            <a:endParaRPr lang="fr-FR" sz="1400" b="1" dirty="0">
              <a:solidFill>
                <a:srgbClr val="000099"/>
              </a:solidFill>
            </a:endParaRPr>
          </a:p>
        </p:txBody>
      </p:sp>
      <p:sp>
        <p:nvSpPr>
          <p:cNvPr id="25" name="Rectangle 24"/>
          <p:cNvSpPr/>
          <p:nvPr/>
        </p:nvSpPr>
        <p:spPr>
          <a:xfrm>
            <a:off x="10110653" y="5945565"/>
            <a:ext cx="2332670" cy="340093"/>
          </a:xfrm>
          <a:prstGeom prst="rect">
            <a:avLst/>
          </a:prstGeom>
        </p:spPr>
        <p:txBody>
          <a:bodyPr wrap="square">
            <a:spAutoFit/>
          </a:bodyPr>
          <a:lstStyle/>
          <a:p>
            <a:pPr lvl="0">
              <a:lnSpc>
                <a:spcPct val="115000"/>
              </a:lnSpc>
              <a:spcBef>
                <a:spcPts val="1200"/>
              </a:spcBef>
              <a:spcAft>
                <a:spcPts val="0"/>
              </a:spcAft>
              <a:tabLst>
                <a:tab pos="228600" algn="l"/>
              </a:tabLst>
            </a:pPr>
            <a:r>
              <a:rPr lang="fr-FR" sz="1400" b="1" dirty="0">
                <a:solidFill>
                  <a:srgbClr val="000099"/>
                </a:solidFill>
                <a:ea typeface="Times New Roman" panose="02020603050405020304" pitchFamily="18" charset="0"/>
                <a:cs typeface="Helv"/>
              </a:rPr>
              <a:t>au fur et à</a:t>
            </a:r>
            <a:endParaRPr lang="fr-FR" sz="1400" b="1" dirty="0">
              <a:solidFill>
                <a:srgbClr val="000099"/>
              </a:solidFill>
              <a:latin typeface="Calibri" panose="020F0502020204030204" pitchFamily="34" charset="0"/>
              <a:ea typeface="Times New Roman" panose="02020603050405020304" pitchFamily="18" charset="0"/>
              <a:cs typeface="Helv"/>
            </a:endParaRPr>
          </a:p>
        </p:txBody>
      </p:sp>
      <p:sp>
        <p:nvSpPr>
          <p:cNvPr id="26" name="Rectangle 25"/>
          <p:cNvSpPr/>
          <p:nvPr/>
        </p:nvSpPr>
        <p:spPr>
          <a:xfrm>
            <a:off x="7219907" y="6159646"/>
            <a:ext cx="1878753" cy="324128"/>
          </a:xfrm>
          <a:prstGeom prst="rect">
            <a:avLst/>
          </a:prstGeom>
        </p:spPr>
        <p:txBody>
          <a:bodyPr wrap="square">
            <a:spAutoFit/>
          </a:bodyPr>
          <a:lstStyle/>
          <a:p>
            <a:pPr>
              <a:lnSpc>
                <a:spcPct val="115000"/>
              </a:lnSpc>
              <a:spcBef>
                <a:spcPts val="1200"/>
              </a:spcBef>
              <a:spcAft>
                <a:spcPts val="0"/>
              </a:spcAft>
              <a:tabLst>
                <a:tab pos="228600" algn="l"/>
              </a:tabLst>
            </a:pPr>
            <a:r>
              <a:rPr lang="fr-FR" sz="1400" b="1" dirty="0">
                <a:solidFill>
                  <a:srgbClr val="000099"/>
                </a:solidFill>
                <a:ea typeface="Times New Roman" panose="02020603050405020304" pitchFamily="18" charset="0"/>
                <a:cs typeface="Helv"/>
              </a:rPr>
              <a:t>mesure</a:t>
            </a:r>
            <a:r>
              <a:rPr lang="fr-FR" sz="1400" b="1" dirty="0">
                <a:solidFill>
                  <a:srgbClr val="000099"/>
                </a:solidFill>
                <a:latin typeface="Calibri" panose="020F0502020204030204" pitchFamily="34" charset="0"/>
                <a:ea typeface="Times New Roman" panose="02020603050405020304" pitchFamily="18" charset="0"/>
                <a:cs typeface="Helv"/>
              </a:rPr>
              <a:t> </a:t>
            </a:r>
            <a:r>
              <a:rPr lang="fr-FR" sz="1400" b="1" dirty="0">
                <a:solidFill>
                  <a:srgbClr val="000099"/>
                </a:solidFill>
                <a:ea typeface="Times New Roman" panose="02020603050405020304" pitchFamily="18" charset="0"/>
                <a:cs typeface="Helv"/>
              </a:rPr>
              <a:t>qu’on parle</a:t>
            </a:r>
            <a:endParaRPr lang="fr-FR" sz="1400" b="1" dirty="0">
              <a:solidFill>
                <a:srgbClr val="000099"/>
              </a:solidFill>
              <a:latin typeface="Calibri" panose="020F0502020204030204" pitchFamily="34" charset="0"/>
              <a:ea typeface="Times New Roman" panose="02020603050405020304" pitchFamily="18" charset="0"/>
              <a:cs typeface="Helv"/>
            </a:endParaRPr>
          </a:p>
        </p:txBody>
      </p:sp>
      <p:sp>
        <p:nvSpPr>
          <p:cNvPr id="27" name="Rectangle 26"/>
          <p:cNvSpPr/>
          <p:nvPr/>
        </p:nvSpPr>
        <p:spPr>
          <a:xfrm>
            <a:off x="7356373" y="4128096"/>
            <a:ext cx="2754280" cy="307777"/>
          </a:xfrm>
          <a:prstGeom prst="rect">
            <a:avLst/>
          </a:prstGeom>
        </p:spPr>
        <p:txBody>
          <a:bodyPr wrap="none">
            <a:spAutoFit/>
          </a:bodyPr>
          <a:lstStyle/>
          <a:p>
            <a:pPr lvl="1">
              <a:spcBef>
                <a:spcPts val="0"/>
              </a:spcBef>
              <a:spcAft>
                <a:spcPts val="0"/>
              </a:spcAft>
              <a:tabLst>
                <a:tab pos="685800" algn="l"/>
              </a:tabLst>
            </a:pPr>
            <a:r>
              <a:rPr lang="fr-FR" sz="1400" b="1" dirty="0">
                <a:solidFill>
                  <a:srgbClr val="000099"/>
                </a:solidFill>
                <a:ea typeface="Times New Roman" panose="02020603050405020304" pitchFamily="18" charset="0"/>
                <a:cs typeface="Times New Roman" panose="02020603050405020304" pitchFamily="18" charset="0"/>
              </a:rPr>
              <a:t>aggravées par l’humidité</a:t>
            </a:r>
            <a:endParaRPr lang="fr-FR" sz="1400"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9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P spid="2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3"/>
          <p:cNvSpPr>
            <a:spLocks noChangeArrowheads="1"/>
          </p:cNvSpPr>
          <p:nvPr/>
        </p:nvSpPr>
        <p:spPr bwMode="auto">
          <a:xfrm>
            <a:off x="6261124" y="1671475"/>
            <a:ext cx="5422876"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S’approprier la méthodologie de conseil</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Repérer et organiser les mots clés </a:t>
            </a:r>
          </a:p>
        </p:txBody>
      </p:sp>
      <p:sp>
        <p:nvSpPr>
          <p:cNvPr id="9" name="ZoneTexte 8"/>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30’</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Cas de comptoir</a:t>
            </a:r>
          </a:p>
        </p:txBody>
      </p:sp>
      <p:sp>
        <p:nvSpPr>
          <p:cNvPr id="15"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8" name="Rectangle 15">
            <a:extLst>
              <a:ext uri="{FF2B5EF4-FFF2-40B4-BE49-F238E27FC236}">
                <a16:creationId xmlns:a16="http://schemas.microsoft.com/office/drawing/2014/main" id="{BC1C21FE-3F60-4FD6-9E18-95534CE30A3C}"/>
              </a:ext>
            </a:extLst>
          </p:cNvPr>
          <p:cNvSpPr>
            <a:spLocks noChangeArrowheads="1"/>
          </p:cNvSpPr>
          <p:nvPr/>
        </p:nvSpPr>
        <p:spPr bwMode="auto">
          <a:xfrm>
            <a:off x="3078212" y="2812148"/>
            <a:ext cx="9373763" cy="4429949"/>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Wingdings" panose="05000000000000000000" pitchFamily="2" charset="2"/>
              <a:buNone/>
              <a:defRPr/>
            </a:pPr>
            <a:r>
              <a:rPr lang="fr-FR" altLang="fr-FR" sz="1800"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Pratiquer en groupe de 3</a:t>
            </a:r>
            <a:r>
              <a:rPr lang="fr-FR" altLang="fr-FR" sz="1800"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3 cas différents pour pratiquer </a:t>
            </a:r>
            <a:r>
              <a:rPr lang="fr-FR" altLang="fr-FR" sz="1800" dirty="0">
                <a:solidFill>
                  <a:srgbClr val="000099"/>
                </a:solidFill>
                <a:latin typeface="Arial"/>
                <a:ea typeface="ＭＳ Ｐゴシック" panose="020B0600070205080204" pitchFamily="34" charset="-128"/>
              </a:rPr>
              <a:t>chacun des rôles</a:t>
            </a:r>
          </a:p>
          <a:p>
            <a:pPr>
              <a:lnSpc>
                <a:spcPct val="110000"/>
              </a:lnSpc>
              <a:spcBef>
                <a:spcPct val="20000"/>
              </a:spcBef>
              <a:buFontTx/>
              <a:buBlip>
                <a:blip r:embed="rId3"/>
              </a:buBlip>
              <a:defRPr/>
            </a:pPr>
            <a:r>
              <a:rPr lang="fr-FR" altLang="fr-FR" sz="1800" b="1" dirty="0">
                <a:solidFill>
                  <a:srgbClr val="000099"/>
                </a:solidFill>
                <a:latin typeface="Arial"/>
                <a:ea typeface="ＭＳ Ｐゴシック" panose="020B0600070205080204" pitchFamily="34" charset="-128"/>
              </a:rPr>
              <a:t>S’appuyer sur</a:t>
            </a:r>
            <a:r>
              <a:rPr lang="fr-FR" altLang="fr-FR" sz="1800" dirty="0">
                <a:solidFill>
                  <a:srgbClr val="000099"/>
                </a:solidFill>
                <a:latin typeface="Arial"/>
                <a:ea typeface="ＭＳ Ｐゴシック" panose="020B0600070205080204" pitchFamily="34" charset="-128"/>
              </a:rPr>
              <a:t> </a:t>
            </a:r>
            <a:r>
              <a:rPr lang="fr-FR" altLang="fr-FR" sz="1800" b="1" dirty="0">
                <a:solidFill>
                  <a:srgbClr val="000099"/>
                </a:solidFill>
                <a:latin typeface="Arial"/>
                <a:ea typeface="ＭＳ Ｐゴシック" panose="020B0600070205080204" pitchFamily="34" charset="-128"/>
              </a:rPr>
              <a:t>les règles d’or et la méthodologie de conseil </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L’observateur s’appuie sur la grille « Observateur » pour faire le débrief du pharmacien</a:t>
            </a:r>
          </a:p>
          <a:p>
            <a:pPr marL="452438" lvl="1" eaLnBrk="0" fontAlgn="base" hangingPunct="0">
              <a:lnSpc>
                <a:spcPct val="110000"/>
              </a:lnSpc>
              <a:spcBef>
                <a:spcPct val="2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Pour chaque cas  : </a:t>
            </a:r>
            <a:r>
              <a:rPr lang="fr-FR" altLang="fr-FR" sz="1800"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2629" name="Rectangle 2"/>
          <p:cNvSpPr>
            <a:spLocks noChangeArrowheads="1"/>
          </p:cNvSpPr>
          <p:nvPr/>
        </p:nvSpPr>
        <p:spPr bwMode="auto">
          <a:xfrm>
            <a:off x="5827014" y="2056309"/>
            <a:ext cx="49260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fr-FR" altLang="fr-FR" sz="2000" b="1" u="sng" dirty="0">
                <a:solidFill>
                  <a:srgbClr val="000099"/>
                </a:solidFill>
                <a:ea typeface="ＭＳ Ｐゴシック" panose="020B0600070205080204" pitchFamily="34" charset="-128"/>
                <a:cs typeface="Arial" panose="020B0604020202020204" pitchFamily="34" charset="0"/>
              </a:rPr>
              <a:t>Objectif :</a:t>
            </a:r>
          </a:p>
          <a:p>
            <a:pPr>
              <a:spcBef>
                <a:spcPct val="50000"/>
              </a:spcBef>
              <a:buFont typeface="Wingdings" panose="05000000000000000000" pitchFamily="2" charset="2"/>
              <a:buChar char=""/>
            </a:pPr>
            <a:r>
              <a:rPr lang="fr-FR" altLang="fr-FR" sz="2000" dirty="0">
                <a:solidFill>
                  <a:srgbClr val="000099"/>
                </a:solidFill>
                <a:ea typeface="ＭＳ Ｐゴシック" panose="020B0600070205080204" pitchFamily="34" charset="-128"/>
                <a:cs typeface="Arial" panose="020B0604020202020204" pitchFamily="34" charset="0"/>
              </a:rPr>
              <a:t>Evaluer les connaissances</a:t>
            </a:r>
          </a:p>
        </p:txBody>
      </p:sp>
      <p:sp>
        <p:nvSpPr>
          <p:cNvPr id="9" name="Rectangle 15"/>
          <p:cNvSpPr>
            <a:spLocks noChangeArrowheads="1"/>
          </p:cNvSpPr>
          <p:nvPr/>
        </p:nvSpPr>
        <p:spPr bwMode="auto">
          <a:xfrm>
            <a:off x="4512775" y="3855456"/>
            <a:ext cx="6048375" cy="2160588"/>
          </a:xfrm>
          <a:prstGeom prst="rect">
            <a:avLst/>
          </a:prstGeom>
          <a:noFill/>
          <a:ln>
            <a:noFill/>
          </a:ln>
        </p:spPr>
        <p:txBody>
          <a:bodyPr/>
          <a:lstStyle/>
          <a:p>
            <a:pPr marL="342900" indent="-342900">
              <a:buClr>
                <a:srgbClr val="ABD5FF"/>
              </a:buClr>
              <a:defRPr/>
            </a:pPr>
            <a:r>
              <a:rPr lang="fr-FR" b="1" u="sng" dirty="0">
                <a:solidFill>
                  <a:srgbClr val="000099"/>
                </a:solidFill>
                <a:ea typeface="ＭＳ Ｐゴシック" charset="-128"/>
                <a:cs typeface="Arial" panose="020B0604020202020204" pitchFamily="34" charset="0"/>
              </a:rPr>
              <a:t>Règles du jeu :</a:t>
            </a:r>
          </a:p>
          <a:p>
            <a:pPr marL="342900" indent="-342900">
              <a:buClr>
                <a:srgbClr val="ABD5FF"/>
              </a:buClr>
              <a:buFontTx/>
              <a:buChar char="o"/>
              <a:defRPr/>
            </a:pPr>
            <a:endParaRPr lang="fr-FR" b="1" u="sng" dirty="0">
              <a:solidFill>
                <a:srgbClr val="000099"/>
              </a:solidFill>
              <a:effectLst>
                <a:outerShdw blurRad="38100" dist="38100" dir="2700000" algn="tl">
                  <a:srgbClr val="C0C0C0"/>
                </a:outerShdw>
              </a:effectLst>
              <a:ea typeface="ＭＳ Ｐゴシック" charset="-128"/>
              <a:cs typeface="Arial" panose="020B0604020202020204" pitchFamily="34" charset="0"/>
            </a:endParaRPr>
          </a:p>
          <a:p>
            <a:pPr marL="342900" indent="-342900">
              <a:buClr>
                <a:srgbClr val="000099"/>
              </a:buClr>
              <a:buBlip>
                <a:blip r:embed="rId3"/>
              </a:buBlip>
              <a:defRPr/>
            </a:pPr>
            <a:r>
              <a:rPr lang="fr-FR" b="1" dirty="0">
                <a:solidFill>
                  <a:srgbClr val="000099"/>
                </a:solidFill>
                <a:ea typeface="ＭＳ Ｐゴシック" charset="-128"/>
                <a:cs typeface="Arial" panose="020B0604020202020204" pitchFamily="34" charset="0"/>
              </a:rPr>
              <a:t>Individuellement</a:t>
            </a:r>
          </a:p>
          <a:p>
            <a:pPr marL="342900" indent="-342900">
              <a:buClr>
                <a:srgbClr val="000099"/>
              </a:buClr>
              <a:buFontTx/>
              <a:buChar char="•"/>
              <a:defRPr/>
            </a:pPr>
            <a:endParaRPr lang="fr-FR" b="1" dirty="0">
              <a:solidFill>
                <a:srgbClr val="000099"/>
              </a:solidFill>
              <a:ea typeface="ＭＳ Ｐゴシック" charset="-128"/>
              <a:cs typeface="Arial" panose="020B0604020202020204" pitchFamily="34" charset="0"/>
            </a:endParaRPr>
          </a:p>
          <a:p>
            <a:pPr marL="342900" indent="-342900">
              <a:spcBef>
                <a:spcPct val="30000"/>
              </a:spcBef>
              <a:buClr>
                <a:srgbClr val="000099"/>
              </a:buClr>
              <a:buBlip>
                <a:blip r:embed="rId3"/>
              </a:buBlip>
              <a:defRPr/>
            </a:pPr>
            <a:r>
              <a:rPr lang="fr-FR" dirty="0">
                <a:solidFill>
                  <a:srgbClr val="000099"/>
                </a:solidFill>
                <a:ea typeface="ＭＳ Ｐゴシック" charset="-128"/>
                <a:cs typeface="Arial" panose="020B0604020202020204" pitchFamily="34" charset="0"/>
              </a:rPr>
              <a:t>Répondre à l’</a:t>
            </a:r>
            <a:r>
              <a:rPr lang="fr-FR" dirty="0" err="1">
                <a:solidFill>
                  <a:srgbClr val="000099"/>
                </a:solidFill>
                <a:ea typeface="ＭＳ Ｐゴシック" charset="-128"/>
                <a:cs typeface="Arial" panose="020B0604020202020204" pitchFamily="34" charset="0"/>
              </a:rPr>
              <a:t>homéoquizz</a:t>
            </a:r>
            <a:endParaRPr lang="fr-FR" dirty="0">
              <a:solidFill>
                <a:srgbClr val="000099"/>
              </a:solidFill>
              <a:ea typeface="ＭＳ Ｐゴシック" charset="-128"/>
              <a:cs typeface="Arial" panose="020B0604020202020204" pitchFamily="34" charset="0"/>
            </a:endParaRP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0" name="ZoneTexte 9"/>
          <p:cNvSpPr txBox="1"/>
          <p:nvPr/>
        </p:nvSpPr>
        <p:spPr>
          <a:xfrm rot="21560331">
            <a:off x="1538503"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8’</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err="1"/>
              <a:t>Homéoquizz</a:t>
            </a:r>
            <a:endParaRPr lang="fr-FR" sz="3200" b="1"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ext Box 4"/>
          <p:cNvSpPr txBox="1">
            <a:spLocks noChangeArrowheads="1"/>
          </p:cNvSpPr>
          <p:nvPr/>
        </p:nvSpPr>
        <p:spPr bwMode="auto">
          <a:xfrm>
            <a:off x="4112418" y="4242656"/>
            <a:ext cx="52339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2400" b="1"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Et demain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2400" b="1" i="1" u="none" strike="noStrike" kern="1200" cap="none" spc="0" normalizeH="0" baseline="0" noProof="0" dirty="0">
                <a:ln>
                  <a:noFill/>
                </a:ln>
                <a:solidFill>
                  <a:srgbClr val="000099"/>
                </a:solidFill>
                <a:effectLst/>
                <a:uLnTx/>
                <a:uFillTx/>
                <a:latin typeface="Arial" panose="020B0604020202020204" pitchFamily="34" charset="0"/>
                <a:ea typeface="+mn-ea"/>
                <a:cs typeface="+mn-cs"/>
              </a:rPr>
              <a:t>Qu’allez-vous expérimenter ?</a:t>
            </a:r>
          </a:p>
        </p:txBody>
      </p:sp>
      <p:pic>
        <p:nvPicPr>
          <p:cNvPr id="351235" name="Picture 9"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931" y="1664206"/>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Tree>
    <p:extLst>
      <p:ext uri="{BB962C8B-B14F-4D97-AF65-F5344CB8AC3E}">
        <p14:creationId xmlns:p14="http://schemas.microsoft.com/office/powerpoint/2010/main" val="14844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494338" y="19510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fr-FR" altLang="fr-FR" sz="2800" b="1" i="0" u="sng" strike="noStrike" kern="1200" cap="none" spc="0" normalizeH="0" baseline="0" noProof="0" dirty="0">
              <a:ln>
                <a:noFill/>
              </a:ln>
              <a:solidFill>
                <a:srgbClr val="62C400"/>
              </a:solidFill>
              <a:effectLst/>
              <a:uLnTx/>
              <a:uFillTx/>
              <a:latin typeface="Arial" panose="020B0604020202020204" pitchFamily="34" charset="0"/>
              <a:ea typeface="+mn-ea"/>
              <a:cs typeface="Arial" panose="020B0604020202020204" pitchFamily="34" charset="0"/>
            </a:endParaRPr>
          </a:p>
        </p:txBody>
      </p:sp>
      <p:sp>
        <p:nvSpPr>
          <p:cNvPr id="14" name="ZoneTexte 13"/>
          <p:cNvSpPr txBox="1"/>
          <p:nvPr/>
        </p:nvSpPr>
        <p:spPr>
          <a:xfrm>
            <a:off x="3314912" y="1181397"/>
            <a:ext cx="7997019" cy="707886"/>
          </a:xfrm>
          <a:prstGeom prst="rect">
            <a:avLst/>
          </a:prstGeom>
          <a:solidFill>
            <a:srgbClr val="95C41D"/>
          </a:solidFill>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 incontournables du conseil  </a:t>
            </a:r>
          </a:p>
        </p:txBody>
      </p:sp>
      <p:sp>
        <p:nvSpPr>
          <p:cNvPr id="15" name="Rectangle 14"/>
          <p:cNvSpPr/>
          <p:nvPr/>
        </p:nvSpPr>
        <p:spPr>
          <a:xfrm>
            <a:off x="2012950" y="170883"/>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p:cNvSpPr txBox="1"/>
          <p:nvPr/>
        </p:nvSpPr>
        <p:spPr>
          <a:xfrm>
            <a:off x="185346" y="253669"/>
            <a:ext cx="11644470" cy="646331"/>
          </a:xfrm>
          <a:prstGeom prst="rect">
            <a:avLst/>
          </a:prstGeom>
          <a:noFill/>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L’homéopathie au comptoir</a:t>
            </a:r>
          </a:p>
        </p:txBody>
      </p:sp>
      <p:pic>
        <p:nvPicPr>
          <p:cNvPr id="7" name="Image 6"/>
          <p:cNvPicPr>
            <a:picLocks noChangeAspect="1"/>
          </p:cNvPicPr>
          <p:nvPr/>
        </p:nvPicPr>
        <p:blipFill>
          <a:blip r:embed="rId3"/>
          <a:stretch>
            <a:fillRect/>
          </a:stretch>
        </p:blipFill>
        <p:spPr>
          <a:xfrm>
            <a:off x="298514" y="1700739"/>
            <a:ext cx="1961116" cy="1485084"/>
          </a:xfrm>
          <a:prstGeom prst="rect">
            <a:avLst/>
          </a:prstGeom>
        </p:spPr>
      </p:pic>
      <p:sp>
        <p:nvSpPr>
          <p:cNvPr id="28675" name="Text Box 3"/>
          <p:cNvSpPr txBox="1">
            <a:spLocks noChangeArrowheads="1"/>
          </p:cNvSpPr>
          <p:nvPr/>
        </p:nvSpPr>
        <p:spPr bwMode="auto">
          <a:xfrm>
            <a:off x="1505813" y="2759897"/>
            <a:ext cx="10044036"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70000"/>
              </a:spcBef>
              <a:spcAft>
                <a:spcPct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Face aux situations cliniques </a:t>
            </a: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les plus couramment rencontrées à l’officine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t>
            </a:r>
          </a:p>
          <a:p>
            <a:pPr marL="441325" marR="0" lvl="0" indent="-441325" algn="l" defTabSz="914400" rtl="0" eaLnBrk="0" fontAlgn="base" latinLnBrk="0" hangingPunct="0">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les principes de prescription</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vus en formation</a:t>
            </a:r>
          </a:p>
          <a:p>
            <a:pPr marL="441325" marR="0" lvl="0" indent="-441325" algn="l" defTabSz="914400" rtl="0" eaLnBrk="0" fontAlgn="base" latinLnBrk="0" hangingPunct="0">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0" fontAlgn="base" latinLnBrk="0" hangingPunct="0">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aux symptômes aigus pour les intégrer dans son conseil quotidien</a:t>
            </a:r>
          </a:p>
          <a:p>
            <a:pPr marL="441325" marR="0" lvl="0" indent="-441325" algn="l" defTabSz="914400" rtl="0" eaLnBrk="0" fontAlgn="base" latinLnBrk="0" hangingPunct="0">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10380819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E00AA1-E540-4D63-A28F-418A2C4690E4}" type="slidenum">
              <a:rPr lang="fr-FR" smtClean="0"/>
              <a:pPr/>
              <a:t>14</a:t>
            </a:fld>
            <a:endParaRPr lang="fr-FR" dirty="0"/>
          </a:p>
        </p:txBody>
      </p:sp>
      <p:sp>
        <p:nvSpPr>
          <p:cNvPr id="3" name="Espace réservé du contenu 2"/>
          <p:cNvSpPr>
            <a:spLocks noGrp="1"/>
          </p:cNvSpPr>
          <p:nvPr>
            <p:ph idx="4294967295"/>
          </p:nvPr>
        </p:nvSpPr>
        <p:spPr>
          <a:xfrm>
            <a:off x="456501" y="1447800"/>
            <a:ext cx="11693525" cy="5245100"/>
          </a:xfrm>
        </p:spPr>
        <p:txBody>
          <a:bodyPr>
            <a:noAutofit/>
          </a:bodyPr>
          <a:lstStyle/>
          <a:p>
            <a:pPr marL="269875" indent="-269875">
              <a:lnSpc>
                <a:spcPct val="110000"/>
              </a:lnSpc>
              <a:buClr>
                <a:srgbClr val="1320C3"/>
              </a:buClr>
              <a:defRPr/>
            </a:pPr>
            <a:r>
              <a:rPr lang="fr-FR" altLang="fr-FR" sz="2000" dirty="0">
                <a:solidFill>
                  <a:srgbClr val="000099"/>
                </a:solidFill>
              </a:rPr>
              <a:t>7/ Je suis diabétique, puis-je prendre des granules ?</a:t>
            </a:r>
          </a:p>
          <a:p>
            <a:pPr marL="269875" indent="-269875">
              <a:lnSpc>
                <a:spcPct val="110000"/>
              </a:lnSpc>
              <a:buClr>
                <a:srgbClr val="1320C3"/>
              </a:buClr>
              <a:defRPr/>
            </a:pPr>
            <a:endParaRPr lang="fr-FR" altLang="fr-FR" sz="2000" dirty="0">
              <a:solidFill>
                <a:srgbClr val="000099"/>
              </a:solidFill>
            </a:endParaRPr>
          </a:p>
          <a:p>
            <a:pPr marL="269875" indent="-269875">
              <a:lnSpc>
                <a:spcPct val="110000"/>
              </a:lnSpc>
              <a:buClr>
                <a:srgbClr val="1320C3"/>
              </a:buClr>
              <a:defRPr/>
            </a:pPr>
            <a:endParaRPr lang="fr-FR" altLang="fr-FR" sz="2000" dirty="0">
              <a:solidFill>
                <a:srgbClr val="000099"/>
              </a:solidFill>
            </a:endParaRPr>
          </a:p>
          <a:p>
            <a:pPr marL="269875" indent="-269875">
              <a:lnSpc>
                <a:spcPct val="110000"/>
              </a:lnSpc>
              <a:spcBef>
                <a:spcPts val="0"/>
              </a:spcBef>
              <a:buClr>
                <a:srgbClr val="1320C3"/>
              </a:buClr>
              <a:defRPr/>
            </a:pPr>
            <a:endParaRPr lang="fr-FR" altLang="fr-FR" sz="2000" dirty="0">
              <a:solidFill>
                <a:srgbClr val="000099"/>
              </a:solidFill>
            </a:endParaRPr>
          </a:p>
          <a:p>
            <a:pPr marL="269875" indent="-269875">
              <a:lnSpc>
                <a:spcPct val="110000"/>
              </a:lnSpc>
              <a:buClr>
                <a:srgbClr val="1320C3"/>
              </a:buClr>
              <a:defRPr/>
            </a:pPr>
            <a:r>
              <a:rPr lang="fr-FR" altLang="fr-FR" sz="2000" dirty="0">
                <a:solidFill>
                  <a:srgbClr val="000099"/>
                </a:solidFill>
              </a:rPr>
              <a:t>8/ J’ai une intolérance au lactose, je ne peux pas prendre de médicaments homéopathiques.</a:t>
            </a:r>
          </a:p>
          <a:p>
            <a:pPr marL="269875" indent="-269875" eaLnBrk="1" hangingPunct="1">
              <a:buClr>
                <a:srgbClr val="1320C3"/>
              </a:buClr>
              <a:buNone/>
              <a:defRPr/>
            </a:pPr>
            <a:endParaRPr lang="fr-FR" altLang="fr-FR" sz="2000" dirty="0">
              <a:solidFill>
                <a:srgbClr val="000099"/>
              </a:solidFill>
            </a:endParaRPr>
          </a:p>
          <a:p>
            <a:pPr marL="360363" indent="-360363" eaLnBrk="1" hangingPunct="1">
              <a:buClr>
                <a:srgbClr val="1320C3"/>
              </a:buClr>
              <a:buNone/>
              <a:defRPr/>
            </a:pPr>
            <a:endParaRPr lang="fr-FR" altLang="fr-FR" sz="2000" dirty="0">
              <a:solidFill>
                <a:srgbClr val="000099"/>
              </a:solidFill>
            </a:endParaRPr>
          </a:p>
          <a:p>
            <a:pPr marL="360363" indent="-360363">
              <a:spcBef>
                <a:spcPts val="0"/>
              </a:spcBef>
              <a:buClr>
                <a:srgbClr val="1320C3"/>
              </a:buClr>
              <a:defRPr/>
            </a:pPr>
            <a:endParaRPr lang="fr-FR" altLang="fr-FR" sz="2000" dirty="0">
              <a:solidFill>
                <a:srgbClr val="000099"/>
              </a:solidFill>
            </a:endParaRPr>
          </a:p>
          <a:p>
            <a:pPr marL="360363" indent="-360363">
              <a:spcBef>
                <a:spcPts val="0"/>
              </a:spcBef>
              <a:buClr>
                <a:srgbClr val="1320C3"/>
              </a:buClr>
              <a:defRPr/>
            </a:pPr>
            <a:r>
              <a:rPr lang="fr-FR" altLang="fr-FR" sz="2000" dirty="0">
                <a:solidFill>
                  <a:srgbClr val="000099"/>
                </a:solidFill>
              </a:rPr>
              <a:t>9/ Est-ce que je peux garder mon dentifrice à la menthe ?</a:t>
            </a:r>
          </a:p>
          <a:p>
            <a:pPr marL="360363" indent="-360363" eaLnBrk="1" hangingPunct="1">
              <a:buClr>
                <a:srgbClr val="1320C3"/>
              </a:buClr>
              <a:buNone/>
              <a:defRPr/>
            </a:pPr>
            <a:endParaRPr lang="fr-FR" altLang="fr-FR" sz="2000" dirty="0">
              <a:solidFill>
                <a:srgbClr val="000099"/>
              </a:solidFill>
            </a:endParaRPr>
          </a:p>
          <a:p>
            <a:pPr marL="360363" indent="-360363">
              <a:buClr>
                <a:srgbClr val="1320C3"/>
              </a:buClr>
              <a:defRPr/>
            </a:pPr>
            <a:endParaRPr lang="fr-FR" altLang="fr-FR" sz="2000" dirty="0">
              <a:solidFill>
                <a:srgbClr val="000099"/>
              </a:solidFill>
            </a:endParaRPr>
          </a:p>
          <a:p>
            <a:pPr marL="360363" indent="-360363">
              <a:spcBef>
                <a:spcPts val="0"/>
              </a:spcBef>
              <a:buClr>
                <a:srgbClr val="1320C3"/>
              </a:buClr>
              <a:defRPr/>
            </a:pPr>
            <a:endParaRPr lang="fr-FR" altLang="fr-FR" sz="2000" dirty="0">
              <a:solidFill>
                <a:srgbClr val="000099"/>
              </a:solidFill>
            </a:endParaRPr>
          </a:p>
          <a:p>
            <a:pPr marL="360363" indent="-360363">
              <a:spcBef>
                <a:spcPts val="0"/>
              </a:spcBef>
              <a:buClr>
                <a:srgbClr val="1320C3"/>
              </a:buClr>
              <a:defRPr/>
            </a:pPr>
            <a:r>
              <a:rPr lang="fr-FR" altLang="fr-FR" sz="2000" dirty="0">
                <a:solidFill>
                  <a:srgbClr val="000099"/>
                </a:solidFill>
              </a:rPr>
              <a:t>10/ 15 CH, c’est plus fort que 9 CH ?</a:t>
            </a:r>
          </a:p>
          <a:p>
            <a:pPr marL="360363" indent="-360363" eaLnBrk="1" hangingPunct="1">
              <a:buClr>
                <a:srgbClr val="1320C3"/>
              </a:buClr>
              <a:buNone/>
              <a:defRPr/>
            </a:pPr>
            <a:endParaRPr lang="fr-FR" altLang="fr-FR" sz="2000" dirty="0">
              <a:solidFill>
                <a:srgbClr val="000099"/>
              </a:solidFill>
            </a:endParaRPr>
          </a:p>
          <a:p>
            <a:pPr marL="360363" indent="-360363" eaLnBrk="1" hangingPunct="1">
              <a:buClr>
                <a:srgbClr val="1320C3"/>
              </a:buClr>
              <a:buFont typeface="Wingdings" panose="05000000000000000000" pitchFamily="2" charset="2"/>
              <a:buChar char="è"/>
              <a:defRPr/>
            </a:pPr>
            <a:endParaRPr lang="fr-FR" altLang="fr-FR" sz="2000" dirty="0">
              <a:solidFill>
                <a:srgbClr val="000099"/>
              </a:solidFill>
            </a:endParaRPr>
          </a:p>
          <a:p>
            <a:pPr marL="360363" indent="-360363" eaLnBrk="1" hangingPunct="1">
              <a:buClr>
                <a:srgbClr val="1320C3"/>
              </a:buClr>
              <a:buFont typeface="Wingdings" panose="05000000000000000000" pitchFamily="2" charset="2"/>
              <a:buChar char="è"/>
              <a:defRPr/>
            </a:pPr>
            <a:endParaRPr lang="fr-FR" altLang="fr-FR" sz="2000" dirty="0">
              <a:solidFill>
                <a:srgbClr val="000099"/>
              </a:solidFill>
            </a:endParaRPr>
          </a:p>
          <a:p>
            <a:pPr marL="269875" indent="-269875" eaLnBrk="1" hangingPunct="1">
              <a:buClr>
                <a:srgbClr val="1320C3"/>
              </a:buClr>
              <a:buNone/>
              <a:defRPr/>
            </a:pPr>
            <a:endParaRPr lang="fr-FR" altLang="fr-FR" sz="2000" dirty="0">
              <a:solidFill>
                <a:srgbClr val="000099"/>
              </a:solidFill>
            </a:endParaRPr>
          </a:p>
          <a:p>
            <a:pPr marL="269875" indent="-269875" eaLnBrk="1" hangingPunct="1">
              <a:buClr>
                <a:srgbClr val="1320C3"/>
              </a:buClr>
              <a:buNone/>
              <a:defRPr/>
            </a:pPr>
            <a:endParaRPr lang="fr-FR" altLang="fr-FR" sz="2000" dirty="0">
              <a:solidFill>
                <a:srgbClr val="000099"/>
              </a:solidFill>
            </a:endParaRPr>
          </a:p>
          <a:p>
            <a:pPr marL="269875" indent="-269875" eaLnBrk="1" hangingPunct="1">
              <a:buClr>
                <a:srgbClr val="1320C3"/>
              </a:buClr>
              <a:buNone/>
              <a:defRPr/>
            </a:pPr>
            <a:endParaRPr lang="fr-FR" altLang="fr-FR" sz="2000" dirty="0">
              <a:solidFill>
                <a:srgbClr val="000099"/>
              </a:solidFill>
            </a:endParaRPr>
          </a:p>
          <a:p>
            <a:pPr marL="269875" indent="-269875" eaLnBrk="1" hangingPunct="1">
              <a:buClr>
                <a:srgbClr val="1320C3"/>
              </a:buClr>
              <a:buFont typeface="Wingdings" panose="05000000000000000000" pitchFamily="2" charset="2"/>
              <a:buChar char="è"/>
              <a:defRPr/>
            </a:pPr>
            <a:endParaRPr lang="fr-FR" altLang="fr-FR" sz="2000" dirty="0">
              <a:solidFill>
                <a:srgbClr val="000099"/>
              </a:solidFill>
            </a:endParaRPr>
          </a:p>
        </p:txBody>
      </p:sp>
      <p:sp>
        <p:nvSpPr>
          <p:cNvPr id="67588" name="ZoneTexte 3"/>
          <p:cNvSpPr txBox="1">
            <a:spLocks noChangeArrowheads="1"/>
          </p:cNvSpPr>
          <p:nvPr/>
        </p:nvSpPr>
        <p:spPr bwMode="auto">
          <a:xfrm>
            <a:off x="706149" y="3540431"/>
            <a:ext cx="1033451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nSpc>
                <a:spcPct val="120000"/>
              </a:lnSpc>
            </a:pPr>
            <a:r>
              <a:rPr lang="fr-FR" altLang="fr-FR" i="1" dirty="0"/>
              <a:t>Faux, les symptômes d’intolérance apparaissent après ingestion de 10 g de lactose ; 5 granules 3 fois par jour en apporte près de 100 fois moins.</a:t>
            </a:r>
          </a:p>
        </p:txBody>
      </p:sp>
      <p:sp>
        <p:nvSpPr>
          <p:cNvPr id="67590" name="ZoneTexte 10"/>
          <p:cNvSpPr txBox="1">
            <a:spLocks noChangeArrowheads="1"/>
          </p:cNvSpPr>
          <p:nvPr/>
        </p:nvSpPr>
        <p:spPr bwMode="auto">
          <a:xfrm>
            <a:off x="706149" y="4799624"/>
            <a:ext cx="1106530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120000"/>
              </a:lnSpc>
              <a:buClr>
                <a:srgbClr val="1320C3"/>
              </a:buClr>
            </a:pPr>
            <a:r>
              <a:rPr lang="fr-FR" altLang="fr-FR" i="1" dirty="0"/>
              <a:t>Oui, vous pouvez. La menthe (comme le café), consommés à distance des prises de médicaments homéopathiques, sont sans incidence sur l’efficacité de la prescription.</a:t>
            </a:r>
          </a:p>
        </p:txBody>
      </p:sp>
      <p:sp>
        <p:nvSpPr>
          <p:cNvPr id="67592" name="ZoneTexte 7"/>
          <p:cNvSpPr txBox="1">
            <a:spLocks noChangeArrowheads="1"/>
          </p:cNvSpPr>
          <p:nvPr/>
        </p:nvSpPr>
        <p:spPr bwMode="auto">
          <a:xfrm>
            <a:off x="707737" y="6123470"/>
            <a:ext cx="83962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buClr>
                <a:srgbClr val="1320C3"/>
              </a:buClr>
            </a:pPr>
            <a:r>
              <a:rPr lang="fr-FR" altLang="fr-FR" i="1" dirty="0"/>
              <a:t>Non, ce n’est pas un dosage mais une dilution adaptée à vos symptômes.</a:t>
            </a:r>
          </a:p>
        </p:txBody>
      </p:sp>
      <p:sp>
        <p:nvSpPr>
          <p:cNvPr id="10" name="Titre 1"/>
          <p:cNvSpPr txBox="1">
            <a:spLocks/>
          </p:cNvSpPr>
          <p:nvPr/>
        </p:nvSpPr>
        <p:spPr>
          <a:xfrm>
            <a:off x="2302764" y="361569"/>
            <a:ext cx="4000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1.2. Idées reçues</a:t>
            </a:r>
          </a:p>
        </p:txBody>
      </p:sp>
      <p:sp>
        <p:nvSpPr>
          <p:cNvPr id="9" name="ZoneTexte 6"/>
          <p:cNvSpPr txBox="1">
            <a:spLocks noChangeArrowheads="1"/>
          </p:cNvSpPr>
          <p:nvPr/>
        </p:nvSpPr>
        <p:spPr bwMode="auto">
          <a:xfrm>
            <a:off x="706149" y="1824454"/>
            <a:ext cx="1061389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lnSpc>
                <a:spcPct val="120000"/>
              </a:lnSpc>
            </a:pPr>
            <a:r>
              <a:rPr lang="fr-FR" altLang="fr-FR" i="1" dirty="0"/>
              <a:t>Oui, l’apport en sucre des granules est très faible. Il est à intégrer dans l’apport alimentaire. Le médecin et le patient diabétique connaissent la quantité quotidienne de sucre à ne pas dépasser pour ne pas déséquilibrer le diabète. </a:t>
            </a:r>
          </a:p>
          <a:p>
            <a:pPr algn="just">
              <a:lnSpc>
                <a:spcPct val="120000"/>
              </a:lnSpc>
            </a:pPr>
            <a:r>
              <a:rPr lang="fr-FR" altLang="fr-FR" i="1" dirty="0"/>
              <a:t>En cas de doute, renvoyer le patient vers son médecin.</a:t>
            </a:r>
          </a:p>
        </p:txBody>
      </p:sp>
      <p:sp>
        <p:nvSpPr>
          <p:cNvPr id="11" name="Espace réservé du pied de page 3"/>
          <p:cNvSpPr txBox="1">
            <a:spLocks/>
          </p:cNvSpPr>
          <p:nvPr/>
        </p:nvSpPr>
        <p:spPr>
          <a:xfrm>
            <a:off x="0" y="6628623"/>
            <a:ext cx="4114800" cy="365125"/>
          </a:xfrm>
          <a:prstGeom prst="rect">
            <a:avLst/>
          </a:prstGeom>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schemeClr val="bg1">
                    <a:lumMod val="50000"/>
                  </a:schemeClr>
                </a:solidFill>
              </a:rPr>
              <a:t>Copyright © CDFH - Tous droits d'utilisation et de traduction réservés</a:t>
            </a:r>
          </a:p>
        </p:txBody>
      </p:sp>
    </p:spTree>
    <p:extLst>
      <p:ext uri="{BB962C8B-B14F-4D97-AF65-F5344CB8AC3E}">
        <p14:creationId xmlns:p14="http://schemas.microsoft.com/office/powerpoint/2010/main" val="85294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758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59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75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mn-cs"/>
              </a:rPr>
              <a:t>PRATIQUER ET PROGRESSER</a:t>
            </a:r>
            <a:endPar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95C41D"/>
                </a:solidFill>
                <a:effectLst/>
                <a:uLnTx/>
                <a:uFillTx/>
                <a:latin typeface="Calibri Light" panose="020F0302020204030204"/>
                <a:ea typeface="+mn-ea"/>
                <a:cs typeface="Arial" panose="020B0604020202020204" pitchFamily="34" charset="0"/>
              </a:rPr>
              <a:t>Des rappels, de la nouveauté, des outils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95C41D"/>
                </a:solidFill>
                <a:effectLst/>
                <a:uLnTx/>
                <a:uFillTx/>
                <a:latin typeface="Calibri Light" panose="020F0302020204030204"/>
                <a:ea typeface="+mn-ea"/>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95C41D"/>
                </a:solidFill>
                <a:effectLst/>
                <a:uLnTx/>
                <a:uFillTx/>
                <a:latin typeface="Calibri Light" panose="020F0302020204030204"/>
                <a:ea typeface="+mn-ea"/>
                <a:cs typeface="+mn-cs"/>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sng" strike="noStrike" kern="1200" cap="none" spc="0" normalizeH="0" baseline="0" noProof="0" dirty="0">
                <a:ln>
                  <a:noFill/>
                </a:ln>
                <a:solidFill>
                  <a:srgbClr val="000099"/>
                </a:solidFill>
                <a:effectLst/>
                <a:uLnTx/>
                <a:uFillTx/>
                <a:latin typeface="Arial" panose="020B0604020202020204" pitchFamily="34" charset="0"/>
                <a:ea typeface="Calibri" panose="020F0502020204030204" pitchFamily="34" charset="0"/>
                <a:cs typeface="+mn-cs"/>
                <a:hlinkClick r:id="rId6">
                  <a:extLst>
                    <a:ext uri="{A12FA001-AC4F-418D-AE19-62706E023703}">
                      <ahyp:hlinkClr xmlns:ahyp="http://schemas.microsoft.com/office/drawing/2018/hyperlinkcolor" val="tx"/>
                    </a:ext>
                  </a:extLst>
                </a:hlinkClick>
              </a:rPr>
              <a:t>www.homeoandcare.com</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pour aller plus loin…</a:t>
            </a:r>
          </a:p>
        </p:txBody>
      </p:sp>
      <p:pic>
        <p:nvPicPr>
          <p:cNvPr id="18" name="Image 2" descr="BAN_DEOfficineORL_MoniteurdesPharmacies.jp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29005" y="2619095"/>
            <a:ext cx="841823" cy="11308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9" name="Imag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18485">
            <a:off x="7018382" y="2800576"/>
            <a:ext cx="817716" cy="10807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 name="Imag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87553">
            <a:off x="10181014" y="2731175"/>
            <a:ext cx="789724" cy="10989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1" name="Ellipse 20"/>
          <p:cNvSpPr/>
          <p:nvPr/>
        </p:nvSpPr>
        <p:spPr>
          <a:xfrm>
            <a:off x="371933" y="129677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Ellipse 21"/>
          <p:cNvSpPr/>
          <p:nvPr/>
        </p:nvSpPr>
        <p:spPr>
          <a:xfrm>
            <a:off x="371933" y="3151736"/>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lipse 23"/>
          <p:cNvSpPr/>
          <p:nvPr/>
        </p:nvSpPr>
        <p:spPr>
          <a:xfrm>
            <a:off x="375024" y="4986034"/>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Box 28"/>
          <p:cNvSpPr txBox="1">
            <a:spLocks noChangeArrowheads="1"/>
          </p:cNvSpPr>
          <p:nvPr/>
        </p:nvSpPr>
        <p:spPr bwMode="auto">
          <a:xfrm>
            <a:off x="1953121" y="1438222"/>
            <a:ext cx="366629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Homéopathie et Prescription Officinale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43 situations cliniques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Auteurs : Michèle BOIRON et François ROUX</a:t>
            </a:r>
            <a:b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Parution 2009 - Editions : SIMILIA</a:t>
            </a:r>
          </a:p>
        </p:txBody>
      </p:sp>
      <p:pic>
        <p:nvPicPr>
          <p:cNvPr id="29" name="Picture 14" descr="BA9 fINAL HD"/>
          <p:cNvPicPr>
            <a:picLocks noChangeAspect="1" noChangeArrowheads="1"/>
          </p:cNvPicPr>
          <p:nvPr/>
        </p:nvPicPr>
        <p:blipFill>
          <a:blip r:embed="rId6"/>
          <a:srcRect/>
          <a:stretch>
            <a:fillRect/>
          </a:stretch>
        </p:blipFill>
        <p:spPr bwMode="auto">
          <a:xfrm>
            <a:off x="760143" y="1527723"/>
            <a:ext cx="767013" cy="10913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3" name="Imag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1481" y="2681847"/>
            <a:ext cx="799132" cy="10691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5" name="Image 2" descr="BAN_DEOfficineORL_MoniteurdesPharmacies.jpg"/>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1326137">
            <a:off x="7723399" y="2652652"/>
            <a:ext cx="888632" cy="11355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7" name="Imag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239" y="3415348"/>
            <a:ext cx="849787" cy="1135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8" name="Imag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989" y="5211269"/>
            <a:ext cx="844915" cy="11260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9" name="Text Box 28"/>
          <p:cNvSpPr txBox="1">
            <a:spLocks noChangeArrowheads="1"/>
          </p:cNvSpPr>
          <p:nvPr/>
        </p:nvSpPr>
        <p:spPr bwMode="auto">
          <a:xfrm>
            <a:off x="1995588" y="3343380"/>
            <a:ext cx="390279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Pharmacologie et matière médicale homéopathique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Auteurs : Denis DEMARQUE, Jacques JOUANNY, Bernard POITEVIN, Yves SAINT-JEAN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Editions : CEDH - 2017</a:t>
            </a:r>
          </a:p>
        </p:txBody>
      </p:sp>
      <p:sp>
        <p:nvSpPr>
          <p:cNvPr id="40" name="Text Box 28"/>
          <p:cNvSpPr txBox="1">
            <a:spLocks noChangeArrowheads="1"/>
          </p:cNvSpPr>
          <p:nvPr/>
        </p:nvSpPr>
        <p:spPr bwMode="auto">
          <a:xfrm>
            <a:off x="1995588" y="5123659"/>
            <a:ext cx="39027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Matière médicale homéopathique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Auteurs : Michel GUERMONPREZ, Madeleine PINKAS, Monique TORK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Editions : SIMILIA - 2017</a:t>
            </a:r>
          </a:p>
        </p:txBody>
      </p:sp>
      <p:sp>
        <p:nvSpPr>
          <p:cNvPr id="30" name="Text Box 28"/>
          <p:cNvSpPr txBox="1">
            <a:spLocks noChangeArrowheads="1"/>
          </p:cNvSpPr>
          <p:nvPr/>
        </p:nvSpPr>
        <p:spPr bwMode="auto">
          <a:xfrm>
            <a:off x="7827237" y="2027224"/>
            <a:ext cx="388761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rPr>
              <a:t>Les Dossiers de l’Expert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p:txBody>
      </p:sp>
      <p:sp>
        <p:nvSpPr>
          <p:cNvPr id="41" name="Text Box 28"/>
          <p:cNvSpPr txBox="1">
            <a:spLocks noChangeArrowheads="1"/>
          </p:cNvSpPr>
          <p:nvPr/>
        </p:nvSpPr>
        <p:spPr bwMode="auto">
          <a:xfrm>
            <a:off x="7401163" y="4239166"/>
            <a:ext cx="4808158"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Auteurs : Michèle BOIRON, François ROUX </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selon les ouvrages Pierre POPOWSKI, Frédéric VOIRIN, Gérard FALALA, Christelle CHARVET, Jean-Philippe WAGNER et Franck CHOFFRUT</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Editions : Le Moniteur des Pharmacies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Image 2"/>
          <p:cNvPicPr>
            <a:picLocks noChangeAspect="1"/>
          </p:cNvPicPr>
          <p:nvPr/>
        </p:nvPicPr>
        <p:blipFill>
          <a:blip r:embed="rId11"/>
          <a:stretch>
            <a:fillRect/>
          </a:stretch>
        </p:blipFill>
        <p:spPr>
          <a:xfrm rot="507672">
            <a:off x="11013961" y="2780634"/>
            <a:ext cx="754124" cy="1120617"/>
          </a:xfrm>
          <a:prstGeom prst="rect">
            <a:avLst/>
          </a:prstGeom>
        </p:spPr>
      </p:pic>
    </p:spTree>
    <p:extLst>
      <p:ext uri="{BB962C8B-B14F-4D97-AF65-F5344CB8AC3E}">
        <p14:creationId xmlns:p14="http://schemas.microsoft.com/office/powerpoint/2010/main" val="34786784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ZoneTexte 27"/>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Trebuchet MS" panose="020B0603020202020204" pitchFamily="34" charset="0"/>
                <a:ea typeface="+mn-ea"/>
                <a:cs typeface="+mn-cs"/>
              </a:rPr>
              <a:t>POURSUIVEZ VOTRE PARCOURS</a:t>
            </a:r>
          </a:p>
        </p:txBody>
      </p:sp>
      <p:sp>
        <p:nvSpPr>
          <p:cNvPr id="642050"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grpSp>
        <p:nvGrpSpPr>
          <p:cNvPr id="642052" name="Groupe 12"/>
          <p:cNvGrpSpPr>
            <a:grpSpLocks/>
          </p:cNvGrpSpPr>
          <p:nvPr/>
        </p:nvGrpSpPr>
        <p:grpSpPr bwMode="auto">
          <a:xfrm>
            <a:off x="8008938" y="4000500"/>
            <a:ext cx="3516312" cy="696913"/>
            <a:chOff x="8062437" y="3970045"/>
            <a:chExt cx="3706181" cy="775485"/>
          </a:xfrm>
        </p:grpSpPr>
        <p:sp>
          <p:nvSpPr>
            <p:cNvPr id="14" name="Rectangle à coins arrondis 13"/>
            <p:cNvSpPr/>
            <p:nvPr/>
          </p:nvSpPr>
          <p:spPr>
            <a:xfrm>
              <a:off x="8062437" y="3970045"/>
              <a:ext cx="3706181" cy="660663"/>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Calibri" panose="020F0502020204030204"/>
                  <a:ea typeface="+mn-ea"/>
                  <a:cs typeface="+mn-cs"/>
                </a:rPr>
                <a:t>https://www.cdfh.fr</a:t>
              </a:r>
            </a:p>
          </p:txBody>
        </p:sp>
        <p:pic>
          <p:nvPicPr>
            <p:cNvPr id="642055" name="Imag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52376" y="4429288"/>
              <a:ext cx="316242" cy="31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ZoneTexte 15"/>
          <p:cNvSpPr txBox="1"/>
          <p:nvPr/>
        </p:nvSpPr>
        <p:spPr>
          <a:xfrm>
            <a:off x="8112125" y="3640138"/>
            <a:ext cx="3321050" cy="3698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94C122"/>
                </a:solidFill>
                <a:effectLst/>
                <a:uLnTx/>
                <a:uFillTx/>
                <a:latin typeface="Calibri Light"/>
                <a:ea typeface="+mn-ea"/>
                <a:cs typeface="Arial" panose="020B0604020202020204" pitchFamily="34" charset="0"/>
              </a:rPr>
              <a:t>Inscriptions sur</a:t>
            </a:r>
          </a:p>
        </p:txBody>
      </p:sp>
      <p:pic>
        <p:nvPicPr>
          <p:cNvPr id="9" name="Image 8" descr="Une image contenant texte&#10;&#10;Description générée automatiquement">
            <a:extLst>
              <a:ext uri="{FF2B5EF4-FFF2-40B4-BE49-F238E27FC236}">
                <a16:creationId xmlns:a16="http://schemas.microsoft.com/office/drawing/2014/main" id="{72076580-C23E-48F8-8F79-7FC310965B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017" y="2111155"/>
            <a:ext cx="7372092" cy="3427852"/>
          </a:xfrm>
          <a:prstGeom prst="rect">
            <a:avLst/>
          </a:prstGeom>
        </p:spPr>
      </p:pic>
    </p:spTree>
    <p:extLst>
      <p:ext uri="{BB962C8B-B14F-4D97-AF65-F5344CB8AC3E}">
        <p14:creationId xmlns:p14="http://schemas.microsoft.com/office/powerpoint/2010/main" val="9870914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0099"/>
                </a:solidFill>
                <a:effectLst/>
                <a:uLnTx/>
                <a:uFillTx/>
                <a:latin typeface="Calibri Light" panose="020F0302020204030204"/>
                <a:ea typeface="+mn-ea"/>
                <a:cs typeface="+mn-cs"/>
              </a:rPr>
              <a:t>Faites-nous part de vos retours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0099"/>
                </a:solidFill>
                <a:effectLst/>
                <a:uLnTx/>
                <a:uFillTx/>
                <a:latin typeface="Calibri Light" panose="020F0302020204030204"/>
                <a:ea typeface="+mn-ea"/>
                <a:cs typeface="+mn-cs"/>
              </a:rPr>
              <a:t>sur la formation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0099"/>
                </a:solidFill>
                <a:effectLst/>
                <a:uLnTx/>
                <a:uFillTx/>
                <a:latin typeface="Calibri Light" panose="020F0302020204030204"/>
                <a:ea typeface="+mn-ea"/>
                <a:cs typeface="+mn-cs"/>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0" i="1" u="none" strike="noStrike" kern="1200" cap="none" spc="0" normalizeH="0" baseline="0" noProof="0" dirty="0">
                <a:ln>
                  <a:noFill/>
                </a:ln>
                <a:solidFill>
                  <a:srgbClr val="000099"/>
                </a:solidFill>
                <a:effectLst/>
                <a:uLnTx/>
                <a:uFillTx/>
                <a:latin typeface="Arial" panose="020B0604020202020204" pitchFamily="34" charset="0"/>
                <a:ea typeface="+mn-ea"/>
                <a:cs typeface="+mn-cs"/>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solidFill>
                  <a:srgbClr val="000099"/>
                </a:solidFill>
                <a:effectLst/>
                <a:uLnTx/>
                <a:uFillTx/>
                <a:latin typeface="Calibri Light" panose="020F0302020204030204"/>
                <a:ea typeface="+mn-ea"/>
                <a:cs typeface="+mn-cs"/>
              </a:rPr>
              <a:t>Déposez un avis sur le site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solidFill>
                  <a:srgbClr val="000099"/>
                </a:solidFill>
                <a:effectLst/>
                <a:uLnTx/>
                <a:uFillTx/>
                <a:latin typeface="Calibri Light" panose="020F0302020204030204"/>
                <a:ea typeface="+mn-ea"/>
                <a:cs typeface="+mn-cs"/>
              </a:rPr>
              <a:t>www.cdfh.fr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solidFill>
                  <a:srgbClr val="000099"/>
                </a:solidFill>
                <a:effectLst/>
                <a:uLnTx/>
                <a:uFillTx/>
                <a:latin typeface="Calibri Light" panose="020F0302020204030204"/>
                <a:ea typeface="+mn-ea"/>
                <a:cs typeface="+mn-cs"/>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p:txBody>
          <a:bodyPr/>
          <a:lstStyle/>
          <a:p>
            <a:fld id="{2CE00AA1-E540-4D63-A28F-418A2C4690E4}" type="slidenum">
              <a:rPr lang="fr-FR" smtClean="0"/>
              <a:pPr/>
              <a:t>15</a:t>
            </a:fld>
            <a:endParaRPr lang="fr-FR" dirty="0"/>
          </a:p>
        </p:txBody>
      </p:sp>
      <p:sp>
        <p:nvSpPr>
          <p:cNvPr id="7" name="ZoneTexte 5"/>
          <p:cNvSpPr txBox="1">
            <a:spLocks noChangeArrowheads="1"/>
          </p:cNvSpPr>
          <p:nvPr/>
        </p:nvSpPr>
        <p:spPr bwMode="auto">
          <a:xfrm>
            <a:off x="3659798" y="1782763"/>
            <a:ext cx="471475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3200" b="1" dirty="0">
                <a:solidFill>
                  <a:srgbClr val="FFFFFF"/>
                </a:solidFill>
                <a:cs typeface="Arial" panose="020B0604020202020204" pitchFamily="34" charset="0"/>
              </a:rPr>
              <a:t>PARTIE 2</a:t>
            </a:r>
          </a:p>
          <a:p>
            <a:pPr algn="ctr"/>
            <a:r>
              <a:rPr lang="fr-FR" altLang="fr-FR" sz="3200" b="1" dirty="0">
                <a:solidFill>
                  <a:srgbClr val="FFFFFF"/>
                </a:solidFill>
                <a:cs typeface="Arial" panose="020B0604020202020204" pitchFamily="34" charset="0"/>
              </a:rPr>
              <a:t>Prescription ou conseil</a:t>
            </a:r>
            <a:endParaRPr lang="fr-FR" altLang="fr-FR" sz="3200" dirty="0">
              <a:solidFill>
                <a:srgbClr val="FF0000"/>
              </a:solidFill>
              <a:cs typeface="Arial" panose="020B0604020202020204" pitchFamily="34" charset="0"/>
            </a:endParaRPr>
          </a:p>
        </p:txBody>
      </p:sp>
      <p:sp>
        <p:nvSpPr>
          <p:cNvPr id="9" name="Rectangle 1"/>
          <p:cNvSpPr>
            <a:spLocks noChangeArrowheads="1"/>
          </p:cNvSpPr>
          <p:nvPr/>
        </p:nvSpPr>
        <p:spPr bwMode="auto">
          <a:xfrm>
            <a:off x="3463925" y="4316413"/>
            <a:ext cx="6096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buClr>
                <a:srgbClr val="62C400"/>
              </a:buClr>
              <a:buFontTx/>
              <a:buBlip>
                <a:blip r:embed="rId4"/>
              </a:buBlip>
            </a:pPr>
            <a:r>
              <a:rPr lang="fr-FR" altLang="fr-FR" sz="2400" dirty="0">
                <a:solidFill>
                  <a:srgbClr val="000099"/>
                </a:solidFill>
                <a:cs typeface="Arial" panose="020B0604020202020204" pitchFamily="34" charset="0"/>
              </a:rPr>
              <a:t>2.1. Principes de prescription</a:t>
            </a:r>
            <a:endParaRPr lang="fr-FR" altLang="fr-FR" sz="2400" dirty="0">
              <a:solidFill>
                <a:srgbClr val="FF0000"/>
              </a:solidFill>
              <a:cs typeface="Arial" panose="020B0604020202020204" pitchFamily="34" charset="0"/>
            </a:endParaRPr>
          </a:p>
          <a:p>
            <a:pPr>
              <a:spcBef>
                <a:spcPct val="50000"/>
              </a:spcBef>
              <a:buClr>
                <a:srgbClr val="62C400"/>
              </a:buClr>
              <a:buFontTx/>
              <a:buBlip>
                <a:blip r:embed="rId4"/>
              </a:buBlip>
            </a:pPr>
            <a:r>
              <a:rPr lang="fr-FR" altLang="fr-FR" sz="2400" dirty="0">
                <a:solidFill>
                  <a:srgbClr val="000099"/>
                </a:solidFill>
                <a:cs typeface="Arial" panose="020B0604020202020204" pitchFamily="34" charset="0"/>
              </a:rPr>
              <a:t>2.2. Méthodologie</a:t>
            </a:r>
          </a:p>
          <a:p>
            <a:pPr>
              <a:spcBef>
                <a:spcPct val="50000"/>
              </a:spcBef>
              <a:buClr>
                <a:srgbClr val="62C400"/>
              </a:buClr>
              <a:buFontTx/>
              <a:buBlip>
                <a:blip r:embed="rId4"/>
              </a:buBlip>
            </a:pPr>
            <a:r>
              <a:rPr lang="fr-FR" altLang="fr-FR" sz="2400" dirty="0">
                <a:solidFill>
                  <a:srgbClr val="000099"/>
                </a:solidFill>
                <a:cs typeface="Arial" panose="020B0604020202020204" pitchFamily="34" charset="0"/>
              </a:rPr>
              <a:t>2.3. Conditions d’utilisation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2222500" y="1729492"/>
            <a:ext cx="7391400" cy="71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000" b="1" dirty="0">
                <a:solidFill>
                  <a:srgbClr val="000099"/>
                </a:solidFill>
                <a:cs typeface="Arial" panose="020B0604020202020204" pitchFamily="34" charset="0"/>
              </a:rPr>
              <a:t>une pratique thérapeutique</a:t>
            </a:r>
          </a:p>
          <a:p>
            <a:pPr algn="ctr"/>
            <a:r>
              <a:rPr lang="fr-FR" altLang="fr-FR" sz="2000" i="1" dirty="0">
                <a:solidFill>
                  <a:srgbClr val="000099"/>
                </a:solidFill>
                <a:cs typeface="Arial" panose="020B0604020202020204" pitchFamily="34" charset="0"/>
              </a:rPr>
              <a:t>qui s’appuie sur</a:t>
            </a:r>
            <a:endParaRPr lang="fr-FR" altLang="fr-FR" sz="2000" dirty="0">
              <a:solidFill>
                <a:srgbClr val="000099"/>
              </a:solidFill>
              <a:cs typeface="Arial" panose="020B0604020202020204" pitchFamily="34" charset="0"/>
            </a:endParaRPr>
          </a:p>
        </p:txBody>
      </p:sp>
      <p:sp>
        <p:nvSpPr>
          <p:cNvPr id="71684" name="Text Box 6"/>
          <p:cNvSpPr txBox="1">
            <a:spLocks noChangeArrowheads="1"/>
          </p:cNvSpPr>
          <p:nvPr/>
        </p:nvSpPr>
        <p:spPr bwMode="auto">
          <a:xfrm>
            <a:off x="2229739" y="2381269"/>
            <a:ext cx="7391400" cy="41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000" b="1" dirty="0">
                <a:solidFill>
                  <a:srgbClr val="000099"/>
                </a:solidFill>
                <a:cs typeface="Arial" panose="020B0604020202020204" pitchFamily="34" charset="0"/>
              </a:rPr>
              <a:t>une observation clinique complète et rigoureuse</a:t>
            </a:r>
          </a:p>
        </p:txBody>
      </p:sp>
      <p:sp>
        <p:nvSpPr>
          <p:cNvPr id="71685" name="Text Box 7"/>
          <p:cNvSpPr txBox="1">
            <a:spLocks noChangeArrowheads="1"/>
          </p:cNvSpPr>
          <p:nvPr/>
        </p:nvSpPr>
        <p:spPr bwMode="auto">
          <a:xfrm>
            <a:off x="2222500" y="6090752"/>
            <a:ext cx="8396732" cy="41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867" tIns="51433" rIns="102867" bIns="51433">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000" b="1" dirty="0">
                <a:solidFill>
                  <a:srgbClr val="000099"/>
                </a:solidFill>
                <a:cs typeface="Arial" panose="020B0604020202020204" pitchFamily="34" charset="0"/>
                <a:sym typeface="Wingdings 3" panose="05040102010807070707" pitchFamily="18" charset="2"/>
              </a:rPr>
              <a:t> </a:t>
            </a:r>
            <a:r>
              <a:rPr lang="fr-FR" altLang="fr-FR" sz="2000" b="1" dirty="0">
                <a:solidFill>
                  <a:srgbClr val="000099"/>
                </a:solidFill>
                <a:cs typeface="Arial" panose="020B0604020202020204" pitchFamily="34" charset="0"/>
              </a:rPr>
              <a:t>prescription ou conseil de médicaments homéopathiques</a:t>
            </a:r>
          </a:p>
        </p:txBody>
      </p:sp>
      <p:sp>
        <p:nvSpPr>
          <p:cNvPr id="10" name="Titre 1"/>
          <p:cNvSpPr txBox="1">
            <a:spLocks/>
          </p:cNvSpPr>
          <p:nvPr/>
        </p:nvSpPr>
        <p:spPr>
          <a:xfrm>
            <a:off x="2302764" y="361569"/>
            <a:ext cx="9148212"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endParaRPr lang="fr-FR" sz="3200" b="1" dirty="0">
              <a:solidFill>
                <a:srgbClr val="FF0000"/>
              </a:solidFill>
            </a:endParaRPr>
          </a:p>
        </p:txBody>
      </p:sp>
      <p:sp>
        <p:nvSpPr>
          <p:cNvPr id="8" name="Text Box 50"/>
          <p:cNvSpPr txBox="1">
            <a:spLocks noChangeArrowheads="1"/>
          </p:cNvSpPr>
          <p:nvPr/>
        </p:nvSpPr>
        <p:spPr bwMode="auto">
          <a:xfrm>
            <a:off x="2383631" y="1069060"/>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a:t>
            </a:r>
            <a:r>
              <a:rPr lang="fr-FR" altLang="fr-FR" sz="2000" b="1" dirty="0">
                <a:solidFill>
                  <a:srgbClr val="62C400"/>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Pratique de l’homéopathie</a:t>
            </a:r>
          </a:p>
        </p:txBody>
      </p:sp>
      <p:sp>
        <p:nvSpPr>
          <p:cNvPr id="2" name="Espace réservé du numéro de diapositive 1"/>
          <p:cNvSpPr>
            <a:spLocks noGrp="1"/>
          </p:cNvSpPr>
          <p:nvPr>
            <p:ph type="sldNum" sz="quarter" idx="12"/>
          </p:nvPr>
        </p:nvSpPr>
        <p:spPr>
          <a:xfrm>
            <a:off x="9452769" y="6319837"/>
            <a:ext cx="2743200" cy="365125"/>
          </a:xfrm>
        </p:spPr>
        <p:txBody>
          <a:bodyPr/>
          <a:lstStyle/>
          <a:p>
            <a:fld id="{2CE00AA1-E540-4D63-A28F-418A2C4690E4}" type="slidenum">
              <a:rPr lang="fr-FR" smtClean="0"/>
              <a:t>16</a:t>
            </a:fld>
            <a:endParaRPr lang="fr-FR"/>
          </a:p>
        </p:txBody>
      </p:sp>
      <p:sp>
        <p:nvSpPr>
          <p:cNvPr id="11" name="Text Box 8"/>
          <p:cNvSpPr txBox="1">
            <a:spLocks noChangeArrowheads="1"/>
          </p:cNvSpPr>
          <p:nvPr/>
        </p:nvSpPr>
        <p:spPr bwMode="auto">
          <a:xfrm>
            <a:off x="392950" y="3493261"/>
            <a:ext cx="5123595" cy="2643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867" tIns="51433" rIns="102867" bIns="51433">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Aft>
                <a:spcPts val="1200"/>
              </a:spcAft>
            </a:pPr>
            <a:r>
              <a:rPr lang="fr-FR" altLang="fr-FR" sz="2000" b="1" dirty="0">
                <a:solidFill>
                  <a:srgbClr val="000099"/>
                </a:solidFill>
                <a:cs typeface="Arial" panose="020B0604020202020204" pitchFamily="34" charset="0"/>
              </a:rPr>
              <a:t>Basée sur 4 piliers :</a:t>
            </a:r>
          </a:p>
          <a:p>
            <a:pPr marL="342900" indent="-342900">
              <a:spcBef>
                <a:spcPts val="600"/>
              </a:spcBef>
              <a:buFontTx/>
              <a:buChar char="-"/>
            </a:pPr>
            <a:r>
              <a:rPr lang="fr-FR" altLang="fr-FR" sz="2000" dirty="0">
                <a:solidFill>
                  <a:srgbClr val="000099"/>
                </a:solidFill>
                <a:cs typeface="Arial" panose="020B0604020202020204" pitchFamily="34" charset="0"/>
              </a:rPr>
              <a:t>Similitude</a:t>
            </a:r>
          </a:p>
          <a:p>
            <a:pPr marL="342900" indent="-342900">
              <a:spcBef>
                <a:spcPts val="1200"/>
              </a:spcBef>
              <a:buFontTx/>
              <a:buChar char="-"/>
            </a:pPr>
            <a:r>
              <a:rPr lang="fr-FR" altLang="fr-FR" sz="2000" dirty="0">
                <a:solidFill>
                  <a:srgbClr val="000099"/>
                </a:solidFill>
                <a:cs typeface="Arial" panose="020B0604020202020204" pitchFamily="34" charset="0"/>
              </a:rPr>
              <a:t>Réactivité </a:t>
            </a:r>
            <a:r>
              <a:rPr lang="fr-FR" altLang="fr-FR" dirty="0">
                <a:solidFill>
                  <a:srgbClr val="000099"/>
                </a:solidFill>
                <a:cs typeface="Arial" panose="020B0604020202020204" pitchFamily="34" charset="0"/>
              </a:rPr>
              <a:t>(Réaction Individuelle du Malade)</a:t>
            </a:r>
          </a:p>
          <a:p>
            <a:pPr marL="342900" indent="-342900">
              <a:spcBef>
                <a:spcPts val="1200"/>
              </a:spcBef>
              <a:buFontTx/>
              <a:buChar char="-"/>
            </a:pPr>
            <a:r>
              <a:rPr lang="fr-FR" altLang="fr-FR" sz="2000" dirty="0">
                <a:solidFill>
                  <a:srgbClr val="000099"/>
                </a:solidFill>
                <a:cs typeface="Arial" panose="020B0604020202020204" pitchFamily="34" charset="0"/>
              </a:rPr>
              <a:t>Dilution / Dynamisation</a:t>
            </a:r>
          </a:p>
          <a:p>
            <a:pPr marL="342900" indent="-342900">
              <a:spcBef>
                <a:spcPts val="1200"/>
              </a:spcBef>
              <a:buFontTx/>
              <a:buChar char="-"/>
            </a:pPr>
            <a:r>
              <a:rPr lang="fr-FR" altLang="fr-FR" sz="2000" dirty="0">
                <a:solidFill>
                  <a:srgbClr val="000099"/>
                </a:solidFill>
                <a:cs typeface="Arial" panose="020B0604020202020204" pitchFamily="34" charset="0"/>
              </a:rPr>
              <a:t>Posologie</a:t>
            </a:r>
          </a:p>
          <a:p>
            <a:pPr marL="342900" indent="-342900" algn="ctr">
              <a:buFontTx/>
              <a:buChar char="-"/>
            </a:pPr>
            <a:endParaRPr lang="fr-FR" altLang="fr-FR" sz="2000" dirty="0">
              <a:solidFill>
                <a:srgbClr val="000099"/>
              </a:solidFill>
              <a:cs typeface="Arial" panose="020B0604020202020204" pitchFamily="34" charset="0"/>
            </a:endParaRPr>
          </a:p>
        </p:txBody>
      </p:sp>
      <p:sp>
        <p:nvSpPr>
          <p:cNvPr id="3" name="ZoneTexte 2"/>
          <p:cNvSpPr txBox="1"/>
          <p:nvPr/>
        </p:nvSpPr>
        <p:spPr>
          <a:xfrm>
            <a:off x="6036588" y="4251977"/>
            <a:ext cx="3295861" cy="400110"/>
          </a:xfrm>
          <a:prstGeom prst="rect">
            <a:avLst/>
          </a:prstGeom>
          <a:noFill/>
        </p:spPr>
        <p:txBody>
          <a:bodyPr wrap="square" rtlCol="0">
            <a:spAutoFit/>
          </a:bodyPr>
          <a:lstStyle/>
          <a:p>
            <a:r>
              <a:rPr lang="fr-FR" sz="2000" dirty="0">
                <a:solidFill>
                  <a:srgbClr val="62C400"/>
                </a:solidFill>
              </a:rPr>
              <a:t>Choisir la souche</a:t>
            </a:r>
          </a:p>
        </p:txBody>
      </p:sp>
      <p:sp>
        <p:nvSpPr>
          <p:cNvPr id="12" name="ZoneTexte 11"/>
          <p:cNvSpPr txBox="1"/>
          <p:nvPr/>
        </p:nvSpPr>
        <p:spPr>
          <a:xfrm>
            <a:off x="6036588" y="4922488"/>
            <a:ext cx="5414388" cy="400110"/>
          </a:xfrm>
          <a:prstGeom prst="rect">
            <a:avLst/>
          </a:prstGeom>
          <a:noFill/>
        </p:spPr>
        <p:txBody>
          <a:bodyPr wrap="square" rtlCol="0">
            <a:spAutoFit/>
          </a:bodyPr>
          <a:lstStyle/>
          <a:p>
            <a:r>
              <a:rPr lang="fr-FR" sz="2000" dirty="0">
                <a:solidFill>
                  <a:srgbClr val="62C400"/>
                </a:solidFill>
              </a:rPr>
              <a:t>Choisir le médicament = souche + dilution</a:t>
            </a:r>
          </a:p>
        </p:txBody>
      </p:sp>
      <p:sp>
        <p:nvSpPr>
          <p:cNvPr id="13" name="ZoneTexte 12"/>
          <p:cNvSpPr txBox="1"/>
          <p:nvPr/>
        </p:nvSpPr>
        <p:spPr>
          <a:xfrm>
            <a:off x="6036588" y="5430320"/>
            <a:ext cx="4128200" cy="400110"/>
          </a:xfrm>
          <a:prstGeom prst="rect">
            <a:avLst/>
          </a:prstGeom>
          <a:noFill/>
        </p:spPr>
        <p:txBody>
          <a:bodyPr wrap="square" rtlCol="0">
            <a:spAutoFit/>
          </a:bodyPr>
          <a:lstStyle/>
          <a:p>
            <a:r>
              <a:rPr lang="fr-FR" sz="2000" dirty="0">
                <a:solidFill>
                  <a:srgbClr val="62C400"/>
                </a:solidFill>
              </a:rPr>
              <a:t>Fixer le traitement / observance</a:t>
            </a:r>
          </a:p>
        </p:txBody>
      </p:sp>
      <p:sp>
        <p:nvSpPr>
          <p:cNvPr id="4" name="Parenthèse fermante 3"/>
          <p:cNvSpPr/>
          <p:nvPr/>
        </p:nvSpPr>
        <p:spPr>
          <a:xfrm>
            <a:off x="5295481" y="4066037"/>
            <a:ext cx="221064" cy="811570"/>
          </a:xfrm>
          <a:prstGeom prst="rightBracket">
            <a:avLst/>
          </a:prstGeom>
          <a:ln>
            <a:solidFill>
              <a:srgbClr val="000099"/>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cxnSp>
        <p:nvCxnSpPr>
          <p:cNvPr id="7" name="Connecteur droit avec flèche 6"/>
          <p:cNvCxnSpPr>
            <a:stCxn id="4" idx="2"/>
          </p:cNvCxnSpPr>
          <p:nvPr/>
        </p:nvCxnSpPr>
        <p:spPr>
          <a:xfrm>
            <a:off x="5516545" y="4471822"/>
            <a:ext cx="457506" cy="0"/>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7" name="Connecteur droit avec flèche 16"/>
          <p:cNvCxnSpPr/>
          <p:nvPr/>
        </p:nvCxnSpPr>
        <p:spPr>
          <a:xfrm>
            <a:off x="3746810" y="5145262"/>
            <a:ext cx="2171390" cy="0"/>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8" name="Connecteur droit avec flèche 17"/>
          <p:cNvCxnSpPr/>
          <p:nvPr/>
        </p:nvCxnSpPr>
        <p:spPr>
          <a:xfrm>
            <a:off x="3746810" y="5630375"/>
            <a:ext cx="2171390" cy="0"/>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110" name="Text Box 6"/>
          <p:cNvSpPr txBox="1">
            <a:spLocks noChangeArrowheads="1"/>
          </p:cNvSpPr>
          <p:nvPr/>
        </p:nvSpPr>
        <p:spPr bwMode="auto">
          <a:xfrm>
            <a:off x="8920499" y="1978819"/>
            <a:ext cx="2222500" cy="1279525"/>
          </a:xfrm>
          <a:prstGeom prst="rect">
            <a:avLst/>
          </a:prstGeom>
          <a:noFill/>
          <a:ln w="952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fr-FR" altLang="fr-FR" sz="1400" dirty="0">
                <a:solidFill>
                  <a:srgbClr val="000099"/>
                </a:solidFill>
                <a:cs typeface="Arial" panose="020B0604020202020204" pitchFamily="34" charset="0"/>
              </a:rPr>
              <a:t>• lésionnels</a:t>
            </a:r>
          </a:p>
          <a:p>
            <a:pPr algn="ctr" eaLnBrk="1" hangingPunct="1">
              <a:spcBef>
                <a:spcPct val="50000"/>
              </a:spcBef>
            </a:pPr>
            <a:r>
              <a:rPr lang="fr-FR" altLang="fr-FR" sz="1400" dirty="0">
                <a:solidFill>
                  <a:srgbClr val="000099"/>
                </a:solidFill>
                <a:cs typeface="Arial" panose="020B0604020202020204" pitchFamily="34" charset="0"/>
              </a:rPr>
              <a:t>• œdème rosé</a:t>
            </a:r>
          </a:p>
          <a:p>
            <a:pPr algn="ctr" eaLnBrk="1" hangingPunct="1">
              <a:spcBef>
                <a:spcPct val="50000"/>
              </a:spcBef>
            </a:pPr>
            <a:r>
              <a:rPr lang="fr-FR" altLang="fr-FR" sz="1400" dirty="0">
                <a:solidFill>
                  <a:srgbClr val="000099"/>
                </a:solidFill>
                <a:cs typeface="Arial" panose="020B0604020202020204" pitchFamily="34" charset="0"/>
              </a:rPr>
              <a:t>• brûlure, prurit</a:t>
            </a:r>
          </a:p>
          <a:p>
            <a:pPr algn="ctr" eaLnBrk="1" hangingPunct="1">
              <a:spcBef>
                <a:spcPct val="50000"/>
              </a:spcBef>
            </a:pPr>
            <a:r>
              <a:rPr lang="fr-FR" altLang="fr-FR" sz="1400" b="1" dirty="0">
                <a:solidFill>
                  <a:srgbClr val="000099"/>
                </a:solidFill>
                <a:cs typeface="Arial" panose="020B0604020202020204" pitchFamily="34" charset="0"/>
              </a:rPr>
              <a:t>amélioré au froid</a:t>
            </a:r>
            <a:endParaRPr lang="fr-FR" altLang="fr-FR" sz="1400" dirty="0">
              <a:solidFill>
                <a:srgbClr val="000099"/>
              </a:solidFill>
              <a:cs typeface="Arial" panose="020B0604020202020204" pitchFamily="34" charset="0"/>
            </a:endParaRPr>
          </a:p>
        </p:txBody>
      </p:sp>
      <p:sp>
        <p:nvSpPr>
          <p:cNvPr id="54" name="Text Box 13"/>
          <p:cNvSpPr txBox="1">
            <a:spLocks noChangeArrowheads="1"/>
          </p:cNvSpPr>
          <p:nvPr/>
        </p:nvSpPr>
        <p:spPr bwMode="auto">
          <a:xfrm>
            <a:off x="6764768" y="4565447"/>
            <a:ext cx="2133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ctr" eaLnBrk="1" hangingPunct="1">
              <a:spcBef>
                <a:spcPct val="50000"/>
              </a:spcBef>
            </a:pPr>
            <a:r>
              <a:rPr lang="fr-FR" altLang="fr-FR" sz="1400" dirty="0">
                <a:solidFill>
                  <a:srgbClr val="000099"/>
                </a:solidFill>
                <a:cs typeface="Arial" panose="020B0604020202020204" pitchFamily="34" charset="0"/>
              </a:rPr>
              <a:t>Homme Malade</a:t>
            </a:r>
          </a:p>
        </p:txBody>
      </p:sp>
      <p:sp>
        <p:nvSpPr>
          <p:cNvPr id="56" name="Double flèche verticale 41"/>
          <p:cNvSpPr>
            <a:spLocks noChangeArrowheads="1"/>
          </p:cNvSpPr>
          <p:nvPr/>
        </p:nvSpPr>
        <p:spPr bwMode="auto">
          <a:xfrm>
            <a:off x="10044113" y="3370397"/>
            <a:ext cx="304800" cy="762000"/>
          </a:xfrm>
          <a:prstGeom prst="upDownArrow">
            <a:avLst>
              <a:gd name="adj1" fmla="val 50000"/>
              <a:gd name="adj2" fmla="val 50000"/>
            </a:avLst>
          </a:prstGeom>
          <a:solidFill>
            <a:srgbClr val="62C4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endParaRPr lang="fr-FR" altLang="fr-FR" sz="1400">
              <a:solidFill>
                <a:srgbClr val="FF0000"/>
              </a:solidFill>
              <a:cs typeface="Arial" panose="020B0604020202020204" pitchFamily="34" charset="0"/>
            </a:endParaRPr>
          </a:p>
        </p:txBody>
      </p:sp>
      <p:sp>
        <p:nvSpPr>
          <p:cNvPr id="57" name="Text Box 45"/>
          <p:cNvSpPr txBox="1">
            <a:spLocks noChangeArrowheads="1"/>
          </p:cNvSpPr>
          <p:nvPr/>
        </p:nvSpPr>
        <p:spPr bwMode="auto">
          <a:xfrm>
            <a:off x="10321926" y="3387860"/>
            <a:ext cx="3984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eaLnBrk="1" hangingPunct="1">
              <a:spcBef>
                <a:spcPct val="50000"/>
              </a:spcBef>
            </a:pPr>
            <a:r>
              <a:rPr lang="fr-FR" altLang="fr-FR" sz="4000" dirty="0">
                <a:solidFill>
                  <a:srgbClr val="000099"/>
                </a:solidFill>
                <a:cs typeface="Arial" panose="020B0604020202020204" pitchFamily="34" charset="0"/>
              </a:rPr>
              <a:t>=</a:t>
            </a:r>
            <a:endParaRPr lang="fr-FR" altLang="fr-FR" sz="1200" dirty="0">
              <a:solidFill>
                <a:srgbClr val="000099"/>
              </a:solidFill>
              <a:cs typeface="Arial" panose="020B0604020202020204" pitchFamily="34" charset="0"/>
            </a:endParaRPr>
          </a:p>
        </p:txBody>
      </p:sp>
      <p:sp>
        <p:nvSpPr>
          <p:cNvPr id="61" name="Text Box 15"/>
          <p:cNvSpPr txBox="1">
            <a:spLocks noChangeArrowheads="1"/>
          </p:cNvSpPr>
          <p:nvPr/>
        </p:nvSpPr>
        <p:spPr bwMode="auto">
          <a:xfrm>
            <a:off x="8731250" y="3643447"/>
            <a:ext cx="1384300" cy="24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tabLst>
                <a:tab pos="960438" algn="l"/>
              </a:tabLst>
              <a:defRPr sz="1600">
                <a:solidFill>
                  <a:schemeClr val="tx1"/>
                </a:solidFill>
                <a:latin typeface="Arial" panose="020B0604020202020204" pitchFamily="34" charset="0"/>
              </a:defRPr>
            </a:lvl1pPr>
            <a:lvl2pPr marL="742950" indent="-285750">
              <a:tabLst>
                <a:tab pos="960438" algn="l"/>
              </a:tabLst>
              <a:defRPr sz="1600">
                <a:solidFill>
                  <a:schemeClr val="tx1"/>
                </a:solidFill>
                <a:latin typeface="Arial" panose="020B0604020202020204" pitchFamily="34" charset="0"/>
              </a:defRPr>
            </a:lvl2pPr>
            <a:lvl3pPr marL="1143000" indent="-228600">
              <a:tabLst>
                <a:tab pos="960438" algn="l"/>
              </a:tabLst>
              <a:defRPr sz="1600">
                <a:solidFill>
                  <a:schemeClr val="tx1"/>
                </a:solidFill>
                <a:latin typeface="Arial" panose="020B0604020202020204" pitchFamily="34" charset="0"/>
              </a:defRPr>
            </a:lvl3pPr>
            <a:lvl4pPr marL="1600200" indent="-228600">
              <a:tabLst>
                <a:tab pos="960438" algn="l"/>
              </a:tabLst>
              <a:defRPr sz="1600">
                <a:solidFill>
                  <a:schemeClr val="tx1"/>
                </a:solidFill>
                <a:latin typeface="Arial" panose="020B0604020202020204" pitchFamily="34" charset="0"/>
              </a:defRPr>
            </a:lvl4pPr>
            <a:lvl5pPr marL="2057400" indent="-228600">
              <a:tabLst>
                <a:tab pos="9604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9604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9604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9604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960438" algn="l"/>
              </a:tabLst>
              <a:defRPr sz="1600">
                <a:solidFill>
                  <a:schemeClr val="tx1"/>
                </a:solidFill>
                <a:latin typeface="Arial" panose="020B0604020202020204" pitchFamily="34" charset="0"/>
              </a:defRPr>
            </a:lvl9pPr>
          </a:lstStyle>
          <a:p>
            <a:pPr algn="r" eaLnBrk="1" hangingPunct="1">
              <a:lnSpc>
                <a:spcPct val="70000"/>
              </a:lnSpc>
              <a:spcBef>
                <a:spcPct val="50000"/>
              </a:spcBef>
            </a:pPr>
            <a:r>
              <a:rPr lang="fr-FR" altLang="fr-FR" sz="1400" dirty="0">
                <a:solidFill>
                  <a:srgbClr val="000099"/>
                </a:solidFill>
                <a:cs typeface="Arial" panose="020B0604020202020204" pitchFamily="34" charset="0"/>
              </a:rPr>
              <a:t>Semblables</a:t>
            </a:r>
          </a:p>
        </p:txBody>
      </p:sp>
      <p:sp>
        <p:nvSpPr>
          <p:cNvPr id="62" name="Flèche droite 23"/>
          <p:cNvSpPr>
            <a:spLocks noChangeArrowheads="1"/>
          </p:cNvSpPr>
          <p:nvPr/>
        </p:nvSpPr>
        <p:spPr bwMode="auto">
          <a:xfrm>
            <a:off x="5561403" y="2719937"/>
            <a:ext cx="328612" cy="279400"/>
          </a:xfrm>
          <a:prstGeom prst="rightArrow">
            <a:avLst>
              <a:gd name="adj1" fmla="val 50000"/>
              <a:gd name="adj2" fmla="val 23523"/>
            </a:avLst>
          </a:prstGeom>
          <a:solidFill>
            <a:srgbClr val="000099"/>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endParaRPr lang="fr-FR" altLang="fr-FR" sz="1400">
              <a:cs typeface="Arial" panose="020B0604020202020204" pitchFamily="34" charset="0"/>
            </a:endParaRPr>
          </a:p>
        </p:txBody>
      </p:sp>
      <p:sp>
        <p:nvSpPr>
          <p:cNvPr id="64" name="Text Box 22"/>
          <p:cNvSpPr txBox="1">
            <a:spLocks noChangeArrowheads="1"/>
          </p:cNvSpPr>
          <p:nvPr/>
        </p:nvSpPr>
        <p:spPr bwMode="auto">
          <a:xfrm>
            <a:off x="3158958" y="2618582"/>
            <a:ext cx="44291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r" eaLnBrk="1" hangingPunct="1">
              <a:spcBef>
                <a:spcPct val="50000"/>
              </a:spcBef>
            </a:pPr>
            <a:r>
              <a:rPr lang="fr-FR" altLang="fr-FR" sz="2800" dirty="0">
                <a:solidFill>
                  <a:srgbClr val="000099"/>
                </a:solidFill>
                <a:cs typeface="Arial" panose="020B0604020202020204" pitchFamily="34" charset="0"/>
              </a:rPr>
              <a:t>+</a:t>
            </a:r>
            <a:endParaRPr lang="fr-FR" altLang="fr-FR" sz="2400" dirty="0">
              <a:solidFill>
                <a:srgbClr val="000099"/>
              </a:solidFill>
              <a:cs typeface="Arial" panose="020B0604020202020204" pitchFamily="34" charset="0"/>
            </a:endParaRPr>
          </a:p>
        </p:txBody>
      </p:sp>
      <p:sp>
        <p:nvSpPr>
          <p:cNvPr id="67" name="Text Box 22"/>
          <p:cNvSpPr txBox="1">
            <a:spLocks noChangeArrowheads="1"/>
          </p:cNvSpPr>
          <p:nvPr/>
        </p:nvSpPr>
        <p:spPr bwMode="auto">
          <a:xfrm>
            <a:off x="5475288" y="4883150"/>
            <a:ext cx="4429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r" eaLnBrk="1" hangingPunct="1">
              <a:spcBef>
                <a:spcPct val="50000"/>
              </a:spcBef>
            </a:pPr>
            <a:r>
              <a:rPr lang="fr-FR" altLang="fr-FR" sz="2800" dirty="0">
                <a:solidFill>
                  <a:srgbClr val="000099"/>
                </a:solidFill>
                <a:cs typeface="Arial" panose="020B0604020202020204" pitchFamily="34" charset="0"/>
              </a:rPr>
              <a:t>+</a:t>
            </a:r>
            <a:endParaRPr lang="fr-FR" altLang="fr-FR" sz="2400" dirty="0">
              <a:solidFill>
                <a:srgbClr val="000099"/>
              </a:solidFill>
              <a:cs typeface="Arial" panose="020B0604020202020204" pitchFamily="34" charset="0"/>
            </a:endParaRPr>
          </a:p>
        </p:txBody>
      </p:sp>
      <p:sp>
        <p:nvSpPr>
          <p:cNvPr id="68" name="Text Box 3"/>
          <p:cNvSpPr txBox="1">
            <a:spLocks noChangeArrowheads="1"/>
          </p:cNvSpPr>
          <p:nvPr/>
        </p:nvSpPr>
        <p:spPr bwMode="auto">
          <a:xfrm>
            <a:off x="458199" y="4515577"/>
            <a:ext cx="15478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ctr" eaLnBrk="1" hangingPunct="1">
              <a:spcBef>
                <a:spcPct val="50000"/>
              </a:spcBef>
            </a:pPr>
            <a:r>
              <a:rPr lang="fr-FR" altLang="fr-FR" sz="1400" dirty="0">
                <a:solidFill>
                  <a:srgbClr val="000099"/>
                </a:solidFill>
                <a:cs typeface="Arial" panose="020B0604020202020204" pitchFamily="34" charset="0"/>
              </a:rPr>
              <a:t>Malade</a:t>
            </a:r>
            <a:r>
              <a:rPr lang="fr-FR" altLang="fr-FR" sz="1400" dirty="0">
                <a:solidFill>
                  <a:srgbClr val="0000FF"/>
                </a:solidFill>
                <a:cs typeface="Arial" panose="020B0604020202020204" pitchFamily="34" charset="0"/>
              </a:rPr>
              <a:t> </a:t>
            </a:r>
            <a:r>
              <a:rPr lang="fr-FR" altLang="fr-FR" sz="1400" dirty="0">
                <a:solidFill>
                  <a:srgbClr val="000099"/>
                </a:solidFill>
                <a:cs typeface="Arial" panose="020B0604020202020204" pitchFamily="34" charset="0"/>
              </a:rPr>
              <a:t>guéri</a:t>
            </a:r>
          </a:p>
        </p:txBody>
      </p:sp>
      <p:sp>
        <p:nvSpPr>
          <p:cNvPr id="70" name="Text Box 9"/>
          <p:cNvSpPr txBox="1">
            <a:spLocks noChangeArrowheads="1"/>
          </p:cNvSpPr>
          <p:nvPr/>
        </p:nvSpPr>
        <p:spPr bwMode="auto">
          <a:xfrm>
            <a:off x="6809025" y="1696914"/>
            <a:ext cx="1698625" cy="2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ctr" eaLnBrk="1" hangingPunct="1">
              <a:spcBef>
                <a:spcPct val="50000"/>
              </a:spcBef>
            </a:pPr>
            <a:r>
              <a:rPr lang="fr-FR" altLang="fr-FR" sz="1400" b="1" dirty="0">
                <a:solidFill>
                  <a:srgbClr val="95C41D"/>
                </a:solidFill>
                <a:cs typeface="Arial" panose="020B0604020202020204" pitchFamily="34" charset="0"/>
              </a:rPr>
              <a:t>Symptômes</a:t>
            </a:r>
          </a:p>
        </p:txBody>
      </p:sp>
      <p:sp>
        <p:nvSpPr>
          <p:cNvPr id="1583128" name="Text Box 24"/>
          <p:cNvSpPr txBox="1">
            <a:spLocks noChangeArrowheads="1"/>
          </p:cNvSpPr>
          <p:nvPr/>
        </p:nvSpPr>
        <p:spPr bwMode="auto">
          <a:xfrm>
            <a:off x="8778969" y="4377531"/>
            <a:ext cx="2363787" cy="1520825"/>
          </a:xfrm>
          <a:prstGeom prst="rect">
            <a:avLst/>
          </a:prstGeom>
          <a:noFill/>
          <a:ln w="952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30000"/>
              </a:spcBef>
            </a:pPr>
            <a:r>
              <a:rPr lang="fr-FR" altLang="fr-FR" sz="1400" dirty="0">
                <a:solidFill>
                  <a:srgbClr val="000099"/>
                </a:solidFill>
                <a:cs typeface="Arial" panose="020B0604020202020204" pitchFamily="34" charset="0"/>
              </a:rPr>
              <a:t>• œdème des muqueuses</a:t>
            </a:r>
          </a:p>
          <a:p>
            <a:pPr algn="ctr" eaLnBrk="1" hangingPunct="1">
              <a:spcBef>
                <a:spcPct val="30000"/>
              </a:spcBef>
            </a:pPr>
            <a:r>
              <a:rPr lang="fr-FR" altLang="fr-FR" sz="1400" dirty="0">
                <a:solidFill>
                  <a:srgbClr val="000099"/>
                </a:solidFill>
                <a:cs typeface="Arial" panose="020B0604020202020204" pitchFamily="34" charset="0"/>
              </a:rPr>
              <a:t>• piquant, brûlant</a:t>
            </a:r>
          </a:p>
          <a:p>
            <a:pPr algn="ctr" eaLnBrk="1" hangingPunct="1">
              <a:spcBef>
                <a:spcPct val="30000"/>
              </a:spcBef>
              <a:buFontTx/>
              <a:buChar char="•"/>
            </a:pPr>
            <a:r>
              <a:rPr lang="fr-FR" altLang="fr-FR" sz="1400" dirty="0">
                <a:solidFill>
                  <a:srgbClr val="000099"/>
                </a:solidFill>
                <a:cs typeface="Arial" panose="020B0604020202020204" pitchFamily="34" charset="0"/>
              </a:rPr>
              <a:t> conjonctivite et </a:t>
            </a:r>
          </a:p>
          <a:p>
            <a:pPr algn="ctr" eaLnBrk="1" hangingPunct="1"/>
            <a:r>
              <a:rPr lang="fr-FR" altLang="fr-FR" sz="1400" dirty="0">
                <a:solidFill>
                  <a:srgbClr val="000099"/>
                </a:solidFill>
                <a:cs typeface="Arial" panose="020B0604020202020204" pitchFamily="34" charset="0"/>
              </a:rPr>
              <a:t>œdème des paupières</a:t>
            </a:r>
          </a:p>
          <a:p>
            <a:pPr algn="ctr" eaLnBrk="1" hangingPunct="1"/>
            <a:endParaRPr lang="fr-FR" altLang="fr-FR" sz="1000" dirty="0">
              <a:solidFill>
                <a:srgbClr val="000099"/>
              </a:solidFill>
              <a:cs typeface="Arial" panose="020B0604020202020204" pitchFamily="34" charset="0"/>
            </a:endParaRPr>
          </a:p>
          <a:p>
            <a:pPr algn="ctr" eaLnBrk="1" hangingPunct="1"/>
            <a:r>
              <a:rPr lang="fr-FR" altLang="fr-FR" sz="1400" b="1" dirty="0">
                <a:solidFill>
                  <a:srgbClr val="000099"/>
                </a:solidFill>
                <a:cs typeface="Arial" panose="020B0604020202020204" pitchFamily="34" charset="0"/>
              </a:rPr>
              <a:t>amélioré par le froid</a:t>
            </a:r>
          </a:p>
        </p:txBody>
      </p:sp>
      <p:pic>
        <p:nvPicPr>
          <p:cNvPr id="1583148" name="Picture 44" descr="tube am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342" y="4138247"/>
            <a:ext cx="5143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3"/>
          <p:cNvSpPr txBox="1">
            <a:spLocks noChangeArrowheads="1"/>
          </p:cNvSpPr>
          <p:nvPr/>
        </p:nvSpPr>
        <p:spPr bwMode="auto">
          <a:xfrm>
            <a:off x="3288812" y="6100397"/>
            <a:ext cx="2133600" cy="62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ctr" eaLnBrk="1" hangingPunct="1">
              <a:spcBef>
                <a:spcPct val="50000"/>
              </a:spcBef>
            </a:pPr>
            <a:r>
              <a:rPr lang="fr-FR" altLang="fr-FR" sz="1400" dirty="0">
                <a:solidFill>
                  <a:srgbClr val="000099"/>
                </a:solidFill>
                <a:cs typeface="Arial" panose="020B0604020202020204" pitchFamily="34" charset="0"/>
              </a:rPr>
              <a:t>Apis </a:t>
            </a:r>
            <a:r>
              <a:rPr lang="fr-FR" altLang="fr-FR" sz="1400" dirty="0" err="1">
                <a:solidFill>
                  <a:srgbClr val="000099"/>
                </a:solidFill>
                <a:cs typeface="Arial" panose="020B0604020202020204" pitchFamily="34" charset="0"/>
              </a:rPr>
              <a:t>mellifica</a:t>
            </a:r>
            <a:endParaRPr lang="fr-FR" altLang="fr-FR" sz="1400" dirty="0">
              <a:solidFill>
                <a:srgbClr val="000099"/>
              </a:solidFill>
              <a:cs typeface="Arial" panose="020B0604020202020204" pitchFamily="34" charset="0"/>
            </a:endParaRPr>
          </a:p>
          <a:p>
            <a:pPr algn="ctr" eaLnBrk="1" hangingPunct="1">
              <a:spcBef>
                <a:spcPct val="50000"/>
              </a:spcBef>
            </a:pPr>
            <a:r>
              <a:rPr lang="fr-FR" altLang="fr-FR" sz="1400" dirty="0">
                <a:solidFill>
                  <a:srgbClr val="000099"/>
                </a:solidFill>
                <a:cs typeface="Arial" panose="020B0604020202020204" pitchFamily="34" charset="0"/>
              </a:rPr>
              <a:t>15 CH</a:t>
            </a:r>
          </a:p>
        </p:txBody>
      </p:sp>
      <p:sp>
        <p:nvSpPr>
          <p:cNvPr id="3" name="Flèche droite 23"/>
          <p:cNvSpPr>
            <a:spLocks noChangeArrowheads="1"/>
          </p:cNvSpPr>
          <p:nvPr/>
        </p:nvSpPr>
        <p:spPr bwMode="auto">
          <a:xfrm rot="10800000">
            <a:off x="3289484" y="4883150"/>
            <a:ext cx="328612" cy="279400"/>
          </a:xfrm>
          <a:prstGeom prst="rightArrow">
            <a:avLst>
              <a:gd name="adj1" fmla="val 50000"/>
              <a:gd name="adj2" fmla="val 23523"/>
            </a:avLst>
          </a:prstGeom>
          <a:solidFill>
            <a:srgbClr val="000099"/>
          </a:solidFill>
          <a:ln>
            <a:noFill/>
          </a:ln>
          <a:extLst>
            <a:ext uri="{91240B29-F687-4F45-9708-019B960494DF}">
              <a14:hiddenLine xmlns:a14="http://schemas.microsoft.com/office/drawing/2010/main" w="9525" algn="ctr">
                <a:solidFill>
                  <a:srgbClr val="000000"/>
                </a:solidFill>
                <a:round/>
                <a:headEnd/>
                <a:tailEnd/>
              </a14:hiddenLine>
            </a:ext>
          </a:extLst>
        </p:spPr>
        <p:txBody>
          <a:bodyPr rot="10800000"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endParaRPr lang="fr-FR" altLang="fr-FR" sz="1400">
              <a:cs typeface="Arial" panose="020B0604020202020204" pitchFamily="34" charset="0"/>
            </a:endParaRPr>
          </a:p>
        </p:txBody>
      </p:sp>
      <p:sp>
        <p:nvSpPr>
          <p:cNvPr id="73750" name="Text Box 50"/>
          <p:cNvSpPr txBox="1">
            <a:spLocks noChangeArrowheads="1"/>
          </p:cNvSpPr>
          <p:nvPr/>
        </p:nvSpPr>
        <p:spPr bwMode="auto">
          <a:xfrm>
            <a:off x="2383631" y="1069060"/>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a:t>
            </a:r>
            <a:r>
              <a:rPr lang="fr-FR" altLang="fr-FR" sz="2000" b="1" dirty="0">
                <a:solidFill>
                  <a:srgbClr val="62C400"/>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sym typeface="Wingdings" panose="05000000000000000000" pitchFamily="2" charset="2"/>
              </a:rPr>
              <a:t>S</a:t>
            </a:r>
            <a:r>
              <a:rPr lang="fr-FR" altLang="fr-FR" sz="2000" b="1" dirty="0">
                <a:solidFill>
                  <a:srgbClr val="95C41D"/>
                </a:solidFill>
                <a:cs typeface="Arial" panose="020B0604020202020204" pitchFamily="34" charset="0"/>
              </a:rPr>
              <a:t>imilitude</a:t>
            </a:r>
          </a:p>
        </p:txBody>
      </p:sp>
      <p:sp>
        <p:nvSpPr>
          <p:cNvPr id="2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pic>
        <p:nvPicPr>
          <p:cNvPr id="2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49302" y="1237206"/>
            <a:ext cx="1427370" cy="2852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Text Box 3"/>
          <p:cNvSpPr txBox="1">
            <a:spLocks noChangeArrowheads="1"/>
          </p:cNvSpPr>
          <p:nvPr/>
        </p:nvSpPr>
        <p:spPr bwMode="auto">
          <a:xfrm>
            <a:off x="391317" y="1442313"/>
            <a:ext cx="1371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63" tIns="40631" rIns="81263" bIns="40631">
            <a:spAutoFit/>
          </a:bodyPr>
          <a:lstStyle>
            <a:lvl1pPr defTabSz="812800">
              <a:tabLst>
                <a:tab pos="854075" algn="l"/>
              </a:tabLst>
              <a:defRPr sz="1600">
                <a:solidFill>
                  <a:schemeClr val="tx1"/>
                </a:solidFill>
                <a:latin typeface="Arial" panose="020B0604020202020204" pitchFamily="34" charset="0"/>
              </a:defRPr>
            </a:lvl1pPr>
            <a:lvl2pPr marL="742950" indent="-285750" defTabSz="812800">
              <a:tabLst>
                <a:tab pos="854075" algn="l"/>
              </a:tabLst>
              <a:defRPr sz="1600">
                <a:solidFill>
                  <a:schemeClr val="tx1"/>
                </a:solidFill>
                <a:latin typeface="Arial" panose="020B0604020202020204" pitchFamily="34" charset="0"/>
              </a:defRPr>
            </a:lvl2pPr>
            <a:lvl3pPr marL="1143000" indent="-228600" defTabSz="812800">
              <a:tabLst>
                <a:tab pos="854075" algn="l"/>
              </a:tabLst>
              <a:defRPr sz="1600">
                <a:solidFill>
                  <a:schemeClr val="tx1"/>
                </a:solidFill>
                <a:latin typeface="Arial" panose="020B0604020202020204" pitchFamily="34" charset="0"/>
              </a:defRPr>
            </a:lvl3pPr>
            <a:lvl4pPr marL="1600200" indent="-228600" defTabSz="812800">
              <a:tabLst>
                <a:tab pos="854075" algn="l"/>
              </a:tabLst>
              <a:defRPr sz="1600">
                <a:solidFill>
                  <a:schemeClr val="tx1"/>
                </a:solidFill>
                <a:latin typeface="Arial" panose="020B0604020202020204" pitchFamily="34" charset="0"/>
              </a:defRPr>
            </a:lvl4pPr>
            <a:lvl5pPr marL="2057400" indent="-228600" defTabSz="812800">
              <a:tabLst>
                <a:tab pos="854075" algn="l"/>
              </a:tabLst>
              <a:defRPr sz="1600">
                <a:solidFill>
                  <a:schemeClr val="tx1"/>
                </a:solidFill>
                <a:latin typeface="Arial" panose="020B0604020202020204" pitchFamily="34" charset="0"/>
              </a:defRPr>
            </a:lvl5pPr>
            <a:lvl6pPr marL="25146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6pPr>
            <a:lvl7pPr marL="29718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7pPr>
            <a:lvl8pPr marL="34290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8pPr>
            <a:lvl9pPr marL="3886200" indent="-228600" defTabSz="812800" eaLnBrk="0" fontAlgn="base" hangingPunct="0">
              <a:spcBef>
                <a:spcPct val="0"/>
              </a:spcBef>
              <a:spcAft>
                <a:spcPct val="0"/>
              </a:spcAft>
              <a:tabLst>
                <a:tab pos="854075" algn="l"/>
              </a:tabLst>
              <a:defRPr sz="1600">
                <a:solidFill>
                  <a:schemeClr val="tx1"/>
                </a:solidFill>
                <a:latin typeface="Arial" panose="020B0604020202020204" pitchFamily="34" charset="0"/>
              </a:defRPr>
            </a:lvl9pPr>
          </a:lstStyle>
          <a:p>
            <a:pPr algn="ctr" eaLnBrk="1" hangingPunct="1">
              <a:spcBef>
                <a:spcPct val="50000"/>
              </a:spcBef>
            </a:pPr>
            <a:endParaRPr lang="fr-FR" altLang="fr-FR" sz="1000" dirty="0">
              <a:solidFill>
                <a:srgbClr val="0000FF"/>
              </a:solidFill>
              <a:cs typeface="Arial" panose="020B0604020202020204" pitchFamily="34" charset="0"/>
            </a:endParaRPr>
          </a:p>
          <a:p>
            <a:pPr algn="ctr" eaLnBrk="1" hangingPunct="1">
              <a:spcBef>
                <a:spcPct val="50000"/>
              </a:spcBef>
            </a:pPr>
            <a:r>
              <a:rPr lang="fr-FR" altLang="fr-FR" sz="1400" dirty="0">
                <a:solidFill>
                  <a:srgbClr val="000099"/>
                </a:solidFill>
                <a:cs typeface="Arial" panose="020B0604020202020204" pitchFamily="34" charset="0"/>
              </a:rPr>
              <a:t>Homme sain</a:t>
            </a:r>
          </a:p>
        </p:txBody>
      </p:sp>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07156" y="1252716"/>
            <a:ext cx="1430268" cy="2858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1"/>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78833" y="1991303"/>
            <a:ext cx="1426162" cy="1426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84899" y="3904071"/>
            <a:ext cx="1427370" cy="2852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115964" y="4046885"/>
            <a:ext cx="1386123" cy="27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a:xfrm>
            <a:off x="9400866" y="6454120"/>
            <a:ext cx="2743200" cy="365125"/>
          </a:xfrm>
        </p:spPr>
        <p:txBody>
          <a:bodyPr/>
          <a:lstStyle/>
          <a:p>
            <a:fld id="{2CE00AA1-E540-4D63-A28F-418A2C4690E4}" type="slidenum">
              <a:rPr lang="fr-FR" smtClean="0"/>
              <a:t>17</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83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831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831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3110" grpId="0" animBg="1"/>
      <p:bldP spid="54" grpId="0"/>
      <p:bldP spid="56" grpId="0" animBg="1"/>
      <p:bldP spid="57" grpId="0"/>
      <p:bldP spid="61" grpId="0"/>
      <p:bldP spid="62" grpId="0" animBg="1"/>
      <p:bldP spid="64" grpId="0"/>
      <p:bldP spid="67" grpId="0"/>
      <p:bldP spid="68" grpId="0"/>
      <p:bldP spid="70" grpId="0"/>
      <p:bldP spid="1583128" grpId="0" animBg="1"/>
      <p:bldP spid="2" grpId="0"/>
      <p:bldP spid="3" grpId="0" animBg="1"/>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1"/>
          <p:cNvSpPr>
            <a:spLocks noChangeArrowheads="1"/>
          </p:cNvSpPr>
          <p:nvPr/>
        </p:nvSpPr>
        <p:spPr bwMode="auto">
          <a:xfrm rot="18900000">
            <a:off x="7048501" y="2767014"/>
            <a:ext cx="1800225" cy="1800225"/>
          </a:xfrm>
          <a:prstGeom prst="rect">
            <a:avLst/>
          </a:prstGeom>
          <a:noFill/>
          <a:ln w="101600" cmpd="tri">
            <a:solidFill>
              <a:srgbClr val="CEE9EA"/>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7827" name="Rectangle 60"/>
          <p:cNvSpPr>
            <a:spLocks noChangeArrowheads="1"/>
          </p:cNvSpPr>
          <p:nvPr/>
        </p:nvSpPr>
        <p:spPr bwMode="auto">
          <a:xfrm rot="18900000">
            <a:off x="3467101" y="2767014"/>
            <a:ext cx="1800225" cy="1800225"/>
          </a:xfrm>
          <a:prstGeom prst="rect">
            <a:avLst/>
          </a:prstGeom>
          <a:noFill/>
          <a:ln w="101600" cmpd="tri">
            <a:solidFill>
              <a:srgbClr val="CEE9EA"/>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7828" name="Text Box 5"/>
          <p:cNvSpPr txBox="1">
            <a:spLocks noChangeArrowheads="1"/>
          </p:cNvSpPr>
          <p:nvPr/>
        </p:nvSpPr>
        <p:spPr bwMode="auto">
          <a:xfrm>
            <a:off x="2633663" y="533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200">
                <a:solidFill>
                  <a:srgbClr val="000099"/>
                </a:solidFill>
                <a:cs typeface="Arial" panose="020B0604020202020204" pitchFamily="34" charset="0"/>
              </a:rPr>
              <a:t>Le tableau clinique du malade est semblable</a:t>
            </a:r>
          </a:p>
          <a:p>
            <a:pPr algn="ctr"/>
            <a:r>
              <a:rPr lang="fr-FR" altLang="fr-FR" sz="2200">
                <a:solidFill>
                  <a:srgbClr val="000099"/>
                </a:solidFill>
                <a:cs typeface="Arial" panose="020B0604020202020204" pitchFamily="34" charset="0"/>
              </a:rPr>
              <a:t>à celui provoqué par l’expérimentation</a:t>
            </a:r>
            <a:endParaRPr lang="fr-FR" altLang="fr-FR" sz="2400">
              <a:solidFill>
                <a:srgbClr val="000099"/>
              </a:solidFill>
              <a:cs typeface="Arial" panose="020B0604020202020204" pitchFamily="34" charset="0"/>
            </a:endParaRPr>
          </a:p>
        </p:txBody>
      </p:sp>
      <p:sp>
        <p:nvSpPr>
          <p:cNvPr id="77829" name="Text Box 6"/>
          <p:cNvSpPr txBox="1">
            <a:spLocks noChangeArrowheads="1"/>
          </p:cNvSpPr>
          <p:nvPr/>
        </p:nvSpPr>
        <p:spPr bwMode="auto">
          <a:xfrm>
            <a:off x="3405188" y="3200401"/>
            <a:ext cx="1905000" cy="83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400" b="1">
                <a:solidFill>
                  <a:srgbClr val="000099"/>
                </a:solidFill>
                <a:cs typeface="Arial" panose="020B0604020202020204" pitchFamily="34" charset="0"/>
              </a:rPr>
              <a:t>HOMÉO</a:t>
            </a:r>
          </a:p>
          <a:p>
            <a:pPr algn="ctr"/>
            <a:r>
              <a:rPr lang="fr-FR" altLang="fr-FR" sz="2400" b="1">
                <a:solidFill>
                  <a:srgbClr val="62C400"/>
                </a:solidFill>
                <a:cs typeface="Arial" panose="020B0604020202020204" pitchFamily="34" charset="0"/>
              </a:rPr>
              <a:t>semblable</a:t>
            </a:r>
            <a:endParaRPr lang="fr-FR" altLang="fr-FR" sz="2400">
              <a:solidFill>
                <a:srgbClr val="62C400"/>
              </a:solidFill>
              <a:cs typeface="Arial" panose="020B0604020202020204" pitchFamily="34" charset="0"/>
            </a:endParaRPr>
          </a:p>
        </p:txBody>
      </p:sp>
      <p:sp>
        <p:nvSpPr>
          <p:cNvPr id="77830" name="Text Box 7"/>
          <p:cNvSpPr txBox="1">
            <a:spLocks noChangeArrowheads="1"/>
          </p:cNvSpPr>
          <p:nvPr/>
        </p:nvSpPr>
        <p:spPr bwMode="auto">
          <a:xfrm>
            <a:off x="7019925" y="3200401"/>
            <a:ext cx="1905000" cy="83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2400" b="1">
                <a:solidFill>
                  <a:srgbClr val="000099"/>
                </a:solidFill>
                <a:cs typeface="Arial" panose="020B0604020202020204" pitchFamily="34" charset="0"/>
              </a:rPr>
              <a:t>PATHIE</a:t>
            </a:r>
          </a:p>
          <a:p>
            <a:pPr algn="ctr"/>
            <a:r>
              <a:rPr lang="fr-FR" altLang="fr-FR" sz="2400" b="1">
                <a:solidFill>
                  <a:srgbClr val="62C400"/>
                </a:solidFill>
                <a:cs typeface="Arial" panose="020B0604020202020204" pitchFamily="34" charset="0"/>
              </a:rPr>
              <a:t>souffrance</a:t>
            </a:r>
            <a:endParaRPr lang="fr-FR" altLang="fr-FR" sz="2400">
              <a:solidFill>
                <a:srgbClr val="62C400"/>
              </a:solidFill>
              <a:cs typeface="Arial" panose="020B0604020202020204" pitchFamily="34" charset="0"/>
            </a:endParaRPr>
          </a:p>
        </p:txBody>
      </p:sp>
      <p:sp>
        <p:nvSpPr>
          <p:cNvPr id="11"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18</a:t>
            </a:fld>
            <a:endParaRPr lang="fr-FR"/>
          </a:p>
        </p:txBody>
      </p:sp>
      <p:sp>
        <p:nvSpPr>
          <p:cNvPr id="10" name="Text Box 50"/>
          <p:cNvSpPr txBox="1">
            <a:spLocks noChangeArrowheads="1"/>
          </p:cNvSpPr>
          <p:nvPr/>
        </p:nvSpPr>
        <p:spPr bwMode="auto">
          <a:xfrm>
            <a:off x="2383631" y="1069060"/>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a:t>
            </a:r>
            <a:r>
              <a:rPr lang="fr-FR" altLang="fr-FR" sz="2000" b="1" dirty="0">
                <a:solidFill>
                  <a:srgbClr val="62C400"/>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sym typeface="Wingdings" panose="05000000000000000000" pitchFamily="2" charset="2"/>
              </a:rPr>
              <a:t>S</a:t>
            </a:r>
            <a:r>
              <a:rPr lang="fr-FR" altLang="fr-FR" sz="2000" b="1" dirty="0">
                <a:solidFill>
                  <a:srgbClr val="95C41D"/>
                </a:solidFill>
                <a:cs typeface="Arial" panose="020B0604020202020204" pitchFamily="34" charset="0"/>
              </a:rPr>
              <a:t>imilitude</a:t>
            </a:r>
          </a:p>
        </p:txBody>
      </p:sp>
    </p:spTree>
    <p:extLst>
      <p:ext uri="{BB962C8B-B14F-4D97-AF65-F5344CB8AC3E}">
        <p14:creationId xmlns:p14="http://schemas.microsoft.com/office/powerpoint/2010/main" val="3294159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054"/>
          <p:cNvSpPr txBox="1">
            <a:spLocks noChangeArrowheads="1"/>
          </p:cNvSpPr>
          <p:nvPr/>
        </p:nvSpPr>
        <p:spPr bwMode="auto">
          <a:xfrm>
            <a:off x="4530725" y="1812766"/>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1800" b="1" dirty="0">
                <a:solidFill>
                  <a:srgbClr val="000099"/>
                </a:solidFill>
                <a:cs typeface="Arial" panose="020B0604020202020204" pitchFamily="34" charset="0"/>
              </a:rPr>
              <a:t>Syndromes grippaux</a:t>
            </a:r>
          </a:p>
        </p:txBody>
      </p:sp>
      <p:sp>
        <p:nvSpPr>
          <p:cNvPr id="81923" name="Text Box 2055"/>
          <p:cNvSpPr txBox="1">
            <a:spLocks noChangeArrowheads="1"/>
          </p:cNvSpPr>
          <p:nvPr/>
        </p:nvSpPr>
        <p:spPr bwMode="auto">
          <a:xfrm>
            <a:off x="4530725" y="256682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1800" b="1">
                <a:solidFill>
                  <a:srgbClr val="000099"/>
                </a:solidFill>
                <a:cs typeface="Arial" panose="020B0604020202020204" pitchFamily="34" charset="0"/>
              </a:rPr>
              <a:t>Malade</a:t>
            </a:r>
          </a:p>
        </p:txBody>
      </p:sp>
      <p:sp>
        <p:nvSpPr>
          <p:cNvPr id="81924" name="Text Box 2056"/>
          <p:cNvSpPr txBox="1">
            <a:spLocks noChangeArrowheads="1"/>
          </p:cNvSpPr>
          <p:nvPr/>
        </p:nvSpPr>
        <p:spPr bwMode="auto">
          <a:xfrm>
            <a:off x="4414838" y="2955564"/>
            <a:ext cx="316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1800" b="1" dirty="0">
                <a:solidFill>
                  <a:srgbClr val="000099"/>
                </a:solidFill>
                <a:cs typeface="Arial" panose="020B0604020202020204" pitchFamily="34" charset="0"/>
              </a:rPr>
              <a:t>Symptômes cliniques</a:t>
            </a:r>
          </a:p>
        </p:txBody>
      </p:sp>
      <p:sp>
        <p:nvSpPr>
          <p:cNvPr id="81925" name="Text Box 2057"/>
          <p:cNvSpPr txBox="1">
            <a:spLocks noChangeArrowheads="1"/>
          </p:cNvSpPr>
          <p:nvPr/>
        </p:nvSpPr>
        <p:spPr bwMode="auto">
          <a:xfrm>
            <a:off x="2514601" y="3659029"/>
            <a:ext cx="3457575" cy="312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1800" b="1" u="sng" dirty="0">
                <a:solidFill>
                  <a:srgbClr val="000099"/>
                </a:solidFill>
                <a:cs typeface="Arial" panose="020B0604020202020204" pitchFamily="34" charset="0"/>
              </a:rPr>
              <a:t>Signes cliniques de la grippe avec </a:t>
            </a:r>
            <a:r>
              <a:rPr lang="en-US" altLang="fr-FR" sz="1800" b="1" u="sng" dirty="0">
                <a:solidFill>
                  <a:srgbClr val="000099"/>
                </a:solidFill>
                <a:cs typeface="Arial" panose="020B0604020202020204" pitchFamily="34" charset="0"/>
              </a:rPr>
              <a:t>± </a:t>
            </a:r>
            <a:r>
              <a:rPr lang="en-US" altLang="fr-FR" sz="1800" b="1" u="sng" dirty="0" err="1">
                <a:solidFill>
                  <a:srgbClr val="000099"/>
                </a:solidFill>
                <a:cs typeface="Arial" panose="020B0604020202020204" pitchFamily="34" charset="0"/>
              </a:rPr>
              <a:t>d’intensité</a:t>
            </a:r>
            <a:endParaRPr lang="en-US" altLang="fr-FR" sz="1800" b="1" u="sng" dirty="0">
              <a:solidFill>
                <a:srgbClr val="000099"/>
              </a:solidFill>
              <a:cs typeface="Arial" panose="020B0604020202020204" pitchFamily="34" charset="0"/>
            </a:endParaRPr>
          </a:p>
          <a:p>
            <a:pPr algn="ctr">
              <a:spcBef>
                <a:spcPct val="50000"/>
              </a:spcBef>
            </a:pPr>
            <a:endParaRPr lang="en-US" altLang="fr-FR" sz="1000" u="sng" dirty="0">
              <a:solidFill>
                <a:srgbClr val="000099"/>
              </a:solidFill>
              <a:cs typeface="Arial" panose="020B0604020202020204" pitchFamily="34" charset="0"/>
            </a:endParaRPr>
          </a:p>
          <a:p>
            <a:pPr lvl="1">
              <a:spcBef>
                <a:spcPts val="600"/>
              </a:spcBef>
              <a:buFontTx/>
              <a:buChar char="•"/>
            </a:pPr>
            <a:r>
              <a:rPr lang="fr-FR" altLang="fr-FR" sz="1400" dirty="0">
                <a:solidFill>
                  <a:srgbClr val="000099"/>
                </a:solidFill>
                <a:cs typeface="Arial" panose="020B0604020202020204" pitchFamily="34" charset="0"/>
              </a:rPr>
              <a:t> Fièvre</a:t>
            </a:r>
          </a:p>
          <a:p>
            <a:pPr lvl="1">
              <a:spcBef>
                <a:spcPts val="600"/>
              </a:spcBef>
              <a:buFontTx/>
              <a:buChar char="•"/>
            </a:pPr>
            <a:r>
              <a:rPr lang="fr-FR" altLang="fr-FR" sz="1400" dirty="0">
                <a:solidFill>
                  <a:srgbClr val="000099"/>
                </a:solidFill>
                <a:cs typeface="Arial" panose="020B0604020202020204" pitchFamily="34" charset="0"/>
              </a:rPr>
              <a:t> Céphalées</a:t>
            </a:r>
          </a:p>
          <a:p>
            <a:pPr lvl="1">
              <a:spcBef>
                <a:spcPts val="600"/>
              </a:spcBef>
              <a:buFontTx/>
              <a:buChar char="•"/>
            </a:pPr>
            <a:r>
              <a:rPr lang="fr-FR" altLang="fr-FR" sz="1400" dirty="0">
                <a:solidFill>
                  <a:srgbClr val="000099"/>
                </a:solidFill>
                <a:cs typeface="Arial" panose="020B0604020202020204" pitchFamily="34" charset="0"/>
              </a:rPr>
              <a:t> Courbatures</a:t>
            </a:r>
          </a:p>
          <a:p>
            <a:pPr lvl="1">
              <a:spcBef>
                <a:spcPts val="600"/>
              </a:spcBef>
              <a:buFontTx/>
              <a:buChar char="•"/>
            </a:pPr>
            <a:r>
              <a:rPr lang="fr-FR" altLang="fr-FR" sz="1400" dirty="0">
                <a:solidFill>
                  <a:srgbClr val="000099"/>
                </a:solidFill>
                <a:cs typeface="Arial" panose="020B0604020202020204" pitchFamily="34" charset="0"/>
              </a:rPr>
              <a:t> Frissons</a:t>
            </a:r>
          </a:p>
          <a:p>
            <a:pPr lvl="1">
              <a:spcBef>
                <a:spcPts val="600"/>
              </a:spcBef>
              <a:buFontTx/>
              <a:buChar char="•"/>
            </a:pPr>
            <a:r>
              <a:rPr lang="fr-FR" altLang="fr-FR" sz="1400" dirty="0">
                <a:solidFill>
                  <a:srgbClr val="000099"/>
                </a:solidFill>
                <a:cs typeface="Arial" panose="020B0604020202020204" pitchFamily="34" charset="0"/>
              </a:rPr>
              <a:t> Douleurs musculaires</a:t>
            </a:r>
          </a:p>
          <a:p>
            <a:pPr lvl="1">
              <a:spcBef>
                <a:spcPts val="600"/>
              </a:spcBef>
              <a:buFontTx/>
              <a:buChar char="•"/>
            </a:pPr>
            <a:r>
              <a:rPr lang="fr-FR" altLang="fr-FR" sz="1400" dirty="0">
                <a:solidFill>
                  <a:srgbClr val="000099"/>
                </a:solidFill>
                <a:cs typeface="Arial" panose="020B0604020202020204" pitchFamily="34" charset="0"/>
              </a:rPr>
              <a:t> Douleurs articulaires</a:t>
            </a:r>
          </a:p>
          <a:p>
            <a:pPr lvl="1">
              <a:spcBef>
                <a:spcPct val="10000"/>
              </a:spcBef>
              <a:buFontTx/>
              <a:buChar char="•"/>
            </a:pPr>
            <a:r>
              <a:rPr lang="en-US" altLang="fr-FR" sz="1400" dirty="0">
                <a:solidFill>
                  <a:srgbClr val="000099"/>
                </a:solidFill>
                <a:cs typeface="Arial" panose="020B0604020202020204" pitchFamily="34" charset="0"/>
              </a:rPr>
              <a:t> ± </a:t>
            </a:r>
            <a:r>
              <a:rPr lang="en-US" altLang="fr-FR" sz="1400" dirty="0" err="1">
                <a:solidFill>
                  <a:srgbClr val="000099"/>
                </a:solidFill>
                <a:cs typeface="Arial" panose="020B0604020202020204" pitchFamily="34" charset="0"/>
              </a:rPr>
              <a:t>signes</a:t>
            </a:r>
            <a:r>
              <a:rPr lang="en-US" altLang="fr-FR" sz="1400" dirty="0">
                <a:solidFill>
                  <a:srgbClr val="000099"/>
                </a:solidFill>
                <a:cs typeface="Arial" panose="020B0604020202020204" pitchFamily="34" charset="0"/>
              </a:rPr>
              <a:t> ORL</a:t>
            </a:r>
          </a:p>
          <a:p>
            <a:pPr algn="ctr">
              <a:spcBef>
                <a:spcPct val="20000"/>
              </a:spcBef>
            </a:pPr>
            <a:endParaRPr lang="fr-FR" altLang="fr-FR" sz="1400" dirty="0">
              <a:solidFill>
                <a:srgbClr val="000099"/>
              </a:solidFill>
              <a:cs typeface="Arial" panose="020B0604020202020204" pitchFamily="34" charset="0"/>
            </a:endParaRPr>
          </a:p>
        </p:txBody>
      </p:sp>
      <p:sp>
        <p:nvSpPr>
          <p:cNvPr id="81926" name="Text Box 2058"/>
          <p:cNvSpPr txBox="1">
            <a:spLocks noChangeArrowheads="1"/>
          </p:cNvSpPr>
          <p:nvPr/>
        </p:nvSpPr>
        <p:spPr bwMode="auto">
          <a:xfrm>
            <a:off x="6310312" y="3628594"/>
            <a:ext cx="39564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1800" b="1" u="sng" dirty="0">
                <a:solidFill>
                  <a:srgbClr val="000099"/>
                </a:solidFill>
                <a:cs typeface="Arial" panose="020B0604020202020204" pitchFamily="34" charset="0"/>
              </a:rPr>
              <a:t>Ceux du malade</a:t>
            </a:r>
          </a:p>
          <a:p>
            <a:endParaRPr lang="fr-FR" altLang="fr-FR" sz="1800" dirty="0">
              <a:solidFill>
                <a:srgbClr val="000099"/>
              </a:solidFill>
              <a:cs typeface="Arial" panose="020B0604020202020204" pitchFamily="34" charset="0"/>
            </a:endParaRPr>
          </a:p>
        </p:txBody>
      </p:sp>
      <p:sp>
        <p:nvSpPr>
          <p:cNvPr id="81927" name="AutoShape 2059"/>
          <p:cNvSpPr>
            <a:spLocks noChangeArrowheads="1"/>
          </p:cNvSpPr>
          <p:nvPr/>
        </p:nvSpPr>
        <p:spPr bwMode="auto">
          <a:xfrm>
            <a:off x="5827713" y="2281078"/>
            <a:ext cx="188912" cy="285750"/>
          </a:xfrm>
          <a:prstGeom prst="downArrow">
            <a:avLst>
              <a:gd name="adj1" fmla="val 50000"/>
              <a:gd name="adj2" fmla="val 37815"/>
            </a:avLst>
          </a:prstGeom>
          <a:solidFill>
            <a:srgbClr val="62C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81928" name="Line 2061"/>
          <p:cNvSpPr>
            <a:spLocks noChangeShapeType="1"/>
          </p:cNvSpPr>
          <p:nvPr/>
        </p:nvSpPr>
        <p:spPr bwMode="auto">
          <a:xfrm flipH="1">
            <a:off x="4746625" y="3317715"/>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grpSp>
        <p:nvGrpSpPr>
          <p:cNvPr id="81929" name="Group 2063"/>
          <p:cNvGrpSpPr>
            <a:grpSpLocks/>
          </p:cNvGrpSpPr>
          <p:nvPr/>
        </p:nvGrpSpPr>
        <p:grpSpPr bwMode="auto">
          <a:xfrm>
            <a:off x="6393976" y="3714591"/>
            <a:ext cx="390525" cy="358775"/>
            <a:chOff x="1584" y="2688"/>
            <a:chExt cx="166" cy="144"/>
          </a:xfrm>
        </p:grpSpPr>
        <p:sp>
          <p:nvSpPr>
            <p:cNvPr id="81936"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cs typeface="Arial" panose="020B0604020202020204" pitchFamily="34" charset="0"/>
              </a:endParaRPr>
            </a:p>
          </p:txBody>
        </p:sp>
        <p:sp>
          <p:nvSpPr>
            <p:cNvPr id="81937"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cs typeface="Arial" panose="020B0604020202020204" pitchFamily="34" charset="0"/>
              </a:endParaRPr>
            </a:p>
          </p:txBody>
        </p:sp>
      </p:grpSp>
      <p:sp>
        <p:nvSpPr>
          <p:cNvPr id="81930" name="Text Box 2068"/>
          <p:cNvSpPr txBox="1">
            <a:spLocks noChangeArrowheads="1"/>
          </p:cNvSpPr>
          <p:nvPr/>
        </p:nvSpPr>
        <p:spPr bwMode="auto">
          <a:xfrm>
            <a:off x="7910513" y="1733391"/>
            <a:ext cx="18859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a:solidFill>
                  <a:srgbClr val="000099"/>
                </a:solidFill>
                <a:cs typeface="Arial" panose="020B0604020202020204" pitchFamily="34" charset="0"/>
              </a:rPr>
              <a:t>Virus grippaux et paragrippaux</a:t>
            </a:r>
          </a:p>
        </p:txBody>
      </p:sp>
      <p:sp>
        <p:nvSpPr>
          <p:cNvPr id="81931" name="Line 2069"/>
          <p:cNvSpPr>
            <a:spLocks noChangeShapeType="1"/>
          </p:cNvSpPr>
          <p:nvPr/>
        </p:nvSpPr>
        <p:spPr bwMode="auto">
          <a:xfrm flipH="1">
            <a:off x="7454900" y="2042953"/>
            <a:ext cx="554038" cy="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81932" name="Line 2070"/>
          <p:cNvSpPr>
            <a:spLocks noChangeShapeType="1"/>
          </p:cNvSpPr>
          <p:nvPr/>
        </p:nvSpPr>
        <p:spPr bwMode="auto">
          <a:xfrm>
            <a:off x="6908800" y="3317715"/>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81933" name="Text Box 2112"/>
          <p:cNvSpPr txBox="1">
            <a:spLocks noChangeArrowheads="1"/>
          </p:cNvSpPr>
          <p:nvPr/>
        </p:nvSpPr>
        <p:spPr bwMode="auto">
          <a:xfrm>
            <a:off x="629895" y="1733391"/>
            <a:ext cx="9813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i="1" u="sng" dirty="0">
                <a:solidFill>
                  <a:srgbClr val="000099"/>
                </a:solidFill>
                <a:cs typeface="Arial" panose="020B0604020202020204" pitchFamily="34" charset="0"/>
              </a:rPr>
              <a:t>Exemple</a:t>
            </a:r>
          </a:p>
        </p:txBody>
      </p:sp>
      <p:sp>
        <p:nvSpPr>
          <p:cNvPr id="18" name="Text Box 50"/>
          <p:cNvSpPr txBox="1">
            <a:spLocks noChangeArrowheads="1"/>
          </p:cNvSpPr>
          <p:nvPr/>
        </p:nvSpPr>
        <p:spPr bwMode="auto">
          <a:xfrm>
            <a:off x="2387176" y="1073954"/>
            <a:ext cx="76956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R</a:t>
            </a:r>
            <a:r>
              <a:rPr lang="fr-FR" altLang="fr-FR" sz="2000" b="1" dirty="0">
                <a:solidFill>
                  <a:srgbClr val="95C41D"/>
                </a:solidFill>
                <a:cs typeface="Arial" panose="020B0604020202020204" pitchFamily="34" charset="0"/>
              </a:rPr>
              <a:t>éactivité : Réaction Individuelle du Malade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19</a:t>
            </a:fld>
            <a:endParaRPr lang="fr-FR"/>
          </a:p>
        </p:txBody>
      </p:sp>
      <p:sp>
        <p:nvSpPr>
          <p:cNvPr id="21"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grpSp>
        <p:nvGrpSpPr>
          <p:cNvPr id="7" name="Groupe 6"/>
          <p:cNvGrpSpPr/>
          <p:nvPr/>
        </p:nvGrpSpPr>
        <p:grpSpPr>
          <a:xfrm>
            <a:off x="4930815" y="5065883"/>
            <a:ext cx="5645622" cy="523220"/>
            <a:chOff x="4930815" y="5065883"/>
            <a:chExt cx="5645622" cy="523220"/>
          </a:xfrm>
        </p:grpSpPr>
        <p:cxnSp>
          <p:nvCxnSpPr>
            <p:cNvPr id="24" name="Connecteur droit avec flèche 23"/>
            <p:cNvCxnSpPr/>
            <p:nvPr/>
          </p:nvCxnSpPr>
          <p:spPr>
            <a:xfrm>
              <a:off x="4930815" y="5270342"/>
              <a:ext cx="15874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 Box 2058"/>
            <p:cNvSpPr txBox="1">
              <a:spLocks noChangeArrowheads="1"/>
            </p:cNvSpPr>
            <p:nvPr/>
          </p:nvSpPr>
          <p:spPr bwMode="auto">
            <a:xfrm>
              <a:off x="6620006" y="5065883"/>
              <a:ext cx="39564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spcBef>
                  <a:spcPts val="600"/>
                </a:spcBef>
              </a:pPr>
              <a:r>
                <a:rPr lang="fr-FR" altLang="fr-FR" sz="1400" dirty="0">
                  <a:solidFill>
                    <a:srgbClr val="000099"/>
                  </a:solidFill>
                  <a:cs typeface="Arial" panose="020B0604020202020204" pitchFamily="34" charset="0"/>
                </a:rPr>
                <a:t>localisées ou généralisées, </a:t>
              </a:r>
            </a:p>
            <a:p>
              <a:pPr lvl="1">
                <a:spcBef>
                  <a:spcPts val="0"/>
                </a:spcBef>
              </a:pPr>
              <a:r>
                <a:rPr lang="fr-FR" altLang="fr-FR" sz="1400" dirty="0">
                  <a:solidFill>
                    <a:srgbClr val="000099"/>
                  </a:solidFill>
                  <a:cs typeface="Arial" panose="020B0604020202020204" pitchFamily="34" charset="0"/>
                </a:rPr>
                <a:t>améliorées par le mouvement ou le repos</a:t>
              </a:r>
            </a:p>
          </p:txBody>
        </p:sp>
      </p:grpSp>
      <p:grpSp>
        <p:nvGrpSpPr>
          <p:cNvPr id="4" name="Groupe 3"/>
          <p:cNvGrpSpPr/>
          <p:nvPr/>
        </p:nvGrpSpPr>
        <p:grpSpPr>
          <a:xfrm>
            <a:off x="4930815" y="4482566"/>
            <a:ext cx="5659553" cy="307777"/>
            <a:chOff x="4930815" y="4482566"/>
            <a:chExt cx="5659553" cy="307777"/>
          </a:xfrm>
        </p:grpSpPr>
        <p:cxnSp>
          <p:nvCxnSpPr>
            <p:cNvPr id="5" name="Connecteur droit avec flèche 4"/>
            <p:cNvCxnSpPr/>
            <p:nvPr/>
          </p:nvCxnSpPr>
          <p:spPr>
            <a:xfrm>
              <a:off x="4930815" y="4651621"/>
              <a:ext cx="15874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 Box 2058"/>
            <p:cNvSpPr txBox="1">
              <a:spLocks noChangeArrowheads="1"/>
            </p:cNvSpPr>
            <p:nvPr/>
          </p:nvSpPr>
          <p:spPr bwMode="auto">
            <a:xfrm>
              <a:off x="6633937" y="4482566"/>
              <a:ext cx="39564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spcBef>
                  <a:spcPct val="20000"/>
                </a:spcBef>
              </a:pPr>
              <a:r>
                <a:rPr lang="en-US" altLang="fr-FR" sz="1400" dirty="0">
                  <a:solidFill>
                    <a:srgbClr val="000099"/>
                  </a:solidFill>
                  <a:cs typeface="Arial" panose="020B0604020202020204" pitchFamily="34" charset="0"/>
                </a:rPr>
                <a:t>± </a:t>
              </a:r>
              <a:r>
                <a:rPr lang="en-US" altLang="fr-FR" sz="1400" dirty="0" err="1">
                  <a:solidFill>
                    <a:srgbClr val="000099"/>
                  </a:solidFill>
                  <a:cs typeface="Arial" panose="020B0604020202020204" pitchFamily="34" charset="0"/>
                </a:rPr>
                <a:t>élevée</a:t>
              </a:r>
              <a:r>
                <a:rPr lang="en-US" altLang="fr-FR" sz="1400" dirty="0">
                  <a:solidFill>
                    <a:srgbClr val="000099"/>
                  </a:solidFill>
                  <a:cs typeface="Arial" panose="020B0604020202020204" pitchFamily="34" charset="0"/>
                </a:rPr>
                <a:t> </a:t>
              </a:r>
              <a:r>
                <a:rPr lang="fr-FR" altLang="fr-FR" sz="1400" dirty="0">
                  <a:solidFill>
                    <a:srgbClr val="000099"/>
                  </a:solidFill>
                  <a:cs typeface="Arial" panose="020B0604020202020204" pitchFamily="34" charset="0"/>
                </a:rPr>
                <a:t>39/40 ou 38/39, </a:t>
              </a:r>
              <a:r>
                <a:rPr lang="en-US" altLang="fr-FR" sz="1400" dirty="0">
                  <a:solidFill>
                    <a:srgbClr val="000099"/>
                  </a:solidFill>
                  <a:cs typeface="Arial" panose="020B0604020202020204" pitchFamily="34" charset="0"/>
                </a:rPr>
                <a:t>± </a:t>
              </a:r>
              <a:r>
                <a:rPr lang="en-US" altLang="fr-FR" sz="1400" dirty="0" err="1">
                  <a:solidFill>
                    <a:srgbClr val="000099"/>
                  </a:solidFill>
                  <a:cs typeface="Arial" panose="020B0604020202020204" pitchFamily="34" charset="0"/>
                </a:rPr>
                <a:t>sueurs</a:t>
              </a:r>
              <a:endParaRPr lang="fr-FR" altLang="fr-FR" sz="1400" dirty="0">
                <a:solidFill>
                  <a:srgbClr val="000099"/>
                </a:solidFill>
                <a:cs typeface="Arial" panose="020B0604020202020204" pitchFamily="34" charset="0"/>
              </a:endParaRPr>
            </a:p>
          </p:txBody>
        </p:sp>
      </p:grpSp>
      <p:grpSp>
        <p:nvGrpSpPr>
          <p:cNvPr id="6" name="Groupe 5"/>
          <p:cNvGrpSpPr/>
          <p:nvPr/>
        </p:nvGrpSpPr>
        <p:grpSpPr>
          <a:xfrm>
            <a:off x="4930815" y="4790343"/>
            <a:ext cx="5659553" cy="307777"/>
            <a:chOff x="4930815" y="4790343"/>
            <a:chExt cx="5659553" cy="307777"/>
          </a:xfrm>
        </p:grpSpPr>
        <p:cxnSp>
          <p:nvCxnSpPr>
            <p:cNvPr id="23" name="Connecteur droit avec flèche 22"/>
            <p:cNvCxnSpPr/>
            <p:nvPr/>
          </p:nvCxnSpPr>
          <p:spPr>
            <a:xfrm>
              <a:off x="4930815" y="4967471"/>
              <a:ext cx="15874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 Box 2058"/>
            <p:cNvSpPr txBox="1">
              <a:spLocks noChangeArrowheads="1"/>
            </p:cNvSpPr>
            <p:nvPr/>
          </p:nvSpPr>
          <p:spPr bwMode="auto">
            <a:xfrm>
              <a:off x="6633937" y="4790343"/>
              <a:ext cx="39564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spcBef>
                  <a:spcPts val="600"/>
                </a:spcBef>
              </a:pPr>
              <a:r>
                <a:rPr lang="fr-FR" altLang="fr-FR" sz="1400" dirty="0">
                  <a:solidFill>
                    <a:srgbClr val="000099"/>
                  </a:solidFill>
                  <a:cs typeface="Arial" panose="020B0604020202020204" pitchFamily="34" charset="0"/>
                </a:rPr>
                <a:t>en casque, avec abrutissement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8192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8192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8192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8192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8192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8192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8192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750" fill="hold"/>
                                        <p:tgtEl>
                                          <p:spTgt spid="6"/>
                                        </p:tgtEl>
                                        <p:attrNameLst>
                                          <p:attrName>ppt_x</p:attrName>
                                        </p:attrNameLst>
                                      </p:cBhvr>
                                      <p:tavLst>
                                        <p:tav tm="0">
                                          <p:val>
                                            <p:strVal val="0-#ppt_w/2"/>
                                          </p:val>
                                        </p:tav>
                                        <p:tav tm="100000">
                                          <p:val>
                                            <p:strVal val="#ppt_x"/>
                                          </p:val>
                                        </p:tav>
                                      </p:tavLst>
                                    </p:anim>
                                    <p:anim calcmode="lin" valueType="num">
                                      <p:cBhvr additive="base">
                                        <p:cTn id="30"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750" fill="hold"/>
                                        <p:tgtEl>
                                          <p:spTgt spid="7"/>
                                        </p:tgtEl>
                                        <p:attrNameLst>
                                          <p:attrName>ppt_x</p:attrName>
                                        </p:attrNameLst>
                                      </p:cBhvr>
                                      <p:tavLst>
                                        <p:tav tm="0">
                                          <p:val>
                                            <p:strVal val="0-#ppt_w/2"/>
                                          </p:val>
                                        </p:tav>
                                        <p:tav tm="100000">
                                          <p:val>
                                            <p:strVal val="#ppt_x"/>
                                          </p:val>
                                        </p:tav>
                                      </p:tavLst>
                                    </p:anim>
                                    <p:anim calcmode="lin" valueType="num">
                                      <p:cBhvr additive="base">
                                        <p:cTn id="3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normAutofit/>
          </a:bodyPr>
          <a:lstStyle/>
          <a:p>
            <a:r>
              <a:rPr lang="fr-FR" altLang="fr-FR" sz="3200" b="1" dirty="0"/>
              <a:t>Personnes en situation de handicap</a:t>
            </a:r>
          </a:p>
        </p:txBody>
      </p:sp>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eaLnBrk="0" fontAlgn="base" hangingPunct="0">
              <a:lnSpc>
                <a:spcPct val="110000"/>
              </a:lnSpc>
              <a:spcBef>
                <a:spcPct val="0"/>
              </a:spcBef>
              <a:spcAft>
                <a:spcPct val="0"/>
              </a:spcAft>
              <a:buClr>
                <a:srgbClr val="62C400"/>
              </a:buClr>
            </a:pPr>
            <a:r>
              <a:rPr lang="fr-FR" altLang="fr-FR" sz="2000" dirty="0">
                <a:solidFill>
                  <a:srgbClr val="000099"/>
                </a:solidFill>
                <a:cs typeface="Arial" panose="020B0604020202020204" pitchFamily="34" charset="0"/>
              </a:rPr>
              <a:t>Si vous êtes concerné </a:t>
            </a:r>
            <a:r>
              <a:rPr lang="fr-FR" altLang="fr-FR" sz="2000" b="1" dirty="0">
                <a:solidFill>
                  <a:srgbClr val="000099"/>
                </a:solidFill>
                <a:cs typeface="Arial" panose="020B0604020202020204" pitchFamily="34" charset="0"/>
              </a:rPr>
              <a:t>vous pouvez contacter </a:t>
            </a:r>
            <a:r>
              <a:rPr lang="fr-FR" altLang="fr-FR" sz="2000" dirty="0">
                <a:solidFill>
                  <a:srgbClr val="000099"/>
                </a:solidFill>
                <a:cs typeface="Arial" panose="020B0604020202020204" pitchFamily="34" charset="0"/>
              </a:rPr>
              <a:t>:</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dirty="0">
                <a:solidFill>
                  <a:srgbClr val="000099"/>
                </a:solidFill>
                <a:cs typeface="Arial" panose="020B0604020202020204" pitchFamily="34" charset="0"/>
              </a:rPr>
              <a:t>La </a:t>
            </a:r>
            <a:r>
              <a:rPr lang="fr-FR" altLang="fr-FR" sz="2000" b="1" dirty="0">
                <a:solidFill>
                  <a:srgbClr val="000099"/>
                </a:solidFill>
                <a:cs typeface="Arial" panose="020B0604020202020204" pitchFamily="34" charset="0"/>
              </a:rPr>
              <a:t>référente handicap </a:t>
            </a:r>
            <a:r>
              <a:rPr lang="fr-FR" altLang="fr-FR" sz="2000" dirty="0">
                <a:solidFill>
                  <a:srgbClr val="000099"/>
                </a:solidFill>
                <a:cs typeface="Arial" panose="020B0604020202020204" pitchFamily="34" charset="0"/>
              </a:rPr>
              <a:t>du CDFH, Christine SALVETAT par mail christine.salvetat@cdfh.fr ou par téléphone au 04.72.16.41.37</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dirty="0">
                <a:solidFill>
                  <a:srgbClr val="000099"/>
                </a:solidFill>
                <a:cs typeface="Arial" panose="020B0604020202020204" pitchFamily="34" charset="0"/>
              </a:rPr>
              <a:t>Le </a:t>
            </a:r>
            <a:r>
              <a:rPr lang="fr-FR" altLang="fr-FR" sz="2000" b="1" dirty="0">
                <a:solidFill>
                  <a:srgbClr val="000099"/>
                </a:solidFill>
                <a:cs typeface="Arial" panose="020B0604020202020204" pitchFamily="34" charset="0"/>
              </a:rPr>
              <a:t>CDFH</a:t>
            </a:r>
            <a:r>
              <a:rPr lang="fr-FR" altLang="fr-FR" sz="2000" dirty="0">
                <a:solidFill>
                  <a:srgbClr val="000099"/>
                </a:solidFill>
                <a:cs typeface="Arial" panose="020B0604020202020204" pitchFamily="34" charset="0"/>
              </a:rPr>
              <a:t> par mail contact@cdfh.fr ou par téléphone au 04.78.45.61.94  </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b="1" dirty="0">
                <a:solidFill>
                  <a:srgbClr val="000099"/>
                </a:solidFill>
                <a:cs typeface="Arial" panose="020B0604020202020204" pitchFamily="34" charset="0"/>
              </a:rPr>
              <a:t>Le ou les enseignants</a:t>
            </a:r>
            <a:r>
              <a:rPr lang="fr-FR" altLang="fr-FR" sz="2000" dirty="0">
                <a:solidFill>
                  <a:srgbClr val="000099"/>
                </a:solidFill>
                <a:cs typeface="Arial" panose="020B0604020202020204" pitchFamily="34" charset="0"/>
              </a:rPr>
              <a:t> lors des pauses</a:t>
            </a:r>
          </a:p>
          <a:p>
            <a:pPr marL="0" indent="0" eaLnBrk="0" fontAlgn="base" hangingPunct="0">
              <a:lnSpc>
                <a:spcPct val="110000"/>
              </a:lnSpc>
              <a:spcBef>
                <a:spcPct val="0"/>
              </a:spcBef>
              <a:spcAft>
                <a:spcPct val="0"/>
              </a:spcAft>
              <a:buClr>
                <a:srgbClr val="62C400"/>
              </a:buClr>
            </a:pPr>
            <a:endParaRPr lang="fr-FR" altLang="fr-FR" sz="1200" dirty="0">
              <a:solidFill>
                <a:srgbClr val="000099"/>
              </a:solidFill>
              <a:cs typeface="Arial" panose="020B0604020202020204" pitchFamily="34" charset="0"/>
            </a:endParaRPr>
          </a:p>
        </p:txBody>
      </p:sp>
    </p:spTree>
    <p:extLst>
      <p:ext uri="{BB962C8B-B14F-4D97-AF65-F5344CB8AC3E}">
        <p14:creationId xmlns:p14="http://schemas.microsoft.com/office/powerpoint/2010/main" val="117633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6"/>
          <p:cNvSpPr txBox="1">
            <a:spLocks noChangeArrowheads="1"/>
          </p:cNvSpPr>
          <p:nvPr/>
        </p:nvSpPr>
        <p:spPr bwMode="auto">
          <a:xfrm>
            <a:off x="4716463" y="1885793"/>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b="1" dirty="0">
                <a:solidFill>
                  <a:srgbClr val="000099"/>
                </a:solidFill>
                <a:cs typeface="Arial" panose="020B0604020202020204" pitchFamily="34" charset="0"/>
              </a:rPr>
              <a:t>Maladie aiguë</a:t>
            </a:r>
          </a:p>
        </p:txBody>
      </p:sp>
      <p:sp>
        <p:nvSpPr>
          <p:cNvPr id="79875" name="Text Box 17"/>
          <p:cNvSpPr txBox="1">
            <a:spLocks noChangeArrowheads="1"/>
          </p:cNvSpPr>
          <p:nvPr/>
        </p:nvSpPr>
        <p:spPr bwMode="auto">
          <a:xfrm>
            <a:off x="4716463" y="2639856"/>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b="1" dirty="0">
                <a:solidFill>
                  <a:srgbClr val="000099"/>
                </a:solidFill>
                <a:cs typeface="Arial" panose="020B0604020202020204" pitchFamily="34" charset="0"/>
              </a:rPr>
              <a:t>Malade</a:t>
            </a:r>
          </a:p>
        </p:txBody>
      </p:sp>
      <p:sp>
        <p:nvSpPr>
          <p:cNvPr id="79876" name="Text Box 18"/>
          <p:cNvSpPr txBox="1">
            <a:spLocks noChangeArrowheads="1"/>
          </p:cNvSpPr>
          <p:nvPr/>
        </p:nvSpPr>
        <p:spPr bwMode="auto">
          <a:xfrm>
            <a:off x="4500563" y="3398681"/>
            <a:ext cx="3168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b="1">
                <a:solidFill>
                  <a:srgbClr val="000099"/>
                </a:solidFill>
                <a:cs typeface="Arial" panose="020B0604020202020204" pitchFamily="34" charset="0"/>
              </a:rPr>
              <a:t>Symptômes cliniques</a:t>
            </a:r>
          </a:p>
        </p:txBody>
      </p:sp>
      <p:sp>
        <p:nvSpPr>
          <p:cNvPr id="79877" name="Text Box 19"/>
          <p:cNvSpPr txBox="1">
            <a:spLocks noChangeArrowheads="1"/>
          </p:cNvSpPr>
          <p:nvPr/>
        </p:nvSpPr>
        <p:spPr bwMode="auto">
          <a:xfrm>
            <a:off x="2628901" y="4294030"/>
            <a:ext cx="3457575" cy="69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b="1" u="sng">
                <a:solidFill>
                  <a:srgbClr val="000099"/>
                </a:solidFill>
                <a:cs typeface="Arial" panose="020B0604020202020204" pitchFamily="34" charset="0"/>
              </a:rPr>
              <a:t>Ceux de la maladie</a:t>
            </a:r>
          </a:p>
          <a:p>
            <a:pPr algn="ctr">
              <a:spcBef>
                <a:spcPct val="20000"/>
              </a:spcBef>
            </a:pPr>
            <a:r>
              <a:rPr lang="fr-FR" altLang="fr-FR">
                <a:solidFill>
                  <a:srgbClr val="000099"/>
                </a:solidFill>
                <a:cs typeface="Arial" panose="020B0604020202020204" pitchFamily="34" charset="0"/>
              </a:rPr>
              <a:t>Permet le diagnostic</a:t>
            </a:r>
          </a:p>
        </p:txBody>
      </p:sp>
      <p:sp>
        <p:nvSpPr>
          <p:cNvPr id="79878" name="Text Box 20"/>
          <p:cNvSpPr txBox="1">
            <a:spLocks noChangeArrowheads="1"/>
          </p:cNvSpPr>
          <p:nvPr/>
        </p:nvSpPr>
        <p:spPr bwMode="auto">
          <a:xfrm>
            <a:off x="6156325" y="4276568"/>
            <a:ext cx="574244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spcBef>
                <a:spcPct val="50000"/>
              </a:spcBef>
            </a:pPr>
            <a:r>
              <a:rPr lang="fr-FR" altLang="fr-FR" sz="2000" b="1" u="sng" dirty="0">
                <a:solidFill>
                  <a:srgbClr val="000099"/>
                </a:solidFill>
                <a:cs typeface="Arial" panose="020B0604020202020204" pitchFamily="34" charset="0"/>
              </a:rPr>
              <a:t>Ceux du malade </a:t>
            </a:r>
            <a:r>
              <a:rPr lang="fr-FR" altLang="fr-FR" sz="2000" b="1" dirty="0">
                <a:solidFill>
                  <a:srgbClr val="000099"/>
                </a:solidFill>
                <a:cs typeface="Arial" panose="020B0604020202020204" pitchFamily="34" charset="0"/>
              </a:rPr>
              <a:t>=</a:t>
            </a:r>
            <a:r>
              <a:rPr lang="fr-FR" altLang="fr-FR" sz="2000" b="1" u="sng" dirty="0">
                <a:solidFill>
                  <a:srgbClr val="000099"/>
                </a:solidFill>
                <a:cs typeface="Arial" panose="020B0604020202020204" pitchFamily="34" charset="0"/>
              </a:rPr>
              <a:t> </a:t>
            </a:r>
          </a:p>
          <a:p>
            <a:pPr>
              <a:spcBef>
                <a:spcPts val="600"/>
              </a:spcBef>
            </a:pPr>
            <a:r>
              <a:rPr lang="fr-FR" altLang="fr-FR" sz="2000" b="1" u="sng" dirty="0">
                <a:solidFill>
                  <a:srgbClr val="000099"/>
                </a:solidFill>
                <a:cs typeface="Arial" panose="020B0604020202020204" pitchFamily="34" charset="0"/>
              </a:rPr>
              <a:t>Réaction Individuelle du Malade (RIM)</a:t>
            </a:r>
          </a:p>
        </p:txBody>
      </p:sp>
      <p:sp>
        <p:nvSpPr>
          <p:cNvPr id="79879" name="AutoShape 21"/>
          <p:cNvSpPr>
            <a:spLocks noChangeArrowheads="1"/>
          </p:cNvSpPr>
          <p:nvPr/>
        </p:nvSpPr>
        <p:spPr bwMode="auto">
          <a:xfrm>
            <a:off x="6013451" y="2354105"/>
            <a:ext cx="188913" cy="285750"/>
          </a:xfrm>
          <a:prstGeom prst="downArrow">
            <a:avLst>
              <a:gd name="adj1" fmla="val 50000"/>
              <a:gd name="adj2" fmla="val 37815"/>
            </a:avLst>
          </a:prstGeom>
          <a:solidFill>
            <a:srgbClr val="62C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9880" name="AutoShape 22"/>
          <p:cNvSpPr>
            <a:spLocks noChangeArrowheads="1"/>
          </p:cNvSpPr>
          <p:nvPr/>
        </p:nvSpPr>
        <p:spPr bwMode="auto">
          <a:xfrm>
            <a:off x="6013451" y="3112930"/>
            <a:ext cx="188913" cy="285750"/>
          </a:xfrm>
          <a:prstGeom prst="downArrow">
            <a:avLst>
              <a:gd name="adj1" fmla="val 50000"/>
              <a:gd name="adj2" fmla="val 37815"/>
            </a:avLst>
          </a:prstGeom>
          <a:solidFill>
            <a:srgbClr val="62C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9881" name="Line 23"/>
          <p:cNvSpPr>
            <a:spLocks noChangeShapeType="1"/>
          </p:cNvSpPr>
          <p:nvPr/>
        </p:nvSpPr>
        <p:spPr bwMode="auto">
          <a:xfrm flipH="1">
            <a:off x="4932363" y="3795555"/>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grpSp>
        <p:nvGrpSpPr>
          <p:cNvPr id="79882" name="Group 25"/>
          <p:cNvGrpSpPr>
            <a:grpSpLocks/>
          </p:cNvGrpSpPr>
          <p:nvPr/>
        </p:nvGrpSpPr>
        <p:grpSpPr bwMode="auto">
          <a:xfrm>
            <a:off x="5983289" y="4206718"/>
            <a:ext cx="390525" cy="358775"/>
            <a:chOff x="1584" y="2688"/>
            <a:chExt cx="166" cy="144"/>
          </a:xfrm>
        </p:grpSpPr>
        <p:sp>
          <p:nvSpPr>
            <p:cNvPr id="79889" name="Freeform 26"/>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cs typeface="Arial" panose="020B0604020202020204" pitchFamily="34" charset="0"/>
              </a:endParaRPr>
            </a:p>
          </p:txBody>
        </p:sp>
        <p:sp>
          <p:nvSpPr>
            <p:cNvPr id="79890" name="Freeform 27"/>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cs typeface="Arial" panose="020B0604020202020204" pitchFamily="34" charset="0"/>
              </a:endParaRPr>
            </a:p>
          </p:txBody>
        </p:sp>
      </p:grpSp>
      <p:sp>
        <p:nvSpPr>
          <p:cNvPr id="79883" name="AutoShape 28"/>
          <p:cNvSpPr>
            <a:spLocks/>
          </p:cNvSpPr>
          <p:nvPr/>
        </p:nvSpPr>
        <p:spPr bwMode="auto">
          <a:xfrm rot="5400000">
            <a:off x="5855495" y="2062787"/>
            <a:ext cx="333375" cy="6408737"/>
          </a:xfrm>
          <a:prstGeom prst="rightBrace">
            <a:avLst>
              <a:gd name="adj1" fmla="val 160198"/>
              <a:gd name="adj2" fmla="val 50000"/>
            </a:avLst>
          </a:prstGeom>
          <a:noFill/>
          <a:ln w="9525">
            <a:solidFill>
              <a:srgbClr val="62C4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9884" name="Text Box 29"/>
          <p:cNvSpPr txBox="1">
            <a:spLocks noChangeArrowheads="1"/>
          </p:cNvSpPr>
          <p:nvPr/>
        </p:nvSpPr>
        <p:spPr bwMode="auto">
          <a:xfrm>
            <a:off x="3579813" y="5491850"/>
            <a:ext cx="51117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b="1" dirty="0">
                <a:solidFill>
                  <a:srgbClr val="95C41D"/>
                </a:solidFill>
                <a:cs typeface="Arial" panose="020B0604020202020204" pitchFamily="34" charset="0"/>
              </a:rPr>
              <a:t>Traitement</a:t>
            </a:r>
            <a:r>
              <a:rPr lang="fr-FR" altLang="fr-FR" sz="2000" b="1" dirty="0">
                <a:solidFill>
                  <a:srgbClr val="62C400"/>
                </a:solidFill>
                <a:cs typeface="Arial" panose="020B0604020202020204" pitchFamily="34" charset="0"/>
              </a:rPr>
              <a:t> </a:t>
            </a:r>
            <a:r>
              <a:rPr lang="fr-FR" altLang="fr-FR" sz="2000" b="1" dirty="0">
                <a:solidFill>
                  <a:srgbClr val="95C41D"/>
                </a:solidFill>
                <a:cs typeface="Arial" panose="020B0604020202020204" pitchFamily="34" charset="0"/>
              </a:rPr>
              <a:t>homéopathique</a:t>
            </a:r>
            <a:r>
              <a:rPr lang="fr-FR" altLang="fr-FR" sz="2000" b="1" dirty="0">
                <a:solidFill>
                  <a:srgbClr val="62C400"/>
                </a:solidFill>
                <a:cs typeface="Arial" panose="020B0604020202020204" pitchFamily="34" charset="0"/>
              </a:rPr>
              <a:t> </a:t>
            </a:r>
            <a:r>
              <a:rPr lang="fr-FR" altLang="fr-FR" sz="2000" b="1" dirty="0">
                <a:solidFill>
                  <a:srgbClr val="95C41D"/>
                </a:solidFill>
                <a:cs typeface="Arial" panose="020B0604020202020204" pitchFamily="34" charset="0"/>
              </a:rPr>
              <a:t>individualisé</a:t>
            </a:r>
          </a:p>
        </p:txBody>
      </p:sp>
      <p:sp>
        <p:nvSpPr>
          <p:cNvPr id="79885" name="Line 30"/>
          <p:cNvSpPr>
            <a:spLocks noChangeShapeType="1"/>
          </p:cNvSpPr>
          <p:nvPr/>
        </p:nvSpPr>
        <p:spPr bwMode="auto">
          <a:xfrm>
            <a:off x="7094538" y="3795555"/>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79886"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R</a:t>
            </a:r>
            <a:r>
              <a:rPr lang="fr-FR" altLang="fr-FR" sz="2000" b="1" dirty="0">
                <a:solidFill>
                  <a:srgbClr val="95C41D"/>
                </a:solidFill>
                <a:cs typeface="Arial" panose="020B0604020202020204" pitchFamily="34" charset="0"/>
              </a:rPr>
              <a:t>éactivité : Réaction Individuelle du Malade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20</a:t>
            </a:fld>
            <a:endParaRPr lang="fr-FR"/>
          </a:p>
        </p:txBody>
      </p:sp>
      <p:sp>
        <p:nvSpPr>
          <p:cNvPr id="19"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39569" y="1531216"/>
            <a:ext cx="10418617" cy="4467225"/>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tabLst>
                <a:tab pos="174625" algn="l"/>
              </a:tabLst>
              <a:defRPr sz="1600">
                <a:solidFill>
                  <a:schemeClr val="tx1"/>
                </a:solidFill>
                <a:latin typeface="Arial" panose="020B0604020202020204" pitchFamily="34" charset="0"/>
              </a:defRPr>
            </a:lvl1pPr>
            <a:lvl2pPr marL="742950" indent="-285750">
              <a:tabLst>
                <a:tab pos="174625" algn="l"/>
              </a:tabLst>
              <a:defRPr sz="1600">
                <a:solidFill>
                  <a:schemeClr val="tx1"/>
                </a:solidFill>
                <a:latin typeface="Arial" panose="020B0604020202020204" pitchFamily="34" charset="0"/>
              </a:defRPr>
            </a:lvl2pPr>
            <a:lvl3pPr marL="1143000" indent="-228600">
              <a:tabLst>
                <a:tab pos="174625" algn="l"/>
              </a:tabLst>
              <a:defRPr sz="1600">
                <a:solidFill>
                  <a:schemeClr val="tx1"/>
                </a:solidFill>
                <a:latin typeface="Arial" panose="020B0604020202020204" pitchFamily="34" charset="0"/>
              </a:defRPr>
            </a:lvl3pPr>
            <a:lvl4pPr marL="1600200" indent="-228600">
              <a:tabLst>
                <a:tab pos="174625" algn="l"/>
              </a:tabLst>
              <a:defRPr sz="1600">
                <a:solidFill>
                  <a:schemeClr val="tx1"/>
                </a:solidFill>
                <a:latin typeface="Arial" panose="020B0604020202020204" pitchFamily="34" charset="0"/>
              </a:defRPr>
            </a:lvl4pPr>
            <a:lvl5pPr marL="2057400" indent="-228600">
              <a:tabLst>
                <a:tab pos="174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74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74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74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74625" algn="l"/>
              </a:tabLst>
              <a:defRPr sz="1600">
                <a:solidFill>
                  <a:schemeClr val="tx1"/>
                </a:solidFill>
                <a:latin typeface="Arial" panose="020B0604020202020204" pitchFamily="34" charset="0"/>
              </a:defRPr>
            </a:lvl9pPr>
          </a:lstStyle>
          <a:p>
            <a:pPr marL="1085850" lvl="1" indent="-342900">
              <a:lnSpc>
                <a:spcPct val="150000"/>
              </a:lnSpc>
              <a:spcBef>
                <a:spcPct val="30000"/>
              </a:spcBef>
              <a:buBlip>
                <a:blip r:embed="rId3"/>
              </a:buBlip>
              <a:defRPr/>
            </a:pPr>
            <a:r>
              <a:rPr lang="fr-FR" altLang="fr-FR" sz="2000" dirty="0">
                <a:solidFill>
                  <a:srgbClr val="000099"/>
                </a:solidFill>
                <a:cs typeface="Arial" panose="020B0604020202020204" pitchFamily="34" charset="0"/>
              </a:rPr>
              <a:t>Expression clinique propre à chaque malade, d’une maladie</a:t>
            </a:r>
          </a:p>
          <a:p>
            <a:pPr marL="1071563" lvl="1" indent="-328613">
              <a:spcBef>
                <a:spcPts val="1200"/>
              </a:spcBef>
              <a:defRPr/>
            </a:pPr>
            <a:r>
              <a:rPr lang="fr-FR" altLang="fr-FR" sz="2000" b="1" dirty="0">
                <a:solidFill>
                  <a:srgbClr val="000099"/>
                </a:solidFill>
                <a:cs typeface="Arial" panose="020B0604020202020204" pitchFamily="34" charset="0"/>
                <a:sym typeface="Wingdings" panose="05000000000000000000" pitchFamily="2" charset="2"/>
              </a:rPr>
              <a:t>	 </a:t>
            </a:r>
            <a:r>
              <a:rPr lang="fr-FR" altLang="fr-FR" sz="2000" b="1" dirty="0">
                <a:solidFill>
                  <a:srgbClr val="000099"/>
                </a:solidFill>
                <a:cs typeface="Arial" panose="020B0604020202020204" pitchFamily="34" charset="0"/>
              </a:rPr>
              <a:t>une sensibilité développée au moment de la maladie</a:t>
            </a:r>
          </a:p>
          <a:p>
            <a:pPr lvl="1" indent="0">
              <a:spcBef>
                <a:spcPts val="0"/>
              </a:spcBef>
              <a:defRPr/>
            </a:pPr>
            <a:endParaRPr lang="fr-FR" altLang="fr-FR" sz="2000" b="1" dirty="0">
              <a:solidFill>
                <a:srgbClr val="000099"/>
              </a:solidFill>
              <a:cs typeface="Arial" panose="020B0604020202020204" pitchFamily="34" charset="0"/>
            </a:endParaRPr>
          </a:p>
          <a:p>
            <a:pPr marL="1085850" lvl="1" indent="-342900">
              <a:spcBef>
                <a:spcPts val="1200"/>
              </a:spcBef>
              <a:buBlip>
                <a:blip r:embed="rId3"/>
              </a:buBlip>
              <a:defRPr/>
            </a:pPr>
            <a:r>
              <a:rPr lang="fr-FR" altLang="fr-FR" sz="2000" dirty="0">
                <a:solidFill>
                  <a:srgbClr val="000099"/>
                </a:solidFill>
                <a:cs typeface="Arial" panose="020B0604020202020204" pitchFamily="34" charset="0"/>
              </a:rPr>
              <a:t>La Réaction Individuelle du Malade (</a:t>
            </a:r>
            <a:r>
              <a:rPr lang="fr-FR" altLang="fr-FR" sz="2000" b="1" dirty="0">
                <a:solidFill>
                  <a:srgbClr val="000099"/>
                </a:solidFill>
                <a:cs typeface="Arial" panose="020B0604020202020204" pitchFamily="34" charset="0"/>
              </a:rPr>
              <a:t>RIM</a:t>
            </a:r>
            <a:r>
              <a:rPr lang="fr-FR" altLang="fr-FR" sz="2000" dirty="0">
                <a:solidFill>
                  <a:srgbClr val="000099"/>
                </a:solidFill>
                <a:cs typeface="Arial" panose="020B0604020202020204" pitchFamily="34" charset="0"/>
              </a:rPr>
              <a:t>) se caractérise par :</a:t>
            </a:r>
          </a:p>
          <a:p>
            <a:pPr marL="1485900" lvl="2" indent="-342900">
              <a:lnSpc>
                <a:spcPct val="150000"/>
              </a:lnSpc>
              <a:spcBef>
                <a:spcPts val="600"/>
              </a:spcBef>
              <a:buClr>
                <a:srgbClr val="00B0F0"/>
              </a:buClr>
              <a:buFont typeface="Arial" panose="020B0604020202020204" pitchFamily="34" charset="0"/>
              <a:buChar char="•"/>
              <a:defRPr/>
            </a:pPr>
            <a:r>
              <a:rPr lang="fr-FR" altLang="fr-FR" sz="1800" dirty="0">
                <a:solidFill>
                  <a:srgbClr val="000099"/>
                </a:solidFill>
                <a:cs typeface="Arial" panose="020B0604020202020204" pitchFamily="34" charset="0"/>
              </a:rPr>
              <a:t>des </a:t>
            </a:r>
            <a:r>
              <a:rPr lang="fr-FR" altLang="fr-FR" sz="1800" b="1" dirty="0">
                <a:solidFill>
                  <a:srgbClr val="000099"/>
                </a:solidFill>
                <a:cs typeface="Arial" panose="020B0604020202020204" pitchFamily="34" charset="0"/>
              </a:rPr>
              <a:t>sensations</a:t>
            </a:r>
            <a:r>
              <a:rPr lang="fr-FR" altLang="fr-FR" sz="1800" dirty="0">
                <a:solidFill>
                  <a:srgbClr val="000099"/>
                </a:solidFill>
                <a:cs typeface="Arial" panose="020B0604020202020204" pitchFamily="34" charset="0"/>
              </a:rPr>
              <a:t> ressenties par le malade</a:t>
            </a:r>
          </a:p>
          <a:p>
            <a:pPr marL="1485900" lvl="2" indent="-342900">
              <a:lnSpc>
                <a:spcPct val="150000"/>
              </a:lnSpc>
              <a:spcBef>
                <a:spcPts val="600"/>
              </a:spcBef>
              <a:buClr>
                <a:srgbClr val="00B0F0"/>
              </a:buClr>
              <a:buFont typeface="Arial" panose="020B0604020202020204" pitchFamily="34" charset="0"/>
              <a:buChar char="•"/>
              <a:defRPr/>
            </a:pPr>
            <a:r>
              <a:rPr lang="fr-FR" altLang="fr-FR" sz="1800" dirty="0">
                <a:solidFill>
                  <a:srgbClr val="000099"/>
                </a:solidFill>
                <a:cs typeface="Arial" panose="020B0604020202020204" pitchFamily="34" charset="0"/>
              </a:rPr>
              <a:t>des </a:t>
            </a:r>
            <a:r>
              <a:rPr lang="fr-FR" altLang="fr-FR" sz="1800" b="1" dirty="0">
                <a:solidFill>
                  <a:srgbClr val="000099"/>
                </a:solidFill>
                <a:cs typeface="Arial" panose="020B0604020202020204" pitchFamily="34" charset="0"/>
              </a:rPr>
              <a:t>modalités</a:t>
            </a:r>
            <a:r>
              <a:rPr lang="fr-FR" altLang="fr-FR" sz="1800" dirty="0">
                <a:solidFill>
                  <a:srgbClr val="000099"/>
                </a:solidFill>
                <a:cs typeface="Arial" panose="020B0604020202020204" pitchFamily="34" charset="0"/>
              </a:rPr>
              <a:t> d’amélioration ou d’aggravation des symptômes</a:t>
            </a:r>
          </a:p>
          <a:p>
            <a:pPr marL="1485900" lvl="2" indent="-342900">
              <a:lnSpc>
                <a:spcPct val="150000"/>
              </a:lnSpc>
              <a:spcBef>
                <a:spcPts val="600"/>
              </a:spcBef>
              <a:buClr>
                <a:srgbClr val="00B0F0"/>
              </a:buClr>
              <a:buFont typeface="Arial" panose="020B0604020202020204" pitchFamily="34" charset="0"/>
              <a:buChar char="•"/>
              <a:defRPr/>
            </a:pPr>
            <a:r>
              <a:rPr lang="fr-FR" altLang="fr-FR" sz="1800" dirty="0">
                <a:solidFill>
                  <a:srgbClr val="000099"/>
                </a:solidFill>
                <a:cs typeface="Arial" panose="020B0604020202020204" pitchFamily="34" charset="0"/>
              </a:rPr>
              <a:t>des </a:t>
            </a:r>
            <a:r>
              <a:rPr lang="fr-FR" altLang="fr-FR" sz="1800" b="1" dirty="0">
                <a:solidFill>
                  <a:srgbClr val="000099"/>
                </a:solidFill>
                <a:cs typeface="Arial" panose="020B0604020202020204" pitchFamily="34" charset="0"/>
              </a:rPr>
              <a:t>signes concomitants </a:t>
            </a:r>
            <a:r>
              <a:rPr lang="fr-FR" altLang="fr-FR" sz="1800" dirty="0">
                <a:solidFill>
                  <a:srgbClr val="000099"/>
                </a:solidFill>
                <a:cs typeface="Arial" panose="020B0604020202020204" pitchFamily="34" charset="0"/>
              </a:rPr>
              <a:t>à la pathologie</a:t>
            </a:r>
          </a:p>
          <a:p>
            <a:pPr marL="1085850" lvl="1" indent="-342900">
              <a:lnSpc>
                <a:spcPct val="150000"/>
              </a:lnSpc>
              <a:spcBef>
                <a:spcPct val="30000"/>
              </a:spcBef>
              <a:buBlip>
                <a:blip r:embed="rId3"/>
              </a:buBlip>
              <a:defRPr/>
            </a:pPr>
            <a:endParaRPr lang="fr-FR" altLang="fr-FR" sz="2000" dirty="0">
              <a:solidFill>
                <a:srgbClr val="000099"/>
              </a:solidFill>
              <a:cs typeface="Arial" panose="020B0604020202020204" pitchFamily="34" charset="0"/>
            </a:endParaRPr>
          </a:p>
        </p:txBody>
      </p:sp>
      <p:sp>
        <p:nvSpPr>
          <p:cNvPr id="6"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R</a:t>
            </a:r>
            <a:r>
              <a:rPr lang="fr-FR" altLang="fr-FR" sz="2000" b="1" dirty="0">
                <a:solidFill>
                  <a:srgbClr val="95C41D"/>
                </a:solidFill>
                <a:cs typeface="Arial" panose="020B0604020202020204" pitchFamily="34" charset="0"/>
              </a:rPr>
              <a:t>éactivité : Réaction Individuelle du Malade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21</a:t>
            </a:fld>
            <a:endParaRPr lang="fr-FR"/>
          </a:p>
        </p:txBody>
      </p:sp>
      <p:sp>
        <p:nvSpPr>
          <p:cNvPr id="8"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4172742" y="2634202"/>
            <a:ext cx="3941989" cy="2842279"/>
            <a:chOff x="4172742" y="2634202"/>
            <a:chExt cx="3941989" cy="2842279"/>
          </a:xfrm>
        </p:grpSpPr>
        <p:grpSp>
          <p:nvGrpSpPr>
            <p:cNvPr id="7" name="Groupe 6"/>
            <p:cNvGrpSpPr/>
            <p:nvPr/>
          </p:nvGrpSpPr>
          <p:grpSpPr>
            <a:xfrm>
              <a:off x="4172742" y="2678160"/>
              <a:ext cx="3918233" cy="2798321"/>
              <a:chOff x="4184935" y="2656869"/>
              <a:chExt cx="3918233" cy="2798321"/>
            </a:xfrm>
          </p:grpSpPr>
          <p:sp>
            <p:nvSpPr>
              <p:cNvPr id="26" name="Rectangle 25"/>
              <p:cNvSpPr/>
              <p:nvPr/>
            </p:nvSpPr>
            <p:spPr>
              <a:xfrm>
                <a:off x="4184935" y="4090930"/>
                <a:ext cx="1991046" cy="136426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6199241" y="4062626"/>
                <a:ext cx="1897793" cy="1387629"/>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205375" y="2656869"/>
                <a:ext cx="1897793" cy="1420452"/>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8074" name="Groupe 9"/>
            <p:cNvGrpSpPr>
              <a:grpSpLocks/>
            </p:cNvGrpSpPr>
            <p:nvPr/>
          </p:nvGrpSpPr>
          <p:grpSpPr bwMode="auto">
            <a:xfrm>
              <a:off x="4172968" y="2634202"/>
              <a:ext cx="3941763" cy="2820988"/>
              <a:chOff x="2748195" y="2224318"/>
              <a:chExt cx="3411540" cy="2670656"/>
            </a:xfrm>
          </p:grpSpPr>
          <p:sp>
            <p:nvSpPr>
              <p:cNvPr id="88076"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cs typeface="Arial" panose="020B0604020202020204" pitchFamily="34" charset="0"/>
                </a:endParaRPr>
              </a:p>
            </p:txBody>
          </p:sp>
          <p:grpSp>
            <p:nvGrpSpPr>
              <p:cNvPr id="88077" name="Groupe 3"/>
              <p:cNvGrpSpPr>
                <a:grpSpLocks/>
              </p:cNvGrpSpPr>
              <p:nvPr/>
            </p:nvGrpSpPr>
            <p:grpSpPr bwMode="auto">
              <a:xfrm>
                <a:off x="2748195" y="2224318"/>
                <a:ext cx="3411344" cy="2670656"/>
                <a:chOff x="2748195" y="2224318"/>
                <a:chExt cx="3411344" cy="2670656"/>
              </a:xfrm>
            </p:grpSpPr>
            <p:sp>
              <p:nvSpPr>
                <p:cNvPr id="88078"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cs typeface="Arial" panose="020B0604020202020204" pitchFamily="34" charset="0"/>
                  </a:endParaRPr>
                </a:p>
              </p:txBody>
            </p:sp>
            <p:grpSp>
              <p:nvGrpSpPr>
                <p:cNvPr id="88079" name="Group 5"/>
                <p:cNvGrpSpPr>
                  <a:grpSpLocks/>
                </p:cNvGrpSpPr>
                <p:nvPr/>
              </p:nvGrpSpPr>
              <p:grpSpPr bwMode="auto">
                <a:xfrm>
                  <a:off x="2748195" y="2224318"/>
                  <a:ext cx="3411344" cy="2670656"/>
                  <a:chOff x="1746" y="1246"/>
                  <a:chExt cx="2366" cy="1867"/>
                </a:xfrm>
              </p:grpSpPr>
              <p:sp>
                <p:nvSpPr>
                  <p:cNvPr id="88080"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cs typeface="Arial" panose="020B0604020202020204" pitchFamily="34" charset="0"/>
                    </a:endParaRPr>
                  </a:p>
                </p:txBody>
              </p:sp>
              <p:grpSp>
                <p:nvGrpSpPr>
                  <p:cNvPr id="88081" name="Group 7"/>
                  <p:cNvGrpSpPr>
                    <a:grpSpLocks/>
                  </p:cNvGrpSpPr>
                  <p:nvPr/>
                </p:nvGrpSpPr>
                <p:grpSpPr bwMode="auto">
                  <a:xfrm>
                    <a:off x="1791" y="1246"/>
                    <a:ext cx="2141" cy="1845"/>
                    <a:chOff x="1791" y="1246"/>
                    <a:chExt cx="2141" cy="1845"/>
                  </a:xfrm>
                </p:grpSpPr>
                <p:sp>
                  <p:nvSpPr>
                    <p:cNvPr id="88082" name="Text Box 8"/>
                    <p:cNvSpPr txBox="1">
                      <a:spLocks noChangeArrowheads="1"/>
                    </p:cNvSpPr>
                    <p:nvPr/>
                  </p:nvSpPr>
                  <p:spPr bwMode="auto">
                    <a:xfrm>
                      <a:off x="1806" y="1500"/>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dirty="0">
                          <a:solidFill>
                            <a:srgbClr val="000000"/>
                          </a:solidFill>
                          <a:ea typeface="ＭＳ Ｐゴシック" panose="020B0600070205080204" pitchFamily="34" charset="-128"/>
                          <a:cs typeface="Arial" panose="020B0604020202020204" pitchFamily="34" charset="0"/>
                        </a:rPr>
                        <a:t>Aspect</a:t>
                      </a:r>
                    </a:p>
                    <a:p>
                      <a:r>
                        <a:rPr lang="fr-FR" altLang="fr-FR" sz="1400" b="1" dirty="0">
                          <a:solidFill>
                            <a:srgbClr val="000000"/>
                          </a:solidFill>
                          <a:ea typeface="ＭＳ Ｐゴシック" panose="020B0600070205080204" pitchFamily="34" charset="-128"/>
                          <a:cs typeface="Arial" panose="020B0604020202020204" pitchFamily="34" charset="0"/>
                        </a:rPr>
                        <a:t>Stade</a:t>
                      </a:r>
                    </a:p>
                    <a:p>
                      <a:r>
                        <a:rPr lang="fr-FR" altLang="fr-FR" sz="1400" b="1" dirty="0">
                          <a:solidFill>
                            <a:srgbClr val="000000"/>
                          </a:solidFill>
                          <a:ea typeface="ＭＳ Ｐゴシック" panose="020B0600070205080204" pitchFamily="34" charset="-128"/>
                          <a:cs typeface="Arial" panose="020B0604020202020204" pitchFamily="34" charset="0"/>
                        </a:rPr>
                        <a:t>Localisation</a:t>
                      </a:r>
                    </a:p>
                  </p:txBody>
                </p:sp>
                <p:sp>
                  <p:nvSpPr>
                    <p:cNvPr id="88083"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b="1">
                          <a:solidFill>
                            <a:srgbClr val="000000"/>
                          </a:solidFill>
                          <a:ea typeface="ＭＳ Ｐゴシック" panose="020B0600070205080204" pitchFamily="34" charset="-128"/>
                          <a:cs typeface="Arial" panose="020B0604020202020204" pitchFamily="34" charset="0"/>
                        </a:rPr>
                        <a:t>I</a:t>
                      </a:r>
                    </a:p>
                  </p:txBody>
                </p:sp>
                <p:sp>
                  <p:nvSpPr>
                    <p:cNvPr id="88084"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b="1" dirty="0">
                          <a:solidFill>
                            <a:srgbClr val="000000"/>
                          </a:solidFill>
                          <a:ea typeface="ＭＳ Ｐゴシック" panose="020B0600070205080204" pitchFamily="34" charset="-128"/>
                          <a:cs typeface="Arial" panose="020B0604020202020204" pitchFamily="34" charset="0"/>
                        </a:rPr>
                        <a:t>II</a:t>
                      </a:r>
                    </a:p>
                  </p:txBody>
                </p:sp>
                <p:sp>
                  <p:nvSpPr>
                    <p:cNvPr id="88085"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b="1">
                          <a:solidFill>
                            <a:srgbClr val="000000"/>
                          </a:solidFill>
                          <a:ea typeface="ＭＳ Ｐゴシック" panose="020B0600070205080204" pitchFamily="34" charset="-128"/>
                          <a:cs typeface="Arial" panose="020B0604020202020204" pitchFamily="34" charset="0"/>
                        </a:rPr>
                        <a:t>III</a:t>
                      </a:r>
                    </a:p>
                  </p:txBody>
                </p:sp>
                <p:sp>
                  <p:nvSpPr>
                    <p:cNvPr id="88086"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b="1">
                          <a:solidFill>
                            <a:srgbClr val="000000"/>
                          </a:solidFill>
                          <a:ea typeface="ＭＳ Ｐゴシック" panose="020B0600070205080204" pitchFamily="34" charset="-128"/>
                          <a:cs typeface="Arial" panose="020B0604020202020204" pitchFamily="34" charset="0"/>
                        </a:rPr>
                        <a:t>IV</a:t>
                      </a:r>
                    </a:p>
                  </p:txBody>
                </p:sp>
                <p:sp>
                  <p:nvSpPr>
                    <p:cNvPr id="88087"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Signes concomitants</a:t>
                      </a:r>
                    </a:p>
                  </p:txBody>
                </p:sp>
                <p:sp>
                  <p:nvSpPr>
                    <p:cNvPr id="88088"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Modalités</a:t>
                      </a:r>
                    </a:p>
                  </p:txBody>
                </p:sp>
                <p:sp>
                  <p:nvSpPr>
                    <p:cNvPr id="88089"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dirty="0">
                          <a:solidFill>
                            <a:srgbClr val="000000"/>
                          </a:solidFill>
                          <a:ea typeface="ＭＳ Ｐゴシック" panose="020B0600070205080204" pitchFamily="34" charset="-128"/>
                          <a:cs typeface="Arial" panose="020B0604020202020204" pitchFamily="34" charset="0"/>
                        </a:rPr>
                        <a:t>Sensations</a:t>
                      </a:r>
                    </a:p>
                  </p:txBody>
                </p:sp>
              </p:grpSp>
            </p:grpSp>
          </p:grpSp>
        </p:grpSp>
      </p:grpSp>
      <p:sp>
        <p:nvSpPr>
          <p:cNvPr id="88070" name="Text Box 58"/>
          <p:cNvSpPr txBox="1">
            <a:spLocks noChangeArrowheads="1"/>
          </p:cNvSpPr>
          <p:nvPr/>
        </p:nvSpPr>
        <p:spPr bwMode="auto">
          <a:xfrm>
            <a:off x="4176011" y="1908461"/>
            <a:ext cx="3927157" cy="400050"/>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rgbClr val="2648D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000" dirty="0">
                <a:solidFill>
                  <a:srgbClr val="000099"/>
                </a:solidFill>
                <a:cs typeface="Arial" panose="020B0604020202020204" pitchFamily="34" charset="0"/>
              </a:rPr>
              <a:t>Un outil d’organisation</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22</a:t>
            </a:fld>
            <a:endParaRPr lang="fr-FR"/>
          </a:p>
        </p:txBody>
      </p:sp>
      <p:sp>
        <p:nvSpPr>
          <p:cNvPr id="23"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9" name="ZoneTexte 8"/>
          <p:cNvSpPr txBox="1"/>
          <p:nvPr/>
        </p:nvSpPr>
        <p:spPr>
          <a:xfrm>
            <a:off x="8657392" y="3071023"/>
            <a:ext cx="677108" cy="2033538"/>
          </a:xfrm>
          <a:prstGeom prst="rect">
            <a:avLst/>
          </a:prstGeom>
          <a:solidFill>
            <a:srgbClr val="CCFF99"/>
          </a:solidFill>
        </p:spPr>
        <p:txBody>
          <a:bodyPr vert="vert" wrap="square" rtlCol="0">
            <a:spAutoFit/>
          </a:bodyPr>
          <a:lstStyle/>
          <a:p>
            <a:pPr algn="ctr"/>
            <a:r>
              <a:rPr lang="fr-FR" sz="3200" b="1" dirty="0"/>
              <a:t>RIM</a:t>
            </a:r>
          </a:p>
        </p:txBody>
      </p:sp>
      <p:sp>
        <p:nvSpPr>
          <p:cNvPr id="27"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R</a:t>
            </a:r>
            <a:r>
              <a:rPr lang="fr-FR" altLang="fr-FR" sz="2000" b="1" dirty="0">
                <a:solidFill>
                  <a:srgbClr val="95C41D"/>
                </a:solidFill>
                <a:cs typeface="Arial" panose="020B0604020202020204" pitchFamily="34" charset="0"/>
              </a:rPr>
              <a:t>éactivité : Réaction Individuelle du Malade</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E00AA1-E540-4D63-A28F-418A2C4690E4}" type="slidenum">
              <a:rPr lang="fr-FR" smtClean="0"/>
              <a:t>23</a:t>
            </a:fld>
            <a:endParaRPr lang="fr-FR"/>
          </a:p>
        </p:txBody>
      </p:sp>
      <p:sp>
        <p:nvSpPr>
          <p:cNvPr id="5"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7" name="Text Box 2"/>
          <p:cNvSpPr txBox="1">
            <a:spLocks noChangeArrowheads="1"/>
          </p:cNvSpPr>
          <p:nvPr/>
        </p:nvSpPr>
        <p:spPr bwMode="auto">
          <a:xfrm>
            <a:off x="1142789" y="1838666"/>
            <a:ext cx="11165515" cy="541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342900" indent="-342900">
              <a:lnSpc>
                <a:spcPct val="110000"/>
              </a:lnSpc>
              <a:buClr>
                <a:srgbClr val="62C400"/>
              </a:buClr>
              <a:buBlip>
                <a:blip r:embed="rId3"/>
              </a:buBlip>
            </a:pPr>
            <a:r>
              <a:rPr lang="fr-FR" altLang="fr-FR" sz="2000" b="1" dirty="0">
                <a:solidFill>
                  <a:srgbClr val="000099"/>
                </a:solidFill>
                <a:cs typeface="Arial" panose="020B0604020202020204" pitchFamily="34" charset="0"/>
              </a:rPr>
              <a:t>Ouvrage de référence </a:t>
            </a:r>
            <a:r>
              <a:rPr lang="fr-FR" altLang="fr-FR" sz="2000" dirty="0">
                <a:solidFill>
                  <a:srgbClr val="000099"/>
                </a:solidFill>
                <a:cs typeface="Arial" panose="020B0604020202020204" pitchFamily="34" charset="0"/>
              </a:rPr>
              <a:t>regroupant les </a:t>
            </a:r>
            <a:r>
              <a:rPr lang="fr-FR" altLang="fr-FR" sz="2000" dirty="0" err="1">
                <a:solidFill>
                  <a:srgbClr val="000099"/>
                </a:solidFill>
                <a:cs typeface="Arial" panose="020B0604020202020204" pitchFamily="34" charset="0"/>
              </a:rPr>
              <a:t>pathogénésies</a:t>
            </a:r>
            <a:r>
              <a:rPr lang="fr-FR" altLang="fr-FR" sz="2000" dirty="0">
                <a:solidFill>
                  <a:srgbClr val="000099"/>
                </a:solidFill>
                <a:cs typeface="Arial" panose="020B0604020202020204" pitchFamily="34" charset="0"/>
              </a:rPr>
              <a:t> des médicaments homéopathiques</a:t>
            </a:r>
          </a:p>
          <a:p>
            <a:pPr marL="0" indent="0">
              <a:lnSpc>
                <a:spcPct val="110000"/>
              </a:lnSpc>
              <a:buClr>
                <a:srgbClr val="62C400"/>
              </a:buClr>
            </a:pPr>
            <a:endParaRPr lang="fr-FR" altLang="fr-FR" sz="2000" dirty="0">
              <a:solidFill>
                <a:srgbClr val="000099"/>
              </a:solidFill>
              <a:cs typeface="Arial" panose="020B0604020202020204" pitchFamily="34" charset="0"/>
            </a:endParaRPr>
          </a:p>
          <a:p>
            <a:pPr marL="342900" indent="-342900">
              <a:lnSpc>
                <a:spcPct val="110000"/>
              </a:lnSpc>
              <a:buClr>
                <a:srgbClr val="62C400"/>
              </a:buClr>
              <a:buBlip>
                <a:blip r:embed="rId3"/>
              </a:buBlip>
            </a:pPr>
            <a:r>
              <a:rPr lang="fr-FR" altLang="fr-FR" sz="2000" b="1" dirty="0">
                <a:solidFill>
                  <a:srgbClr val="000099"/>
                </a:solidFill>
                <a:cs typeface="Arial" panose="020B0604020202020204" pitchFamily="34" charset="0"/>
              </a:rPr>
              <a:t>3 sources : </a:t>
            </a:r>
          </a:p>
          <a:p>
            <a:pPr lvl="1">
              <a:spcBef>
                <a:spcPts val="600"/>
              </a:spcBef>
              <a:buClr>
                <a:srgbClr val="62C400"/>
              </a:buClr>
              <a:buFont typeface="Symbol" panose="05050102010706020507" pitchFamily="18" charset="2"/>
              <a:buChar char="-"/>
            </a:pPr>
            <a:r>
              <a:rPr lang="fr-FR" altLang="fr-FR" sz="2000" b="1" dirty="0">
                <a:solidFill>
                  <a:srgbClr val="000099"/>
                </a:solidFill>
                <a:cs typeface="Arial" panose="020B0604020202020204" pitchFamily="34" charset="0"/>
              </a:rPr>
              <a:t>Toxicologie</a:t>
            </a:r>
            <a:r>
              <a:rPr lang="fr-FR" altLang="fr-FR" dirty="0">
                <a:solidFill>
                  <a:srgbClr val="000099"/>
                </a:solidFill>
                <a:cs typeface="Arial" panose="020B0604020202020204" pitchFamily="34" charset="0"/>
              </a:rPr>
              <a:t> : doses toxiques </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a:t>
            </a:r>
            <a:r>
              <a:rPr lang="fr-FR" altLang="fr-FR" dirty="0">
                <a:solidFill>
                  <a:srgbClr val="000099"/>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symptômes lésionnels</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Identiques pour tous / fiables et reproductifs / indépendants de la sensibilité</a:t>
            </a:r>
          </a:p>
          <a:p>
            <a:pPr lvl="1">
              <a:spcBef>
                <a:spcPts val="1200"/>
              </a:spcBef>
              <a:buClr>
                <a:srgbClr val="62C400"/>
              </a:buClr>
              <a:buFont typeface="Symbol" panose="05050102010706020507" pitchFamily="18" charset="2"/>
              <a:buChar char="-"/>
            </a:pPr>
            <a:r>
              <a:rPr lang="fr-FR" altLang="fr-FR" sz="2000" b="1" dirty="0">
                <a:solidFill>
                  <a:srgbClr val="000099"/>
                </a:solidFill>
                <a:cs typeface="Arial" panose="020B0604020202020204" pitchFamily="34" charset="0"/>
              </a:rPr>
              <a:t>Expérimentation </a:t>
            </a:r>
            <a:r>
              <a:rPr lang="fr-FR" altLang="fr-FR" sz="2000" b="1" dirty="0" err="1">
                <a:solidFill>
                  <a:srgbClr val="000099"/>
                </a:solidFill>
                <a:cs typeface="Arial" panose="020B0604020202020204" pitchFamily="34" charset="0"/>
              </a:rPr>
              <a:t>pathogénétique</a:t>
            </a:r>
            <a:r>
              <a:rPr lang="fr-FR" altLang="fr-FR" sz="2000" b="1" dirty="0">
                <a:solidFill>
                  <a:srgbClr val="000099"/>
                </a:solidFill>
                <a:cs typeface="Arial" panose="020B0604020202020204" pitchFamily="34" charset="0"/>
              </a:rPr>
              <a:t> </a:t>
            </a:r>
            <a:r>
              <a:rPr lang="fr-FR" altLang="fr-FR" dirty="0">
                <a:solidFill>
                  <a:srgbClr val="000099"/>
                </a:solidFill>
                <a:cs typeface="Arial" panose="020B0604020202020204" pitchFamily="34" charset="0"/>
              </a:rPr>
              <a:t>: doses non toxiques</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Symptômes fonctionnels et généraux plus fins</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D’autant plus fins et intenses que le sujet est sensible (bon répondeur) à la substance</a:t>
            </a:r>
          </a:p>
          <a:p>
            <a:pPr lvl="1">
              <a:spcBef>
                <a:spcPts val="1200"/>
              </a:spcBef>
              <a:buClr>
                <a:srgbClr val="62C400"/>
              </a:buClr>
              <a:buFont typeface="Symbol" panose="05050102010706020507" pitchFamily="18" charset="2"/>
              <a:buChar char="-"/>
            </a:pPr>
            <a:r>
              <a:rPr lang="fr-FR" altLang="fr-FR" sz="2000" b="1" dirty="0">
                <a:solidFill>
                  <a:srgbClr val="000099"/>
                </a:solidFill>
                <a:cs typeface="Arial" panose="020B0604020202020204" pitchFamily="34" charset="0"/>
              </a:rPr>
              <a:t>Expérience clinique</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Confirme les indications du médicament</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Précise certaines indications cliniques</a:t>
            </a:r>
          </a:p>
          <a:p>
            <a:pPr marL="898525" lvl="2" indent="0">
              <a:spcBef>
                <a:spcPts val="600"/>
              </a:spcBef>
              <a:buClr>
                <a:srgbClr val="62C400"/>
              </a:buClr>
            </a:pPr>
            <a:r>
              <a:rPr lang="fr-FR" altLang="fr-FR" dirty="0">
                <a:solidFill>
                  <a:srgbClr val="62C400"/>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rPr>
              <a:t>Précise les caractéristiques des personnes sensibles au médicament</a:t>
            </a:r>
          </a:p>
          <a:p>
            <a:pPr marL="342900" indent="-342900">
              <a:lnSpc>
                <a:spcPct val="110000"/>
              </a:lnSpc>
              <a:spcBef>
                <a:spcPct val="60000"/>
              </a:spcBef>
              <a:buClr>
                <a:srgbClr val="62C400"/>
              </a:buClr>
              <a:buBlip>
                <a:blip r:embed="rId3"/>
              </a:buBlip>
            </a:pPr>
            <a:endParaRPr lang="fr-FR" altLang="fr-FR" sz="1200" dirty="0">
              <a:solidFill>
                <a:srgbClr val="000099"/>
              </a:solidFill>
              <a:cs typeface="Arial" panose="020B0604020202020204" pitchFamily="34" charset="0"/>
            </a:endParaRPr>
          </a:p>
          <a:p>
            <a:pPr marL="0" indent="0">
              <a:lnSpc>
                <a:spcPct val="110000"/>
              </a:lnSpc>
              <a:spcBef>
                <a:spcPct val="60000"/>
              </a:spcBef>
              <a:buClr>
                <a:srgbClr val="62C400"/>
              </a:buClr>
            </a:pPr>
            <a:endParaRPr lang="fr-FR" altLang="fr-FR" dirty="0">
              <a:solidFill>
                <a:srgbClr val="000099"/>
              </a:solidFill>
              <a:cs typeface="Arial" panose="020B0604020202020204" pitchFamily="34" charset="0"/>
            </a:endParaRPr>
          </a:p>
        </p:txBody>
      </p:sp>
      <p:sp>
        <p:nvSpPr>
          <p:cNvPr id="8"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Matière médicale</a:t>
            </a:r>
            <a:endParaRPr lang="fr-FR" altLang="fr-FR" sz="2000" b="1" dirty="0">
              <a:solidFill>
                <a:srgbClr val="95C41D"/>
              </a:solidFill>
              <a:cs typeface="Arial" panose="020B0604020202020204" pitchFamily="34" charset="0"/>
            </a:endParaRPr>
          </a:p>
        </p:txBody>
      </p:sp>
    </p:spTree>
    <p:extLst>
      <p:ext uri="{BB962C8B-B14F-4D97-AF65-F5344CB8AC3E}">
        <p14:creationId xmlns:p14="http://schemas.microsoft.com/office/powerpoint/2010/main" val="368787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15"/>
          <p:cNvSpPr>
            <a:spLocks noChangeArrowheads="1"/>
          </p:cNvSpPr>
          <p:nvPr/>
        </p:nvSpPr>
        <p:spPr bwMode="auto">
          <a:xfrm>
            <a:off x="4313154" y="3699164"/>
            <a:ext cx="6900862"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En binôme</a:t>
            </a:r>
          </a:p>
          <a:p>
            <a:pPr eaLnBrk="1" hangingPunct="1">
              <a:buBlip>
                <a:blip r:embed="rId3"/>
              </a:buBlip>
            </a:pPr>
            <a:r>
              <a:rPr lang="fr-FR" altLang="fr-FR" sz="1800" dirty="0">
                <a:solidFill>
                  <a:srgbClr val="000099"/>
                </a:solidFill>
                <a:cs typeface="Arial" panose="020B0604020202020204" pitchFamily="34" charset="0"/>
              </a:rPr>
              <a:t>Chaque binôme répond à 2 questions, en s’aidant des pages de matière médicale</a:t>
            </a:r>
          </a:p>
          <a:p>
            <a:pPr eaLnBrk="1" hangingPunct="1">
              <a:buBlip>
                <a:blip r:embed="rId3"/>
              </a:buBlip>
            </a:pPr>
            <a:r>
              <a:rPr lang="fr-FR" altLang="fr-FR" sz="1800" dirty="0">
                <a:solidFill>
                  <a:srgbClr val="000099"/>
                </a:solidFill>
                <a:cs typeface="Arial" panose="020B0604020202020204" pitchFamily="34" charset="0"/>
              </a:rPr>
              <a:t>Noter les information dans l’outil d’organisation</a:t>
            </a:r>
          </a:p>
        </p:txBody>
      </p:sp>
      <p:sp>
        <p:nvSpPr>
          <p:cNvPr id="98311" name="Rectangle 19"/>
          <p:cNvSpPr>
            <a:spLocks noChangeArrowheads="1"/>
          </p:cNvSpPr>
          <p:nvPr/>
        </p:nvSpPr>
        <p:spPr bwMode="auto">
          <a:xfrm>
            <a:off x="6172200" y="2038350"/>
            <a:ext cx="41719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fr-FR" altLang="fr-FR" sz="2000" b="1" u="sng" dirty="0">
                <a:solidFill>
                  <a:srgbClr val="000099"/>
                </a:solidFill>
                <a:cs typeface="Arial" panose="020B0604020202020204" pitchFamily="34" charset="0"/>
              </a:rPr>
              <a:t>Objectif :</a:t>
            </a:r>
          </a:p>
          <a:p>
            <a:pPr eaLnBrk="1" hangingPunct="1">
              <a:lnSpc>
                <a:spcPct val="90000"/>
              </a:lnSpc>
              <a:buFont typeface="Wingdings" panose="05000000000000000000" pitchFamily="2" charset="2"/>
              <a:buChar char=""/>
            </a:pPr>
            <a:r>
              <a:rPr lang="fr-FR" altLang="fr-FR" sz="2000" dirty="0">
                <a:solidFill>
                  <a:srgbClr val="000099"/>
                </a:solidFill>
                <a:cs typeface="Arial" panose="020B0604020202020204" pitchFamily="34" charset="0"/>
              </a:rPr>
              <a:t>Se familiariser avec l’utilisation d’une matière médicale</a:t>
            </a:r>
            <a:r>
              <a:rPr lang="fr-FR" altLang="fr-FR" sz="2000" dirty="0">
                <a:solidFill>
                  <a:srgbClr val="000000"/>
                </a:solidFill>
                <a:cs typeface="Arial" panose="020B0604020202020204" pitchFamily="34" charset="0"/>
              </a:rPr>
              <a:t> </a:t>
            </a: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7" name="Text Box 4"/>
          <p:cNvSpPr txBox="1">
            <a:spLocks noChangeArrowheads="1"/>
          </p:cNvSpPr>
          <p:nvPr/>
        </p:nvSpPr>
        <p:spPr bwMode="auto">
          <a:xfrm>
            <a:off x="2037714" y="1591641"/>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24</a:t>
            </a:fld>
            <a:endParaRPr lang="fr-FR" dirty="0"/>
          </a:p>
        </p:txBody>
      </p:sp>
      <p:sp>
        <p:nvSpPr>
          <p:cNvPr id="9" name="Text Box 50"/>
          <p:cNvSpPr txBox="1">
            <a:spLocks noChangeArrowheads="1"/>
          </p:cNvSpPr>
          <p:nvPr/>
        </p:nvSpPr>
        <p:spPr bwMode="auto">
          <a:xfrm>
            <a:off x="2387176" y="1073954"/>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Matière médicale</a:t>
            </a:r>
          </a:p>
        </p:txBody>
      </p:sp>
      <p:sp>
        <p:nvSpPr>
          <p:cNvPr id="11"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60"/>
          <p:cNvSpPr>
            <a:spLocks noChangeArrowheads="1"/>
          </p:cNvSpPr>
          <p:nvPr/>
        </p:nvSpPr>
        <p:spPr bwMode="auto">
          <a:xfrm rot="18900000">
            <a:off x="2471797" y="2460493"/>
            <a:ext cx="2289490" cy="2386663"/>
          </a:xfrm>
          <a:prstGeom prst="rect">
            <a:avLst/>
          </a:prstGeom>
          <a:noFill/>
          <a:ln w="101600" cmpd="tri">
            <a:solidFill>
              <a:srgbClr val="CEE9EA"/>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77829" name="Text Box 6"/>
          <p:cNvSpPr txBox="1">
            <a:spLocks noChangeArrowheads="1"/>
          </p:cNvSpPr>
          <p:nvPr/>
        </p:nvSpPr>
        <p:spPr bwMode="auto">
          <a:xfrm>
            <a:off x="2418902" y="3085131"/>
            <a:ext cx="2395279" cy="64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800" dirty="0">
                <a:solidFill>
                  <a:srgbClr val="000099"/>
                </a:solidFill>
                <a:cs typeface="Arial" panose="020B0604020202020204" pitchFamily="34" charset="0"/>
              </a:rPr>
              <a:t>CELUI DU MALADE DANS SA MALADIE</a:t>
            </a:r>
            <a:endParaRPr lang="fr-FR" altLang="fr-FR" sz="1800" dirty="0">
              <a:solidFill>
                <a:srgbClr val="62C400"/>
              </a:solidFill>
              <a:cs typeface="Arial" panose="020B0604020202020204" pitchFamily="34" charset="0"/>
            </a:endParaRPr>
          </a:p>
        </p:txBody>
      </p:sp>
      <p:sp>
        <p:nvSpPr>
          <p:cNvPr id="77830" name="Text Box 7"/>
          <p:cNvSpPr txBox="1">
            <a:spLocks noChangeArrowheads="1"/>
          </p:cNvSpPr>
          <p:nvPr/>
        </p:nvSpPr>
        <p:spPr bwMode="auto">
          <a:xfrm>
            <a:off x="7255482" y="3085131"/>
            <a:ext cx="2830597" cy="92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800" cap="all" dirty="0">
                <a:solidFill>
                  <a:srgbClr val="000099"/>
                </a:solidFill>
                <a:cs typeface="Arial" panose="020B0604020202020204" pitchFamily="34" charset="0"/>
              </a:rPr>
              <a:t>Celui de l’individu soumis à l’expérimentation</a:t>
            </a:r>
            <a:endParaRPr lang="fr-FR" altLang="fr-FR" sz="1800" cap="all" dirty="0">
              <a:solidFill>
                <a:srgbClr val="62C400"/>
              </a:solidFill>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25</a:t>
            </a:fld>
            <a:endParaRPr lang="fr-FR"/>
          </a:p>
        </p:txBody>
      </p:sp>
      <p:sp>
        <p:nvSpPr>
          <p:cNvPr id="12"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9" name="Text Box 2"/>
          <p:cNvSpPr txBox="1">
            <a:spLocks noChangeArrowheads="1"/>
          </p:cNvSpPr>
          <p:nvPr/>
        </p:nvSpPr>
        <p:spPr bwMode="auto">
          <a:xfrm>
            <a:off x="4765270" y="1403883"/>
            <a:ext cx="5532873"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a:lnSpc>
                <a:spcPct val="110000"/>
              </a:lnSpc>
              <a:buClr>
                <a:srgbClr val="62C400"/>
              </a:buClr>
            </a:pPr>
            <a:r>
              <a:rPr lang="fr-FR" altLang="fr-FR" sz="2800" b="1" dirty="0">
                <a:solidFill>
                  <a:srgbClr val="000099"/>
                </a:solidFill>
                <a:cs typeface="Arial" panose="020B0604020202020204" pitchFamily="34" charset="0"/>
              </a:rPr>
              <a:t>Faire coïncider</a:t>
            </a:r>
          </a:p>
        </p:txBody>
      </p:sp>
      <p:sp>
        <p:nvSpPr>
          <p:cNvPr id="10" name="Text Box 6"/>
          <p:cNvSpPr txBox="1">
            <a:spLocks noChangeArrowheads="1"/>
          </p:cNvSpPr>
          <p:nvPr/>
        </p:nvSpPr>
        <p:spPr bwMode="auto">
          <a:xfrm>
            <a:off x="2484698" y="3939571"/>
            <a:ext cx="2280572" cy="5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dirty="0">
                <a:solidFill>
                  <a:srgbClr val="62C400"/>
                </a:solidFill>
                <a:cs typeface="Arial" panose="020B0604020202020204" pitchFamily="34" charset="0"/>
              </a:rPr>
              <a:t>Tableau clinique complet du malade </a:t>
            </a:r>
          </a:p>
        </p:txBody>
      </p:sp>
      <p:pic>
        <p:nvPicPr>
          <p:cNvPr id="6" name="Image 5"/>
          <p:cNvPicPr>
            <a:picLocks noChangeAspect="1"/>
          </p:cNvPicPr>
          <p:nvPr/>
        </p:nvPicPr>
        <p:blipFill>
          <a:blip r:embed="rId3"/>
          <a:stretch>
            <a:fillRect/>
          </a:stretch>
        </p:blipFill>
        <p:spPr>
          <a:xfrm>
            <a:off x="5354503" y="3375053"/>
            <a:ext cx="1597981" cy="521110"/>
          </a:xfrm>
          <a:prstGeom prst="rect">
            <a:avLst/>
          </a:prstGeom>
        </p:spPr>
      </p:pic>
      <p:sp>
        <p:nvSpPr>
          <p:cNvPr id="16" name="Rectangle 60"/>
          <p:cNvSpPr>
            <a:spLocks noChangeArrowheads="1"/>
          </p:cNvSpPr>
          <p:nvPr/>
        </p:nvSpPr>
        <p:spPr bwMode="auto">
          <a:xfrm rot="18900000">
            <a:off x="7545700" y="2434755"/>
            <a:ext cx="2289490" cy="2386663"/>
          </a:xfrm>
          <a:prstGeom prst="rect">
            <a:avLst/>
          </a:prstGeom>
          <a:noFill/>
          <a:ln w="101600" cmpd="tri">
            <a:solidFill>
              <a:srgbClr val="CEE9EA"/>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11" name="Text Box 6"/>
          <p:cNvSpPr txBox="1">
            <a:spLocks noChangeArrowheads="1"/>
          </p:cNvSpPr>
          <p:nvPr/>
        </p:nvSpPr>
        <p:spPr bwMode="auto">
          <a:xfrm>
            <a:off x="7806772" y="3967626"/>
            <a:ext cx="1905000" cy="5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dirty="0">
                <a:solidFill>
                  <a:srgbClr val="62C400"/>
                </a:solidFill>
                <a:cs typeface="Arial" panose="020B0604020202020204" pitchFamily="34" charset="0"/>
              </a:rPr>
              <a:t>Tableau de la matière médicale</a:t>
            </a:r>
          </a:p>
        </p:txBody>
      </p:sp>
    </p:spTree>
    <p:extLst>
      <p:ext uri="{BB962C8B-B14F-4D97-AF65-F5344CB8AC3E}">
        <p14:creationId xmlns:p14="http://schemas.microsoft.com/office/powerpoint/2010/main" val="119376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E00AA1-E540-4D63-A28F-418A2C4690E4}" type="slidenum">
              <a:rPr lang="fr-FR" smtClean="0"/>
              <a:t>26</a:t>
            </a:fld>
            <a:endParaRPr lang="fr-FR"/>
          </a:p>
        </p:txBody>
      </p:sp>
      <p:sp>
        <p:nvSpPr>
          <p:cNvPr id="2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a:t>
            </a:r>
            <a:r>
              <a:rPr lang="fr-FR" altLang="fr-FR" sz="2000" b="1" dirty="0">
                <a:solidFill>
                  <a:srgbClr val="95C41D"/>
                </a:solidFill>
                <a:cs typeface="Arial" panose="020B0604020202020204" pitchFamily="34" charset="0"/>
              </a:rPr>
              <a:t>ilution - dynamisation</a:t>
            </a:r>
          </a:p>
        </p:txBody>
      </p:sp>
      <p:sp>
        <p:nvSpPr>
          <p:cNvPr id="29"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38" y="4063365"/>
            <a:ext cx="2418426" cy="1778474"/>
          </a:xfrm>
          <a:prstGeom prst="rect">
            <a:avLst/>
          </a:prstGeom>
        </p:spPr>
      </p:pic>
      <p:grpSp>
        <p:nvGrpSpPr>
          <p:cNvPr id="35" name="Groupe 34"/>
          <p:cNvGrpSpPr>
            <a:grpSpLocks/>
          </p:cNvGrpSpPr>
          <p:nvPr/>
        </p:nvGrpSpPr>
        <p:grpSpPr bwMode="auto">
          <a:xfrm>
            <a:off x="628957" y="4701043"/>
            <a:ext cx="1147762" cy="606425"/>
            <a:chOff x="3897216" y="3464035"/>
            <a:chExt cx="1148179" cy="606114"/>
          </a:xfrm>
        </p:grpSpPr>
        <p:sp>
          <p:nvSpPr>
            <p:cNvPr id="36" name="Rectangle 22"/>
            <p:cNvSpPr>
              <a:spLocks noChangeArrowheads="1"/>
            </p:cNvSpPr>
            <p:nvPr/>
          </p:nvSpPr>
          <p:spPr bwMode="auto">
            <a:xfrm>
              <a:off x="3941682" y="3511636"/>
              <a:ext cx="506596" cy="193576"/>
            </a:xfrm>
            <a:prstGeom prst="rect">
              <a:avLst/>
            </a:prstGeom>
            <a:noFill/>
            <a:ln w="9525">
              <a:noFill/>
              <a:miter lim="800000"/>
              <a:headEnd/>
              <a:tailEnd/>
            </a:ln>
          </p:spPr>
          <p:txBody>
            <a:bodyPr wrap="none" anchor="ctr"/>
            <a:lstStyle/>
            <a:p>
              <a:pPr algn="ctr" defTabSz="457200">
                <a:defRPr/>
              </a:pPr>
              <a:r>
                <a:rPr lang="fr-FR" sz="1200" b="1" dirty="0">
                  <a:solidFill>
                    <a:srgbClr val="000099"/>
                  </a:solidFill>
                  <a:effectLst>
                    <a:outerShdw blurRad="38100" dist="38100" dir="2700000" algn="tl">
                      <a:srgbClr val="C0C0C0"/>
                    </a:outerShdw>
                  </a:effectLst>
                  <a:ea typeface="ＭＳ Ｐゴシック" charset="-128"/>
                  <a:cs typeface="Arial" panose="020B0604020202020204" pitchFamily="34" charset="0"/>
                </a:rPr>
                <a:t>5 CH</a:t>
              </a:r>
            </a:p>
          </p:txBody>
        </p:sp>
        <p:sp>
          <p:nvSpPr>
            <p:cNvPr id="37" name="Rectangle 22"/>
            <p:cNvSpPr>
              <a:spLocks noChangeArrowheads="1"/>
            </p:cNvSpPr>
            <p:nvPr/>
          </p:nvSpPr>
          <p:spPr bwMode="auto">
            <a:xfrm>
              <a:off x="3897216" y="3832146"/>
              <a:ext cx="505008" cy="195163"/>
            </a:xfrm>
            <a:prstGeom prst="rect">
              <a:avLst/>
            </a:prstGeom>
            <a:noFill/>
            <a:ln w="9525">
              <a:noFill/>
              <a:miter lim="800000"/>
              <a:headEnd/>
              <a:tailEnd/>
            </a:ln>
          </p:spPr>
          <p:txBody>
            <a:bodyPr wrap="none" anchor="ctr"/>
            <a:lstStyle/>
            <a:p>
              <a:pPr algn="ctr" defTabSz="457200">
                <a:defRPr/>
              </a:pPr>
              <a:r>
                <a:rPr lang="fr-FR" sz="1200" b="1" dirty="0">
                  <a:solidFill>
                    <a:srgbClr val="000099"/>
                  </a:solidFill>
                  <a:effectLst>
                    <a:outerShdw blurRad="38100" dist="38100" dir="2700000" algn="tl">
                      <a:srgbClr val="C0C0C0"/>
                    </a:outerShdw>
                  </a:effectLst>
                  <a:ea typeface="ＭＳ Ｐゴシック" charset="-128"/>
                  <a:cs typeface="Arial" panose="020B0604020202020204" pitchFamily="34" charset="0"/>
                </a:rPr>
                <a:t>30 CH</a:t>
              </a:r>
            </a:p>
          </p:txBody>
        </p:sp>
        <p:sp>
          <p:nvSpPr>
            <p:cNvPr id="38" name="AutoShape 41"/>
            <p:cNvSpPr>
              <a:spLocks noChangeArrowheads="1"/>
            </p:cNvSpPr>
            <p:nvPr/>
          </p:nvSpPr>
          <p:spPr bwMode="auto">
            <a:xfrm rot="7861389">
              <a:off x="4455776" y="3480529"/>
              <a:ext cx="606114" cy="5731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cs typeface="Arial" panose="020B0604020202020204" pitchFamily="34" charset="0"/>
              </a:endParaRPr>
            </a:p>
          </p:txBody>
        </p:sp>
      </p:grpSp>
      <p:pic>
        <p:nvPicPr>
          <p:cNvPr id="43" name="Image 42"/>
          <p:cNvPicPr>
            <a:picLocks noChangeAspect="1"/>
          </p:cNvPicPr>
          <p:nvPr/>
        </p:nvPicPr>
        <p:blipFill>
          <a:blip r:embed="rId4"/>
          <a:stretch>
            <a:fillRect/>
          </a:stretch>
        </p:blipFill>
        <p:spPr>
          <a:xfrm>
            <a:off x="4969728" y="2948376"/>
            <a:ext cx="1597981" cy="521110"/>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204" y="1680203"/>
            <a:ext cx="2070201" cy="2070201"/>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5588" y="1700634"/>
            <a:ext cx="2049770" cy="2049770"/>
          </a:xfrm>
          <a:prstGeom prst="rect">
            <a:avLst/>
          </a:prstGeom>
        </p:spPr>
      </p:pic>
      <p:pic>
        <p:nvPicPr>
          <p:cNvPr id="7" name="Image 6"/>
          <p:cNvPicPr>
            <a:picLocks noChangeAspect="1"/>
          </p:cNvPicPr>
          <p:nvPr/>
        </p:nvPicPr>
        <p:blipFill rotWithShape="1">
          <a:blip r:embed="rId7"/>
          <a:srcRect l="2057" t="9590" r="2572" b="7474"/>
          <a:stretch/>
        </p:blipFill>
        <p:spPr>
          <a:xfrm>
            <a:off x="8594390" y="3955779"/>
            <a:ext cx="2251587" cy="1406013"/>
          </a:xfrm>
          <a:prstGeom prst="rect">
            <a:avLst/>
          </a:prstGeom>
        </p:spPr>
      </p:pic>
      <p:sp>
        <p:nvSpPr>
          <p:cNvPr id="46" name="Text Box 9"/>
          <p:cNvSpPr txBox="1">
            <a:spLocks noChangeArrowheads="1"/>
          </p:cNvSpPr>
          <p:nvPr/>
        </p:nvSpPr>
        <p:spPr bwMode="auto">
          <a:xfrm>
            <a:off x="3132257" y="4786595"/>
            <a:ext cx="6101334"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377825" algn="l"/>
              </a:tabLst>
              <a:defRPr sz="1600">
                <a:solidFill>
                  <a:schemeClr val="tx1"/>
                </a:solidFill>
                <a:latin typeface="Arial" panose="020B0604020202020204" pitchFamily="34" charset="0"/>
              </a:defRPr>
            </a:lvl1pPr>
            <a:lvl2pPr marL="742950" indent="-285750">
              <a:tabLst>
                <a:tab pos="377825" algn="l"/>
              </a:tabLst>
              <a:defRPr sz="1600">
                <a:solidFill>
                  <a:schemeClr val="tx1"/>
                </a:solidFill>
                <a:latin typeface="Arial" panose="020B0604020202020204" pitchFamily="34" charset="0"/>
              </a:defRPr>
            </a:lvl2pPr>
            <a:lvl3pPr marL="1143000" indent="-228600">
              <a:tabLst>
                <a:tab pos="377825" algn="l"/>
              </a:tabLst>
              <a:defRPr sz="1600">
                <a:solidFill>
                  <a:schemeClr val="tx1"/>
                </a:solidFill>
                <a:latin typeface="Arial" panose="020B0604020202020204" pitchFamily="34" charset="0"/>
              </a:defRPr>
            </a:lvl3pPr>
            <a:lvl4pPr marL="1600200" indent="-228600">
              <a:tabLst>
                <a:tab pos="377825" algn="l"/>
              </a:tabLst>
              <a:defRPr sz="1600">
                <a:solidFill>
                  <a:schemeClr val="tx1"/>
                </a:solidFill>
                <a:latin typeface="Arial" panose="020B0604020202020204" pitchFamily="34" charset="0"/>
              </a:defRPr>
            </a:lvl4pPr>
            <a:lvl5pPr marL="2057400" indent="-228600">
              <a:tabLst>
                <a:tab pos="3778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3778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3778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3778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377825" algn="l"/>
              </a:tabLst>
              <a:defRPr sz="1600">
                <a:solidFill>
                  <a:schemeClr val="tx1"/>
                </a:solidFill>
                <a:latin typeface="Arial" panose="020B0604020202020204" pitchFamily="34" charset="0"/>
              </a:defRPr>
            </a:lvl9pPr>
          </a:lstStyle>
          <a:p>
            <a:r>
              <a:rPr lang="fr-FR" altLang="fr-FR" sz="1800" b="1" dirty="0">
                <a:solidFill>
                  <a:srgbClr val="000099"/>
                </a:solidFill>
                <a:cs typeface="Arial" panose="020B0604020202020204" pitchFamily="34" charset="0"/>
              </a:rPr>
              <a:t>Plus le malade présente de signes cliniques concordant avec le descriptif du médicament </a:t>
            </a:r>
            <a:endParaRPr lang="fr-FR" altLang="fr-FR" sz="1800" dirty="0">
              <a:solidFill>
                <a:srgbClr val="000099"/>
              </a:solidFill>
              <a:cs typeface="Arial" panose="020B0604020202020204" pitchFamily="34" charset="0"/>
            </a:endParaRPr>
          </a:p>
          <a:p>
            <a:r>
              <a:rPr lang="fr-FR" altLang="fr-FR" sz="1800" dirty="0">
                <a:solidFill>
                  <a:srgbClr val="000099"/>
                </a:solidFill>
                <a:cs typeface="Arial" panose="020B0604020202020204" pitchFamily="34" charset="0"/>
              </a:rPr>
              <a:t> </a:t>
            </a:r>
            <a:endParaRPr lang="fr-FR" altLang="fr-FR" sz="2000" dirty="0">
              <a:solidFill>
                <a:srgbClr val="000099"/>
              </a:solidFill>
              <a:cs typeface="Arial" panose="020B0604020202020204" pitchFamily="34" charset="0"/>
            </a:endParaRPr>
          </a:p>
          <a:p>
            <a:r>
              <a:rPr lang="fr-FR" altLang="fr-FR" sz="2000" dirty="0">
                <a:solidFill>
                  <a:srgbClr val="62C400"/>
                </a:solidFill>
                <a:cs typeface="Arial" panose="020B0604020202020204" pitchFamily="34" charset="0"/>
                <a:sym typeface="Monotype Sorts" pitchFamily="2" charset="2"/>
              </a:rPr>
              <a:t></a:t>
            </a:r>
            <a:r>
              <a:rPr lang="fr-FR" altLang="fr-FR" sz="2000" dirty="0">
                <a:solidFill>
                  <a:srgbClr val="000099"/>
                </a:solidFill>
                <a:cs typeface="Arial" panose="020B0604020202020204" pitchFamily="34" charset="0"/>
                <a:sym typeface="Monotype Sorts" pitchFamily="2" charset="2"/>
              </a:rPr>
              <a:t>	</a:t>
            </a:r>
            <a:r>
              <a:rPr lang="fr-FR" altLang="fr-FR" sz="1800" b="1" dirty="0">
                <a:solidFill>
                  <a:srgbClr val="000099"/>
                </a:solidFill>
                <a:cs typeface="Arial" panose="020B0604020202020204" pitchFamily="34" charset="0"/>
              </a:rPr>
              <a:t>plus</a:t>
            </a:r>
            <a:r>
              <a:rPr lang="fr-FR" altLang="fr-FR" sz="1800" dirty="0">
                <a:solidFill>
                  <a:srgbClr val="000099"/>
                </a:solidFill>
                <a:cs typeface="Arial" panose="020B0604020202020204" pitchFamily="34" charset="0"/>
              </a:rPr>
              <a:t> le malade est supposé sensible à ce médicament</a:t>
            </a:r>
          </a:p>
          <a:p>
            <a:endParaRPr lang="fr-FR" altLang="fr-FR" sz="1800" dirty="0">
              <a:solidFill>
                <a:srgbClr val="000099"/>
              </a:solidFill>
              <a:cs typeface="Arial" panose="020B0604020202020204" pitchFamily="34" charset="0"/>
            </a:endParaRPr>
          </a:p>
          <a:p>
            <a:r>
              <a:rPr lang="fr-FR" altLang="fr-FR" sz="1800" dirty="0">
                <a:solidFill>
                  <a:srgbClr val="62C400"/>
                </a:solidFill>
                <a:cs typeface="Arial" panose="020B0604020202020204" pitchFamily="34" charset="0"/>
                <a:sym typeface="Monotype Sorts" pitchFamily="2" charset="2"/>
              </a:rPr>
              <a:t></a:t>
            </a:r>
            <a:r>
              <a:rPr lang="fr-FR" altLang="fr-FR" sz="1800" dirty="0">
                <a:solidFill>
                  <a:srgbClr val="000099"/>
                </a:solidFill>
                <a:cs typeface="Arial" panose="020B0604020202020204" pitchFamily="34" charset="0"/>
                <a:sym typeface="Monotype Sorts" pitchFamily="2" charset="2"/>
              </a:rPr>
              <a:t>	</a:t>
            </a:r>
            <a:r>
              <a:rPr lang="fr-FR" altLang="fr-FR" sz="1800" b="1" dirty="0">
                <a:solidFill>
                  <a:srgbClr val="000099"/>
                </a:solidFill>
                <a:cs typeface="Arial" panose="020B0604020202020204" pitchFamily="34" charset="0"/>
              </a:rPr>
              <a:t>et plus</a:t>
            </a:r>
            <a:r>
              <a:rPr lang="fr-FR" altLang="fr-FR" sz="1800" dirty="0">
                <a:solidFill>
                  <a:srgbClr val="000099"/>
                </a:solidFill>
                <a:cs typeface="Arial" panose="020B0604020202020204" pitchFamily="34" charset="0"/>
              </a:rPr>
              <a:t> la dilution du médicament doit être élevée</a:t>
            </a:r>
          </a:p>
        </p:txBody>
      </p:sp>
    </p:spTree>
    <p:extLst>
      <p:ext uri="{BB962C8B-B14F-4D97-AF65-F5344CB8AC3E}">
        <p14:creationId xmlns:p14="http://schemas.microsoft.com/office/powerpoint/2010/main" val="26025988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Text Box 2"/>
          <p:cNvSpPr txBox="1">
            <a:spLocks noChangeArrowheads="1"/>
          </p:cNvSpPr>
          <p:nvPr/>
        </p:nvSpPr>
        <p:spPr bwMode="auto">
          <a:xfrm>
            <a:off x="1008728" y="1996801"/>
            <a:ext cx="48418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tabLst>
                <a:tab pos="187325" algn="l"/>
                <a:tab pos="6854825" algn="r"/>
              </a:tabLst>
              <a:defRPr sz="1600">
                <a:solidFill>
                  <a:schemeClr val="tx1"/>
                </a:solidFill>
                <a:latin typeface="Arial" panose="020B0604020202020204" pitchFamily="34" charset="0"/>
              </a:defRPr>
            </a:lvl1pPr>
            <a:lvl2pPr marL="742950" indent="-285750">
              <a:tabLst>
                <a:tab pos="187325" algn="l"/>
                <a:tab pos="6854825" algn="r"/>
              </a:tabLst>
              <a:defRPr sz="1600">
                <a:solidFill>
                  <a:schemeClr val="tx1"/>
                </a:solidFill>
                <a:latin typeface="Arial" panose="020B0604020202020204" pitchFamily="34" charset="0"/>
              </a:defRPr>
            </a:lvl2pPr>
            <a:lvl3pPr marL="1143000" indent="-228600">
              <a:tabLst>
                <a:tab pos="187325" algn="l"/>
                <a:tab pos="6854825" algn="r"/>
              </a:tabLst>
              <a:defRPr sz="1600">
                <a:solidFill>
                  <a:schemeClr val="tx1"/>
                </a:solidFill>
                <a:latin typeface="Arial" panose="020B0604020202020204" pitchFamily="34" charset="0"/>
              </a:defRPr>
            </a:lvl3pPr>
            <a:lvl4pPr marL="1600200" indent="-228600">
              <a:tabLst>
                <a:tab pos="187325" algn="l"/>
                <a:tab pos="6854825" algn="r"/>
              </a:tabLst>
              <a:defRPr sz="1600">
                <a:solidFill>
                  <a:schemeClr val="tx1"/>
                </a:solidFill>
                <a:latin typeface="Arial" panose="020B0604020202020204" pitchFamily="34" charset="0"/>
              </a:defRPr>
            </a:lvl4pPr>
            <a:lvl5pPr marL="2057400" indent="-228600">
              <a:tabLst>
                <a:tab pos="187325" algn="l"/>
                <a:tab pos="6854825"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9pPr>
          </a:lstStyle>
          <a:p>
            <a:pPr>
              <a:buFontTx/>
              <a:buChar char="•"/>
            </a:pPr>
            <a:r>
              <a:rPr lang="fr-FR" altLang="fr-FR"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Douleurs articulaires</a:t>
            </a:r>
            <a:endParaRPr lang="fr-FR" altLang="fr-FR" sz="1800" i="1" dirty="0">
              <a:solidFill>
                <a:srgbClr val="000099"/>
              </a:solidFill>
              <a:cs typeface="Arial" panose="020B0604020202020204" pitchFamily="34" charset="0"/>
            </a:endParaRPr>
          </a:p>
        </p:txBody>
      </p:sp>
      <p:sp>
        <p:nvSpPr>
          <p:cNvPr id="90121" name="Rectangle 1"/>
          <p:cNvSpPr>
            <a:spLocks noChangeArrowheads="1"/>
          </p:cNvSpPr>
          <p:nvPr/>
        </p:nvSpPr>
        <p:spPr bwMode="auto">
          <a:xfrm>
            <a:off x="1274201" y="2335382"/>
            <a:ext cx="5329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dirty="0">
                <a:solidFill>
                  <a:srgbClr val="62C400"/>
                </a:solidFill>
                <a:cs typeface="Arial" panose="020B0604020202020204" pitchFamily="34" charset="0"/>
                <a:sym typeface="Monotype Sorts" pitchFamily="2" charset="2"/>
              </a:rPr>
              <a:t></a:t>
            </a:r>
            <a:r>
              <a:rPr lang="fr-FR" altLang="fr-FR" dirty="0">
                <a:solidFill>
                  <a:srgbClr val="62C400"/>
                </a:solidFill>
                <a:cs typeface="Arial" panose="020B0604020202020204" pitchFamily="34" charset="0"/>
              </a:rPr>
              <a:t> </a:t>
            </a:r>
            <a:r>
              <a:rPr lang="fr-FR" altLang="fr-FR" dirty="0">
                <a:solidFill>
                  <a:srgbClr val="000099"/>
                </a:solidFill>
                <a:cs typeface="Arial" panose="020B0604020202020204" pitchFamily="34" charset="0"/>
              </a:rPr>
              <a:t>basse dilution = </a:t>
            </a:r>
            <a:r>
              <a:rPr lang="fr-FR" altLang="fr-FR" b="1" dirty="0">
                <a:solidFill>
                  <a:srgbClr val="62C400"/>
                </a:solidFill>
                <a:cs typeface="Arial" panose="020B0604020202020204" pitchFamily="34" charset="0"/>
              </a:rPr>
              <a:t>5 CH</a:t>
            </a:r>
            <a:endParaRPr lang="fr-FR" altLang="fr-FR" dirty="0">
              <a:cs typeface="Arial" panose="020B0604020202020204" pitchFamily="34" charset="0"/>
            </a:endParaRPr>
          </a:p>
        </p:txBody>
      </p:sp>
      <p:sp>
        <p:nvSpPr>
          <p:cNvPr id="90122" name="Text Box 2"/>
          <p:cNvSpPr txBox="1">
            <a:spLocks noChangeArrowheads="1"/>
          </p:cNvSpPr>
          <p:nvPr/>
        </p:nvSpPr>
        <p:spPr bwMode="auto">
          <a:xfrm>
            <a:off x="1008728" y="3016188"/>
            <a:ext cx="5218113" cy="35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tabLst>
                <a:tab pos="187325" algn="l"/>
                <a:tab pos="6854825" algn="r"/>
              </a:tabLst>
              <a:defRPr sz="1600">
                <a:solidFill>
                  <a:schemeClr val="tx1"/>
                </a:solidFill>
                <a:latin typeface="Arial" panose="020B0604020202020204" pitchFamily="34" charset="0"/>
              </a:defRPr>
            </a:lvl1pPr>
            <a:lvl2pPr marL="742950" indent="-285750">
              <a:tabLst>
                <a:tab pos="187325" algn="l"/>
                <a:tab pos="6854825" algn="r"/>
              </a:tabLst>
              <a:defRPr sz="1600">
                <a:solidFill>
                  <a:schemeClr val="tx1"/>
                </a:solidFill>
                <a:latin typeface="Arial" panose="020B0604020202020204" pitchFamily="34" charset="0"/>
              </a:defRPr>
            </a:lvl2pPr>
            <a:lvl3pPr marL="1143000" indent="-228600">
              <a:tabLst>
                <a:tab pos="187325" algn="l"/>
                <a:tab pos="6854825" algn="r"/>
              </a:tabLst>
              <a:defRPr sz="1600">
                <a:solidFill>
                  <a:schemeClr val="tx1"/>
                </a:solidFill>
                <a:latin typeface="Arial" panose="020B0604020202020204" pitchFamily="34" charset="0"/>
              </a:defRPr>
            </a:lvl3pPr>
            <a:lvl4pPr marL="1600200" indent="-228600">
              <a:tabLst>
                <a:tab pos="187325" algn="l"/>
                <a:tab pos="6854825" algn="r"/>
              </a:tabLst>
              <a:defRPr sz="1600">
                <a:solidFill>
                  <a:schemeClr val="tx1"/>
                </a:solidFill>
                <a:latin typeface="Arial" panose="020B0604020202020204" pitchFamily="34" charset="0"/>
              </a:defRPr>
            </a:lvl4pPr>
            <a:lvl5pPr marL="2057400" indent="-228600">
              <a:tabLst>
                <a:tab pos="187325" algn="l"/>
                <a:tab pos="6854825"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9pPr>
          </a:lstStyle>
          <a:p>
            <a:pPr marL="182563" indent="-182563">
              <a:buFontTx/>
              <a:buChar char="•"/>
              <a:tabLst>
                <a:tab pos="182563" algn="l"/>
                <a:tab pos="6854825" algn="r"/>
              </a:tabLst>
            </a:pPr>
            <a:r>
              <a:rPr lang="fr-FR" altLang="fr-FR"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Douleurs articulaires, avec sensation de raideur</a:t>
            </a:r>
            <a:endParaRPr lang="fr-FR" altLang="fr-FR" sz="1800" i="1" dirty="0">
              <a:solidFill>
                <a:srgbClr val="000099"/>
              </a:solidFill>
              <a:cs typeface="Arial" panose="020B0604020202020204" pitchFamily="34" charset="0"/>
            </a:endParaRPr>
          </a:p>
        </p:txBody>
      </p:sp>
      <p:sp>
        <p:nvSpPr>
          <p:cNvPr id="90123" name="Rectangle 2"/>
          <p:cNvSpPr>
            <a:spLocks noChangeArrowheads="1"/>
          </p:cNvSpPr>
          <p:nvPr/>
        </p:nvSpPr>
        <p:spPr bwMode="auto">
          <a:xfrm>
            <a:off x="1274201" y="3409395"/>
            <a:ext cx="6049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30000"/>
              </a:spcBef>
            </a:pPr>
            <a:r>
              <a:rPr lang="fr-FR" altLang="fr-FR" dirty="0">
                <a:solidFill>
                  <a:srgbClr val="62C400"/>
                </a:solidFill>
                <a:cs typeface="Arial" panose="020B0604020202020204" pitchFamily="34" charset="0"/>
                <a:sym typeface="Monotype Sorts" pitchFamily="2" charset="2"/>
              </a:rPr>
              <a:t></a:t>
            </a:r>
            <a:r>
              <a:rPr lang="fr-FR" altLang="fr-FR" dirty="0">
                <a:solidFill>
                  <a:srgbClr val="000099"/>
                </a:solidFill>
                <a:cs typeface="Arial" panose="020B0604020202020204" pitchFamily="34" charset="0"/>
              </a:rPr>
              <a:t> moyenne dilution = </a:t>
            </a:r>
            <a:r>
              <a:rPr lang="fr-FR" altLang="fr-FR" b="1" dirty="0">
                <a:solidFill>
                  <a:srgbClr val="62C400"/>
                </a:solidFill>
                <a:cs typeface="Arial" panose="020B0604020202020204" pitchFamily="34" charset="0"/>
              </a:rPr>
              <a:t>7 - 9 CH</a:t>
            </a:r>
          </a:p>
        </p:txBody>
      </p:sp>
      <p:sp>
        <p:nvSpPr>
          <p:cNvPr id="90124" name="Text Box 2"/>
          <p:cNvSpPr txBox="1">
            <a:spLocks noChangeArrowheads="1"/>
          </p:cNvSpPr>
          <p:nvPr/>
        </p:nvSpPr>
        <p:spPr bwMode="auto">
          <a:xfrm>
            <a:off x="991265" y="5531740"/>
            <a:ext cx="5429250" cy="84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tabLst>
                <a:tab pos="187325" algn="l"/>
                <a:tab pos="6854825" algn="r"/>
              </a:tabLst>
              <a:defRPr sz="1600">
                <a:solidFill>
                  <a:schemeClr val="tx1"/>
                </a:solidFill>
                <a:latin typeface="Arial" panose="020B0604020202020204" pitchFamily="34" charset="0"/>
              </a:defRPr>
            </a:lvl1pPr>
            <a:lvl2pPr marL="742950" indent="-285750">
              <a:tabLst>
                <a:tab pos="187325" algn="l"/>
                <a:tab pos="6854825" algn="r"/>
              </a:tabLst>
              <a:defRPr sz="1600">
                <a:solidFill>
                  <a:schemeClr val="tx1"/>
                </a:solidFill>
                <a:latin typeface="Arial" panose="020B0604020202020204" pitchFamily="34" charset="0"/>
              </a:defRPr>
            </a:lvl2pPr>
            <a:lvl3pPr marL="1143000" indent="-228600">
              <a:tabLst>
                <a:tab pos="187325" algn="l"/>
                <a:tab pos="6854825" algn="r"/>
              </a:tabLst>
              <a:defRPr sz="1600">
                <a:solidFill>
                  <a:schemeClr val="tx1"/>
                </a:solidFill>
                <a:latin typeface="Arial" panose="020B0604020202020204" pitchFamily="34" charset="0"/>
              </a:defRPr>
            </a:lvl3pPr>
            <a:lvl4pPr marL="1600200" indent="-228600">
              <a:tabLst>
                <a:tab pos="187325" algn="l"/>
                <a:tab pos="6854825" algn="r"/>
              </a:tabLst>
              <a:defRPr sz="1600">
                <a:solidFill>
                  <a:schemeClr val="tx1"/>
                </a:solidFill>
                <a:latin typeface="Arial" panose="020B0604020202020204" pitchFamily="34" charset="0"/>
              </a:defRPr>
            </a:lvl4pPr>
            <a:lvl5pPr marL="2057400" indent="-228600">
              <a:tabLst>
                <a:tab pos="187325" algn="l"/>
                <a:tab pos="6854825"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9pPr>
          </a:lstStyle>
          <a:p>
            <a:pPr>
              <a:buFontTx/>
              <a:buChar char="•"/>
            </a:pPr>
            <a:r>
              <a:rPr lang="fr-FR" altLang="fr-FR"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Fièvre avec douleurs articulaires (raideur) </a:t>
            </a:r>
          </a:p>
          <a:p>
            <a:r>
              <a:rPr lang="fr-FR" altLang="fr-FR" i="1" dirty="0">
                <a:solidFill>
                  <a:srgbClr val="000099"/>
                </a:solidFill>
                <a:cs typeface="Arial" panose="020B0604020202020204" pitchFamily="34" charset="0"/>
              </a:rPr>
              <a:t>	améliorées par le mouvement lent et continu</a:t>
            </a:r>
          </a:p>
          <a:p>
            <a:r>
              <a:rPr lang="fr-FR" altLang="fr-FR" i="1" dirty="0">
                <a:solidFill>
                  <a:srgbClr val="000099"/>
                </a:solidFill>
                <a:cs typeface="Arial" panose="020B0604020202020204" pitchFamily="34" charset="0"/>
              </a:rPr>
              <a:t>+ crise d’herpès</a:t>
            </a:r>
          </a:p>
        </p:txBody>
      </p:sp>
      <p:sp>
        <p:nvSpPr>
          <p:cNvPr id="90125" name="Rectangle 3"/>
          <p:cNvSpPr>
            <a:spLocks noChangeArrowheads="1"/>
          </p:cNvSpPr>
          <p:nvPr/>
        </p:nvSpPr>
        <p:spPr bwMode="auto">
          <a:xfrm>
            <a:off x="1274201" y="6340049"/>
            <a:ext cx="7972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30000"/>
              </a:spcBef>
            </a:pPr>
            <a:r>
              <a:rPr lang="fr-FR" altLang="fr-FR" dirty="0">
                <a:solidFill>
                  <a:srgbClr val="62C400"/>
                </a:solidFill>
                <a:cs typeface="Arial" panose="020B0604020202020204" pitchFamily="34" charset="0"/>
                <a:sym typeface="Monotype Sorts" pitchFamily="2" charset="2"/>
              </a:rPr>
              <a:t></a:t>
            </a:r>
            <a:r>
              <a:rPr lang="fr-FR" altLang="fr-FR" dirty="0">
                <a:solidFill>
                  <a:srgbClr val="000099"/>
                </a:solidFill>
                <a:cs typeface="Arial" panose="020B0604020202020204" pitchFamily="34" charset="0"/>
              </a:rPr>
              <a:t> haute dilution = </a:t>
            </a:r>
            <a:r>
              <a:rPr lang="fr-FR" altLang="fr-FR" b="1" dirty="0">
                <a:solidFill>
                  <a:srgbClr val="62C400"/>
                </a:solidFill>
                <a:cs typeface="Arial" panose="020B0604020202020204" pitchFamily="34" charset="0"/>
              </a:rPr>
              <a:t>15 - 30 CH</a:t>
            </a:r>
          </a:p>
        </p:txBody>
      </p:sp>
      <p:grpSp>
        <p:nvGrpSpPr>
          <p:cNvPr id="4" name="Groupe 3"/>
          <p:cNvGrpSpPr/>
          <p:nvPr/>
        </p:nvGrpSpPr>
        <p:grpSpPr>
          <a:xfrm>
            <a:off x="8542339" y="1724598"/>
            <a:ext cx="1454150" cy="1109662"/>
            <a:chOff x="8542339" y="2309814"/>
            <a:chExt cx="1454150" cy="1109662"/>
          </a:xfrm>
        </p:grpSpPr>
        <p:sp>
          <p:nvSpPr>
            <p:cNvPr id="90116" name="Rectangle 5"/>
            <p:cNvSpPr>
              <a:spLocks noChangeArrowheads="1"/>
            </p:cNvSpPr>
            <p:nvPr/>
          </p:nvSpPr>
          <p:spPr bwMode="auto">
            <a:xfrm>
              <a:off x="8542339" y="2317751"/>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26" name="Rectangle 32"/>
            <p:cNvSpPr>
              <a:spLocks noChangeArrowheads="1"/>
            </p:cNvSpPr>
            <p:nvPr/>
          </p:nvSpPr>
          <p:spPr bwMode="auto">
            <a:xfrm>
              <a:off x="9274176" y="2317751"/>
              <a:ext cx="722313" cy="536575"/>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27" name="Rectangle 33"/>
            <p:cNvSpPr>
              <a:spLocks noChangeArrowheads="1"/>
            </p:cNvSpPr>
            <p:nvPr/>
          </p:nvSpPr>
          <p:spPr bwMode="auto">
            <a:xfrm>
              <a:off x="8542339" y="2859089"/>
              <a:ext cx="720725" cy="536575"/>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28" name="Rectangle 34"/>
            <p:cNvSpPr>
              <a:spLocks noChangeArrowheads="1"/>
            </p:cNvSpPr>
            <p:nvPr/>
          </p:nvSpPr>
          <p:spPr bwMode="auto">
            <a:xfrm>
              <a:off x="9274176" y="2859089"/>
              <a:ext cx="722313" cy="536575"/>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29" name="Text Box 9"/>
            <p:cNvSpPr txBox="1">
              <a:spLocks noChangeArrowheads="1"/>
            </p:cNvSpPr>
            <p:nvPr/>
          </p:nvSpPr>
          <p:spPr bwMode="auto">
            <a:xfrm>
              <a:off x="9017001" y="2309814"/>
              <a:ext cx="3032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a:t>
              </a:r>
            </a:p>
          </p:txBody>
        </p:sp>
        <p:sp>
          <p:nvSpPr>
            <p:cNvPr id="90130" name="Text Box 10"/>
            <p:cNvSpPr txBox="1">
              <a:spLocks noChangeArrowheads="1"/>
            </p:cNvSpPr>
            <p:nvPr/>
          </p:nvSpPr>
          <p:spPr bwMode="auto">
            <a:xfrm>
              <a:off x="9274176" y="2311400"/>
              <a:ext cx="4540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a:t>
              </a:r>
            </a:p>
          </p:txBody>
        </p:sp>
        <p:sp>
          <p:nvSpPr>
            <p:cNvPr id="90131" name="Text Box 11"/>
            <p:cNvSpPr txBox="1">
              <a:spLocks noChangeArrowheads="1"/>
            </p:cNvSpPr>
            <p:nvPr/>
          </p:nvSpPr>
          <p:spPr bwMode="auto">
            <a:xfrm>
              <a:off x="9305926" y="3141664"/>
              <a:ext cx="454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III</a:t>
              </a:r>
            </a:p>
          </p:txBody>
        </p:sp>
        <p:sp>
          <p:nvSpPr>
            <p:cNvPr id="90132" name="Text Box 12"/>
            <p:cNvSpPr txBox="1">
              <a:spLocks noChangeArrowheads="1"/>
            </p:cNvSpPr>
            <p:nvPr/>
          </p:nvSpPr>
          <p:spPr bwMode="auto">
            <a:xfrm>
              <a:off x="8964614" y="3157539"/>
              <a:ext cx="492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IV</a:t>
              </a:r>
            </a:p>
          </p:txBody>
        </p:sp>
        <p:grpSp>
          <p:nvGrpSpPr>
            <p:cNvPr id="90147" name="Groupe 1"/>
            <p:cNvGrpSpPr>
              <a:grpSpLocks/>
            </p:cNvGrpSpPr>
            <p:nvPr/>
          </p:nvGrpSpPr>
          <p:grpSpPr bwMode="auto">
            <a:xfrm>
              <a:off x="8639176" y="2646363"/>
              <a:ext cx="792163" cy="431800"/>
              <a:chOff x="7115176" y="2645992"/>
              <a:chExt cx="792016" cy="431744"/>
            </a:xfrm>
          </p:grpSpPr>
          <p:sp>
            <p:nvSpPr>
              <p:cNvPr id="37" name="Rectangle 22"/>
              <p:cNvSpPr>
                <a:spLocks noChangeArrowheads="1"/>
              </p:cNvSpPr>
              <p:nvPr/>
            </p:nvSpPr>
            <p:spPr bwMode="auto">
              <a:xfrm>
                <a:off x="7145333" y="2645992"/>
                <a:ext cx="506318" cy="193650"/>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5 CH</a:t>
                </a:r>
              </a:p>
            </p:txBody>
          </p:sp>
          <p:sp>
            <p:nvSpPr>
              <p:cNvPr id="38" name="Rectangle 22"/>
              <p:cNvSpPr>
                <a:spLocks noChangeArrowheads="1"/>
              </p:cNvSpPr>
              <p:nvPr/>
            </p:nvSpPr>
            <p:spPr bwMode="auto">
              <a:xfrm>
                <a:off x="7115176" y="2882498"/>
                <a:ext cx="504731" cy="195238"/>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30 CH</a:t>
                </a:r>
              </a:p>
            </p:txBody>
          </p:sp>
          <p:sp>
            <p:nvSpPr>
              <p:cNvPr id="90158" name="AutoShape 41"/>
              <p:cNvSpPr>
                <a:spLocks noChangeArrowheads="1"/>
              </p:cNvSpPr>
              <p:nvPr/>
            </p:nvSpPr>
            <p:spPr bwMode="auto">
              <a:xfrm rot="7861389">
                <a:off x="7585318" y="2706201"/>
                <a:ext cx="311117" cy="33263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cs typeface="Arial" panose="020B0604020202020204" pitchFamily="34" charset="0"/>
                </a:endParaRPr>
              </a:p>
            </p:txBody>
          </p:sp>
        </p:grpSp>
      </p:grpSp>
      <p:grpSp>
        <p:nvGrpSpPr>
          <p:cNvPr id="3" name="Groupe 2"/>
          <p:cNvGrpSpPr/>
          <p:nvPr/>
        </p:nvGrpSpPr>
        <p:grpSpPr>
          <a:xfrm>
            <a:off x="8542339" y="4292600"/>
            <a:ext cx="1454150" cy="1101725"/>
            <a:chOff x="8542339" y="3835400"/>
            <a:chExt cx="1454150" cy="1101725"/>
          </a:xfrm>
        </p:grpSpPr>
        <p:sp>
          <p:nvSpPr>
            <p:cNvPr id="90115" name="Rectangle 40"/>
            <p:cNvSpPr>
              <a:spLocks noChangeArrowheads="1"/>
            </p:cNvSpPr>
            <p:nvPr/>
          </p:nvSpPr>
          <p:spPr bwMode="auto">
            <a:xfrm>
              <a:off x="9274176" y="3843339"/>
              <a:ext cx="722313"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33" name="Rectangle 39"/>
            <p:cNvSpPr>
              <a:spLocks noChangeArrowheads="1"/>
            </p:cNvSpPr>
            <p:nvPr/>
          </p:nvSpPr>
          <p:spPr bwMode="auto">
            <a:xfrm>
              <a:off x="8542339" y="3843339"/>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34" name="Rectangle 41"/>
            <p:cNvSpPr>
              <a:spLocks noChangeArrowheads="1"/>
            </p:cNvSpPr>
            <p:nvPr/>
          </p:nvSpPr>
          <p:spPr bwMode="auto">
            <a:xfrm>
              <a:off x="8542339" y="4384676"/>
              <a:ext cx="720725" cy="538163"/>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35" name="Rectangle 42"/>
            <p:cNvSpPr>
              <a:spLocks noChangeArrowheads="1"/>
            </p:cNvSpPr>
            <p:nvPr/>
          </p:nvSpPr>
          <p:spPr bwMode="auto">
            <a:xfrm>
              <a:off x="9274176" y="4384676"/>
              <a:ext cx="722313" cy="538163"/>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36" name="Text Box 9"/>
            <p:cNvSpPr txBox="1">
              <a:spLocks noChangeArrowheads="1"/>
            </p:cNvSpPr>
            <p:nvPr/>
          </p:nvSpPr>
          <p:spPr bwMode="auto">
            <a:xfrm>
              <a:off x="9017001" y="3835400"/>
              <a:ext cx="303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a:t>
              </a:r>
            </a:p>
          </p:txBody>
        </p:sp>
        <p:sp>
          <p:nvSpPr>
            <p:cNvPr id="90137" name="Text Box 10"/>
            <p:cNvSpPr txBox="1">
              <a:spLocks noChangeArrowheads="1"/>
            </p:cNvSpPr>
            <p:nvPr/>
          </p:nvSpPr>
          <p:spPr bwMode="auto">
            <a:xfrm>
              <a:off x="9274176" y="3836989"/>
              <a:ext cx="454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a:t>
              </a:r>
            </a:p>
          </p:txBody>
        </p:sp>
        <p:sp>
          <p:nvSpPr>
            <p:cNvPr id="90138" name="Text Box 11"/>
            <p:cNvSpPr txBox="1">
              <a:spLocks noChangeArrowheads="1"/>
            </p:cNvSpPr>
            <p:nvPr/>
          </p:nvSpPr>
          <p:spPr bwMode="auto">
            <a:xfrm>
              <a:off x="9305926" y="4659314"/>
              <a:ext cx="454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III</a:t>
              </a:r>
            </a:p>
          </p:txBody>
        </p:sp>
        <p:sp>
          <p:nvSpPr>
            <p:cNvPr id="90139" name="Text Box 12"/>
            <p:cNvSpPr txBox="1">
              <a:spLocks noChangeArrowheads="1"/>
            </p:cNvSpPr>
            <p:nvPr/>
          </p:nvSpPr>
          <p:spPr bwMode="auto">
            <a:xfrm>
              <a:off x="8964614" y="4676775"/>
              <a:ext cx="4921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IV</a:t>
              </a:r>
            </a:p>
          </p:txBody>
        </p:sp>
        <p:grpSp>
          <p:nvGrpSpPr>
            <p:cNvPr id="90148" name="Groupe 40"/>
            <p:cNvGrpSpPr>
              <a:grpSpLocks/>
            </p:cNvGrpSpPr>
            <p:nvPr/>
          </p:nvGrpSpPr>
          <p:grpSpPr bwMode="auto">
            <a:xfrm>
              <a:off x="8656638" y="4154488"/>
              <a:ext cx="792162" cy="431800"/>
              <a:chOff x="7115176" y="2645992"/>
              <a:chExt cx="792016" cy="431744"/>
            </a:xfrm>
          </p:grpSpPr>
          <p:sp>
            <p:nvSpPr>
              <p:cNvPr id="42" name="Rectangle 22"/>
              <p:cNvSpPr>
                <a:spLocks noChangeArrowheads="1"/>
              </p:cNvSpPr>
              <p:nvPr/>
            </p:nvSpPr>
            <p:spPr bwMode="auto">
              <a:xfrm>
                <a:off x="7145332" y="2645992"/>
                <a:ext cx="506320" cy="193650"/>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5 CH</a:t>
                </a:r>
              </a:p>
            </p:txBody>
          </p:sp>
          <p:sp>
            <p:nvSpPr>
              <p:cNvPr id="43" name="Rectangle 22"/>
              <p:cNvSpPr>
                <a:spLocks noChangeArrowheads="1"/>
              </p:cNvSpPr>
              <p:nvPr/>
            </p:nvSpPr>
            <p:spPr bwMode="auto">
              <a:xfrm>
                <a:off x="7115176" y="2882498"/>
                <a:ext cx="504732" cy="195238"/>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30 CH</a:t>
                </a:r>
              </a:p>
            </p:txBody>
          </p:sp>
          <p:sp>
            <p:nvSpPr>
              <p:cNvPr id="90155" name="AutoShape 41"/>
              <p:cNvSpPr>
                <a:spLocks noChangeArrowheads="1"/>
              </p:cNvSpPr>
              <p:nvPr/>
            </p:nvSpPr>
            <p:spPr bwMode="auto">
              <a:xfrm rot="7861389">
                <a:off x="7585318" y="2706201"/>
                <a:ext cx="311117" cy="33263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cs typeface="Arial" panose="020B0604020202020204" pitchFamily="34" charset="0"/>
                </a:endParaRPr>
              </a:p>
            </p:txBody>
          </p:sp>
        </p:grpSp>
      </p:grpSp>
      <p:grpSp>
        <p:nvGrpSpPr>
          <p:cNvPr id="2" name="Groupe 1"/>
          <p:cNvGrpSpPr/>
          <p:nvPr/>
        </p:nvGrpSpPr>
        <p:grpSpPr>
          <a:xfrm>
            <a:off x="8534401" y="5559490"/>
            <a:ext cx="1452563" cy="1117599"/>
            <a:chOff x="8534401" y="5294314"/>
            <a:chExt cx="1452563" cy="1117599"/>
          </a:xfrm>
        </p:grpSpPr>
        <p:sp>
          <p:nvSpPr>
            <p:cNvPr id="90114" name="Rectangle 49"/>
            <p:cNvSpPr>
              <a:spLocks noChangeArrowheads="1"/>
            </p:cNvSpPr>
            <p:nvPr/>
          </p:nvSpPr>
          <p:spPr bwMode="auto">
            <a:xfrm>
              <a:off x="8534401" y="5843589"/>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40" name="Rectangle 47"/>
            <p:cNvSpPr>
              <a:spLocks noChangeArrowheads="1"/>
            </p:cNvSpPr>
            <p:nvPr/>
          </p:nvSpPr>
          <p:spPr bwMode="auto">
            <a:xfrm>
              <a:off x="8534401" y="5302251"/>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41" name="Rectangle 48"/>
            <p:cNvSpPr>
              <a:spLocks noChangeArrowheads="1"/>
            </p:cNvSpPr>
            <p:nvPr/>
          </p:nvSpPr>
          <p:spPr bwMode="auto">
            <a:xfrm>
              <a:off x="9266239" y="5302251"/>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42" name="Rectangle 50"/>
            <p:cNvSpPr>
              <a:spLocks noChangeArrowheads="1"/>
            </p:cNvSpPr>
            <p:nvPr/>
          </p:nvSpPr>
          <p:spPr bwMode="auto">
            <a:xfrm>
              <a:off x="9266239" y="5843589"/>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90143" name="Text Box 9"/>
            <p:cNvSpPr txBox="1">
              <a:spLocks noChangeArrowheads="1"/>
            </p:cNvSpPr>
            <p:nvPr/>
          </p:nvSpPr>
          <p:spPr bwMode="auto">
            <a:xfrm>
              <a:off x="9009063" y="5294314"/>
              <a:ext cx="3032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a:t>
              </a:r>
            </a:p>
          </p:txBody>
        </p:sp>
        <p:sp>
          <p:nvSpPr>
            <p:cNvPr id="90144" name="Text Box 10"/>
            <p:cNvSpPr txBox="1">
              <a:spLocks noChangeArrowheads="1"/>
            </p:cNvSpPr>
            <p:nvPr/>
          </p:nvSpPr>
          <p:spPr bwMode="auto">
            <a:xfrm>
              <a:off x="9264651" y="5295900"/>
              <a:ext cx="4556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a:t>
              </a:r>
            </a:p>
          </p:txBody>
        </p:sp>
        <p:sp>
          <p:nvSpPr>
            <p:cNvPr id="90145" name="Text Box 11"/>
            <p:cNvSpPr txBox="1">
              <a:spLocks noChangeArrowheads="1"/>
            </p:cNvSpPr>
            <p:nvPr/>
          </p:nvSpPr>
          <p:spPr bwMode="auto">
            <a:xfrm>
              <a:off x="9297989" y="6134100"/>
              <a:ext cx="4540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III</a:t>
              </a:r>
            </a:p>
          </p:txBody>
        </p:sp>
        <p:sp>
          <p:nvSpPr>
            <p:cNvPr id="90146" name="Text Box 12"/>
            <p:cNvSpPr txBox="1">
              <a:spLocks noChangeArrowheads="1"/>
            </p:cNvSpPr>
            <p:nvPr/>
          </p:nvSpPr>
          <p:spPr bwMode="auto">
            <a:xfrm>
              <a:off x="8955088" y="6149975"/>
              <a:ext cx="4937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IV</a:t>
              </a:r>
            </a:p>
          </p:txBody>
        </p:sp>
        <p:grpSp>
          <p:nvGrpSpPr>
            <p:cNvPr id="90149" name="Groupe 44"/>
            <p:cNvGrpSpPr>
              <a:grpSpLocks/>
            </p:cNvGrpSpPr>
            <p:nvPr/>
          </p:nvGrpSpPr>
          <p:grpSpPr bwMode="auto">
            <a:xfrm>
              <a:off x="8639176" y="5611813"/>
              <a:ext cx="792163" cy="431800"/>
              <a:chOff x="7115176" y="2645992"/>
              <a:chExt cx="792016" cy="431744"/>
            </a:xfrm>
          </p:grpSpPr>
          <p:sp>
            <p:nvSpPr>
              <p:cNvPr id="46" name="Rectangle 22"/>
              <p:cNvSpPr>
                <a:spLocks noChangeArrowheads="1"/>
              </p:cNvSpPr>
              <p:nvPr/>
            </p:nvSpPr>
            <p:spPr bwMode="auto">
              <a:xfrm>
                <a:off x="7145333" y="2645992"/>
                <a:ext cx="506318" cy="193650"/>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5 CH</a:t>
                </a:r>
              </a:p>
            </p:txBody>
          </p:sp>
          <p:sp>
            <p:nvSpPr>
              <p:cNvPr id="47" name="Rectangle 22"/>
              <p:cNvSpPr>
                <a:spLocks noChangeArrowheads="1"/>
              </p:cNvSpPr>
              <p:nvPr/>
            </p:nvSpPr>
            <p:spPr bwMode="auto">
              <a:xfrm>
                <a:off x="7115176" y="2882498"/>
                <a:ext cx="504731" cy="195238"/>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30 CH</a:t>
                </a:r>
              </a:p>
            </p:txBody>
          </p:sp>
          <p:sp>
            <p:nvSpPr>
              <p:cNvPr id="90152" name="AutoShape 41"/>
              <p:cNvSpPr>
                <a:spLocks noChangeArrowheads="1"/>
              </p:cNvSpPr>
              <p:nvPr/>
            </p:nvSpPr>
            <p:spPr bwMode="auto">
              <a:xfrm rot="7861389">
                <a:off x="7585318" y="2706201"/>
                <a:ext cx="311117" cy="33263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cs typeface="Arial" panose="020B0604020202020204" pitchFamily="34" charset="0"/>
                </a:endParaRPr>
              </a:p>
            </p:txBody>
          </p:sp>
        </p:grpSp>
      </p:grpSp>
      <p:sp>
        <p:nvSpPr>
          <p:cNvPr id="50" name="Text Box 2"/>
          <p:cNvSpPr txBox="1">
            <a:spLocks noChangeArrowheads="1"/>
          </p:cNvSpPr>
          <p:nvPr/>
        </p:nvSpPr>
        <p:spPr bwMode="auto">
          <a:xfrm>
            <a:off x="1008728" y="4256724"/>
            <a:ext cx="5396547" cy="59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867" tIns="51433" rIns="102867" bIns="51433">
            <a:spAutoFit/>
          </a:bodyPr>
          <a:lstStyle>
            <a:lvl1pPr>
              <a:tabLst>
                <a:tab pos="187325" algn="l"/>
                <a:tab pos="6854825" algn="r"/>
              </a:tabLst>
              <a:defRPr sz="1600">
                <a:solidFill>
                  <a:schemeClr val="tx1"/>
                </a:solidFill>
                <a:latin typeface="Arial" panose="020B0604020202020204" pitchFamily="34" charset="0"/>
              </a:defRPr>
            </a:lvl1pPr>
            <a:lvl2pPr marL="742950" indent="-285750">
              <a:tabLst>
                <a:tab pos="187325" algn="l"/>
                <a:tab pos="6854825" algn="r"/>
              </a:tabLst>
              <a:defRPr sz="1600">
                <a:solidFill>
                  <a:schemeClr val="tx1"/>
                </a:solidFill>
                <a:latin typeface="Arial" panose="020B0604020202020204" pitchFamily="34" charset="0"/>
              </a:defRPr>
            </a:lvl2pPr>
            <a:lvl3pPr marL="1143000" indent="-228600">
              <a:tabLst>
                <a:tab pos="187325" algn="l"/>
                <a:tab pos="6854825" algn="r"/>
              </a:tabLst>
              <a:defRPr sz="1600">
                <a:solidFill>
                  <a:schemeClr val="tx1"/>
                </a:solidFill>
                <a:latin typeface="Arial" panose="020B0604020202020204" pitchFamily="34" charset="0"/>
              </a:defRPr>
            </a:lvl3pPr>
            <a:lvl4pPr marL="1600200" indent="-228600">
              <a:tabLst>
                <a:tab pos="187325" algn="l"/>
                <a:tab pos="6854825" algn="r"/>
              </a:tabLst>
              <a:defRPr sz="1600">
                <a:solidFill>
                  <a:schemeClr val="tx1"/>
                </a:solidFill>
                <a:latin typeface="Arial" panose="020B0604020202020204" pitchFamily="34" charset="0"/>
              </a:defRPr>
            </a:lvl4pPr>
            <a:lvl5pPr marL="2057400" indent="-228600">
              <a:tabLst>
                <a:tab pos="187325" algn="l"/>
                <a:tab pos="6854825"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6854825" algn="r"/>
              </a:tabLst>
              <a:defRPr sz="1600">
                <a:solidFill>
                  <a:schemeClr val="tx1"/>
                </a:solidFill>
                <a:latin typeface="Arial" panose="020B0604020202020204" pitchFamily="34" charset="0"/>
              </a:defRPr>
            </a:lvl9pPr>
          </a:lstStyle>
          <a:p>
            <a:pPr marL="182563" indent="-182563">
              <a:buFontTx/>
              <a:buChar char="•"/>
              <a:tabLst>
                <a:tab pos="182563" algn="l"/>
                <a:tab pos="6854825" algn="r"/>
              </a:tabLst>
            </a:pPr>
            <a:r>
              <a:rPr lang="fr-FR" altLang="fr-FR"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Douleurs articulaires, avec sensation de raideur, améliorées par le mouvement lent et continu</a:t>
            </a:r>
            <a:endParaRPr lang="fr-FR" altLang="fr-FR" sz="1800" i="1" dirty="0">
              <a:solidFill>
                <a:srgbClr val="000099"/>
              </a:solidFill>
              <a:cs typeface="Arial" panose="020B0604020202020204" pitchFamily="34" charset="0"/>
            </a:endParaRPr>
          </a:p>
        </p:txBody>
      </p:sp>
      <p:sp>
        <p:nvSpPr>
          <p:cNvPr id="51" name="Rectangle 2"/>
          <p:cNvSpPr>
            <a:spLocks noChangeArrowheads="1"/>
          </p:cNvSpPr>
          <p:nvPr/>
        </p:nvSpPr>
        <p:spPr bwMode="auto">
          <a:xfrm>
            <a:off x="1274201" y="4837748"/>
            <a:ext cx="6049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30000"/>
              </a:spcBef>
            </a:pPr>
            <a:r>
              <a:rPr lang="fr-FR" altLang="fr-FR" dirty="0">
                <a:solidFill>
                  <a:srgbClr val="62C400"/>
                </a:solidFill>
                <a:cs typeface="Arial" panose="020B0604020202020204" pitchFamily="34" charset="0"/>
                <a:sym typeface="Monotype Sorts" pitchFamily="2" charset="2"/>
              </a:rPr>
              <a:t></a:t>
            </a:r>
            <a:r>
              <a:rPr lang="fr-FR" altLang="fr-FR" dirty="0">
                <a:solidFill>
                  <a:srgbClr val="000099"/>
                </a:solidFill>
                <a:cs typeface="Arial" panose="020B0604020202020204" pitchFamily="34" charset="0"/>
              </a:rPr>
              <a:t> moyenne dilution = </a:t>
            </a:r>
            <a:r>
              <a:rPr lang="fr-FR" altLang="fr-FR" b="1" dirty="0">
                <a:solidFill>
                  <a:srgbClr val="62C400"/>
                </a:solidFill>
                <a:cs typeface="Arial" panose="020B0604020202020204" pitchFamily="34" charset="0"/>
              </a:rPr>
              <a:t>7 - 9 CH</a:t>
            </a:r>
          </a:p>
        </p:txBody>
      </p:sp>
      <p:grpSp>
        <p:nvGrpSpPr>
          <p:cNvPr id="5" name="Groupe 4"/>
          <p:cNvGrpSpPr/>
          <p:nvPr/>
        </p:nvGrpSpPr>
        <p:grpSpPr>
          <a:xfrm>
            <a:off x="8530974" y="3011870"/>
            <a:ext cx="1454150" cy="1109662"/>
            <a:chOff x="8530974" y="3011870"/>
            <a:chExt cx="1454150" cy="1109662"/>
          </a:xfrm>
        </p:grpSpPr>
        <p:sp>
          <p:nvSpPr>
            <p:cNvPr id="53" name="Rectangle 5"/>
            <p:cNvSpPr>
              <a:spLocks noChangeArrowheads="1"/>
            </p:cNvSpPr>
            <p:nvPr/>
          </p:nvSpPr>
          <p:spPr bwMode="auto">
            <a:xfrm>
              <a:off x="8530974" y="3019807"/>
              <a:ext cx="720725"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54" name="Rectangle 32"/>
            <p:cNvSpPr>
              <a:spLocks noChangeArrowheads="1"/>
            </p:cNvSpPr>
            <p:nvPr/>
          </p:nvSpPr>
          <p:spPr bwMode="auto">
            <a:xfrm>
              <a:off x="9262811" y="3019807"/>
              <a:ext cx="722313" cy="536575"/>
            </a:xfrm>
            <a:prstGeom prst="rect">
              <a:avLst/>
            </a:prstGeom>
            <a:solidFill>
              <a:srgbClr val="BDFFFF"/>
            </a:solidFill>
            <a:ln w="9525" algn="ctr">
              <a:solidFill>
                <a:srgbClr val="000099"/>
              </a:solidFill>
              <a:round/>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55" name="Rectangle 33"/>
            <p:cNvSpPr>
              <a:spLocks noChangeArrowheads="1"/>
            </p:cNvSpPr>
            <p:nvPr/>
          </p:nvSpPr>
          <p:spPr bwMode="auto">
            <a:xfrm>
              <a:off x="8530974" y="3561145"/>
              <a:ext cx="720725" cy="536575"/>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56" name="Rectangle 34"/>
            <p:cNvSpPr>
              <a:spLocks noChangeArrowheads="1"/>
            </p:cNvSpPr>
            <p:nvPr/>
          </p:nvSpPr>
          <p:spPr bwMode="auto">
            <a:xfrm>
              <a:off x="9262811" y="3561145"/>
              <a:ext cx="722313" cy="536575"/>
            </a:xfrm>
            <a:prstGeom prst="rect">
              <a:avLst/>
            </a:prstGeom>
            <a:noFill/>
            <a:ln w="9525" algn="ctr">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fr-FR" altLang="fr-FR">
                <a:cs typeface="Arial" panose="020B0604020202020204" pitchFamily="34" charset="0"/>
              </a:endParaRPr>
            </a:p>
          </p:txBody>
        </p:sp>
        <p:sp>
          <p:nvSpPr>
            <p:cNvPr id="57" name="Text Box 9"/>
            <p:cNvSpPr txBox="1">
              <a:spLocks noChangeArrowheads="1"/>
            </p:cNvSpPr>
            <p:nvPr/>
          </p:nvSpPr>
          <p:spPr bwMode="auto">
            <a:xfrm>
              <a:off x="9005636" y="3011870"/>
              <a:ext cx="3032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a:t>
              </a:r>
            </a:p>
          </p:txBody>
        </p:sp>
        <p:sp>
          <p:nvSpPr>
            <p:cNvPr id="58" name="Text Box 10"/>
            <p:cNvSpPr txBox="1">
              <a:spLocks noChangeArrowheads="1"/>
            </p:cNvSpPr>
            <p:nvPr/>
          </p:nvSpPr>
          <p:spPr bwMode="auto">
            <a:xfrm>
              <a:off x="9262811" y="3013456"/>
              <a:ext cx="4540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a:t>
              </a:r>
            </a:p>
          </p:txBody>
        </p:sp>
        <p:sp>
          <p:nvSpPr>
            <p:cNvPr id="59" name="Text Box 11"/>
            <p:cNvSpPr txBox="1">
              <a:spLocks noChangeArrowheads="1"/>
            </p:cNvSpPr>
            <p:nvPr/>
          </p:nvSpPr>
          <p:spPr bwMode="auto">
            <a:xfrm>
              <a:off x="9294561" y="3843720"/>
              <a:ext cx="454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III</a:t>
              </a:r>
            </a:p>
          </p:txBody>
        </p:sp>
        <p:sp>
          <p:nvSpPr>
            <p:cNvPr id="60" name="Text Box 12"/>
            <p:cNvSpPr txBox="1">
              <a:spLocks noChangeArrowheads="1"/>
            </p:cNvSpPr>
            <p:nvPr/>
          </p:nvSpPr>
          <p:spPr bwMode="auto">
            <a:xfrm>
              <a:off x="8953249" y="3859595"/>
              <a:ext cx="492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100" b="1">
                  <a:solidFill>
                    <a:srgbClr val="000000"/>
                  </a:solidFill>
                  <a:ea typeface="ＭＳ Ｐゴシック" panose="020B0600070205080204" pitchFamily="34" charset="-128"/>
                  <a:cs typeface="Arial" panose="020B0604020202020204" pitchFamily="34" charset="0"/>
                </a:rPr>
                <a:t>IV</a:t>
              </a:r>
            </a:p>
          </p:txBody>
        </p:sp>
        <p:grpSp>
          <p:nvGrpSpPr>
            <p:cNvPr id="61" name="Groupe 1"/>
            <p:cNvGrpSpPr>
              <a:grpSpLocks/>
            </p:cNvGrpSpPr>
            <p:nvPr/>
          </p:nvGrpSpPr>
          <p:grpSpPr bwMode="auto">
            <a:xfrm>
              <a:off x="8627811" y="3348419"/>
              <a:ext cx="792163" cy="431800"/>
              <a:chOff x="7115176" y="2645992"/>
              <a:chExt cx="792016" cy="431744"/>
            </a:xfrm>
          </p:grpSpPr>
          <p:sp>
            <p:nvSpPr>
              <p:cNvPr id="62" name="Rectangle 22"/>
              <p:cNvSpPr>
                <a:spLocks noChangeArrowheads="1"/>
              </p:cNvSpPr>
              <p:nvPr/>
            </p:nvSpPr>
            <p:spPr bwMode="auto">
              <a:xfrm>
                <a:off x="7145333" y="2645992"/>
                <a:ext cx="506318" cy="193650"/>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5 CH</a:t>
                </a:r>
              </a:p>
            </p:txBody>
          </p:sp>
          <p:sp>
            <p:nvSpPr>
              <p:cNvPr id="63" name="Rectangle 22"/>
              <p:cNvSpPr>
                <a:spLocks noChangeArrowheads="1"/>
              </p:cNvSpPr>
              <p:nvPr/>
            </p:nvSpPr>
            <p:spPr bwMode="auto">
              <a:xfrm>
                <a:off x="7115176" y="2882498"/>
                <a:ext cx="504731" cy="195238"/>
              </a:xfrm>
              <a:prstGeom prst="rect">
                <a:avLst/>
              </a:prstGeom>
              <a:noFill/>
              <a:ln w="9525">
                <a:noFill/>
                <a:miter lim="800000"/>
                <a:headEnd/>
                <a:tailEnd/>
              </a:ln>
            </p:spPr>
            <p:txBody>
              <a:bodyPr wrap="none" anchor="ctr"/>
              <a:lstStyle/>
              <a:p>
                <a:pPr algn="ctr" defTabSz="457200">
                  <a:defRPr/>
                </a:pPr>
                <a:r>
                  <a:rPr lang="fr-FR" sz="1000" b="1" dirty="0">
                    <a:solidFill>
                      <a:srgbClr val="3333CC"/>
                    </a:solidFill>
                    <a:effectLst>
                      <a:outerShdw blurRad="38100" dist="38100" dir="2700000" algn="tl">
                        <a:srgbClr val="C0C0C0"/>
                      </a:outerShdw>
                    </a:effectLst>
                    <a:ea typeface="ＭＳ Ｐゴシック" charset="-128"/>
                    <a:cs typeface="Arial" panose="020B0604020202020204" pitchFamily="34" charset="0"/>
                  </a:rPr>
                  <a:t>30 CH</a:t>
                </a:r>
              </a:p>
            </p:txBody>
          </p:sp>
          <p:sp>
            <p:nvSpPr>
              <p:cNvPr id="64" name="AutoShape 41"/>
              <p:cNvSpPr>
                <a:spLocks noChangeArrowheads="1"/>
              </p:cNvSpPr>
              <p:nvPr/>
            </p:nvSpPr>
            <p:spPr bwMode="auto">
              <a:xfrm rot="7861389">
                <a:off x="7585318" y="2706201"/>
                <a:ext cx="311117" cy="33263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cs typeface="Arial" panose="020B0604020202020204" pitchFamily="34" charset="0"/>
                </a:endParaRPr>
              </a:p>
            </p:txBody>
          </p:sp>
        </p:grpSp>
      </p:grpSp>
      <p:sp>
        <p:nvSpPr>
          <p:cNvPr id="6" name="Espace réservé du numéro de diapositive 5"/>
          <p:cNvSpPr>
            <a:spLocks noGrp="1"/>
          </p:cNvSpPr>
          <p:nvPr>
            <p:ph type="sldNum" sz="quarter" idx="12"/>
          </p:nvPr>
        </p:nvSpPr>
        <p:spPr/>
        <p:txBody>
          <a:bodyPr/>
          <a:lstStyle/>
          <a:p>
            <a:fld id="{2CE00AA1-E540-4D63-A28F-418A2C4690E4}" type="slidenum">
              <a:rPr lang="fr-FR" smtClean="0"/>
              <a:t>27</a:t>
            </a:fld>
            <a:endParaRPr lang="fr-FR"/>
          </a:p>
        </p:txBody>
      </p:sp>
      <p:sp>
        <p:nvSpPr>
          <p:cNvPr id="6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a:t>
            </a:r>
            <a:r>
              <a:rPr lang="fr-FR" altLang="fr-FR" sz="2000" b="1" dirty="0">
                <a:solidFill>
                  <a:srgbClr val="95C41D"/>
                </a:solidFill>
                <a:cs typeface="Arial" panose="020B0604020202020204" pitchFamily="34" charset="0"/>
              </a:rPr>
              <a:t>ilution - dynamisation</a:t>
            </a:r>
          </a:p>
        </p:txBody>
      </p:sp>
      <p:sp>
        <p:nvSpPr>
          <p:cNvPr id="67"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sp>
        <p:nvSpPr>
          <p:cNvPr id="68" name="Text Box 2112"/>
          <p:cNvSpPr txBox="1">
            <a:spLocks noChangeArrowheads="1"/>
          </p:cNvSpPr>
          <p:nvPr/>
        </p:nvSpPr>
        <p:spPr bwMode="auto">
          <a:xfrm>
            <a:off x="315477" y="1526917"/>
            <a:ext cx="29770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i="1" u="sng" dirty="0">
                <a:solidFill>
                  <a:srgbClr val="000099"/>
                </a:solidFill>
                <a:cs typeface="Arial" panose="020B0604020202020204" pitchFamily="34" charset="0"/>
              </a:rPr>
              <a:t>Exemple : </a:t>
            </a:r>
            <a:r>
              <a:rPr lang="fr-FR" altLang="fr-FR" i="1" u="sng" dirty="0" err="1">
                <a:solidFill>
                  <a:srgbClr val="000099"/>
                </a:solidFill>
                <a:cs typeface="Arial" panose="020B0604020202020204" pitchFamily="34" charset="0"/>
              </a:rPr>
              <a:t>Rhus</a:t>
            </a:r>
            <a:r>
              <a:rPr lang="fr-FR" altLang="fr-FR" i="1" u="sng" dirty="0">
                <a:solidFill>
                  <a:srgbClr val="000099"/>
                </a:solidFill>
                <a:cs typeface="Arial" panose="020B0604020202020204" pitchFamily="34" charset="0"/>
              </a:rPr>
              <a:t> </a:t>
            </a:r>
            <a:r>
              <a:rPr lang="fr-FR" altLang="fr-FR" i="1" u="sng" dirty="0" err="1">
                <a:solidFill>
                  <a:srgbClr val="000099"/>
                </a:solidFill>
                <a:cs typeface="Arial" panose="020B0604020202020204" pitchFamily="34" charset="0"/>
              </a:rPr>
              <a:t>toxicodendron</a:t>
            </a:r>
            <a:endParaRPr lang="fr-FR" altLang="fr-FR" i="1" u="sng" dirty="0">
              <a:solidFill>
                <a:srgbClr val="000099"/>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1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1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01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21" grpId="0"/>
      <p:bldP spid="90122" grpId="0"/>
      <p:bldP spid="90123" grpId="0"/>
      <p:bldP spid="90124" grpId="0"/>
      <p:bldP spid="90125" grpId="0"/>
      <p:bldP spid="50" grpId="0"/>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624446" y="4529045"/>
            <a:ext cx="6553200" cy="203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7" tIns="51433" rIns="102867" bIns="51433">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spcAft>
                <a:spcPct val="30000"/>
              </a:spcAft>
              <a:buClr>
                <a:srgbClr val="62C400"/>
              </a:buClr>
            </a:pPr>
            <a:r>
              <a:rPr lang="fr-FR" altLang="fr-FR" sz="2000" b="1" dirty="0">
                <a:solidFill>
                  <a:srgbClr val="000099"/>
                </a:solidFill>
                <a:cs typeface="Arial" panose="020B0604020202020204" pitchFamily="34" charset="0"/>
              </a:rPr>
              <a:t>Fréquence et durée</a:t>
            </a:r>
            <a:endParaRPr lang="fr-FR" altLang="fr-FR" sz="2200" dirty="0">
              <a:solidFill>
                <a:srgbClr val="000099"/>
              </a:solidFill>
              <a:cs typeface="Arial" panose="020B0604020202020204" pitchFamily="34" charset="0"/>
            </a:endParaRPr>
          </a:p>
          <a:p>
            <a:pPr marL="285750" indent="-285750">
              <a:lnSpc>
                <a:spcPct val="150000"/>
              </a:lnSpc>
              <a:buClr>
                <a:srgbClr val="62C400"/>
              </a:buClr>
              <a:buBlip>
                <a:blip r:embed="rId3"/>
              </a:buBlip>
            </a:pPr>
            <a:r>
              <a:rPr lang="fr-FR" altLang="fr-FR" b="1" dirty="0">
                <a:solidFill>
                  <a:srgbClr val="000099"/>
                </a:solidFill>
                <a:cs typeface="Arial" panose="020B0604020202020204" pitchFamily="34" charset="0"/>
              </a:rPr>
              <a:t>	</a:t>
            </a:r>
            <a:r>
              <a:rPr lang="fr-FR" altLang="fr-FR" dirty="0">
                <a:solidFill>
                  <a:srgbClr val="000099"/>
                </a:solidFill>
                <a:cs typeface="Arial" panose="020B0604020202020204" pitchFamily="34" charset="0"/>
              </a:rPr>
              <a:t>Démarrer le traitement le plus tôt possible</a:t>
            </a:r>
            <a:endParaRPr lang="fr-FR" altLang="fr-FR" b="1" dirty="0">
              <a:solidFill>
                <a:srgbClr val="000099"/>
              </a:solidFill>
              <a:cs typeface="Arial" panose="020B0604020202020204" pitchFamily="34" charset="0"/>
            </a:endParaRPr>
          </a:p>
          <a:p>
            <a:pPr marL="285750" indent="-285750">
              <a:lnSpc>
                <a:spcPct val="150000"/>
              </a:lnSpc>
              <a:spcBef>
                <a:spcPct val="10000"/>
              </a:spcBef>
              <a:buClr>
                <a:srgbClr val="62C400"/>
              </a:buClr>
              <a:buBlip>
                <a:blip r:embed="rId3"/>
              </a:buBlip>
            </a:pPr>
            <a:r>
              <a:rPr lang="fr-FR" altLang="fr-FR" dirty="0">
                <a:solidFill>
                  <a:srgbClr val="000099"/>
                </a:solidFill>
                <a:cs typeface="Arial" panose="020B0604020202020204" pitchFamily="34" charset="0"/>
              </a:rPr>
              <a:t>Répétition des prises en aigu</a:t>
            </a:r>
          </a:p>
          <a:p>
            <a:pPr marL="285750" indent="-285750">
              <a:lnSpc>
                <a:spcPct val="150000"/>
              </a:lnSpc>
              <a:spcBef>
                <a:spcPct val="10000"/>
              </a:spcBef>
              <a:buClr>
                <a:srgbClr val="62C400"/>
              </a:buClr>
              <a:buBlip>
                <a:blip r:embed="rId3"/>
              </a:buBlip>
            </a:pPr>
            <a:r>
              <a:rPr lang="fr-FR" altLang="fr-FR" dirty="0">
                <a:solidFill>
                  <a:srgbClr val="000099"/>
                </a:solidFill>
                <a:cs typeface="Arial" panose="020B0604020202020204" pitchFamily="34" charset="0"/>
              </a:rPr>
              <a:t>Espacer les prises selon amélioration (ESA)</a:t>
            </a:r>
          </a:p>
          <a:p>
            <a:pPr>
              <a:spcBef>
                <a:spcPct val="10000"/>
              </a:spcBef>
              <a:buClr>
                <a:srgbClr val="62C400"/>
              </a:buClr>
            </a:pPr>
            <a:endParaRPr lang="fr-FR" altLang="fr-FR" sz="2200" b="1" dirty="0">
              <a:solidFill>
                <a:srgbClr val="000099"/>
              </a:solidFill>
              <a:cs typeface="Arial" panose="020B0604020202020204" pitchFamily="34" charset="0"/>
            </a:endParaRPr>
          </a:p>
        </p:txBody>
      </p:sp>
      <p:sp>
        <p:nvSpPr>
          <p:cNvPr id="92163" name="Text Box 3"/>
          <p:cNvSpPr txBox="1">
            <a:spLocks noChangeArrowheads="1"/>
          </p:cNvSpPr>
          <p:nvPr/>
        </p:nvSpPr>
        <p:spPr bwMode="auto">
          <a:xfrm>
            <a:off x="1624446" y="1921889"/>
            <a:ext cx="9699336" cy="244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867" tIns="51433" rIns="102867" bIns="51433">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spcAft>
                <a:spcPct val="30000"/>
              </a:spcAft>
              <a:buClr>
                <a:srgbClr val="62C400"/>
              </a:buClr>
            </a:pPr>
            <a:r>
              <a:rPr lang="fr-FR" altLang="fr-FR" sz="2000" b="1" dirty="0">
                <a:solidFill>
                  <a:srgbClr val="000099"/>
                </a:solidFill>
                <a:cs typeface="Arial" panose="020B0604020202020204" pitchFamily="34" charset="0"/>
              </a:rPr>
              <a:t>Prise</a:t>
            </a:r>
            <a:endParaRPr lang="fr-FR" altLang="fr-FR" sz="2000" dirty="0">
              <a:solidFill>
                <a:srgbClr val="000099"/>
              </a:solidFill>
              <a:cs typeface="Arial" panose="020B0604020202020204" pitchFamily="34" charset="0"/>
            </a:endParaRPr>
          </a:p>
          <a:p>
            <a:pPr marL="285750" indent="-285750">
              <a:lnSpc>
                <a:spcPct val="150000"/>
              </a:lnSpc>
              <a:buClr>
                <a:srgbClr val="62C400"/>
              </a:buClr>
              <a:buBlip>
                <a:blip r:embed="rId3"/>
              </a:buBlip>
            </a:pPr>
            <a:r>
              <a:rPr lang="fr-FR" altLang="fr-FR" b="1" dirty="0">
                <a:solidFill>
                  <a:srgbClr val="000099"/>
                </a:solidFill>
                <a:cs typeface="Arial" panose="020B0604020202020204" pitchFamily="34" charset="0"/>
              </a:rPr>
              <a:t>	INDÉPENDANTE DU POIDS ET DE L’AGE</a:t>
            </a:r>
          </a:p>
          <a:p>
            <a:pPr marL="285750" indent="-285750">
              <a:lnSpc>
                <a:spcPct val="150000"/>
              </a:lnSpc>
              <a:spcBef>
                <a:spcPct val="10000"/>
              </a:spcBef>
              <a:buClr>
                <a:srgbClr val="62C400"/>
              </a:buClr>
              <a:buBlip>
                <a:blip r:embed="rId3"/>
              </a:buBlip>
            </a:pPr>
            <a:r>
              <a:rPr lang="fr-FR" altLang="fr-FR" b="1" dirty="0">
                <a:solidFill>
                  <a:srgbClr val="000099"/>
                </a:solidFill>
                <a:cs typeface="Arial" panose="020B0604020202020204" pitchFamily="34" charset="0"/>
              </a:rPr>
              <a:t> </a:t>
            </a:r>
            <a:r>
              <a:rPr lang="fr-FR" altLang="fr-FR" dirty="0">
                <a:solidFill>
                  <a:srgbClr val="000099"/>
                </a:solidFill>
                <a:cs typeface="Arial" panose="020B0604020202020204" pitchFamily="34" charset="0"/>
              </a:rPr>
              <a:t>Voie orale, en dehors des repas</a:t>
            </a:r>
          </a:p>
          <a:p>
            <a:pPr marL="285750" indent="-285750">
              <a:lnSpc>
                <a:spcPct val="150000"/>
              </a:lnSpc>
              <a:spcBef>
                <a:spcPct val="10000"/>
              </a:spcBef>
              <a:buClr>
                <a:srgbClr val="62C400"/>
              </a:buClr>
              <a:buBlip>
                <a:blip r:embed="rId3"/>
              </a:buBlip>
            </a:pPr>
            <a:r>
              <a:rPr lang="fr-FR" altLang="fr-FR" dirty="0">
                <a:solidFill>
                  <a:srgbClr val="000099"/>
                </a:solidFill>
                <a:cs typeface="Arial" panose="020B0604020202020204" pitchFamily="34" charset="0"/>
              </a:rPr>
              <a:t> Les </a:t>
            </a:r>
            <a:r>
              <a:rPr lang="fr-FR" altLang="fr-FR" b="1" dirty="0">
                <a:solidFill>
                  <a:srgbClr val="62C400"/>
                </a:solidFill>
                <a:cs typeface="Arial" panose="020B0604020202020204" pitchFamily="34" charset="0"/>
              </a:rPr>
              <a:t>granules</a:t>
            </a:r>
            <a:r>
              <a:rPr lang="fr-FR" altLang="fr-FR" dirty="0">
                <a:solidFill>
                  <a:srgbClr val="62C400"/>
                </a:solidFill>
                <a:cs typeface="Arial" panose="020B0604020202020204" pitchFamily="34" charset="0"/>
              </a:rPr>
              <a:t> </a:t>
            </a:r>
            <a:r>
              <a:rPr lang="fr-FR" altLang="fr-FR" dirty="0">
                <a:solidFill>
                  <a:srgbClr val="000099"/>
                </a:solidFill>
                <a:cs typeface="Arial" panose="020B0604020202020204" pitchFamily="34" charset="0"/>
              </a:rPr>
              <a:t>: 5 granules à laisser fondre dans la bouche</a:t>
            </a:r>
          </a:p>
          <a:p>
            <a:pPr marL="285750" indent="-285750">
              <a:lnSpc>
                <a:spcPct val="150000"/>
              </a:lnSpc>
              <a:spcBef>
                <a:spcPct val="10000"/>
              </a:spcBef>
              <a:buClr>
                <a:srgbClr val="62C400"/>
              </a:buClr>
              <a:buBlip>
                <a:blip r:embed="rId3"/>
              </a:buBlip>
            </a:pPr>
            <a:r>
              <a:rPr lang="fr-FR" altLang="fr-FR" dirty="0">
                <a:solidFill>
                  <a:srgbClr val="000099"/>
                </a:solidFill>
                <a:cs typeface="Arial" panose="020B0604020202020204" pitchFamily="34" charset="0"/>
              </a:rPr>
              <a:t> Les </a:t>
            </a:r>
            <a:r>
              <a:rPr lang="fr-FR" altLang="fr-FR" b="1" dirty="0">
                <a:solidFill>
                  <a:srgbClr val="62C400"/>
                </a:solidFill>
                <a:cs typeface="Arial" panose="020B0604020202020204" pitchFamily="34" charset="0"/>
              </a:rPr>
              <a:t>globules</a:t>
            </a:r>
            <a:r>
              <a:rPr lang="fr-FR" altLang="fr-FR" dirty="0">
                <a:solidFill>
                  <a:srgbClr val="000099"/>
                </a:solidFill>
                <a:cs typeface="Arial" panose="020B0604020202020204" pitchFamily="34" charset="0"/>
              </a:rPr>
              <a:t> : laisser fondre la totalité du contenu dans la bouche</a:t>
            </a:r>
          </a:p>
          <a:p>
            <a:pPr marL="285750" indent="-285750">
              <a:lnSpc>
                <a:spcPct val="150000"/>
              </a:lnSpc>
              <a:spcBef>
                <a:spcPct val="10000"/>
              </a:spcBef>
              <a:buClr>
                <a:srgbClr val="62C400"/>
              </a:buClr>
              <a:buBlip>
                <a:blip r:embed="rId3"/>
              </a:buBlip>
            </a:pPr>
            <a:r>
              <a:rPr lang="fr-FR" altLang="fr-FR" dirty="0">
                <a:solidFill>
                  <a:srgbClr val="000099"/>
                </a:solidFill>
                <a:cs typeface="Arial" panose="020B0604020202020204" pitchFamily="34" charset="0"/>
              </a:rPr>
              <a:t> Usage pédiatrique : dissoudre dans un peu d’eau et à administrer de préférence avant les repas</a:t>
            </a:r>
          </a:p>
        </p:txBody>
      </p:sp>
      <p:sp>
        <p:nvSpPr>
          <p:cNvPr id="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
            </a:r>
            <a:r>
              <a:rPr lang="fr-FR" altLang="fr-FR" sz="2000" b="1" dirty="0">
                <a:solidFill>
                  <a:srgbClr val="95C41D"/>
                </a:solidFill>
                <a:cs typeface="Arial" panose="020B0604020202020204" pitchFamily="34" charset="0"/>
              </a:rPr>
              <a:t>osologie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28</a:t>
            </a:fld>
            <a:endParaRPr lang="fr-FR"/>
          </a:p>
        </p:txBody>
      </p:sp>
      <p:sp>
        <p:nvSpPr>
          <p:cNvPr id="8"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2.1. Principes de prescription</a:t>
            </a:r>
          </a:p>
        </p:txBody>
      </p:sp>
      <p:pic>
        <p:nvPicPr>
          <p:cNvPr id="7" name="Image 6">
            <a:extLst>
              <a:ext uri="{FF2B5EF4-FFF2-40B4-BE49-F238E27FC236}">
                <a16:creationId xmlns:a16="http://schemas.microsoft.com/office/drawing/2014/main" id="{ADAAE808-02D9-443C-8961-ECED80C0C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178" y="449832"/>
            <a:ext cx="1565450" cy="128011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38" name="Text Box 28"/>
          <p:cNvSpPr txBox="1">
            <a:spLocks noChangeArrowheads="1"/>
          </p:cNvSpPr>
          <p:nvPr/>
        </p:nvSpPr>
        <p:spPr bwMode="auto">
          <a:xfrm>
            <a:off x="4368128" y="4989227"/>
            <a:ext cx="1728787" cy="30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Type sensible</a:t>
            </a:r>
          </a:p>
        </p:txBody>
      </p:sp>
      <p:sp>
        <p:nvSpPr>
          <p:cNvPr id="94239" name="Text Box 29"/>
          <p:cNvSpPr txBox="1">
            <a:spLocks noChangeArrowheads="1"/>
          </p:cNvSpPr>
          <p:nvPr/>
        </p:nvSpPr>
        <p:spPr bwMode="auto">
          <a:xfrm>
            <a:off x="6141684" y="5001630"/>
            <a:ext cx="1728787" cy="52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Mode Réactionnel Chronique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29</a:t>
            </a:fld>
            <a:endParaRPr lang="fr-FR"/>
          </a:p>
        </p:txBody>
      </p:sp>
      <p:sp>
        <p:nvSpPr>
          <p:cNvPr id="5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2.2. Méthodologie</a:t>
            </a:r>
          </a:p>
        </p:txBody>
      </p:sp>
      <p:grpSp>
        <p:nvGrpSpPr>
          <p:cNvPr id="66" name="Groupe 65"/>
          <p:cNvGrpSpPr>
            <a:grpSpLocks/>
          </p:cNvGrpSpPr>
          <p:nvPr/>
        </p:nvGrpSpPr>
        <p:grpSpPr bwMode="auto">
          <a:xfrm>
            <a:off x="3421489" y="4787900"/>
            <a:ext cx="4895851" cy="1630363"/>
            <a:chOff x="1979613" y="5150607"/>
            <a:chExt cx="4895850" cy="1630177"/>
          </a:xfrm>
        </p:grpSpPr>
        <p:grpSp>
          <p:nvGrpSpPr>
            <p:cNvPr id="67" name="Group 23"/>
            <p:cNvGrpSpPr>
              <a:grpSpLocks/>
            </p:cNvGrpSpPr>
            <p:nvPr/>
          </p:nvGrpSpPr>
          <p:grpSpPr bwMode="auto">
            <a:xfrm>
              <a:off x="2537329" y="5150607"/>
              <a:ext cx="3942222" cy="1166340"/>
              <a:chOff x="1509" y="3123"/>
              <a:chExt cx="2455" cy="486"/>
            </a:xfrm>
          </p:grpSpPr>
          <p:sp>
            <p:nvSpPr>
              <p:cNvPr id="76"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sp>
            <p:nvSpPr>
              <p:cNvPr id="77"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70"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Type sensible</a:t>
              </a:r>
            </a:p>
          </p:txBody>
        </p:sp>
        <p:sp>
          <p:nvSpPr>
            <p:cNvPr id="71"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Mode Réactionnel Chronique</a:t>
              </a:r>
            </a:p>
          </p:txBody>
        </p:sp>
        <p:sp>
          <p:nvSpPr>
            <p:cNvPr id="72"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dirty="0">
                  <a:solidFill>
                    <a:srgbClr val="3333CC"/>
                  </a:solidFill>
                  <a:effectLst>
                    <a:outerShdw blurRad="38100" dist="38100" dir="2700000" algn="tl">
                      <a:srgbClr val="C0C0C0"/>
                    </a:outerShdw>
                  </a:effectLst>
                </a:rPr>
                <a:t>15 – 30 CH</a:t>
              </a:r>
            </a:p>
          </p:txBody>
        </p:sp>
        <p:sp>
          <p:nvSpPr>
            <p:cNvPr id="73"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a:solidFill>
                    <a:srgbClr val="3333CC"/>
                  </a:solidFill>
                  <a:effectLst>
                    <a:outerShdw blurRad="38100" dist="38100" dir="2700000" algn="tl">
                      <a:srgbClr val="C0C0C0"/>
                    </a:outerShdw>
                  </a:effectLst>
                </a:rPr>
                <a:t>15 – 30 CH</a:t>
              </a:r>
            </a:p>
          </p:txBody>
        </p:sp>
        <p:sp>
          <p:nvSpPr>
            <p:cNvPr id="74"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dirty="0">
                  <a:solidFill>
                    <a:srgbClr val="4040B3"/>
                  </a:solidFill>
                  <a:ea typeface="ＭＳ Ｐゴシック" panose="020B0600070205080204" pitchFamily="34" charset="-128"/>
                </a:rPr>
                <a:t>5 gr/j puis 1 dose/semaine</a:t>
              </a:r>
            </a:p>
          </p:txBody>
        </p:sp>
        <p:sp>
          <p:nvSpPr>
            <p:cNvPr id="75"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1 dose/semaine</a:t>
              </a:r>
            </a:p>
          </p:txBody>
        </p:sp>
      </p:grpSp>
      <p:grpSp>
        <p:nvGrpSpPr>
          <p:cNvPr id="92" name="Groupe 91"/>
          <p:cNvGrpSpPr/>
          <p:nvPr/>
        </p:nvGrpSpPr>
        <p:grpSpPr>
          <a:xfrm>
            <a:off x="3979863" y="1978025"/>
            <a:ext cx="5117761" cy="2820988"/>
            <a:chOff x="3979863" y="1978025"/>
            <a:chExt cx="5117761" cy="2820988"/>
          </a:xfrm>
        </p:grpSpPr>
        <p:grpSp>
          <p:nvGrpSpPr>
            <p:cNvPr id="93" name="Groupe 92"/>
            <p:cNvGrpSpPr/>
            <p:nvPr/>
          </p:nvGrpSpPr>
          <p:grpSpPr>
            <a:xfrm>
              <a:off x="3979863" y="1978025"/>
              <a:ext cx="3941762" cy="2820988"/>
              <a:chOff x="3979863" y="1978025"/>
              <a:chExt cx="3941762" cy="2820988"/>
            </a:xfrm>
          </p:grpSpPr>
          <p:sp>
            <p:nvSpPr>
              <p:cNvPr id="95" name="Rectangle 94"/>
              <p:cNvSpPr/>
              <p:nvPr/>
            </p:nvSpPr>
            <p:spPr>
              <a:xfrm>
                <a:off x="3992582" y="3445815"/>
                <a:ext cx="2014062" cy="1351686"/>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6" name="Groupe 95"/>
              <p:cNvGrpSpPr/>
              <p:nvPr/>
            </p:nvGrpSpPr>
            <p:grpSpPr>
              <a:xfrm>
                <a:off x="3979863" y="1978025"/>
                <a:ext cx="3941762" cy="2820988"/>
                <a:chOff x="3979863" y="1978025"/>
                <a:chExt cx="3941762" cy="2820988"/>
              </a:xfrm>
            </p:grpSpPr>
            <p:sp>
              <p:nvSpPr>
                <p:cNvPr id="97" name="Rectangle 96"/>
                <p:cNvSpPr/>
                <p:nvPr/>
              </p:nvSpPr>
              <p:spPr>
                <a:xfrm>
                  <a:off x="5993944" y="1993899"/>
                  <a:ext cx="1915609" cy="2803601"/>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9" name="Groupe 9"/>
                <p:cNvGrpSpPr>
                  <a:grpSpLocks/>
                </p:cNvGrpSpPr>
                <p:nvPr/>
              </p:nvGrpSpPr>
              <p:grpSpPr bwMode="auto">
                <a:xfrm>
                  <a:off x="3979863" y="1978025"/>
                  <a:ext cx="3941762" cy="2820988"/>
                  <a:chOff x="2748195" y="2224318"/>
                  <a:chExt cx="3411540" cy="2670656"/>
                </a:xfrm>
              </p:grpSpPr>
              <p:sp>
                <p:nvSpPr>
                  <p:cNvPr id="101"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02" name="Groupe 3"/>
                  <p:cNvGrpSpPr>
                    <a:grpSpLocks/>
                  </p:cNvGrpSpPr>
                  <p:nvPr/>
                </p:nvGrpSpPr>
                <p:grpSpPr bwMode="auto">
                  <a:xfrm>
                    <a:off x="2748195" y="2224318"/>
                    <a:ext cx="3411344" cy="2670656"/>
                    <a:chOff x="2748195" y="2224318"/>
                    <a:chExt cx="3411344" cy="2670656"/>
                  </a:xfrm>
                </p:grpSpPr>
                <p:sp>
                  <p:nvSpPr>
                    <p:cNvPr id="103"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04" name="Group 5"/>
                    <p:cNvGrpSpPr>
                      <a:grpSpLocks/>
                    </p:cNvGrpSpPr>
                    <p:nvPr/>
                  </p:nvGrpSpPr>
                  <p:grpSpPr bwMode="auto">
                    <a:xfrm>
                      <a:off x="2748195" y="2224318"/>
                      <a:ext cx="3411344" cy="2670656"/>
                      <a:chOff x="1746" y="1246"/>
                      <a:chExt cx="2366" cy="1867"/>
                    </a:xfrm>
                  </p:grpSpPr>
                  <p:sp>
                    <p:nvSpPr>
                      <p:cNvPr id="105"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06" name="Group 7"/>
                      <p:cNvGrpSpPr>
                        <a:grpSpLocks/>
                      </p:cNvGrpSpPr>
                      <p:nvPr/>
                    </p:nvGrpSpPr>
                    <p:grpSpPr bwMode="auto">
                      <a:xfrm>
                        <a:off x="1758" y="1246"/>
                        <a:ext cx="2174" cy="1845"/>
                        <a:chOff x="1758" y="1246"/>
                        <a:chExt cx="2174" cy="1845"/>
                      </a:xfrm>
                    </p:grpSpPr>
                    <p:sp>
                      <p:nvSpPr>
                        <p:cNvPr id="107"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Aspect</a:t>
                          </a:r>
                        </a:p>
                        <a:p>
                          <a:pPr fontAlgn="base">
                            <a:spcBef>
                              <a:spcPct val="0"/>
                            </a:spcBef>
                            <a:spcAft>
                              <a:spcPct val="0"/>
                            </a:spcAft>
                          </a:pPr>
                          <a:r>
                            <a:rPr lang="fr-FR" altLang="fr-FR" sz="1400" b="1" dirty="0">
                              <a:solidFill>
                                <a:srgbClr val="000000"/>
                              </a:solidFill>
                              <a:ea typeface="ＭＳ Ｐゴシック" panose="020B0600070205080204" pitchFamily="34" charset="-128"/>
                            </a:rPr>
                            <a:t>Stade</a:t>
                          </a:r>
                        </a:p>
                        <a:p>
                          <a:pPr fontAlgn="base">
                            <a:spcBef>
                              <a:spcPct val="0"/>
                            </a:spcBef>
                            <a:spcAft>
                              <a:spcPct val="0"/>
                            </a:spcAft>
                          </a:pPr>
                          <a:r>
                            <a:rPr lang="fr-FR" altLang="fr-FR" sz="1400" b="1" dirty="0">
                              <a:solidFill>
                                <a:srgbClr val="000000"/>
                              </a:solidFill>
                              <a:ea typeface="ＭＳ Ｐゴシック" panose="020B0600070205080204" pitchFamily="34" charset="-128"/>
                            </a:rPr>
                            <a:t>Localisation</a:t>
                          </a:r>
                        </a:p>
                      </p:txBody>
                    </p:sp>
                    <p:sp>
                      <p:nvSpPr>
                        <p:cNvPr id="108"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a:t>
                          </a:r>
                        </a:p>
                      </p:txBody>
                    </p:sp>
                    <p:sp>
                      <p:nvSpPr>
                        <p:cNvPr id="109"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II</a:t>
                          </a:r>
                        </a:p>
                      </p:txBody>
                    </p:sp>
                    <p:sp>
                      <p:nvSpPr>
                        <p:cNvPr id="110"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III</a:t>
                          </a:r>
                        </a:p>
                      </p:txBody>
                    </p:sp>
                    <p:sp>
                      <p:nvSpPr>
                        <p:cNvPr id="111"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IV</a:t>
                          </a:r>
                        </a:p>
                      </p:txBody>
                    </p:sp>
                    <p:sp>
                      <p:nvSpPr>
                        <p:cNvPr id="112"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chemeClr val="bg1"/>
                              </a:solidFill>
                              <a:ea typeface="ＭＳ Ｐゴシック" panose="020B0600070205080204" pitchFamily="34" charset="-128"/>
                            </a:rPr>
                            <a:t>Signes concomitants</a:t>
                          </a:r>
                        </a:p>
                      </p:txBody>
                    </p:sp>
                    <p:sp>
                      <p:nvSpPr>
                        <p:cNvPr id="113"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chemeClr val="bg1"/>
                              </a:solidFill>
                              <a:ea typeface="ＭＳ Ｐゴシック" panose="020B0600070205080204" pitchFamily="34" charset="-128"/>
                            </a:rPr>
                            <a:t>Modalités</a:t>
                          </a:r>
                        </a:p>
                      </p:txBody>
                    </p:sp>
                    <p:sp>
                      <p:nvSpPr>
                        <p:cNvPr id="114"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Sensations</a:t>
                          </a:r>
                        </a:p>
                      </p:txBody>
                    </p:sp>
                  </p:grpSp>
                </p:grpSp>
              </p:grpSp>
            </p:grpSp>
          </p:grpSp>
        </p:grpSp>
        <p:sp>
          <p:nvSpPr>
            <p:cNvPr id="94" name="ZoneTexte 93"/>
            <p:cNvSpPr txBox="1"/>
            <p:nvPr/>
          </p:nvSpPr>
          <p:spPr>
            <a:xfrm>
              <a:off x="8482071" y="2183827"/>
              <a:ext cx="615553" cy="2400873"/>
            </a:xfrm>
            <a:prstGeom prst="rect">
              <a:avLst/>
            </a:prstGeom>
            <a:solidFill>
              <a:srgbClr val="95C41D"/>
            </a:solidFill>
            <a:ln>
              <a:noFill/>
            </a:ln>
          </p:spPr>
          <p:txBody>
            <a:bodyPr vert="vert" wrap="square" rtlCol="0">
              <a:spAutoFit/>
            </a:bodyPr>
            <a:lstStyle/>
            <a:p>
              <a:pPr algn="ctr"/>
              <a:r>
                <a:rPr lang="fr-FR" sz="2800" b="1" dirty="0">
                  <a:solidFill>
                    <a:schemeClr val="bg1"/>
                  </a:solidFill>
                </a:rPr>
                <a:t>R</a:t>
              </a:r>
              <a:r>
                <a:rPr lang="fr-FR" b="1" dirty="0">
                  <a:solidFill>
                    <a:schemeClr val="bg1"/>
                  </a:solidFill>
                </a:rPr>
                <a:t> </a:t>
              </a:r>
              <a:r>
                <a:rPr lang="fr-FR" sz="2800" b="1" dirty="0">
                  <a:solidFill>
                    <a:schemeClr val="bg1"/>
                  </a:solidFill>
                </a:rPr>
                <a:t>I M</a:t>
              </a:r>
              <a:endParaRPr lang="fr-FR" dirty="0">
                <a:solidFill>
                  <a:schemeClr val="bg1"/>
                </a:solidFill>
              </a:endParaRPr>
            </a:p>
          </p:txBody>
        </p:sp>
      </p:grpSp>
      <p:grpSp>
        <p:nvGrpSpPr>
          <p:cNvPr id="3" name="Groupe 2"/>
          <p:cNvGrpSpPr/>
          <p:nvPr/>
        </p:nvGrpSpPr>
        <p:grpSpPr>
          <a:xfrm>
            <a:off x="3967163" y="1184903"/>
            <a:ext cx="5683250" cy="816754"/>
            <a:chOff x="3967163" y="1184903"/>
            <a:chExt cx="5683250" cy="816754"/>
          </a:xfrm>
        </p:grpSpPr>
        <p:grpSp>
          <p:nvGrpSpPr>
            <p:cNvPr id="81" name="Group 37"/>
            <p:cNvGrpSpPr>
              <a:grpSpLocks/>
            </p:cNvGrpSpPr>
            <p:nvPr/>
          </p:nvGrpSpPr>
          <p:grpSpPr bwMode="auto">
            <a:xfrm>
              <a:off x="3967163" y="1184903"/>
              <a:ext cx="3942390" cy="808995"/>
              <a:chOff x="1700" y="967"/>
              <a:chExt cx="2343" cy="537"/>
            </a:xfrm>
          </p:grpSpPr>
          <p:grpSp>
            <p:nvGrpSpPr>
              <p:cNvPr id="83" name="Group 38"/>
              <p:cNvGrpSpPr>
                <a:grpSpLocks/>
              </p:cNvGrpSpPr>
              <p:nvPr/>
            </p:nvGrpSpPr>
            <p:grpSpPr bwMode="auto">
              <a:xfrm>
                <a:off x="1707" y="967"/>
                <a:ext cx="2336" cy="537"/>
                <a:chOff x="1707" y="1058"/>
                <a:chExt cx="2336" cy="537"/>
              </a:xfrm>
            </p:grpSpPr>
            <p:sp>
              <p:nvSpPr>
                <p:cNvPr id="85"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86"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84"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82" name="Text Box 42"/>
            <p:cNvSpPr txBox="1">
              <a:spLocks noChangeArrowheads="1"/>
            </p:cNvSpPr>
            <p:nvPr/>
          </p:nvSpPr>
          <p:spPr bwMode="auto">
            <a:xfrm>
              <a:off x="5531718" y="1377861"/>
              <a:ext cx="1178103" cy="30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Etiologie</a:t>
              </a:r>
            </a:p>
          </p:txBody>
        </p:sp>
        <p:sp>
          <p:nvSpPr>
            <p:cNvPr id="126" name="Rectangle 22"/>
            <p:cNvSpPr>
              <a:spLocks noChangeArrowheads="1"/>
            </p:cNvSpPr>
            <p:nvPr/>
          </p:nvSpPr>
          <p:spPr bwMode="auto">
            <a:xfrm>
              <a:off x="7315222" y="1557338"/>
              <a:ext cx="2335191" cy="25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5 gr/j puis 1 dose/semaine</a:t>
              </a:r>
            </a:p>
          </p:txBody>
        </p:sp>
        <p:sp>
          <p:nvSpPr>
            <p:cNvPr id="127" name="Text Box 51"/>
            <p:cNvSpPr txBox="1">
              <a:spLocks noChangeArrowheads="1"/>
            </p:cNvSpPr>
            <p:nvPr/>
          </p:nvSpPr>
          <p:spPr bwMode="auto">
            <a:xfrm>
              <a:off x="5558837" y="1724658"/>
              <a:ext cx="1333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FR" altLang="fr-FR" sz="1200" b="1" i="0" u="none" strike="noStrike" kern="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34" charset="-128"/>
                </a:rPr>
                <a:t>15 – 30 CH</a:t>
              </a:r>
            </a:p>
          </p:txBody>
        </p:sp>
      </p:grpSp>
      <p:grpSp>
        <p:nvGrpSpPr>
          <p:cNvPr id="4" name="Groupe 3"/>
          <p:cNvGrpSpPr/>
          <p:nvPr/>
        </p:nvGrpSpPr>
        <p:grpSpPr>
          <a:xfrm>
            <a:off x="1735138" y="2736497"/>
            <a:ext cx="4560016" cy="1000478"/>
            <a:chOff x="1735138" y="2736497"/>
            <a:chExt cx="4560016" cy="1000478"/>
          </a:xfrm>
        </p:grpSpPr>
        <p:sp>
          <p:nvSpPr>
            <p:cNvPr id="123" name="Rectangle 22"/>
            <p:cNvSpPr>
              <a:spLocks noChangeArrowheads="1"/>
            </p:cNvSpPr>
            <p:nvPr/>
          </p:nvSpPr>
          <p:spPr bwMode="auto">
            <a:xfrm>
              <a:off x="5192713" y="3178175"/>
              <a:ext cx="506412" cy="193675"/>
            </a:xfrm>
            <a:prstGeom prst="rect">
              <a:avLst/>
            </a:prstGeom>
            <a:noFill/>
            <a:ln w="9525">
              <a:noFill/>
              <a:miter lim="800000"/>
              <a:headEnd/>
              <a:tailEnd/>
            </a:ln>
          </p:spPr>
          <p:txBody>
            <a:bodyPr wrap="none"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ＭＳ Ｐゴシック" charset="-128"/>
                </a:rPr>
                <a:t>5 CH</a:t>
              </a:r>
            </a:p>
          </p:txBody>
        </p:sp>
        <p:sp>
          <p:nvSpPr>
            <p:cNvPr id="124" name="Rectangle 22"/>
            <p:cNvSpPr>
              <a:spLocks noChangeArrowheads="1"/>
            </p:cNvSpPr>
            <p:nvPr/>
          </p:nvSpPr>
          <p:spPr bwMode="auto">
            <a:xfrm>
              <a:off x="5146675" y="3498850"/>
              <a:ext cx="504825" cy="195263"/>
            </a:xfrm>
            <a:prstGeom prst="rect">
              <a:avLst/>
            </a:prstGeom>
            <a:noFill/>
            <a:ln w="9525">
              <a:noFill/>
              <a:miter lim="800000"/>
              <a:headEnd/>
              <a:tailEnd/>
            </a:ln>
          </p:spPr>
          <p:txBody>
            <a:bodyPr wrap="none"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ＭＳ Ｐゴシック" charset="-128"/>
                </a:rPr>
                <a:t>30 CH</a:t>
              </a:r>
            </a:p>
          </p:txBody>
        </p:sp>
        <p:sp>
          <p:nvSpPr>
            <p:cNvPr id="125" name="Rectangle 22"/>
            <p:cNvSpPr>
              <a:spLocks noChangeArrowheads="1"/>
            </p:cNvSpPr>
            <p:nvPr/>
          </p:nvSpPr>
          <p:spPr bwMode="auto">
            <a:xfrm>
              <a:off x="1735138" y="2736497"/>
              <a:ext cx="1992294" cy="70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5 gr à répéter</a:t>
              </a:r>
              <a:r>
                <a:rPr kumimoji="0" lang="en-US"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sym typeface="Symbol" panose="05050102010706020507" pitchFamily="18" charset="2"/>
                </a:rPr>
                <a:t> - ESA</a:t>
              </a: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 </a:t>
              </a:r>
            </a:p>
          </p:txBody>
        </p:sp>
        <p:sp>
          <p:nvSpPr>
            <p:cNvPr id="128" name="AutoShape 41"/>
            <p:cNvSpPr>
              <a:spLocks noChangeArrowheads="1"/>
            </p:cNvSpPr>
            <p:nvPr/>
          </p:nvSpPr>
          <p:spPr bwMode="auto">
            <a:xfrm rot="7861389">
              <a:off x="5705663" y="3147484"/>
              <a:ext cx="605862" cy="5731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2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Outil de synthèse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normAutofit/>
          </a:bodyPr>
          <a:lstStyle/>
          <a:p>
            <a:r>
              <a:rPr lang="fr-FR" altLang="fr-FR" sz="3200" b="1" dirty="0"/>
              <a:t>Offre de formations CDFH</a:t>
            </a:r>
          </a:p>
        </p:txBody>
      </p:sp>
      <p:pic>
        <p:nvPicPr>
          <p:cNvPr id="4" name="Image 3" descr="Une image contenant texte&#10;&#10;Description générée automatiquement">
            <a:extLst>
              <a:ext uri="{FF2B5EF4-FFF2-40B4-BE49-F238E27FC236}">
                <a16:creationId xmlns:a16="http://schemas.microsoft.com/office/drawing/2014/main" id="{F3773B17-EB10-4162-B5B9-61DD5D0BD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198" y="1950172"/>
            <a:ext cx="8349604" cy="388237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679863" y="2211646"/>
            <a:ext cx="68961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342900" indent="-342900">
              <a:lnSpc>
                <a:spcPct val="110000"/>
              </a:lnSpc>
              <a:buClr>
                <a:srgbClr val="62C400"/>
              </a:buClr>
              <a:buBlip>
                <a:blip r:embed="rId3"/>
              </a:buBlip>
            </a:pPr>
            <a:r>
              <a:rPr lang="fr-FR" altLang="fr-FR" sz="2000" dirty="0">
                <a:solidFill>
                  <a:srgbClr val="000099"/>
                </a:solidFill>
                <a:cs typeface="Arial" panose="020B0604020202020204" pitchFamily="34" charset="0"/>
              </a:rPr>
              <a:t>Lésion </a:t>
            </a:r>
            <a:r>
              <a:rPr lang="fr-FR" altLang="fr-FR" sz="2000" b="1" dirty="0">
                <a:solidFill>
                  <a:srgbClr val="000099"/>
                </a:solidFill>
                <a:cs typeface="Arial" panose="020B0604020202020204" pitchFamily="34" charset="0"/>
              </a:rPr>
              <a:t>réversible</a:t>
            </a:r>
            <a:r>
              <a:rPr lang="fr-FR" altLang="fr-FR" sz="2000" dirty="0">
                <a:solidFill>
                  <a:srgbClr val="000099"/>
                </a:solidFill>
                <a:cs typeface="Arial" panose="020B0604020202020204" pitchFamily="34" charset="0"/>
              </a:rPr>
              <a:t> ou syndrome fonctionnel</a:t>
            </a:r>
          </a:p>
          <a:p>
            <a:pPr>
              <a:lnSpc>
                <a:spcPct val="110000"/>
              </a:lnSpc>
              <a:buClr>
                <a:srgbClr val="62C400"/>
              </a:buClr>
              <a:buFont typeface="Symbol" panose="05050102010706020507" pitchFamily="18" charset="2"/>
              <a:buChar char="·"/>
            </a:pPr>
            <a:endParaRPr lang="fr-FR" altLang="fr-FR" sz="1200" dirty="0">
              <a:solidFill>
                <a:srgbClr val="000099"/>
              </a:solidFill>
              <a:cs typeface="Arial" panose="020B0604020202020204" pitchFamily="34" charset="0"/>
            </a:endParaRPr>
          </a:p>
          <a:p>
            <a:pPr marL="342900" indent="-342900">
              <a:lnSpc>
                <a:spcPct val="110000"/>
              </a:lnSpc>
              <a:spcBef>
                <a:spcPct val="60000"/>
              </a:spcBef>
              <a:buClr>
                <a:srgbClr val="62C400"/>
              </a:buClr>
              <a:buBlip>
                <a:blip r:embed="rId3"/>
              </a:buBlip>
            </a:pPr>
            <a:r>
              <a:rPr lang="fr-FR" altLang="fr-FR" sz="2000" b="1" dirty="0">
                <a:solidFill>
                  <a:srgbClr val="000099"/>
                </a:solidFill>
                <a:cs typeface="Arial" panose="020B0604020202020204" pitchFamily="34" charset="0"/>
              </a:rPr>
              <a:t>Possibilité de réaction de l’organisme</a:t>
            </a:r>
            <a:endParaRPr lang="fr-FR" altLang="fr-FR" sz="2000" dirty="0">
              <a:solidFill>
                <a:srgbClr val="000099"/>
              </a:solidFill>
              <a:cs typeface="Arial" panose="020B0604020202020204" pitchFamily="34" charset="0"/>
            </a:endParaRPr>
          </a:p>
          <a:p>
            <a:pPr>
              <a:lnSpc>
                <a:spcPct val="110000"/>
              </a:lnSpc>
              <a:buClr>
                <a:srgbClr val="62C400"/>
              </a:buClr>
              <a:buFont typeface="Symbol" panose="05050102010706020507" pitchFamily="18" charset="2"/>
              <a:buChar char="·"/>
            </a:pPr>
            <a:endParaRPr lang="fr-FR" altLang="fr-FR" sz="1200" dirty="0">
              <a:solidFill>
                <a:srgbClr val="000099"/>
              </a:solidFill>
              <a:cs typeface="Arial" panose="020B0604020202020204" pitchFamily="34" charset="0"/>
            </a:endParaRPr>
          </a:p>
          <a:p>
            <a:pPr marL="342900" indent="-342900">
              <a:lnSpc>
                <a:spcPct val="110000"/>
              </a:lnSpc>
              <a:spcBef>
                <a:spcPct val="60000"/>
              </a:spcBef>
              <a:buClr>
                <a:srgbClr val="62C400"/>
              </a:buClr>
              <a:buBlip>
                <a:blip r:embed="rId3"/>
              </a:buBlip>
            </a:pPr>
            <a:r>
              <a:rPr lang="fr-FR" altLang="fr-FR" sz="2000" b="1" dirty="0">
                <a:solidFill>
                  <a:srgbClr val="000099"/>
                </a:solidFill>
                <a:cs typeface="Arial" panose="020B0604020202020204" pitchFamily="34" charset="0"/>
              </a:rPr>
              <a:t>Existence d’une substance</a:t>
            </a:r>
            <a:r>
              <a:rPr lang="fr-FR" altLang="fr-FR" sz="2000" dirty="0">
                <a:solidFill>
                  <a:srgbClr val="000099"/>
                </a:solidFill>
                <a:cs typeface="Arial" panose="020B0604020202020204" pitchFamily="34" charset="0"/>
              </a:rPr>
              <a:t> pouvant :</a:t>
            </a:r>
          </a:p>
          <a:p>
            <a:pPr lvl="1">
              <a:lnSpc>
                <a:spcPct val="110000"/>
              </a:lnSpc>
              <a:spcBef>
                <a:spcPct val="60000"/>
              </a:spcBef>
              <a:buClr>
                <a:srgbClr val="62C400"/>
              </a:buClr>
              <a:buFont typeface="Symbol" panose="05050102010706020507" pitchFamily="18" charset="2"/>
              <a:buChar char="-"/>
            </a:pPr>
            <a:r>
              <a:rPr lang="fr-FR" altLang="fr-FR" dirty="0">
                <a:solidFill>
                  <a:srgbClr val="000099"/>
                </a:solidFill>
                <a:cs typeface="Arial" panose="020B0604020202020204" pitchFamily="34" charset="0"/>
              </a:rPr>
              <a:t>provoquer les mêmes symptômes chez l’individu sain</a:t>
            </a:r>
          </a:p>
          <a:p>
            <a:pPr lvl="1">
              <a:lnSpc>
                <a:spcPct val="110000"/>
              </a:lnSpc>
              <a:spcBef>
                <a:spcPct val="60000"/>
              </a:spcBef>
              <a:buClr>
                <a:srgbClr val="62C400"/>
              </a:buClr>
              <a:buFont typeface="Symbol" panose="05050102010706020507" pitchFamily="18" charset="2"/>
              <a:buChar char="-"/>
            </a:pPr>
            <a:r>
              <a:rPr lang="fr-FR" altLang="fr-FR" dirty="0">
                <a:solidFill>
                  <a:srgbClr val="000099"/>
                </a:solidFill>
                <a:cs typeface="Arial" panose="020B0604020202020204" pitchFamily="34" charset="0"/>
              </a:rPr>
              <a:t>les guérir, en dilution homéopathique, chez l’individu malade</a:t>
            </a:r>
          </a:p>
          <a:p>
            <a:pPr>
              <a:lnSpc>
                <a:spcPct val="110000"/>
              </a:lnSpc>
              <a:spcBef>
                <a:spcPct val="60000"/>
              </a:spcBef>
              <a:buClr>
                <a:srgbClr val="62C400"/>
              </a:buClr>
              <a:buFont typeface="Symbol" panose="05050102010706020507" pitchFamily="18" charset="2"/>
              <a:buChar char="·"/>
            </a:pPr>
            <a:endParaRPr lang="fr-FR" altLang="fr-FR" dirty="0">
              <a:solidFill>
                <a:srgbClr val="000099"/>
              </a:solidFill>
              <a:cs typeface="Arial" panose="020B0604020202020204" pitchFamily="34" charset="0"/>
            </a:endParaRPr>
          </a:p>
        </p:txBody>
      </p:sp>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2.3. Conditions d’utilisation</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30</a:t>
            </a:fld>
            <a:endParaRPr lang="fr-FR"/>
          </a:p>
        </p:txBody>
      </p:sp>
      <p:sp>
        <p:nvSpPr>
          <p:cNvPr id="5"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Possibilités</a:t>
            </a:r>
          </a:p>
        </p:txBody>
      </p:sp>
    </p:spTree>
    <p:extLst>
      <p:ext uri="{BB962C8B-B14F-4D97-AF65-F5344CB8AC3E}">
        <p14:creationId xmlns:p14="http://schemas.microsoft.com/office/powerpoint/2010/main" val="2430841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665167" y="2186564"/>
            <a:ext cx="938152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530225" algn="l"/>
              </a:tabLst>
              <a:defRPr sz="1600">
                <a:solidFill>
                  <a:schemeClr val="tx1"/>
                </a:solidFill>
                <a:latin typeface="Arial" panose="020B0604020202020204" pitchFamily="34" charset="0"/>
              </a:defRPr>
            </a:lvl1pPr>
            <a:lvl2pPr marL="742950" indent="-285750">
              <a:tabLst>
                <a:tab pos="530225" algn="l"/>
              </a:tabLst>
              <a:defRPr sz="1600">
                <a:solidFill>
                  <a:schemeClr val="tx1"/>
                </a:solidFill>
                <a:latin typeface="Arial" panose="020B0604020202020204" pitchFamily="34" charset="0"/>
              </a:defRPr>
            </a:lvl2pPr>
            <a:lvl3pPr marL="1143000" indent="-228600">
              <a:tabLst>
                <a:tab pos="530225" algn="l"/>
              </a:tabLst>
              <a:defRPr sz="1600">
                <a:solidFill>
                  <a:schemeClr val="tx1"/>
                </a:solidFill>
                <a:latin typeface="Arial" panose="020B0604020202020204" pitchFamily="34" charset="0"/>
              </a:defRPr>
            </a:lvl3pPr>
            <a:lvl4pPr marL="1600200" indent="-228600">
              <a:tabLst>
                <a:tab pos="530225" algn="l"/>
              </a:tabLst>
              <a:defRPr sz="1600">
                <a:solidFill>
                  <a:schemeClr val="tx1"/>
                </a:solidFill>
                <a:latin typeface="Arial" panose="020B0604020202020204" pitchFamily="34" charset="0"/>
              </a:defRPr>
            </a:lvl4pPr>
            <a:lvl5pPr marL="2057400" indent="-228600">
              <a:tabLst>
                <a:tab pos="5302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5302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5302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5302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530225" algn="l"/>
              </a:tabLst>
              <a:defRPr sz="1600">
                <a:solidFill>
                  <a:schemeClr val="tx1"/>
                </a:solidFill>
                <a:latin typeface="Arial" panose="020B0604020202020204" pitchFamily="34" charset="0"/>
              </a:defRPr>
            </a:lvl9pPr>
          </a:lstStyle>
          <a:p>
            <a:pPr marL="342900" indent="-342900">
              <a:lnSpc>
                <a:spcPct val="110000"/>
              </a:lnSpc>
              <a:buClr>
                <a:srgbClr val="62C400"/>
              </a:buClr>
              <a:buBlip>
                <a:blip r:embed="rId3"/>
              </a:buBlip>
            </a:pPr>
            <a:r>
              <a:rPr lang="fr-FR" altLang="fr-FR" sz="2000" dirty="0">
                <a:solidFill>
                  <a:srgbClr val="000099"/>
                </a:solidFill>
                <a:cs typeface="Arial" panose="020B0604020202020204" pitchFamily="34" charset="0"/>
              </a:rPr>
              <a:t>Pathologies nécessitant le recours à </a:t>
            </a:r>
            <a:r>
              <a:rPr lang="fr-FR" altLang="fr-FR" sz="2000" b="1" dirty="0">
                <a:solidFill>
                  <a:srgbClr val="000099"/>
                </a:solidFill>
                <a:cs typeface="Arial" panose="020B0604020202020204" pitchFamily="34" charset="0"/>
              </a:rPr>
              <a:t>d’autres moyens thérapeutiques</a:t>
            </a:r>
            <a:r>
              <a:rPr lang="fr-FR" altLang="fr-FR" sz="2000" dirty="0">
                <a:solidFill>
                  <a:srgbClr val="000099"/>
                </a:solidFill>
                <a:cs typeface="Arial" panose="020B0604020202020204" pitchFamily="34" charset="0"/>
              </a:rPr>
              <a:t> (psychothérapie, intervention chirurgicale, cancer…)</a:t>
            </a:r>
          </a:p>
          <a:p>
            <a:pPr marL="342900" indent="-342900">
              <a:spcBef>
                <a:spcPts val="2400"/>
              </a:spcBef>
              <a:buClr>
                <a:srgbClr val="62C400"/>
              </a:buClr>
              <a:buBlip>
                <a:blip r:embed="rId3"/>
              </a:buBlip>
            </a:pPr>
            <a:r>
              <a:rPr lang="fr-FR" altLang="fr-FR" sz="2000" dirty="0">
                <a:solidFill>
                  <a:srgbClr val="000099"/>
                </a:solidFill>
                <a:cs typeface="Arial" panose="020B0604020202020204" pitchFamily="34" charset="0"/>
              </a:rPr>
              <a:t>Les </a:t>
            </a:r>
            <a:r>
              <a:rPr lang="fr-FR" altLang="fr-FR" sz="2000" b="1" dirty="0">
                <a:solidFill>
                  <a:srgbClr val="000099"/>
                </a:solidFill>
                <a:cs typeface="Arial" panose="020B0604020202020204" pitchFamily="34" charset="0"/>
              </a:rPr>
              <a:t>vaccinations</a:t>
            </a:r>
            <a:r>
              <a:rPr lang="fr-FR" altLang="fr-FR" sz="2000" dirty="0">
                <a:solidFill>
                  <a:srgbClr val="000099"/>
                </a:solidFill>
                <a:cs typeface="Arial" panose="020B0604020202020204" pitchFamily="34" charset="0"/>
              </a:rPr>
              <a:t> (l’homéopathie ne remplace pas les vaccins)</a:t>
            </a:r>
          </a:p>
          <a:p>
            <a:pPr marL="342900" indent="-342900">
              <a:spcBef>
                <a:spcPts val="2400"/>
              </a:spcBef>
              <a:buClr>
                <a:srgbClr val="62C400"/>
              </a:buClr>
              <a:buBlip>
                <a:blip r:embed="rId3"/>
              </a:buBlip>
            </a:pPr>
            <a:r>
              <a:rPr lang="fr-FR" altLang="fr-FR" sz="2000" b="1" dirty="0">
                <a:solidFill>
                  <a:srgbClr val="000099"/>
                </a:solidFill>
                <a:cs typeface="Arial" panose="020B0604020202020204" pitchFamily="34" charset="0"/>
              </a:rPr>
              <a:t>Processus pathologiques</a:t>
            </a:r>
            <a:r>
              <a:rPr lang="fr-FR" altLang="fr-FR" sz="2000" dirty="0">
                <a:solidFill>
                  <a:srgbClr val="000099"/>
                </a:solidFill>
                <a:cs typeface="Arial" panose="020B0604020202020204" pitchFamily="34" charset="0"/>
              </a:rPr>
              <a:t> nécessitant une </a:t>
            </a:r>
            <a:r>
              <a:rPr lang="fr-FR" altLang="fr-FR" sz="2000" b="1" dirty="0">
                <a:solidFill>
                  <a:srgbClr val="000099"/>
                </a:solidFill>
                <a:cs typeface="Arial" panose="020B0604020202020204" pitchFamily="34" charset="0"/>
              </a:rPr>
              <a:t>médication substitutive</a:t>
            </a:r>
            <a:r>
              <a:rPr lang="fr-FR" altLang="fr-FR" sz="2000" dirty="0">
                <a:solidFill>
                  <a:srgbClr val="000099"/>
                </a:solidFill>
                <a:cs typeface="Arial" panose="020B0604020202020204" pitchFamily="34" charset="0"/>
              </a:rPr>
              <a:t> (insuline dans le diabète insulino-dépendant)</a:t>
            </a:r>
          </a:p>
          <a:p>
            <a:pPr marL="357188" lvl="1" indent="0">
              <a:spcBef>
                <a:spcPts val="600"/>
              </a:spcBef>
              <a:buClr>
                <a:srgbClr val="62C400"/>
              </a:buClr>
              <a:tabLst/>
            </a:pPr>
            <a:r>
              <a:rPr lang="fr-FR" altLang="fr-FR" sz="2000" b="1" dirty="0">
                <a:solidFill>
                  <a:srgbClr val="000099"/>
                </a:solidFill>
                <a:cs typeface="Arial" panose="020B0604020202020204" pitchFamily="34" charset="0"/>
              </a:rPr>
              <a:t>ou antagoniste</a:t>
            </a:r>
            <a:r>
              <a:rPr lang="fr-FR" altLang="fr-FR" sz="2000" dirty="0">
                <a:solidFill>
                  <a:srgbClr val="000099"/>
                </a:solidFill>
                <a:cs typeface="Arial" panose="020B0604020202020204" pitchFamily="34" charset="0"/>
              </a:rPr>
              <a:t> (antibiotiques dans une pneumopathie microbienne)</a:t>
            </a:r>
          </a:p>
          <a:p>
            <a:pPr marL="0" indent="0">
              <a:lnSpc>
                <a:spcPct val="110000"/>
              </a:lnSpc>
              <a:buClr>
                <a:srgbClr val="62C400"/>
              </a:buClr>
            </a:pPr>
            <a:endParaRPr lang="fr-FR" altLang="fr-FR" sz="2000" dirty="0">
              <a:solidFill>
                <a:srgbClr val="000099"/>
              </a:solidFill>
              <a:cs typeface="Arial" panose="020B0604020202020204" pitchFamily="34" charset="0"/>
            </a:endParaRPr>
          </a:p>
        </p:txBody>
      </p:sp>
      <p:sp>
        <p:nvSpPr>
          <p:cNvPr id="5"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L</a:t>
            </a:r>
            <a:r>
              <a:rPr lang="fr-FR" altLang="fr-FR" sz="2000" b="1" dirty="0">
                <a:solidFill>
                  <a:srgbClr val="95C41D"/>
                </a:solidFill>
                <a:cs typeface="Arial" panose="020B0604020202020204" pitchFamily="34" charset="0"/>
              </a:rPr>
              <a:t>imites d’utilisation</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31</a:t>
            </a:fld>
            <a:endParaRPr lang="fr-FR"/>
          </a:p>
        </p:txBody>
      </p:sp>
      <p:sp>
        <p:nvSpPr>
          <p:cNvPr id="7"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2.3. Conditions d’utilisation</a:t>
            </a:r>
          </a:p>
        </p:txBody>
      </p:sp>
      <p:sp>
        <p:nvSpPr>
          <p:cNvPr id="4" name="Rectangle 3"/>
          <p:cNvSpPr/>
          <p:nvPr/>
        </p:nvSpPr>
        <p:spPr>
          <a:xfrm>
            <a:off x="1612779" y="5314995"/>
            <a:ext cx="7738485" cy="769441"/>
          </a:xfrm>
          <a:prstGeom prst="rect">
            <a:avLst/>
          </a:prstGeom>
        </p:spPr>
        <p:txBody>
          <a:bodyPr wrap="square">
            <a:spAutoFit/>
          </a:bodyPr>
          <a:lstStyle/>
          <a:p>
            <a:pPr marL="357188" indent="-357188">
              <a:lnSpc>
                <a:spcPct val="110000"/>
              </a:lnSpc>
              <a:buClr>
                <a:srgbClr val="62C400"/>
              </a:buClr>
            </a:pPr>
            <a:r>
              <a:rPr lang="fr-FR" altLang="fr-FR" sz="2000" dirty="0">
                <a:solidFill>
                  <a:srgbClr val="62C400"/>
                </a:solidFill>
                <a:cs typeface="Arial" panose="020B0604020202020204" pitchFamily="34" charset="0"/>
                <a:sym typeface="Wingdings" panose="05000000000000000000" pitchFamily="2" charset="2"/>
              </a:rPr>
              <a:t> </a:t>
            </a:r>
            <a:r>
              <a:rPr lang="fr-FR" altLang="fr-FR" sz="2000" dirty="0">
                <a:solidFill>
                  <a:srgbClr val="000099"/>
                </a:solidFill>
                <a:cs typeface="Arial" panose="020B0604020202020204" pitchFamily="34" charset="0"/>
              </a:rPr>
              <a:t>un traitement homéopathique peut être prescrit en </a:t>
            </a:r>
            <a:r>
              <a:rPr lang="fr-FR" altLang="fr-FR" sz="2000" b="1" dirty="0">
                <a:solidFill>
                  <a:srgbClr val="000099"/>
                </a:solidFill>
                <a:cs typeface="Arial" panose="020B0604020202020204" pitchFamily="34" charset="0"/>
              </a:rPr>
              <a:t>complément</a:t>
            </a:r>
            <a:r>
              <a:rPr lang="fr-FR" altLang="fr-FR" sz="2000" dirty="0">
                <a:solidFill>
                  <a:srgbClr val="000099"/>
                </a:solidFill>
                <a:cs typeface="Arial" panose="020B0604020202020204" pitchFamily="34" charset="0"/>
              </a:rPr>
              <a:t> des autres thérapeutiques utilisées.</a:t>
            </a:r>
          </a:p>
        </p:txBody>
      </p:sp>
    </p:spTree>
    <p:extLst>
      <p:ext uri="{BB962C8B-B14F-4D97-AF65-F5344CB8AC3E}">
        <p14:creationId xmlns:p14="http://schemas.microsoft.com/office/powerpoint/2010/main" val="229045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28" y="30907"/>
            <a:ext cx="12185905" cy="6858000"/>
          </a:xfrm>
          <a:prstGeom prst="rect">
            <a:avLst/>
          </a:prstGeom>
        </p:spPr>
      </p:pic>
      <p:sp>
        <p:nvSpPr>
          <p:cNvPr id="112643" name="Text Box 2"/>
          <p:cNvSpPr txBox="1">
            <a:spLocks noChangeArrowheads="1"/>
          </p:cNvSpPr>
          <p:nvPr/>
        </p:nvSpPr>
        <p:spPr bwMode="auto">
          <a:xfrm>
            <a:off x="3338512" y="3888805"/>
            <a:ext cx="551497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1600">
                <a:solidFill>
                  <a:schemeClr val="tx1"/>
                </a:solidFill>
                <a:latin typeface="Arial" panose="020B0604020202020204" pitchFamily="34" charset="0"/>
              </a:defRPr>
            </a:lvl1pPr>
            <a:lvl2pPr marL="914400" indent="-457200">
              <a:defRPr sz="1600">
                <a:solidFill>
                  <a:schemeClr val="tx1"/>
                </a:solidFill>
                <a:latin typeface="Arial" panose="020B0604020202020204" pitchFamily="34" charset="0"/>
              </a:defRPr>
            </a:lvl2pPr>
            <a:lvl3pPr marL="1371600" indent="-457200">
              <a:defRPr sz="1600">
                <a:solidFill>
                  <a:schemeClr val="tx1"/>
                </a:solidFill>
                <a:latin typeface="Arial" panose="020B0604020202020204" pitchFamily="34" charset="0"/>
              </a:defRPr>
            </a:lvl3pPr>
            <a:lvl4pPr marL="1828800" indent="-457200">
              <a:defRPr sz="1600">
                <a:solidFill>
                  <a:schemeClr val="tx1"/>
                </a:solidFill>
                <a:latin typeface="Arial" panose="020B0604020202020204" pitchFamily="34" charset="0"/>
              </a:defRPr>
            </a:lvl4pPr>
            <a:lvl5pPr marL="2286000" indent="-457200">
              <a:defRPr sz="1600">
                <a:solidFill>
                  <a:schemeClr val="tx1"/>
                </a:solidFill>
                <a:latin typeface="Arial" panose="020B0604020202020204" pitchFamily="34" charset="0"/>
              </a:defRPr>
            </a:lvl5pPr>
            <a:lvl6pPr marL="2743200" indent="-457200" eaLnBrk="0" fontAlgn="base" hangingPunct="0">
              <a:spcBef>
                <a:spcPct val="0"/>
              </a:spcBef>
              <a:spcAft>
                <a:spcPct val="0"/>
              </a:spcAft>
              <a:defRPr sz="1600">
                <a:solidFill>
                  <a:schemeClr val="tx1"/>
                </a:solidFill>
                <a:latin typeface="Arial" panose="020B0604020202020204" pitchFamily="34" charset="0"/>
              </a:defRPr>
            </a:lvl6pPr>
            <a:lvl7pPr marL="3200400" indent="-457200" eaLnBrk="0" fontAlgn="base" hangingPunct="0">
              <a:spcBef>
                <a:spcPct val="0"/>
              </a:spcBef>
              <a:spcAft>
                <a:spcPct val="0"/>
              </a:spcAft>
              <a:defRPr sz="1600">
                <a:solidFill>
                  <a:schemeClr val="tx1"/>
                </a:solidFill>
                <a:latin typeface="Arial" panose="020B0604020202020204" pitchFamily="34" charset="0"/>
              </a:defRPr>
            </a:lvl7pPr>
            <a:lvl8pPr marL="3657600" indent="-457200" eaLnBrk="0" fontAlgn="base" hangingPunct="0">
              <a:spcBef>
                <a:spcPct val="0"/>
              </a:spcBef>
              <a:spcAft>
                <a:spcPct val="0"/>
              </a:spcAft>
              <a:defRPr sz="1600">
                <a:solidFill>
                  <a:schemeClr val="tx1"/>
                </a:solidFill>
                <a:latin typeface="Arial" panose="020B0604020202020204" pitchFamily="34" charset="0"/>
              </a:defRPr>
            </a:lvl8pPr>
            <a:lvl9pPr marL="4114800" indent="-4572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buClr>
                <a:srgbClr val="62C400"/>
              </a:buClr>
              <a:buBlip>
                <a:blip r:embed="rId4"/>
              </a:buBlip>
            </a:pPr>
            <a:r>
              <a:rPr lang="fr-FR" altLang="fr-FR" sz="2400" dirty="0">
                <a:solidFill>
                  <a:srgbClr val="000099"/>
                </a:solidFill>
                <a:cs typeface="Arial" panose="020B0604020202020204" pitchFamily="34" charset="0"/>
              </a:rPr>
              <a:t>3.1. Attentes patients</a:t>
            </a:r>
          </a:p>
          <a:p>
            <a:pPr>
              <a:spcBef>
                <a:spcPct val="50000"/>
              </a:spcBef>
              <a:buClr>
                <a:srgbClr val="62C400"/>
              </a:buClr>
              <a:buBlip>
                <a:blip r:embed="rId4"/>
              </a:buBlip>
            </a:pPr>
            <a:r>
              <a:rPr lang="fr-FR" altLang="fr-FR" sz="2400" dirty="0">
                <a:solidFill>
                  <a:srgbClr val="000099"/>
                </a:solidFill>
                <a:cs typeface="Arial" panose="020B0604020202020204" pitchFamily="34" charset="0"/>
              </a:rPr>
              <a:t>3.2. Premier recours </a:t>
            </a:r>
          </a:p>
          <a:p>
            <a:pPr>
              <a:spcBef>
                <a:spcPct val="50000"/>
              </a:spcBef>
              <a:buClr>
                <a:srgbClr val="62C400"/>
              </a:buClr>
              <a:buBlip>
                <a:blip r:embed="rId4"/>
              </a:buBlip>
            </a:pPr>
            <a:r>
              <a:rPr lang="fr-FR" altLang="fr-FR" sz="2400" dirty="0">
                <a:solidFill>
                  <a:srgbClr val="000099"/>
                </a:solidFill>
                <a:cs typeface="Arial" panose="020B0604020202020204" pitchFamily="34" charset="0"/>
              </a:rPr>
              <a:t>3.3. Règles d’or du conseil</a:t>
            </a:r>
          </a:p>
          <a:p>
            <a:pPr>
              <a:spcBef>
                <a:spcPct val="50000"/>
              </a:spcBef>
              <a:buClr>
                <a:srgbClr val="62C400"/>
              </a:buClr>
              <a:buBlip>
                <a:blip r:embed="rId4"/>
              </a:buBlip>
            </a:pPr>
            <a:r>
              <a:rPr lang="fr-FR" altLang="fr-FR" sz="2400" dirty="0">
                <a:solidFill>
                  <a:srgbClr val="000099"/>
                </a:solidFill>
                <a:cs typeface="Arial" panose="020B0604020202020204" pitchFamily="34" charset="0"/>
              </a:rPr>
              <a:t>3.4. Méthodologie de conseil</a:t>
            </a:r>
          </a:p>
          <a:p>
            <a:pPr>
              <a:spcBef>
                <a:spcPct val="50000"/>
              </a:spcBef>
              <a:buClr>
                <a:srgbClr val="62C400"/>
              </a:buClr>
              <a:buBlip>
                <a:blip r:embed="rId4"/>
              </a:buBlip>
            </a:pPr>
            <a:r>
              <a:rPr lang="fr-FR" altLang="fr-FR" sz="2400" dirty="0">
                <a:solidFill>
                  <a:srgbClr val="000099"/>
                </a:solidFill>
                <a:cs typeface="Arial" panose="020B0604020202020204" pitchFamily="34" charset="0"/>
              </a:rPr>
              <a:t>3.5. Place de l’homéopathie </a:t>
            </a:r>
          </a:p>
        </p:txBody>
      </p:sp>
      <p:sp>
        <p:nvSpPr>
          <p:cNvPr id="5" name="ZoneTexte 4"/>
          <p:cNvSpPr txBox="1"/>
          <p:nvPr/>
        </p:nvSpPr>
        <p:spPr>
          <a:xfrm>
            <a:off x="4490296" y="1783144"/>
            <a:ext cx="3347391" cy="1077218"/>
          </a:xfrm>
          <a:prstGeom prst="rect">
            <a:avLst/>
          </a:prstGeom>
          <a:noFill/>
        </p:spPr>
        <p:txBody>
          <a:bodyPr wrap="none" rtlCol="0">
            <a:spAutoFit/>
          </a:bodyPr>
          <a:lstStyle/>
          <a:p>
            <a:pPr algn="ctr"/>
            <a:r>
              <a:rPr lang="fr-FR" altLang="fr-FR" sz="3200" b="1" dirty="0">
                <a:solidFill>
                  <a:srgbClr val="FFFFFF"/>
                </a:solidFill>
                <a:cs typeface="Arial" panose="020B0604020202020204" pitchFamily="34" charset="0"/>
              </a:rPr>
              <a:t>PARTIE 3</a:t>
            </a:r>
          </a:p>
          <a:p>
            <a:pPr algn="ctr"/>
            <a:r>
              <a:rPr lang="fr-FR" altLang="fr-FR" sz="3200" b="1" dirty="0">
                <a:solidFill>
                  <a:srgbClr val="FFFFFF"/>
                </a:solidFill>
                <a:cs typeface="Arial" panose="020B0604020202020204" pitchFamily="34" charset="0"/>
              </a:rPr>
              <a:t>Conseil officinal</a:t>
            </a:r>
            <a:endParaRPr lang="fr-FR" sz="3200" dirty="0">
              <a:cs typeface="Arial" panose="020B0604020202020204" pitchFamily="34" charset="0"/>
            </a:endParaRP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32</a:t>
            </a:fld>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5"/>
          <p:cNvSpPr txBox="1">
            <a:spLocks noChangeArrowheads="1"/>
          </p:cNvSpPr>
          <p:nvPr/>
        </p:nvSpPr>
        <p:spPr bwMode="auto">
          <a:xfrm>
            <a:off x="55238" y="6113761"/>
            <a:ext cx="11409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r>
              <a:rPr lang="fr-FR" sz="800" dirty="0"/>
              <a:t>(1) Enquête réalisée par IPSOS , du 23 et 26 octobre 2018, auprès de 2000 individus représentatifs de la population française âgés de 18 ans et plus. </a:t>
            </a:r>
          </a:p>
          <a:p>
            <a:pPr>
              <a:defRPr/>
            </a:pPr>
            <a:r>
              <a:rPr lang="fr-FR" sz="800" dirty="0"/>
              <a:t>(2) Observatoire sociétal du médicament 2018, Enquête réalisée par Ipsos pour le </a:t>
            </a:r>
            <a:r>
              <a:rPr lang="fr-FR" sz="800" dirty="0" err="1"/>
              <a:t>Leem</a:t>
            </a:r>
            <a:r>
              <a:rPr lang="fr-FR" sz="800" dirty="0"/>
              <a:t> du 28 août au 5 septembre 2018, auprès de 1 000 individus représentatifs de la population française âgés de 18 ans et plus</a:t>
            </a:r>
          </a:p>
          <a:p>
            <a:pPr>
              <a:defRPr/>
            </a:pPr>
            <a:r>
              <a:rPr lang="fr-FR" sz="800" dirty="0"/>
              <a:t>(3) Enquête réalisée par IPSOS, du 4 au 9 octobre 2019, auprès de 2077 individus représentatifs de la population française âgés de 18 ans et plus</a:t>
            </a:r>
          </a:p>
          <a:p>
            <a:pPr>
              <a:defRPr/>
            </a:pPr>
            <a:endParaRPr lang="fr-FR" sz="800" dirty="0"/>
          </a:p>
        </p:txBody>
      </p:sp>
      <p:sp>
        <p:nvSpPr>
          <p:cNvPr id="40964" name="Text Box 97"/>
          <p:cNvSpPr txBox="1">
            <a:spLocks noChangeArrowheads="1"/>
          </p:cNvSpPr>
          <p:nvPr/>
        </p:nvSpPr>
        <p:spPr bwMode="auto">
          <a:xfrm>
            <a:off x="795339" y="1513554"/>
            <a:ext cx="82193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000099"/>
              </a:buClr>
              <a:buBlip>
                <a:blip r:embed="rId3"/>
              </a:buBlip>
            </a:pPr>
            <a:r>
              <a:rPr lang="fr-FR" altLang="fr-FR" sz="1800" b="1" dirty="0">
                <a:solidFill>
                  <a:srgbClr val="000099"/>
                </a:solidFill>
                <a:cs typeface="Arial" panose="020B0604020202020204" pitchFamily="34" charset="0"/>
              </a:rPr>
              <a:t>Les médicaments homéopathiques : une demande de vos patients</a:t>
            </a:r>
          </a:p>
        </p:txBody>
      </p:sp>
      <p:sp>
        <p:nvSpPr>
          <p:cNvPr id="17" name="Rectangle 16"/>
          <p:cNvSpPr/>
          <p:nvPr/>
        </p:nvSpPr>
        <p:spPr>
          <a:xfrm>
            <a:off x="2520221" y="2156429"/>
            <a:ext cx="7234237" cy="584775"/>
          </a:xfrm>
          <a:prstGeom prst="rect">
            <a:avLst/>
          </a:prstGeom>
        </p:spPr>
        <p:txBody>
          <a:bodyPr>
            <a:spAutoFit/>
          </a:bodyPr>
          <a:lstStyle/>
          <a:p>
            <a:pPr>
              <a:defRPr/>
            </a:pPr>
            <a:r>
              <a:rPr lang="fr-FR" dirty="0">
                <a:solidFill>
                  <a:srgbClr val="000099"/>
                </a:solidFill>
                <a:cs typeface="Arial" panose="020B0604020202020204" pitchFamily="34" charset="0"/>
              </a:rPr>
              <a:t>ont déjà utilisé des médicaments homéopathiques</a:t>
            </a:r>
            <a:r>
              <a:rPr lang="fr-FR" baseline="30000" dirty="0">
                <a:solidFill>
                  <a:srgbClr val="000099"/>
                </a:solidFill>
                <a:cs typeface="Arial" panose="020B0604020202020204" pitchFamily="34" charset="0"/>
              </a:rPr>
              <a:t>(1)</a:t>
            </a:r>
            <a:endParaRPr lang="fr-FR" dirty="0">
              <a:solidFill>
                <a:srgbClr val="000099"/>
              </a:solidFill>
              <a:cs typeface="Arial" panose="020B0604020202020204" pitchFamily="34" charset="0"/>
            </a:endParaRPr>
          </a:p>
          <a:p>
            <a:pPr algn="ctr">
              <a:defRPr/>
            </a:pPr>
            <a:endParaRPr lang="fr-FR" dirty="0">
              <a:solidFill>
                <a:srgbClr val="000099"/>
              </a:solidFill>
              <a:cs typeface="Arial" panose="020B0604020202020204" pitchFamily="34" charset="0"/>
            </a:endParaRPr>
          </a:p>
        </p:txBody>
      </p:sp>
      <p:sp>
        <p:nvSpPr>
          <p:cNvPr id="40966" name="Text Box 97"/>
          <p:cNvSpPr txBox="1">
            <a:spLocks noChangeArrowheads="1"/>
          </p:cNvSpPr>
          <p:nvPr/>
        </p:nvSpPr>
        <p:spPr bwMode="auto">
          <a:xfrm>
            <a:off x="831852" y="4521687"/>
            <a:ext cx="6045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000099"/>
              </a:buClr>
              <a:buBlip>
                <a:blip r:embed="rId3"/>
              </a:buBlip>
            </a:pPr>
            <a:r>
              <a:rPr lang="fr-FR" altLang="fr-FR" sz="1800" b="1" dirty="0">
                <a:solidFill>
                  <a:srgbClr val="000099"/>
                </a:solidFill>
                <a:cs typeface="Arial" panose="020B0604020202020204" pitchFamily="34" charset="0"/>
              </a:rPr>
              <a:t>          Le pharmacien, un acteur clé</a:t>
            </a:r>
          </a:p>
        </p:txBody>
      </p:sp>
      <p:sp>
        <p:nvSpPr>
          <p:cNvPr id="3" name="ZoneTexte 2"/>
          <p:cNvSpPr txBox="1"/>
          <p:nvPr/>
        </p:nvSpPr>
        <p:spPr>
          <a:xfrm>
            <a:off x="2397126" y="314258"/>
            <a:ext cx="7076058" cy="584775"/>
          </a:xfrm>
          <a:prstGeom prst="rect">
            <a:avLst/>
          </a:prstGeom>
          <a:noFill/>
        </p:spPr>
        <p:txBody>
          <a:bodyPr wrap="square" rtlCol="0">
            <a:spAutoFit/>
          </a:bodyPr>
          <a:lstStyle/>
          <a:p>
            <a:r>
              <a:rPr lang="fr-FR" sz="3200" b="1" dirty="0">
                <a:solidFill>
                  <a:schemeClr val="bg1"/>
                </a:solidFill>
              </a:rPr>
              <a:t>3.1. Attentes des patients</a:t>
            </a:r>
          </a:p>
        </p:txBody>
      </p:sp>
      <p:pic>
        <p:nvPicPr>
          <p:cNvPr id="4" name="Image 3"/>
          <p:cNvPicPr>
            <a:picLocks noChangeAspect="1"/>
          </p:cNvPicPr>
          <p:nvPr/>
        </p:nvPicPr>
        <p:blipFill>
          <a:blip r:embed="rId4"/>
          <a:stretch>
            <a:fillRect/>
          </a:stretch>
        </p:blipFill>
        <p:spPr>
          <a:xfrm>
            <a:off x="1080090" y="4409158"/>
            <a:ext cx="577202" cy="594389"/>
          </a:xfrm>
          <a:prstGeom prst="rect">
            <a:avLst/>
          </a:prstGeom>
        </p:spPr>
      </p:pic>
      <p:sp>
        <p:nvSpPr>
          <p:cNvPr id="13" name="Rectangle 12"/>
          <p:cNvSpPr/>
          <p:nvPr/>
        </p:nvSpPr>
        <p:spPr>
          <a:xfrm>
            <a:off x="1143457" y="5090551"/>
            <a:ext cx="1005403" cy="584775"/>
          </a:xfrm>
          <a:prstGeom prst="rect">
            <a:avLst/>
          </a:prstGeom>
        </p:spPr>
        <p:txBody>
          <a:bodyPr wrap="none">
            <a:spAutoFit/>
          </a:bodyPr>
          <a:lstStyle/>
          <a:p>
            <a:pPr algn="ctr"/>
            <a:r>
              <a:rPr lang="fr-FR" altLang="fr-FR"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83%</a:t>
            </a:r>
            <a:endParaRPr lang="fr-FR" dirty="0">
              <a:cs typeface="Arial" panose="020B0604020202020204" pitchFamily="34" charset="0"/>
            </a:endParaRPr>
          </a:p>
        </p:txBody>
      </p:sp>
      <p:sp>
        <p:nvSpPr>
          <p:cNvPr id="14" name="Rectangle 13"/>
          <p:cNvSpPr/>
          <p:nvPr/>
        </p:nvSpPr>
        <p:spPr>
          <a:xfrm>
            <a:off x="2148860" y="5229406"/>
            <a:ext cx="7748539" cy="584775"/>
          </a:xfrm>
          <a:prstGeom prst="rect">
            <a:avLst/>
          </a:prstGeom>
        </p:spPr>
        <p:txBody>
          <a:bodyPr wrap="square">
            <a:spAutoFit/>
          </a:bodyPr>
          <a:lstStyle/>
          <a:p>
            <a:r>
              <a:rPr lang="fr-FR" altLang="fr-FR" dirty="0">
                <a:solidFill>
                  <a:srgbClr val="000099"/>
                </a:solidFill>
                <a:cs typeface="Arial" panose="020B0604020202020204" pitchFamily="34" charset="0"/>
              </a:rPr>
              <a:t>des Français estiment que </a:t>
            </a:r>
            <a:r>
              <a:rPr lang="fr-FR" altLang="fr-FR" b="1" dirty="0">
                <a:solidFill>
                  <a:srgbClr val="000099"/>
                </a:solidFill>
                <a:cs typeface="Arial" panose="020B0604020202020204" pitchFamily="34" charset="0"/>
              </a:rPr>
              <a:t>leur pharmacien devrait être formé à l’homéopathie </a:t>
            </a:r>
            <a:r>
              <a:rPr lang="fr-FR" altLang="fr-FR" dirty="0">
                <a:solidFill>
                  <a:srgbClr val="000099"/>
                </a:solidFill>
                <a:cs typeface="Arial" panose="020B0604020202020204" pitchFamily="34" charset="0"/>
              </a:rPr>
              <a:t>pour les soigner au mieux</a:t>
            </a:r>
            <a:r>
              <a:rPr lang="fr-FR" altLang="fr-FR" baseline="30000" dirty="0">
                <a:solidFill>
                  <a:srgbClr val="000099"/>
                </a:solidFill>
                <a:cs typeface="Arial" panose="020B0604020202020204" pitchFamily="34" charset="0"/>
              </a:rPr>
              <a:t>(3)</a:t>
            </a:r>
            <a:endParaRPr lang="fr-FR" baseline="30000" dirty="0">
              <a:solidFill>
                <a:srgbClr val="000099"/>
              </a:solidFill>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33</a:t>
            </a:fld>
            <a:endParaRPr lang="fr-FR"/>
          </a:p>
        </p:txBody>
      </p:sp>
      <p:sp>
        <p:nvSpPr>
          <p:cNvPr id="12" name="Rectangle 11"/>
          <p:cNvSpPr/>
          <p:nvPr/>
        </p:nvSpPr>
        <p:spPr>
          <a:xfrm>
            <a:off x="2120772" y="3143812"/>
            <a:ext cx="8280528" cy="338554"/>
          </a:xfrm>
          <a:prstGeom prst="rect">
            <a:avLst/>
          </a:prstGeom>
        </p:spPr>
        <p:txBody>
          <a:bodyPr wrap="square">
            <a:spAutoFit/>
          </a:bodyPr>
          <a:lstStyle/>
          <a:p>
            <a:pPr>
              <a:spcBef>
                <a:spcPts val="600"/>
              </a:spcBef>
              <a:spcAft>
                <a:spcPts val="0"/>
              </a:spcAft>
            </a:pPr>
            <a:r>
              <a:rPr lang="fr-FR" dirty="0">
                <a:solidFill>
                  <a:srgbClr val="000099"/>
                </a:solidFill>
                <a:cs typeface="Arial" panose="020B0604020202020204" pitchFamily="34" charset="0"/>
              </a:rPr>
              <a:t>des Français ont </a:t>
            </a:r>
            <a:r>
              <a:rPr lang="fr-FR" b="1" dirty="0">
                <a:solidFill>
                  <a:srgbClr val="000099"/>
                </a:solidFill>
                <a:cs typeface="Arial" panose="020B0604020202020204" pitchFamily="34" charset="0"/>
              </a:rPr>
              <a:t>confiance</a:t>
            </a:r>
            <a:r>
              <a:rPr lang="fr-FR" dirty="0">
                <a:solidFill>
                  <a:srgbClr val="000099"/>
                </a:solidFill>
                <a:cs typeface="Arial" panose="020B0604020202020204" pitchFamily="34" charset="0"/>
              </a:rPr>
              <a:t> dans les médicaments homéopathiques</a:t>
            </a:r>
            <a:r>
              <a:rPr lang="fr-FR" baseline="30000" dirty="0">
                <a:solidFill>
                  <a:srgbClr val="000099"/>
                </a:solidFill>
                <a:cs typeface="Arial" panose="020B0604020202020204" pitchFamily="34" charset="0"/>
              </a:rPr>
              <a:t>(2)</a:t>
            </a:r>
          </a:p>
        </p:txBody>
      </p:sp>
      <p:sp>
        <p:nvSpPr>
          <p:cNvPr id="27" name="Rectangle 26"/>
          <p:cNvSpPr/>
          <p:nvPr/>
        </p:nvSpPr>
        <p:spPr>
          <a:xfrm>
            <a:off x="1129604" y="2992167"/>
            <a:ext cx="1005404" cy="584775"/>
          </a:xfrm>
          <a:prstGeom prst="rect">
            <a:avLst/>
          </a:prstGeom>
        </p:spPr>
        <p:txBody>
          <a:bodyPr wrap="none">
            <a:spAutoFit/>
          </a:bodyPr>
          <a:lstStyle/>
          <a:p>
            <a:pPr algn="ctr"/>
            <a:r>
              <a:rPr lang="fr-FR" altLang="fr-FR"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69%</a:t>
            </a:r>
            <a:endParaRPr lang="fr-FR" dirty="0">
              <a:cs typeface="Arial" panose="020B0604020202020204" pitchFamily="34" charset="0"/>
            </a:endParaRP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 y="1899911"/>
            <a:ext cx="1526444" cy="897581"/>
          </a:xfrm>
          <a:prstGeom prst="rect">
            <a:avLst/>
          </a:prstGeom>
        </p:spPr>
      </p:pic>
    </p:spTree>
    <p:extLst>
      <p:ext uri="{BB962C8B-B14F-4D97-AF65-F5344CB8AC3E}">
        <p14:creationId xmlns:p14="http://schemas.microsoft.com/office/powerpoint/2010/main" val="345602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966" grpId="0"/>
      <p:bldP spid="13" grpId="0"/>
      <p:bldP spid="14" grpId="0"/>
      <p:bldP spid="12"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tine tassone">
            <a:hlinkClick r:id="" action="ppaction://media"/>
          </p:cNvPr>
          <p:cNvPicPr>
            <a:picLocks noChangeAspect="1"/>
          </p:cNvPicPr>
          <p:nvPr>
            <a:videoFile r:link="rId1"/>
            <p:extLst>
              <p:ext uri="{DAA4B4D4-6D71-4841-9C94-3DE7FCFB9230}">
                <p14:media xmlns:p14="http://schemas.microsoft.com/office/powerpoint/2010/main" r:embed="rId2">
                  <p14:trim st="231"/>
                </p14:media>
              </p:ext>
            </p:extLst>
          </p:nvPr>
        </p:nvPicPr>
        <p:blipFill>
          <a:blip r:embed="rId5"/>
          <a:stretch>
            <a:fillRect/>
          </a:stretch>
        </p:blipFill>
        <p:spPr>
          <a:xfrm>
            <a:off x="3396343" y="1436915"/>
            <a:ext cx="5421085" cy="5421085"/>
          </a:xfrm>
          <a:prstGeom prst="rect">
            <a:avLst/>
          </a:prstGeom>
        </p:spPr>
      </p:pic>
      <p:sp>
        <p:nvSpPr>
          <p:cNvPr id="5"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3.2. Premier recours</a:t>
            </a:r>
          </a:p>
        </p:txBody>
      </p:sp>
      <p:sp>
        <p:nvSpPr>
          <p:cNvPr id="14" name="Text Box 50"/>
          <p:cNvSpPr txBox="1">
            <a:spLocks noChangeArrowheads="1"/>
          </p:cNvSpPr>
          <p:nvPr/>
        </p:nvSpPr>
        <p:spPr bwMode="auto">
          <a:xfrm>
            <a:off x="2390654" y="1064382"/>
            <a:ext cx="86194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Témoignage médecin : complémentarité médecin-pharmacien </a:t>
            </a:r>
          </a:p>
          <a:p>
            <a:pPr>
              <a:buClr>
                <a:srgbClr val="62C400"/>
              </a:buClr>
              <a:buFont typeface="Wingdings" panose="05000000000000000000" pitchFamily="2" charset="2"/>
              <a:buNone/>
            </a:pPr>
            <a:endParaRPr lang="fr-FR" altLang="fr-FR" sz="2000" b="1" dirty="0">
              <a:solidFill>
                <a:srgbClr val="95C41D"/>
              </a:solidFill>
              <a:cs typeface="Arial" panose="020B0604020202020204" pitchFamily="34" charset="0"/>
            </a:endParaRP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34</a:t>
            </a:fld>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ZoneTexte 1"/>
          <p:cNvSpPr txBox="1">
            <a:spLocks noChangeArrowheads="1"/>
          </p:cNvSpPr>
          <p:nvPr/>
        </p:nvSpPr>
        <p:spPr bwMode="auto">
          <a:xfrm>
            <a:off x="298267" y="1385966"/>
            <a:ext cx="1898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800" u="sng" dirty="0">
                <a:solidFill>
                  <a:srgbClr val="000099"/>
                </a:solidFill>
                <a:cs typeface="Arial" panose="020B0604020202020204" pitchFamily="34" charset="0"/>
              </a:rPr>
              <a:t>Loi HPST (2009)</a:t>
            </a:r>
          </a:p>
        </p:txBody>
      </p:sp>
      <p:sp>
        <p:nvSpPr>
          <p:cNvPr id="119812" name="ZoneTexte 3"/>
          <p:cNvSpPr txBox="1">
            <a:spLocks noChangeArrowheads="1"/>
          </p:cNvSpPr>
          <p:nvPr/>
        </p:nvSpPr>
        <p:spPr bwMode="auto">
          <a:xfrm>
            <a:off x="1654405" y="1773824"/>
            <a:ext cx="6135013"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Blip>
                <a:blip r:embed="rId3"/>
              </a:buBlip>
              <a:defRPr/>
            </a:pPr>
            <a:r>
              <a:rPr lang="fr-FR" altLang="fr-FR" sz="1800" dirty="0">
                <a:solidFill>
                  <a:srgbClr val="000099"/>
                </a:solidFill>
                <a:cs typeface="Arial" panose="020B0604020202020204" pitchFamily="34" charset="0"/>
              </a:rPr>
              <a:t>Rôle des pharmaciens renforcé + </a:t>
            </a:r>
            <a:r>
              <a:rPr lang="fr-FR" altLang="fr-FR" sz="1800" b="1" dirty="0">
                <a:solidFill>
                  <a:srgbClr val="000099"/>
                </a:solidFill>
                <a:cs typeface="Arial" panose="020B0604020202020204" pitchFamily="34" charset="0"/>
              </a:rPr>
              <a:t>nouvelles missions </a:t>
            </a:r>
          </a:p>
          <a:p>
            <a:pPr lvl="1">
              <a:spcBef>
                <a:spcPts val="300"/>
              </a:spcBef>
              <a:buClr>
                <a:srgbClr val="0099CC"/>
              </a:buClr>
              <a:buFont typeface="Wingdings" panose="05000000000000000000" pitchFamily="2" charset="2"/>
              <a:buChar char="§"/>
            </a:pPr>
            <a:r>
              <a:rPr lang="fr-FR" altLang="fr-FR" dirty="0">
                <a:solidFill>
                  <a:srgbClr val="000099"/>
                </a:solidFill>
                <a:cs typeface="Arial" panose="020B0604020202020204" pitchFamily="34" charset="0"/>
              </a:rPr>
              <a:t>Entretiens pharmaceutiques</a:t>
            </a:r>
          </a:p>
          <a:p>
            <a:pPr lvl="1">
              <a:spcBef>
                <a:spcPts val="300"/>
              </a:spcBef>
              <a:buClr>
                <a:srgbClr val="0099CC"/>
              </a:buClr>
              <a:buFont typeface="Wingdings" panose="05000000000000000000" pitchFamily="2" charset="2"/>
              <a:buChar char="§"/>
            </a:pPr>
            <a:r>
              <a:rPr lang="fr-FR" altLang="fr-FR" dirty="0">
                <a:solidFill>
                  <a:srgbClr val="000099"/>
                </a:solidFill>
                <a:cs typeface="Arial" panose="020B0604020202020204" pitchFamily="34" charset="0"/>
              </a:rPr>
              <a:t>Bilans partagés de médication</a:t>
            </a:r>
          </a:p>
          <a:p>
            <a:pPr lvl="1">
              <a:spcBef>
                <a:spcPts val="300"/>
              </a:spcBef>
              <a:buClr>
                <a:srgbClr val="0099CC"/>
              </a:buClr>
              <a:buFont typeface="Wingdings" panose="05000000000000000000" pitchFamily="2" charset="2"/>
              <a:buChar char="§"/>
            </a:pPr>
            <a:r>
              <a:rPr lang="fr-FR" altLang="fr-FR" dirty="0">
                <a:solidFill>
                  <a:srgbClr val="000099"/>
                </a:solidFill>
                <a:cs typeface="Arial" panose="020B0604020202020204" pitchFamily="34" charset="0"/>
              </a:rPr>
              <a:t>Vaccination, …</a:t>
            </a:r>
            <a:endParaRPr lang="fr-FR" altLang="fr-FR" sz="2000" dirty="0">
              <a:solidFill>
                <a:srgbClr val="000099"/>
              </a:solidFill>
              <a:cs typeface="Arial" panose="020B0604020202020204" pitchFamily="34" charset="0"/>
            </a:endParaRPr>
          </a:p>
          <a:p>
            <a:pPr marL="285750" indent="-285750">
              <a:spcBef>
                <a:spcPts val="1200"/>
              </a:spcBef>
              <a:buBlip>
                <a:blip r:embed="rId3"/>
              </a:buBlip>
              <a:defRPr/>
            </a:pPr>
            <a:r>
              <a:rPr lang="fr-FR" altLang="fr-FR" sz="1800" dirty="0">
                <a:solidFill>
                  <a:srgbClr val="000099"/>
                </a:solidFill>
                <a:cs typeface="Arial" panose="020B0604020202020204" pitchFamily="34" charset="0"/>
              </a:rPr>
              <a:t>Pharmacien = </a:t>
            </a:r>
            <a:r>
              <a:rPr lang="fr-FR" altLang="fr-FR" sz="1800" b="1" dirty="0">
                <a:solidFill>
                  <a:srgbClr val="000099"/>
                </a:solidFill>
                <a:cs typeface="Arial" panose="020B0604020202020204" pitchFamily="34" charset="0"/>
              </a:rPr>
              <a:t>Acteur de santé de 1er recours</a:t>
            </a:r>
          </a:p>
        </p:txBody>
      </p:sp>
      <p:sp>
        <p:nvSpPr>
          <p:cNvPr id="5"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3.2. Premier recours</a:t>
            </a:r>
          </a:p>
        </p:txBody>
      </p:sp>
      <p:sp>
        <p:nvSpPr>
          <p:cNvPr id="7" name="Rectangle 7"/>
          <p:cNvSpPr>
            <a:spLocks noChangeArrowheads="1"/>
          </p:cNvSpPr>
          <p:nvPr/>
        </p:nvSpPr>
        <p:spPr bwMode="auto">
          <a:xfrm>
            <a:off x="938093" y="3789535"/>
            <a:ext cx="8867661" cy="247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tabLst>
                <a:tab pos="449263" algn="l"/>
              </a:tabLst>
              <a:defRPr sz="3200">
                <a:solidFill>
                  <a:schemeClr val="tx1"/>
                </a:solidFill>
                <a:latin typeface="Arial" panose="020B0604020202020204" pitchFamily="34" charset="0"/>
              </a:defRPr>
            </a:lvl1pPr>
            <a:lvl2pPr marL="1001713" indent="-285750">
              <a:spcBef>
                <a:spcPct val="20000"/>
              </a:spcBef>
              <a:buChar char="–"/>
              <a:tabLst>
                <a:tab pos="449263" algn="l"/>
              </a:tabLst>
              <a:defRPr sz="2800">
                <a:solidFill>
                  <a:schemeClr val="tx1"/>
                </a:solidFill>
                <a:latin typeface="Arial" panose="020B0604020202020204" pitchFamily="34" charset="0"/>
              </a:defRPr>
            </a:lvl2pPr>
            <a:lvl3pPr marL="1409700" indent="-228600">
              <a:spcBef>
                <a:spcPct val="20000"/>
              </a:spcBef>
              <a:buChar char="•"/>
              <a:tabLst>
                <a:tab pos="449263" algn="l"/>
              </a:tabLst>
              <a:defRPr sz="2400">
                <a:solidFill>
                  <a:schemeClr val="tx1"/>
                </a:solidFill>
                <a:latin typeface="Arial" panose="020B0604020202020204" pitchFamily="34" charset="0"/>
              </a:defRPr>
            </a:lvl3pPr>
            <a:lvl4pPr marL="1817688" indent="-228600">
              <a:spcBef>
                <a:spcPct val="20000"/>
              </a:spcBef>
              <a:buChar char="–"/>
              <a:tabLst>
                <a:tab pos="449263" algn="l"/>
              </a:tabLst>
              <a:defRPr sz="2000">
                <a:solidFill>
                  <a:schemeClr val="tx1"/>
                </a:solidFill>
                <a:latin typeface="Arial" panose="020B0604020202020204" pitchFamily="34" charset="0"/>
              </a:defRPr>
            </a:lvl4pPr>
            <a:lvl5pPr marL="2225675" indent="-228600">
              <a:spcBef>
                <a:spcPct val="20000"/>
              </a:spcBef>
              <a:buChar char="»"/>
              <a:tabLst>
                <a:tab pos="449263" algn="l"/>
              </a:tabLst>
              <a:defRPr sz="2000">
                <a:solidFill>
                  <a:schemeClr val="tx1"/>
                </a:solidFill>
                <a:latin typeface="Arial" panose="020B0604020202020204" pitchFamily="34" charset="0"/>
              </a:defRPr>
            </a:lvl5pPr>
            <a:lvl6pPr marL="2682875" indent="-228600" fontAlgn="base">
              <a:spcBef>
                <a:spcPct val="20000"/>
              </a:spcBef>
              <a:spcAft>
                <a:spcPct val="0"/>
              </a:spcAft>
              <a:buChar char="»"/>
              <a:tabLst>
                <a:tab pos="449263" algn="l"/>
              </a:tabLst>
              <a:defRPr sz="2000">
                <a:solidFill>
                  <a:schemeClr val="tx1"/>
                </a:solidFill>
                <a:latin typeface="Arial" panose="020B0604020202020204" pitchFamily="34" charset="0"/>
              </a:defRPr>
            </a:lvl6pPr>
            <a:lvl7pPr marL="3140075" indent="-228600" fontAlgn="base">
              <a:spcBef>
                <a:spcPct val="20000"/>
              </a:spcBef>
              <a:spcAft>
                <a:spcPct val="0"/>
              </a:spcAft>
              <a:buChar char="»"/>
              <a:tabLst>
                <a:tab pos="449263" algn="l"/>
              </a:tabLst>
              <a:defRPr sz="2000">
                <a:solidFill>
                  <a:schemeClr val="tx1"/>
                </a:solidFill>
                <a:latin typeface="Arial" panose="020B0604020202020204" pitchFamily="34" charset="0"/>
              </a:defRPr>
            </a:lvl7pPr>
            <a:lvl8pPr marL="3597275" indent="-228600" fontAlgn="base">
              <a:spcBef>
                <a:spcPct val="20000"/>
              </a:spcBef>
              <a:spcAft>
                <a:spcPct val="0"/>
              </a:spcAft>
              <a:buChar char="»"/>
              <a:tabLst>
                <a:tab pos="449263" algn="l"/>
              </a:tabLst>
              <a:defRPr sz="2000">
                <a:solidFill>
                  <a:schemeClr val="tx1"/>
                </a:solidFill>
                <a:latin typeface="Arial" panose="020B0604020202020204" pitchFamily="34" charset="0"/>
              </a:defRPr>
            </a:lvl8pPr>
            <a:lvl9pPr marL="4054475" indent="-228600" fontAlgn="base">
              <a:spcBef>
                <a:spcPct val="20000"/>
              </a:spcBef>
              <a:spcAft>
                <a:spcPct val="0"/>
              </a:spcAft>
              <a:buChar char="»"/>
              <a:tabLst>
                <a:tab pos="449263" algn="l"/>
              </a:tabLst>
              <a:defRPr sz="2000">
                <a:solidFill>
                  <a:schemeClr val="tx1"/>
                </a:solidFill>
                <a:latin typeface="Arial" panose="020B0604020202020204" pitchFamily="34" charset="0"/>
              </a:defRPr>
            </a:lvl9pPr>
          </a:lstStyle>
          <a:p>
            <a:pPr>
              <a:spcBef>
                <a:spcPct val="25000"/>
              </a:spcBef>
              <a:buClr>
                <a:srgbClr val="0099CC"/>
              </a:buClr>
              <a:buFont typeface="Wingdings" panose="05000000000000000000" pitchFamily="2" charset="2"/>
              <a:buNone/>
            </a:pPr>
            <a:endParaRPr lang="fr-FR" altLang="fr-FR" sz="100" dirty="0"/>
          </a:p>
          <a:p>
            <a:pPr lvl="1">
              <a:spcBef>
                <a:spcPct val="25000"/>
              </a:spcBef>
              <a:buClr>
                <a:srgbClr val="0099CC"/>
              </a:buClr>
              <a:buBlip>
                <a:blip r:embed="rId3"/>
              </a:buBlip>
            </a:pPr>
            <a:r>
              <a:rPr lang="fr-FR" altLang="fr-FR" sz="1800" b="1" dirty="0">
                <a:solidFill>
                  <a:srgbClr val="000099"/>
                </a:solidFill>
                <a:cs typeface="Arial" panose="020B0604020202020204" pitchFamily="34" charset="0"/>
              </a:rPr>
              <a:t>Dispensation</a:t>
            </a:r>
            <a:r>
              <a:rPr lang="fr-FR" altLang="fr-FR" sz="1800" dirty="0">
                <a:solidFill>
                  <a:srgbClr val="000099"/>
                </a:solidFill>
                <a:cs typeface="Arial" panose="020B0604020202020204" pitchFamily="34" charset="0"/>
              </a:rPr>
              <a:t> et </a:t>
            </a:r>
            <a:r>
              <a:rPr lang="fr-FR" altLang="fr-FR" sz="1800" b="1" dirty="0">
                <a:solidFill>
                  <a:srgbClr val="000099"/>
                </a:solidFill>
                <a:cs typeface="Arial" panose="020B0604020202020204" pitchFamily="34" charset="0"/>
              </a:rPr>
              <a:t>observance</a:t>
            </a:r>
          </a:p>
          <a:p>
            <a:pPr lvl="2">
              <a:spcBef>
                <a:spcPct val="25000"/>
              </a:spcBef>
              <a:buClr>
                <a:srgbClr val="0099CC"/>
              </a:buClr>
              <a:buFont typeface="Wingdings" panose="05000000000000000000" pitchFamily="2" charset="2"/>
              <a:buChar char="§"/>
            </a:pPr>
            <a:r>
              <a:rPr lang="fr-FR" altLang="fr-FR" sz="1600" dirty="0">
                <a:solidFill>
                  <a:srgbClr val="000099"/>
                </a:solidFill>
                <a:cs typeface="Arial" panose="020B0604020202020204" pitchFamily="34" charset="0"/>
              </a:rPr>
              <a:t>Respecter et accompagner la prescription</a:t>
            </a:r>
          </a:p>
          <a:p>
            <a:pPr lvl="2">
              <a:spcBef>
                <a:spcPct val="25000"/>
              </a:spcBef>
              <a:buClr>
                <a:srgbClr val="0099CC"/>
              </a:buClr>
              <a:buFont typeface="Wingdings" panose="05000000000000000000" pitchFamily="2" charset="2"/>
              <a:buChar char="§"/>
            </a:pPr>
            <a:r>
              <a:rPr lang="fr-FR" altLang="fr-FR" sz="1600" dirty="0">
                <a:solidFill>
                  <a:srgbClr val="000099"/>
                </a:solidFill>
                <a:cs typeface="Arial" panose="020B0604020202020204" pitchFamily="34" charset="0"/>
              </a:rPr>
              <a:t>Répondre aux éventuelles objections</a:t>
            </a:r>
          </a:p>
          <a:p>
            <a:pPr lvl="2">
              <a:spcBef>
                <a:spcPct val="25000"/>
              </a:spcBef>
              <a:buClr>
                <a:srgbClr val="0099CC"/>
              </a:buClr>
              <a:buFont typeface="Wingdings" panose="05000000000000000000" pitchFamily="2" charset="2"/>
              <a:buChar char="§"/>
            </a:pPr>
            <a:r>
              <a:rPr lang="fr-FR" altLang="fr-FR" sz="1600" dirty="0">
                <a:solidFill>
                  <a:srgbClr val="000099"/>
                </a:solidFill>
                <a:cs typeface="Arial" panose="020B0604020202020204" pitchFamily="34" charset="0"/>
              </a:rPr>
              <a:t>Intervention pharmaceutique</a:t>
            </a:r>
            <a:endParaRPr lang="fr-FR" altLang="fr-FR" sz="2000" dirty="0">
              <a:solidFill>
                <a:srgbClr val="000099"/>
              </a:solidFill>
              <a:cs typeface="Arial" panose="020B0604020202020204" pitchFamily="34" charset="0"/>
            </a:endParaRPr>
          </a:p>
          <a:p>
            <a:pPr lvl="1">
              <a:spcBef>
                <a:spcPts val="1200"/>
              </a:spcBef>
              <a:buClr>
                <a:srgbClr val="0099CC"/>
              </a:buClr>
              <a:buBlip>
                <a:blip r:embed="rId3"/>
              </a:buBlip>
            </a:pPr>
            <a:r>
              <a:rPr lang="fr-FR" altLang="fr-FR" sz="1800" b="1" dirty="0">
                <a:solidFill>
                  <a:srgbClr val="000099"/>
                </a:solidFill>
                <a:cs typeface="Arial" panose="020B0604020202020204" pitchFamily="34" charset="0"/>
              </a:rPr>
              <a:t>Conseil</a:t>
            </a:r>
            <a:r>
              <a:rPr lang="fr-FR" altLang="fr-FR" sz="1800" dirty="0">
                <a:solidFill>
                  <a:srgbClr val="000099"/>
                </a:solidFill>
                <a:cs typeface="Arial" panose="020B0604020202020204" pitchFamily="34" charset="0"/>
              </a:rPr>
              <a:t> pharmaceutique et </a:t>
            </a:r>
            <a:r>
              <a:rPr lang="fr-FR" altLang="fr-FR" sz="1800" b="1" dirty="0">
                <a:solidFill>
                  <a:srgbClr val="000099"/>
                </a:solidFill>
                <a:cs typeface="Arial" panose="020B0604020202020204" pitchFamily="34" charset="0"/>
              </a:rPr>
              <a:t>suivi</a:t>
            </a:r>
            <a:r>
              <a:rPr lang="fr-FR" altLang="fr-FR" sz="1800" dirty="0">
                <a:solidFill>
                  <a:srgbClr val="000099"/>
                </a:solidFill>
                <a:cs typeface="Arial" panose="020B0604020202020204" pitchFamily="34" charset="0"/>
              </a:rPr>
              <a:t> du patient</a:t>
            </a:r>
          </a:p>
          <a:p>
            <a:pPr lvl="2">
              <a:spcBef>
                <a:spcPct val="25000"/>
              </a:spcBef>
              <a:buClr>
                <a:srgbClr val="0099CC"/>
              </a:buClr>
              <a:buFont typeface="Wingdings" panose="05000000000000000000" pitchFamily="2" charset="2"/>
              <a:buChar char="§"/>
            </a:pPr>
            <a:r>
              <a:rPr lang="fr-FR" altLang="fr-FR" sz="1600" dirty="0">
                <a:solidFill>
                  <a:srgbClr val="000099"/>
                </a:solidFill>
                <a:cs typeface="Arial" panose="020B0604020202020204" pitchFamily="34" charset="0"/>
              </a:rPr>
              <a:t>Intervenir en 1ère intention</a:t>
            </a:r>
          </a:p>
          <a:p>
            <a:pPr lvl="2">
              <a:spcBef>
                <a:spcPct val="25000"/>
              </a:spcBef>
              <a:buClr>
                <a:srgbClr val="0099CC"/>
              </a:buClr>
              <a:buFont typeface="Wingdings" panose="05000000000000000000" pitchFamily="2" charset="2"/>
              <a:buChar char="§"/>
            </a:pPr>
            <a:r>
              <a:rPr lang="fr-FR" altLang="fr-FR" sz="1600" dirty="0">
                <a:solidFill>
                  <a:srgbClr val="000099"/>
                </a:solidFill>
                <a:cs typeface="Arial" panose="020B0604020202020204" pitchFamily="34" charset="0"/>
              </a:rPr>
              <a:t>Délivrer un traitement d’attente</a:t>
            </a:r>
            <a:endParaRPr lang="fr-FR" altLang="fr-FR" sz="2400" dirty="0"/>
          </a:p>
          <a:p>
            <a:pPr>
              <a:buClr>
                <a:srgbClr val="0099CC"/>
              </a:buClr>
              <a:buFont typeface="Wingdings" panose="05000000000000000000" pitchFamily="2" charset="2"/>
              <a:buChar char="è"/>
            </a:pPr>
            <a:endParaRPr lang="fr-FR" altLang="fr-FR" sz="2800" dirty="0"/>
          </a:p>
        </p:txBody>
      </p:sp>
      <p:pic>
        <p:nvPicPr>
          <p:cNvPr id="11" name="Image 10"/>
          <p:cNvPicPr>
            <a:picLocks noChangeAspect="1"/>
          </p:cNvPicPr>
          <p:nvPr/>
        </p:nvPicPr>
        <p:blipFill>
          <a:blip r:embed="rId4"/>
          <a:stretch>
            <a:fillRect/>
          </a:stretch>
        </p:blipFill>
        <p:spPr>
          <a:xfrm>
            <a:off x="8377909" y="2183619"/>
            <a:ext cx="3160205" cy="2108556"/>
          </a:xfrm>
          <a:prstGeom prst="rect">
            <a:avLst/>
          </a:prstGeom>
          <a:ln>
            <a:noFill/>
          </a:ln>
          <a:effectLst>
            <a:outerShdw blurRad="292100" dist="139700" dir="2700000" algn="tl" rotWithShape="0">
              <a:srgbClr val="333333">
                <a:alpha val="65000"/>
              </a:srgbClr>
            </a:outerShdw>
          </a:effectLst>
        </p:spPr>
      </p:pic>
      <p:grpSp>
        <p:nvGrpSpPr>
          <p:cNvPr id="9" name="Groupe 8"/>
          <p:cNvGrpSpPr/>
          <p:nvPr/>
        </p:nvGrpSpPr>
        <p:grpSpPr>
          <a:xfrm>
            <a:off x="3219234" y="6215205"/>
            <a:ext cx="6096000" cy="440244"/>
            <a:chOff x="79426" y="6328485"/>
            <a:chExt cx="6096000" cy="440244"/>
          </a:xfrm>
        </p:grpSpPr>
        <p:sp>
          <p:nvSpPr>
            <p:cNvPr id="3" name="Rectangle 2"/>
            <p:cNvSpPr/>
            <p:nvPr/>
          </p:nvSpPr>
          <p:spPr>
            <a:xfrm>
              <a:off x="79426" y="6328485"/>
              <a:ext cx="6096000" cy="338554"/>
            </a:xfrm>
            <a:prstGeom prst="rect">
              <a:avLst/>
            </a:prstGeom>
          </p:spPr>
          <p:txBody>
            <a:bodyPr>
              <a:spAutoFit/>
            </a:bodyPr>
            <a:lstStyle/>
            <a:p>
              <a:pPr lvl="2">
                <a:spcBef>
                  <a:spcPct val="25000"/>
                </a:spcBef>
                <a:buClr>
                  <a:srgbClr val="0099CC"/>
                </a:buClr>
              </a:pPr>
              <a:r>
                <a:rPr lang="fr-FR" altLang="fr-FR" b="1" dirty="0">
                  <a:solidFill>
                    <a:srgbClr val="000099"/>
                  </a:solidFill>
                  <a:cs typeface="Arial" panose="020B0604020202020204" pitchFamily="34" charset="0"/>
                </a:rPr>
                <a:t>Promouvoir le BON USAGE DU MÉDICAMENT</a:t>
              </a:r>
              <a:endParaRPr lang="fr-FR" b="1" dirty="0"/>
            </a:p>
          </p:txBody>
        </p:sp>
        <p:sp>
          <p:nvSpPr>
            <p:cNvPr id="15" name="Freeform 17"/>
            <p:cNvSpPr>
              <a:spLocks/>
            </p:cNvSpPr>
            <p:nvPr/>
          </p:nvSpPr>
          <p:spPr bwMode="auto">
            <a:xfrm rot="3815727" flipV="1">
              <a:off x="262941" y="6211517"/>
              <a:ext cx="434975" cy="679450"/>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a:noFill/>
            </a:ln>
            <a:extLst>
              <a:ext uri="{91240B29-F687-4F45-9708-019B960494DF}">
                <a14:hiddenLine xmlns:a14="http://schemas.microsoft.com/office/drawing/2010/main" w="9525">
                  <a:solidFill>
                    <a:srgbClr val="FF6600"/>
                  </a:solidFill>
                  <a:round/>
                  <a:headEnd/>
                  <a:tailEnd/>
                </a14:hiddenLine>
              </a:ext>
            </a:extLst>
          </p:spPr>
          <p:txBody>
            <a:bodyPr/>
            <a:lstStyle/>
            <a:p>
              <a:endParaRPr lang="fr-FR">
                <a:cs typeface="Arial" panose="020B0604020202020204" pitchFamily="34" charset="0"/>
              </a:endParaRPr>
            </a:p>
          </p:txBody>
        </p:sp>
      </p:grpSp>
      <p:sp>
        <p:nvSpPr>
          <p:cNvPr id="16" name="ZoneTexte 1"/>
          <p:cNvSpPr txBox="1">
            <a:spLocks noChangeArrowheads="1"/>
          </p:cNvSpPr>
          <p:nvPr/>
        </p:nvSpPr>
        <p:spPr bwMode="auto">
          <a:xfrm>
            <a:off x="298267" y="3671287"/>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800" u="sng" dirty="0">
                <a:solidFill>
                  <a:srgbClr val="000099"/>
                </a:solidFill>
                <a:cs typeface="Arial" panose="020B0604020202020204" pitchFamily="34" charset="0"/>
              </a:rPr>
              <a:t>Rôles</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35</a:t>
            </a:fld>
            <a:endParaRPr lang="fr-FR" dirty="0"/>
          </a:p>
        </p:txBody>
      </p:sp>
    </p:spTree>
    <p:extLst>
      <p:ext uri="{BB962C8B-B14F-4D97-AF65-F5344CB8AC3E}">
        <p14:creationId xmlns:p14="http://schemas.microsoft.com/office/powerpoint/2010/main" val="332309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8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p:bldP spid="119812" grpId="0"/>
      <p:bldP spid="7"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1149806" y="1719813"/>
            <a:ext cx="10865213"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marL="342900" indent="-342900">
              <a:buClr>
                <a:srgbClr val="62C400"/>
              </a:buClr>
              <a:buBlip>
                <a:blip r:embed="rId3"/>
              </a:buBlip>
            </a:pPr>
            <a:r>
              <a:rPr lang="fr-FR" altLang="fr-FR" sz="2000" dirty="0">
                <a:solidFill>
                  <a:srgbClr val="000099"/>
                </a:solidFill>
                <a:cs typeface="Arial" panose="020B0604020202020204" pitchFamily="34" charset="0"/>
              </a:rPr>
              <a:t>Savoir </a:t>
            </a:r>
            <a:r>
              <a:rPr lang="fr-FR" altLang="fr-FR" sz="2000" b="1" i="1" dirty="0">
                <a:solidFill>
                  <a:srgbClr val="000099"/>
                </a:solidFill>
                <a:cs typeface="Arial" panose="020B0604020202020204" pitchFamily="34" charset="0"/>
              </a:rPr>
              <a:t>évaluer la demande</a:t>
            </a:r>
          </a:p>
          <a:p>
            <a:pPr marL="0" indent="0">
              <a:buClr>
                <a:srgbClr val="62C400"/>
              </a:buClr>
            </a:pPr>
            <a:endParaRPr lang="fr-FR" altLang="fr-FR" sz="2000" dirty="0">
              <a:solidFill>
                <a:srgbClr val="000099"/>
              </a:solidFill>
              <a:cs typeface="Arial" panose="020B0604020202020204" pitchFamily="34" charset="0"/>
            </a:endParaRPr>
          </a:p>
          <a:p>
            <a:pPr marL="342900" indent="-342900">
              <a:buClr>
                <a:srgbClr val="62C400"/>
              </a:buClr>
              <a:buBlip>
                <a:blip r:embed="rId3"/>
              </a:buBlip>
            </a:pPr>
            <a:r>
              <a:rPr lang="fr-FR" altLang="fr-FR" sz="2000" dirty="0">
                <a:solidFill>
                  <a:srgbClr val="000099"/>
                </a:solidFill>
                <a:cs typeface="Arial" panose="020B0604020202020204" pitchFamily="34" charset="0"/>
              </a:rPr>
              <a:t>Se limiter aux </a:t>
            </a:r>
            <a:r>
              <a:rPr lang="fr-FR" altLang="fr-FR" sz="2000" b="1" i="1" dirty="0">
                <a:solidFill>
                  <a:srgbClr val="000099"/>
                </a:solidFill>
                <a:cs typeface="Arial" panose="020B0604020202020204" pitchFamily="34" charset="0"/>
              </a:rPr>
              <a:t>pathologies aiguës</a:t>
            </a:r>
            <a:endParaRPr lang="fr-FR" altLang="fr-FR" sz="2000" dirty="0">
              <a:solidFill>
                <a:srgbClr val="000099"/>
              </a:solidFill>
              <a:cs typeface="Arial" panose="020B0604020202020204" pitchFamily="34" charset="0"/>
            </a:endParaRPr>
          </a:p>
          <a:p>
            <a:pPr marL="0" indent="0">
              <a:buClr>
                <a:srgbClr val="62C400"/>
              </a:buClr>
            </a:pPr>
            <a:endParaRPr lang="fr-FR" altLang="fr-FR" sz="2000" dirty="0">
              <a:solidFill>
                <a:srgbClr val="000099"/>
              </a:solidFill>
              <a:cs typeface="Arial" panose="020B0604020202020204" pitchFamily="34" charset="0"/>
            </a:endParaRPr>
          </a:p>
          <a:p>
            <a:pPr marL="342900" indent="-342900">
              <a:spcBef>
                <a:spcPct val="30000"/>
              </a:spcBef>
              <a:buClr>
                <a:srgbClr val="62C400"/>
              </a:buClr>
              <a:buBlip>
                <a:blip r:embed="rId3"/>
              </a:buBlip>
            </a:pPr>
            <a:r>
              <a:rPr lang="fr-FR" altLang="fr-FR" sz="2000" b="1" i="1" dirty="0">
                <a:solidFill>
                  <a:srgbClr val="000099"/>
                </a:solidFill>
                <a:cs typeface="Arial" panose="020B0604020202020204" pitchFamily="34" charset="0"/>
              </a:rPr>
              <a:t>Limiter</a:t>
            </a:r>
            <a:r>
              <a:rPr lang="fr-FR" altLang="fr-FR" sz="2000" dirty="0">
                <a:solidFill>
                  <a:srgbClr val="000099"/>
                </a:solidFill>
                <a:cs typeface="Arial" panose="020B0604020202020204" pitchFamily="34" charset="0"/>
              </a:rPr>
              <a:t> le conseil</a:t>
            </a:r>
            <a:r>
              <a:rPr lang="fr-FR" altLang="fr-FR" sz="2000" b="1" i="1" dirty="0">
                <a:solidFill>
                  <a:srgbClr val="000099"/>
                </a:solidFill>
                <a:cs typeface="Arial" panose="020B0604020202020204" pitchFamily="34" charset="0"/>
              </a:rPr>
              <a:t> dans le temps</a:t>
            </a:r>
            <a:r>
              <a:rPr lang="fr-FR" altLang="fr-FR" sz="2000" dirty="0">
                <a:solidFill>
                  <a:srgbClr val="000099"/>
                </a:solidFill>
                <a:cs typeface="Arial" panose="020B0604020202020204" pitchFamily="34" charset="0"/>
              </a:rPr>
              <a:t> : nécessité d’une amélioration notable en 24 ou 48 heures</a:t>
            </a:r>
          </a:p>
          <a:p>
            <a:pPr>
              <a:buClr>
                <a:srgbClr val="62C400"/>
              </a:buClr>
              <a:buFont typeface="Symbol" panose="05050102010706020507" pitchFamily="18" charset="2"/>
              <a:buNone/>
            </a:pPr>
            <a:endParaRPr lang="fr-FR" altLang="fr-FR" sz="2000" dirty="0">
              <a:solidFill>
                <a:srgbClr val="000099"/>
              </a:solidFill>
              <a:cs typeface="Arial" panose="020B0604020202020204" pitchFamily="34" charset="0"/>
            </a:endParaRPr>
          </a:p>
          <a:p>
            <a:pPr marL="342900" indent="-342900">
              <a:spcBef>
                <a:spcPct val="30000"/>
              </a:spcBef>
              <a:buClr>
                <a:srgbClr val="62C400"/>
              </a:buClr>
              <a:buBlip>
                <a:blip r:embed="rId3"/>
              </a:buBlip>
            </a:pPr>
            <a:r>
              <a:rPr lang="fr-FR" altLang="fr-FR" sz="2000" b="1" i="1" dirty="0" err="1">
                <a:solidFill>
                  <a:srgbClr val="000099"/>
                </a:solidFill>
                <a:cs typeface="Arial" panose="020B0604020202020204" pitchFamily="34" charset="0"/>
              </a:rPr>
              <a:t>Ré-évaluer</a:t>
            </a:r>
            <a:r>
              <a:rPr lang="fr-FR" altLang="fr-FR" sz="2000" b="1" i="1" dirty="0">
                <a:solidFill>
                  <a:srgbClr val="000099"/>
                </a:solidFill>
                <a:cs typeface="Arial" panose="020B0604020202020204" pitchFamily="34" charset="0"/>
              </a:rPr>
              <a:t> le conseil en fonction de l’évolution (suivi) </a:t>
            </a:r>
          </a:p>
          <a:p>
            <a:pPr marL="354013" lvl="1" indent="0">
              <a:spcBef>
                <a:spcPct val="30000"/>
              </a:spcBef>
              <a:buClr>
                <a:srgbClr val="62C400"/>
              </a:buClr>
            </a:pPr>
            <a:r>
              <a:rPr lang="fr-FR" altLang="fr-FR" sz="2000" dirty="0">
                <a:solidFill>
                  <a:srgbClr val="000099"/>
                </a:solidFill>
                <a:cs typeface="Arial" panose="020B0604020202020204" pitchFamily="34" charset="0"/>
              </a:rPr>
              <a:t>et orienter vers une consultation médicale si nécessaire</a:t>
            </a:r>
            <a:endParaRPr lang="fr-FR" altLang="fr-FR" sz="2000" b="1" i="1" dirty="0">
              <a:solidFill>
                <a:srgbClr val="000099"/>
              </a:solidFill>
              <a:cs typeface="Arial" panose="020B0604020202020204" pitchFamily="34" charset="0"/>
            </a:endParaRPr>
          </a:p>
        </p:txBody>
      </p:sp>
      <p:sp>
        <p:nvSpPr>
          <p:cNvPr id="2" name="ZoneTexte 1"/>
          <p:cNvSpPr txBox="1"/>
          <p:nvPr/>
        </p:nvSpPr>
        <p:spPr>
          <a:xfrm>
            <a:off x="2964264" y="5234504"/>
            <a:ext cx="7898344" cy="708025"/>
          </a:xfrm>
          <a:prstGeom prst="rect">
            <a:avLst/>
          </a:prstGeom>
          <a:noFill/>
        </p:spPr>
        <p:txBody>
          <a:bodyPr wrap="square">
            <a:spAutoFit/>
          </a:bodyPr>
          <a:lstStyle/>
          <a:p>
            <a:pPr marL="342900" indent="-342900">
              <a:buFont typeface="Wingdings" panose="05000000000000000000" pitchFamily="2" charset="2"/>
              <a:buChar char="è"/>
              <a:defRPr/>
            </a:pPr>
            <a:r>
              <a:rPr lang="fr-FR" sz="2000" dirty="0">
                <a:solidFill>
                  <a:srgbClr val="000099"/>
                </a:solidFill>
                <a:cs typeface="Arial" panose="020B0604020202020204" pitchFamily="34" charset="0"/>
              </a:rPr>
              <a:t>Mentionner </a:t>
            </a:r>
            <a:r>
              <a:rPr lang="fr-FR" sz="2000" b="1" i="1" dirty="0">
                <a:solidFill>
                  <a:srgbClr val="000099"/>
                </a:solidFill>
                <a:cs typeface="Arial" panose="020B0604020202020204" pitchFamily="34" charset="0"/>
              </a:rPr>
              <a:t>votre conseil par écrit </a:t>
            </a:r>
            <a:r>
              <a:rPr lang="fr-FR" sz="2000" dirty="0">
                <a:solidFill>
                  <a:srgbClr val="000099"/>
                </a:solidFill>
                <a:cs typeface="Arial" panose="020B0604020202020204" pitchFamily="34" charset="0"/>
              </a:rPr>
              <a:t>: </a:t>
            </a:r>
          </a:p>
          <a:p>
            <a:pPr marL="358775" indent="-358775">
              <a:defRPr/>
            </a:pPr>
            <a:r>
              <a:rPr lang="fr-FR" sz="2000" dirty="0">
                <a:solidFill>
                  <a:srgbClr val="000099"/>
                </a:solidFill>
                <a:cs typeface="Arial" panose="020B0604020202020204" pitchFamily="34" charset="0"/>
              </a:rPr>
              <a:t>	posologie + durée du traitement</a:t>
            </a:r>
          </a:p>
        </p:txBody>
      </p:sp>
      <p:sp>
        <p:nvSpPr>
          <p:cNvPr id="5"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3.3. Règles d’or du conseil</a:t>
            </a:r>
          </a:p>
        </p:txBody>
      </p:sp>
      <p:pic>
        <p:nvPicPr>
          <p:cNvPr id="6" name="Image 5"/>
          <p:cNvPicPr>
            <a:picLocks noChangeAspect="1"/>
          </p:cNvPicPr>
          <p:nvPr/>
        </p:nvPicPr>
        <p:blipFill>
          <a:blip r:embed="rId4"/>
          <a:stretch>
            <a:fillRect/>
          </a:stretch>
        </p:blipFill>
        <p:spPr>
          <a:xfrm>
            <a:off x="820291" y="5084466"/>
            <a:ext cx="1935679" cy="1470324"/>
          </a:xfrm>
          <a:prstGeom prst="rect">
            <a:avLst/>
          </a:prstGeom>
        </p:spPr>
      </p:pic>
      <p:sp>
        <p:nvSpPr>
          <p:cNvPr id="7" name="Ellipse 6"/>
          <p:cNvSpPr/>
          <p:nvPr/>
        </p:nvSpPr>
        <p:spPr>
          <a:xfrm>
            <a:off x="2532185" y="4973934"/>
            <a:ext cx="432079" cy="341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964264" y="6118919"/>
            <a:ext cx="7898344" cy="400110"/>
          </a:xfrm>
          <a:prstGeom prst="rect">
            <a:avLst/>
          </a:prstGeom>
          <a:noFill/>
        </p:spPr>
        <p:txBody>
          <a:bodyPr wrap="square">
            <a:spAutoFit/>
          </a:bodyPr>
          <a:lstStyle/>
          <a:p>
            <a:pPr marL="342900" indent="-342900">
              <a:buFont typeface="Wingdings" panose="05000000000000000000" pitchFamily="2" charset="2"/>
              <a:buChar char="è"/>
              <a:defRPr/>
            </a:pPr>
            <a:r>
              <a:rPr lang="fr-FR" sz="2000" dirty="0">
                <a:solidFill>
                  <a:srgbClr val="000099"/>
                </a:solidFill>
                <a:cs typeface="Arial" panose="020B0604020202020204" pitchFamily="34" charset="0"/>
              </a:rPr>
              <a:t>Enregistrer le conseil sur DMP ou DP</a:t>
            </a: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36</a:t>
            </a:fld>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6096000" y="1882403"/>
            <a:ext cx="594360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Déterminer les règles d’or du conseil officinal</a:t>
            </a:r>
          </a:p>
        </p:txBody>
      </p:sp>
      <p:sp>
        <p:nvSpPr>
          <p:cNvPr id="116740" name="Rectangle 4"/>
          <p:cNvSpPr>
            <a:spLocks noChangeArrowheads="1"/>
          </p:cNvSpPr>
          <p:nvPr/>
        </p:nvSpPr>
        <p:spPr bwMode="auto">
          <a:xfrm>
            <a:off x="3714113" y="4057344"/>
            <a:ext cx="6599238"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dirty="0">
                <a:solidFill>
                  <a:srgbClr val="000099"/>
                </a:solidFill>
                <a:cs typeface="Arial" panose="020B0604020202020204" pitchFamily="34" charset="0"/>
              </a:rPr>
              <a:t>Lister les facteurs qui peuvent faire échouer un conseil</a:t>
            </a:r>
          </a:p>
          <a:p>
            <a:pPr eaLnBrk="1" hangingPunct="1">
              <a:buBlip>
                <a:blip r:embed="rId3"/>
              </a:buBlip>
            </a:pPr>
            <a:r>
              <a:rPr lang="fr-FR" altLang="fr-FR" sz="1800" dirty="0">
                <a:solidFill>
                  <a:srgbClr val="000099"/>
                </a:solidFill>
                <a:cs typeface="Arial" panose="020B0604020202020204" pitchFamily="34" charset="0"/>
              </a:rPr>
              <a:t>En déduire les règles d’or d’un conseil efficace</a:t>
            </a:r>
          </a:p>
        </p:txBody>
      </p:sp>
      <p:sp>
        <p:nvSpPr>
          <p:cNvPr id="13"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3.3. Règles d’or du conseil</a:t>
            </a:r>
          </a:p>
        </p:txBody>
      </p:sp>
      <p:sp>
        <p:nvSpPr>
          <p:cNvPr id="15" name="ZoneTexte 14"/>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7"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37</a:t>
            </a:fld>
            <a:endParaRPr lang="fr-F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114" name="Text Box 2"/>
          <p:cNvSpPr txBox="1">
            <a:spLocks noChangeArrowheads="1"/>
          </p:cNvSpPr>
          <p:nvPr/>
        </p:nvSpPr>
        <p:spPr bwMode="auto">
          <a:xfrm>
            <a:off x="4094164" y="1358901"/>
            <a:ext cx="3240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80000"/>
              </a:spcBef>
            </a:pPr>
            <a:r>
              <a:rPr lang="fr-FR" altLang="fr-FR" sz="1800">
                <a:solidFill>
                  <a:srgbClr val="000099"/>
                </a:solidFill>
                <a:cs typeface="Arial" panose="020B0604020202020204" pitchFamily="34" charset="0"/>
              </a:rPr>
              <a:t>empathie, écoute</a:t>
            </a:r>
          </a:p>
        </p:txBody>
      </p:sp>
      <p:sp>
        <p:nvSpPr>
          <p:cNvPr id="2394115" name="Text Box 3"/>
          <p:cNvSpPr txBox="1">
            <a:spLocks noChangeArrowheads="1"/>
          </p:cNvSpPr>
          <p:nvPr/>
        </p:nvSpPr>
        <p:spPr bwMode="auto">
          <a:xfrm>
            <a:off x="2551113" y="235585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2400" b="1" dirty="0">
                <a:solidFill>
                  <a:srgbClr val="62C400"/>
                </a:solidFill>
                <a:cs typeface="Arial" panose="020B0604020202020204" pitchFamily="34" charset="0"/>
              </a:rPr>
              <a:t>I</a:t>
            </a:r>
            <a:r>
              <a:rPr lang="fr-FR" altLang="fr-FR" sz="2400" dirty="0">
                <a:solidFill>
                  <a:srgbClr val="000099"/>
                </a:solidFill>
                <a:cs typeface="Arial" panose="020B0604020202020204" pitchFamily="34" charset="0"/>
              </a:rPr>
              <a:t>nterroger</a:t>
            </a:r>
            <a:endParaRPr lang="fr-FR" altLang="fr-FR" sz="2000" dirty="0">
              <a:solidFill>
                <a:srgbClr val="000099"/>
              </a:solidFill>
              <a:cs typeface="Arial" panose="020B0604020202020204" pitchFamily="34" charset="0"/>
            </a:endParaRPr>
          </a:p>
        </p:txBody>
      </p:sp>
      <p:sp>
        <p:nvSpPr>
          <p:cNvPr id="2394116" name="Text Box 4"/>
          <p:cNvSpPr txBox="1">
            <a:spLocks noChangeArrowheads="1"/>
          </p:cNvSpPr>
          <p:nvPr/>
        </p:nvSpPr>
        <p:spPr bwMode="auto">
          <a:xfrm>
            <a:off x="2551113" y="1298575"/>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2400" b="1" dirty="0">
                <a:solidFill>
                  <a:srgbClr val="62C400"/>
                </a:solidFill>
                <a:cs typeface="Arial" panose="020B0604020202020204" pitchFamily="34" charset="0"/>
              </a:rPr>
              <a:t>A</a:t>
            </a:r>
            <a:r>
              <a:rPr lang="fr-FR" altLang="fr-FR" sz="2400" dirty="0">
                <a:solidFill>
                  <a:srgbClr val="000099"/>
                </a:solidFill>
                <a:cs typeface="Arial" panose="020B0604020202020204" pitchFamily="34" charset="0"/>
              </a:rPr>
              <a:t>ccueillir</a:t>
            </a:r>
            <a:endParaRPr lang="fr-FR" altLang="fr-FR" sz="2000" dirty="0">
              <a:solidFill>
                <a:srgbClr val="000099"/>
              </a:solidFill>
              <a:cs typeface="Arial" panose="020B0604020202020204" pitchFamily="34" charset="0"/>
            </a:endParaRPr>
          </a:p>
        </p:txBody>
      </p:sp>
      <p:sp>
        <p:nvSpPr>
          <p:cNvPr id="2394117" name="Text Box 5"/>
          <p:cNvSpPr txBox="1">
            <a:spLocks noChangeArrowheads="1"/>
          </p:cNvSpPr>
          <p:nvPr/>
        </p:nvSpPr>
        <p:spPr bwMode="auto">
          <a:xfrm>
            <a:off x="2551113" y="35179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2400" b="1">
                <a:solidFill>
                  <a:srgbClr val="62C400"/>
                </a:solidFill>
                <a:cs typeface="Arial" panose="020B0604020202020204" pitchFamily="34" charset="0"/>
              </a:rPr>
              <a:t>D</a:t>
            </a:r>
            <a:r>
              <a:rPr lang="fr-FR" altLang="fr-FR" sz="2400">
                <a:solidFill>
                  <a:srgbClr val="000099"/>
                </a:solidFill>
                <a:cs typeface="Arial" panose="020B0604020202020204" pitchFamily="34" charset="0"/>
              </a:rPr>
              <a:t>écider</a:t>
            </a:r>
            <a:endParaRPr lang="fr-FR" altLang="fr-FR" sz="2000">
              <a:solidFill>
                <a:srgbClr val="000099"/>
              </a:solidFill>
              <a:cs typeface="Arial" panose="020B0604020202020204" pitchFamily="34" charset="0"/>
            </a:endParaRPr>
          </a:p>
        </p:txBody>
      </p:sp>
      <p:sp>
        <p:nvSpPr>
          <p:cNvPr id="2394118" name="Text Box 6"/>
          <p:cNvSpPr txBox="1">
            <a:spLocks noChangeArrowheads="1"/>
          </p:cNvSpPr>
          <p:nvPr/>
        </p:nvSpPr>
        <p:spPr bwMode="auto">
          <a:xfrm>
            <a:off x="2551113" y="4598988"/>
            <a:ext cx="2087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2400" b="1">
                <a:solidFill>
                  <a:srgbClr val="62C400"/>
                </a:solidFill>
                <a:cs typeface="Arial" panose="020B0604020202020204" pitchFamily="34" charset="0"/>
              </a:rPr>
              <a:t>E</a:t>
            </a:r>
            <a:r>
              <a:rPr lang="fr-FR" altLang="fr-FR" sz="2400">
                <a:solidFill>
                  <a:srgbClr val="000099"/>
                </a:solidFill>
                <a:cs typeface="Arial" panose="020B0604020202020204" pitchFamily="34" charset="0"/>
              </a:rPr>
              <a:t>xpliquer</a:t>
            </a:r>
            <a:endParaRPr lang="fr-FR" altLang="fr-FR" sz="2000">
              <a:solidFill>
                <a:srgbClr val="000099"/>
              </a:solidFill>
              <a:cs typeface="Arial" panose="020B0604020202020204" pitchFamily="34" charset="0"/>
            </a:endParaRPr>
          </a:p>
        </p:txBody>
      </p:sp>
      <p:sp>
        <p:nvSpPr>
          <p:cNvPr id="2394119" name="Text Box 7"/>
          <p:cNvSpPr txBox="1">
            <a:spLocks noChangeArrowheads="1"/>
          </p:cNvSpPr>
          <p:nvPr/>
        </p:nvSpPr>
        <p:spPr bwMode="auto">
          <a:xfrm>
            <a:off x="4095750" y="3578226"/>
            <a:ext cx="2592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80000"/>
              </a:spcBef>
            </a:pPr>
            <a:r>
              <a:rPr lang="fr-FR" altLang="fr-FR" sz="1800">
                <a:solidFill>
                  <a:srgbClr val="000099"/>
                </a:solidFill>
                <a:cs typeface="Arial" panose="020B0604020202020204" pitchFamily="34" charset="0"/>
              </a:rPr>
              <a:t>délivrance</a:t>
            </a:r>
          </a:p>
        </p:txBody>
      </p:sp>
      <p:sp>
        <p:nvSpPr>
          <p:cNvPr id="118792" name="Text Box 8"/>
          <p:cNvSpPr txBox="1">
            <a:spLocks noChangeArrowheads="1"/>
          </p:cNvSpPr>
          <p:nvPr/>
        </p:nvSpPr>
        <p:spPr bwMode="auto">
          <a:xfrm>
            <a:off x="7334251" y="1818483"/>
            <a:ext cx="4240213" cy="929485"/>
          </a:xfrm>
          <a:prstGeom prst="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lnSpc>
                <a:spcPct val="85000"/>
              </a:lnSpc>
              <a:spcBef>
                <a:spcPct val="50000"/>
              </a:spcBef>
            </a:pPr>
            <a:r>
              <a:rPr lang="fr-FR" altLang="fr-FR" sz="3200" b="1" dirty="0">
                <a:solidFill>
                  <a:srgbClr val="000099"/>
                </a:solidFill>
                <a:cs typeface="Arial" panose="020B0604020202020204" pitchFamily="34" charset="0"/>
              </a:rPr>
              <a:t>Les clés d’un conseil réussi</a:t>
            </a:r>
          </a:p>
        </p:txBody>
      </p:sp>
      <p:grpSp>
        <p:nvGrpSpPr>
          <p:cNvPr id="3" name="Groupe 2"/>
          <p:cNvGrpSpPr/>
          <p:nvPr/>
        </p:nvGrpSpPr>
        <p:grpSpPr>
          <a:xfrm>
            <a:off x="4022725" y="2035175"/>
            <a:ext cx="4402139" cy="1204914"/>
            <a:chOff x="4022725" y="2035175"/>
            <a:chExt cx="4402139" cy="1204914"/>
          </a:xfrm>
        </p:grpSpPr>
        <p:grpSp>
          <p:nvGrpSpPr>
            <p:cNvPr id="2394121" name="Group 9"/>
            <p:cNvGrpSpPr>
              <a:grpSpLocks/>
            </p:cNvGrpSpPr>
            <p:nvPr/>
          </p:nvGrpSpPr>
          <p:grpSpPr bwMode="auto">
            <a:xfrm>
              <a:off x="4022725" y="2741614"/>
              <a:ext cx="4402138" cy="498475"/>
              <a:chOff x="1610" y="2115"/>
              <a:chExt cx="2773" cy="314"/>
            </a:xfrm>
          </p:grpSpPr>
          <p:sp>
            <p:nvSpPr>
              <p:cNvPr id="118806" name="Text Box 10"/>
              <p:cNvSpPr txBox="1">
                <a:spLocks noChangeArrowheads="1"/>
              </p:cNvSpPr>
              <p:nvPr/>
            </p:nvSpPr>
            <p:spPr bwMode="auto">
              <a:xfrm>
                <a:off x="2160" y="2198"/>
                <a:ext cx="22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80000"/>
                  </a:spcBef>
                </a:pPr>
                <a:r>
                  <a:rPr lang="fr-FR" altLang="fr-FR" sz="1800" dirty="0">
                    <a:solidFill>
                      <a:srgbClr val="000099"/>
                    </a:solidFill>
                    <a:cs typeface="Arial" panose="020B0604020202020204" pitchFamily="34" charset="0"/>
                  </a:rPr>
                  <a:t>reformulation</a:t>
                </a:r>
              </a:p>
            </p:txBody>
          </p:sp>
          <p:sp>
            <p:nvSpPr>
              <p:cNvPr id="118807" name="Freeform 11"/>
              <p:cNvSpPr>
                <a:spLocks/>
              </p:cNvSpPr>
              <p:nvPr/>
            </p:nvSpPr>
            <p:spPr bwMode="auto">
              <a:xfrm rot="5448765" flipV="1">
                <a:off x="1687" y="2038"/>
                <a:ext cx="274" cy="428"/>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a:noFill/>
              </a:ln>
              <a:extLst>
                <a:ext uri="{91240B29-F687-4F45-9708-019B960494DF}">
                  <a14:hiddenLine xmlns:a14="http://schemas.microsoft.com/office/drawing/2010/main" w="9525">
                    <a:solidFill>
                      <a:srgbClr val="FF6600"/>
                    </a:solidFill>
                    <a:round/>
                    <a:headEnd/>
                    <a:tailEnd/>
                  </a14:hiddenLine>
                </a:ext>
              </a:extLst>
            </p:spPr>
            <p:txBody>
              <a:bodyPr/>
              <a:lstStyle/>
              <a:p>
                <a:endParaRPr lang="fr-FR">
                  <a:cs typeface="Arial" panose="020B0604020202020204" pitchFamily="34" charset="0"/>
                </a:endParaRPr>
              </a:p>
            </p:txBody>
          </p:sp>
        </p:grpSp>
        <p:grpSp>
          <p:nvGrpSpPr>
            <p:cNvPr id="2394124" name="Group 12"/>
            <p:cNvGrpSpPr>
              <a:grpSpLocks/>
            </p:cNvGrpSpPr>
            <p:nvPr/>
          </p:nvGrpSpPr>
          <p:grpSpPr bwMode="auto">
            <a:xfrm>
              <a:off x="4057651" y="2035175"/>
              <a:ext cx="4367213" cy="527050"/>
              <a:chOff x="1632" y="1670"/>
              <a:chExt cx="2751" cy="332"/>
            </a:xfrm>
          </p:grpSpPr>
          <p:sp>
            <p:nvSpPr>
              <p:cNvPr id="118804" name="Text Box 13"/>
              <p:cNvSpPr txBox="1">
                <a:spLocks noChangeArrowheads="1"/>
              </p:cNvSpPr>
              <p:nvPr/>
            </p:nvSpPr>
            <p:spPr bwMode="auto">
              <a:xfrm>
                <a:off x="2160" y="1670"/>
                <a:ext cx="22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80000"/>
                  </a:spcBef>
                </a:pPr>
                <a:r>
                  <a:rPr lang="fr-FR" altLang="fr-FR" sz="1800" dirty="0">
                    <a:solidFill>
                      <a:srgbClr val="000099"/>
                    </a:solidFill>
                    <a:cs typeface="Arial" panose="020B0604020202020204" pitchFamily="34" charset="0"/>
                  </a:rPr>
                  <a:t>questions</a:t>
                </a:r>
              </a:p>
            </p:txBody>
          </p:sp>
          <p:sp>
            <p:nvSpPr>
              <p:cNvPr id="118805" name="Freeform 14"/>
              <p:cNvSpPr>
                <a:spLocks/>
              </p:cNvSpPr>
              <p:nvPr/>
            </p:nvSpPr>
            <p:spPr bwMode="auto">
              <a:xfrm rot="-5126162">
                <a:off x="1709" y="1651"/>
                <a:ext cx="274" cy="428"/>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a:noFill/>
              </a:ln>
              <a:extLst>
                <a:ext uri="{91240B29-F687-4F45-9708-019B960494DF}">
                  <a14:hiddenLine xmlns:a14="http://schemas.microsoft.com/office/drawing/2010/main" w="9525">
                    <a:solidFill>
                      <a:srgbClr val="FF6600"/>
                    </a:solidFill>
                    <a:round/>
                    <a:headEnd/>
                    <a:tailEnd/>
                  </a14:hiddenLine>
                </a:ext>
              </a:extLst>
            </p:spPr>
            <p:txBody>
              <a:bodyPr/>
              <a:lstStyle/>
              <a:p>
                <a:endParaRPr lang="fr-FR">
                  <a:cs typeface="Arial" panose="020B0604020202020204" pitchFamily="34" charset="0"/>
                </a:endParaRPr>
              </a:p>
            </p:txBody>
          </p:sp>
        </p:grpSp>
      </p:grpSp>
      <p:grpSp>
        <p:nvGrpSpPr>
          <p:cNvPr id="2" name="Groupe 1"/>
          <p:cNvGrpSpPr/>
          <p:nvPr/>
        </p:nvGrpSpPr>
        <p:grpSpPr>
          <a:xfrm>
            <a:off x="4010024" y="4329114"/>
            <a:ext cx="6211887" cy="1154112"/>
            <a:chOff x="4010024" y="4329114"/>
            <a:chExt cx="6211887" cy="1154112"/>
          </a:xfrm>
        </p:grpSpPr>
        <p:grpSp>
          <p:nvGrpSpPr>
            <p:cNvPr id="2394127" name="Group 15"/>
            <p:cNvGrpSpPr>
              <a:grpSpLocks/>
            </p:cNvGrpSpPr>
            <p:nvPr/>
          </p:nvGrpSpPr>
          <p:grpSpPr bwMode="auto">
            <a:xfrm>
              <a:off x="4010024" y="5010151"/>
              <a:ext cx="5978525" cy="473075"/>
              <a:chOff x="1610" y="3700"/>
              <a:chExt cx="3766" cy="298"/>
            </a:xfrm>
          </p:grpSpPr>
          <p:sp>
            <p:nvSpPr>
              <p:cNvPr id="118802" name="Text Box 16"/>
              <p:cNvSpPr txBox="1">
                <a:spLocks noChangeArrowheads="1"/>
              </p:cNvSpPr>
              <p:nvPr/>
            </p:nvSpPr>
            <p:spPr bwMode="auto">
              <a:xfrm>
                <a:off x="2157" y="3748"/>
                <a:ext cx="321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dirty="0">
                    <a:solidFill>
                      <a:srgbClr val="000099"/>
                    </a:solidFill>
                    <a:cs typeface="Arial" panose="020B0604020202020204" pitchFamily="34" charset="0"/>
                  </a:rPr>
                  <a:t>la posologie, conseil </a:t>
                </a:r>
                <a:r>
                  <a:rPr lang="fr-FR" altLang="fr-FR" sz="1800" dirty="0" err="1">
                    <a:solidFill>
                      <a:srgbClr val="000099"/>
                    </a:solidFill>
                    <a:cs typeface="Arial" panose="020B0604020202020204" pitchFamily="34" charset="0"/>
                  </a:rPr>
                  <a:t>hygièno-diététique</a:t>
                </a:r>
                <a:r>
                  <a:rPr lang="fr-FR" altLang="fr-FR" sz="2000" b="1" dirty="0">
                    <a:solidFill>
                      <a:srgbClr val="000099"/>
                    </a:solidFill>
                    <a:cs typeface="Arial" panose="020B0604020202020204" pitchFamily="34" charset="0"/>
                  </a:rPr>
                  <a:t> </a:t>
                </a:r>
              </a:p>
            </p:txBody>
          </p:sp>
          <p:sp>
            <p:nvSpPr>
              <p:cNvPr id="118803" name="Freeform 17"/>
              <p:cNvSpPr>
                <a:spLocks/>
              </p:cNvSpPr>
              <p:nvPr/>
            </p:nvSpPr>
            <p:spPr bwMode="auto">
              <a:xfrm rot="5448765" flipV="1">
                <a:off x="1687" y="3623"/>
                <a:ext cx="274" cy="428"/>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a:noFill/>
              </a:ln>
              <a:extLst>
                <a:ext uri="{91240B29-F687-4F45-9708-019B960494DF}">
                  <a14:hiddenLine xmlns:a14="http://schemas.microsoft.com/office/drawing/2010/main" w="9525">
                    <a:solidFill>
                      <a:srgbClr val="FF6600"/>
                    </a:solidFill>
                    <a:round/>
                    <a:headEnd/>
                    <a:tailEnd/>
                  </a14:hiddenLine>
                </a:ext>
              </a:extLst>
            </p:spPr>
            <p:txBody>
              <a:bodyPr/>
              <a:lstStyle/>
              <a:p>
                <a:endParaRPr lang="fr-FR">
                  <a:cs typeface="Arial" panose="020B0604020202020204" pitchFamily="34" charset="0"/>
                </a:endParaRPr>
              </a:p>
            </p:txBody>
          </p:sp>
        </p:grpSp>
        <p:grpSp>
          <p:nvGrpSpPr>
            <p:cNvPr id="2394130" name="Group 18"/>
            <p:cNvGrpSpPr>
              <a:grpSpLocks/>
            </p:cNvGrpSpPr>
            <p:nvPr/>
          </p:nvGrpSpPr>
          <p:grpSpPr bwMode="auto">
            <a:xfrm>
              <a:off x="4024311" y="4329114"/>
              <a:ext cx="6197600" cy="466725"/>
              <a:chOff x="1619" y="3271"/>
              <a:chExt cx="3904" cy="294"/>
            </a:xfrm>
          </p:grpSpPr>
          <p:sp>
            <p:nvSpPr>
              <p:cNvPr id="118800" name="Text Box 19"/>
              <p:cNvSpPr txBox="1">
                <a:spLocks noChangeArrowheads="1"/>
              </p:cNvSpPr>
              <p:nvPr/>
            </p:nvSpPr>
            <p:spPr bwMode="auto">
              <a:xfrm>
                <a:off x="2160" y="3271"/>
                <a:ext cx="336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1800">
                    <a:solidFill>
                      <a:srgbClr val="000099"/>
                    </a:solidFill>
                    <a:cs typeface="Arial" panose="020B0604020202020204" pitchFamily="34" charset="0"/>
                  </a:rPr>
                  <a:t>les bénéfices pour votre client / à ses besoins</a:t>
                </a:r>
              </a:p>
            </p:txBody>
          </p:sp>
          <p:sp>
            <p:nvSpPr>
              <p:cNvPr id="118801" name="Freeform 20"/>
              <p:cNvSpPr>
                <a:spLocks/>
              </p:cNvSpPr>
              <p:nvPr/>
            </p:nvSpPr>
            <p:spPr bwMode="auto">
              <a:xfrm rot="-5126162">
                <a:off x="1696" y="3214"/>
                <a:ext cx="274" cy="428"/>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a:noFill/>
              </a:ln>
              <a:extLst>
                <a:ext uri="{91240B29-F687-4F45-9708-019B960494DF}">
                  <a14:hiddenLine xmlns:a14="http://schemas.microsoft.com/office/drawing/2010/main" w="9525">
                    <a:solidFill>
                      <a:srgbClr val="FF6600"/>
                    </a:solidFill>
                    <a:round/>
                    <a:headEnd/>
                    <a:tailEnd/>
                  </a14:hiddenLine>
                </a:ext>
              </a:extLst>
            </p:spPr>
            <p:txBody>
              <a:bodyPr/>
              <a:lstStyle/>
              <a:p>
                <a:endParaRPr lang="fr-FR">
                  <a:cs typeface="Arial" panose="020B0604020202020204" pitchFamily="34" charset="0"/>
                </a:endParaRPr>
              </a:p>
            </p:txBody>
          </p:sp>
        </p:grpSp>
      </p:grpSp>
      <p:sp>
        <p:nvSpPr>
          <p:cNvPr id="22" name="Text Box 5"/>
          <p:cNvSpPr txBox="1">
            <a:spLocks noChangeArrowheads="1"/>
          </p:cNvSpPr>
          <p:nvPr/>
        </p:nvSpPr>
        <p:spPr bwMode="auto">
          <a:xfrm>
            <a:off x="2551113" y="57277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sz="2400" b="1">
                <a:solidFill>
                  <a:srgbClr val="62C400"/>
                </a:solidFill>
                <a:cs typeface="Arial" panose="020B0604020202020204" pitchFamily="34" charset="0"/>
              </a:rPr>
              <a:t>S</a:t>
            </a:r>
            <a:r>
              <a:rPr lang="fr-FR" altLang="fr-FR" sz="2400">
                <a:solidFill>
                  <a:srgbClr val="000099"/>
                </a:solidFill>
                <a:cs typeface="Arial" panose="020B0604020202020204" pitchFamily="34" charset="0"/>
              </a:rPr>
              <a:t>uivre</a:t>
            </a:r>
            <a:endParaRPr lang="fr-FR" altLang="fr-FR" sz="2000">
              <a:solidFill>
                <a:srgbClr val="000099"/>
              </a:solidFill>
              <a:cs typeface="Arial" panose="020B0604020202020204" pitchFamily="34" charset="0"/>
            </a:endParaRPr>
          </a:p>
        </p:txBody>
      </p:sp>
      <p:sp>
        <p:nvSpPr>
          <p:cNvPr id="23" name="Text Box 7"/>
          <p:cNvSpPr txBox="1">
            <a:spLocks noChangeArrowheads="1"/>
          </p:cNvSpPr>
          <p:nvPr/>
        </p:nvSpPr>
        <p:spPr bwMode="auto">
          <a:xfrm>
            <a:off x="4095750" y="5788026"/>
            <a:ext cx="2592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80000"/>
              </a:spcBef>
            </a:pPr>
            <a:r>
              <a:rPr lang="fr-FR" altLang="fr-FR" sz="1800">
                <a:solidFill>
                  <a:srgbClr val="000099"/>
                </a:solidFill>
                <a:cs typeface="Arial" panose="020B0604020202020204" pitchFamily="34" charset="0"/>
              </a:rPr>
              <a:t>évaluation</a:t>
            </a:r>
          </a:p>
        </p:txBody>
      </p:sp>
      <p:sp>
        <p:nvSpPr>
          <p:cNvPr id="2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3.3. Règles d’or du conseil</a:t>
            </a:r>
          </a:p>
        </p:txBody>
      </p:sp>
      <p:sp>
        <p:nvSpPr>
          <p:cNvPr id="4" name="Espace réservé du numéro de diapositive 3"/>
          <p:cNvSpPr>
            <a:spLocks noGrp="1"/>
          </p:cNvSpPr>
          <p:nvPr>
            <p:ph type="sldNum" sz="quarter" idx="12"/>
          </p:nvPr>
        </p:nvSpPr>
        <p:spPr/>
        <p:txBody>
          <a:bodyPr/>
          <a:lstStyle/>
          <a:p>
            <a:fld id="{2CE00AA1-E540-4D63-A28F-418A2C4690E4}" type="slidenum">
              <a:rPr lang="fr-FR" smtClean="0"/>
              <a:pPr/>
              <a:t>38</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941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94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94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94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394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94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4114" grpId="0" autoUpdateAnimBg="0"/>
      <p:bldP spid="2394115" grpId="0" autoUpdateAnimBg="0"/>
      <p:bldP spid="2394116" grpId="0" autoUpdateAnimBg="0"/>
      <p:bldP spid="2394117" grpId="0" autoUpdateAnimBg="0"/>
      <p:bldP spid="2394118" grpId="0" autoUpdateAnimBg="0"/>
      <p:bldP spid="2394119" grpId="0" autoUpdateAnimBg="0"/>
      <p:bldP spid="22" grpId="0" autoUpdateAnimBg="0"/>
      <p:bldP spid="2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62" name="Rectangle 2"/>
          <p:cNvSpPr>
            <a:spLocks noChangeArrowheads="1"/>
          </p:cNvSpPr>
          <p:nvPr/>
        </p:nvSpPr>
        <p:spPr bwMode="auto">
          <a:xfrm>
            <a:off x="995770" y="1856042"/>
            <a:ext cx="5778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tabLst>
                <a:tab pos="1611313" algn="l"/>
              </a:tabLst>
              <a:defRPr sz="1600">
                <a:solidFill>
                  <a:schemeClr val="tx1"/>
                </a:solidFill>
                <a:latin typeface="Arial" panose="020B0604020202020204" pitchFamily="34" charset="0"/>
              </a:defRPr>
            </a:lvl1pPr>
            <a:lvl2pPr marL="742950" indent="-285750">
              <a:tabLst>
                <a:tab pos="1611313" algn="l"/>
              </a:tabLst>
              <a:defRPr sz="1600">
                <a:solidFill>
                  <a:schemeClr val="tx1"/>
                </a:solidFill>
                <a:latin typeface="Arial" panose="020B0604020202020204" pitchFamily="34" charset="0"/>
              </a:defRPr>
            </a:lvl2pPr>
            <a:lvl3pPr marL="1143000" indent="-228600">
              <a:tabLst>
                <a:tab pos="1611313" algn="l"/>
              </a:tabLst>
              <a:defRPr sz="1600">
                <a:solidFill>
                  <a:schemeClr val="tx1"/>
                </a:solidFill>
                <a:latin typeface="Arial" panose="020B0604020202020204" pitchFamily="34" charset="0"/>
              </a:defRPr>
            </a:lvl3pPr>
            <a:lvl4pPr marL="1600200" indent="-228600">
              <a:tabLst>
                <a:tab pos="1611313" algn="l"/>
              </a:tabLst>
              <a:defRPr sz="1600">
                <a:solidFill>
                  <a:schemeClr val="tx1"/>
                </a:solidFill>
                <a:latin typeface="Arial" panose="020B0604020202020204" pitchFamily="34" charset="0"/>
              </a:defRPr>
            </a:lvl4pPr>
            <a:lvl5pPr marL="2057400" indent="-228600">
              <a:tabLst>
                <a:tab pos="161131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9pPr>
          </a:lstStyle>
          <a:p>
            <a:pPr eaLnBrk="1" hangingPunct="1">
              <a:spcBef>
                <a:spcPct val="20000"/>
              </a:spcBef>
              <a:buBlip>
                <a:blip r:embed="rId3"/>
              </a:buBlip>
            </a:pPr>
            <a:r>
              <a:rPr lang="fr-FR" altLang="fr-FR" sz="2000" i="1" dirty="0">
                <a:solidFill>
                  <a:srgbClr val="62C400"/>
                </a:solidFill>
                <a:cs typeface="Arial" panose="020B0604020202020204" pitchFamily="34" charset="0"/>
              </a:rPr>
              <a:t>Qui ?</a:t>
            </a:r>
            <a:r>
              <a:rPr lang="fr-FR" altLang="fr-FR" sz="2000"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dirty="0">
                <a:solidFill>
                  <a:srgbClr val="000099"/>
                </a:solidFill>
                <a:cs typeface="Arial" panose="020B0604020202020204" pitchFamily="34" charset="0"/>
              </a:rPr>
              <a:t>Est-ce pour vous ? </a:t>
            </a:r>
          </a:p>
          <a:p>
            <a:pPr eaLnBrk="1" hangingPunct="1">
              <a:spcBef>
                <a:spcPct val="50000"/>
              </a:spcBef>
              <a:buFontTx/>
              <a:buChar char="•"/>
            </a:pPr>
            <a:endParaRPr lang="fr-FR" altLang="fr-FR" sz="2000" i="1" dirty="0">
              <a:solidFill>
                <a:srgbClr val="000099"/>
              </a:solidFill>
              <a:cs typeface="Arial" panose="020B0604020202020204" pitchFamily="34" charset="0"/>
            </a:endParaRPr>
          </a:p>
          <a:p>
            <a:pPr eaLnBrk="1" hangingPunct="1">
              <a:spcBef>
                <a:spcPct val="50000"/>
              </a:spcBef>
              <a:buFontTx/>
              <a:buChar char="•"/>
            </a:pPr>
            <a:endParaRPr lang="fr-FR" altLang="fr-FR" sz="2000" dirty="0">
              <a:solidFill>
                <a:srgbClr val="003399"/>
              </a:solidFill>
              <a:cs typeface="Arial" panose="020B0604020202020204" pitchFamily="34" charset="0"/>
            </a:endParaRPr>
          </a:p>
        </p:txBody>
      </p:sp>
      <p:sp>
        <p:nvSpPr>
          <p:cNvPr id="2396163" name="Rectangle 3"/>
          <p:cNvSpPr>
            <a:spLocks noChangeArrowheads="1"/>
          </p:cNvSpPr>
          <p:nvPr/>
        </p:nvSpPr>
        <p:spPr bwMode="auto">
          <a:xfrm>
            <a:off x="1006881" y="3295926"/>
            <a:ext cx="9877429" cy="170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tabLst>
                <a:tab pos="1611313" algn="l"/>
              </a:tabLst>
              <a:defRPr sz="1600">
                <a:solidFill>
                  <a:schemeClr val="tx1"/>
                </a:solidFill>
                <a:latin typeface="Arial" panose="020B0604020202020204" pitchFamily="34" charset="0"/>
              </a:defRPr>
            </a:lvl1pPr>
            <a:lvl2pPr marL="742950" indent="-285750">
              <a:tabLst>
                <a:tab pos="1611313" algn="l"/>
              </a:tabLst>
              <a:defRPr sz="1600">
                <a:solidFill>
                  <a:schemeClr val="tx1"/>
                </a:solidFill>
                <a:latin typeface="Arial" panose="020B0604020202020204" pitchFamily="34" charset="0"/>
              </a:defRPr>
            </a:lvl2pPr>
            <a:lvl3pPr marL="1143000" indent="-228600">
              <a:tabLst>
                <a:tab pos="1611313" algn="l"/>
              </a:tabLst>
              <a:defRPr sz="1600">
                <a:solidFill>
                  <a:schemeClr val="tx1"/>
                </a:solidFill>
                <a:latin typeface="Arial" panose="020B0604020202020204" pitchFamily="34" charset="0"/>
              </a:defRPr>
            </a:lvl3pPr>
            <a:lvl4pPr marL="1600200" indent="-228600">
              <a:tabLst>
                <a:tab pos="1611313" algn="l"/>
              </a:tabLst>
              <a:defRPr sz="1600">
                <a:solidFill>
                  <a:schemeClr val="tx1"/>
                </a:solidFill>
                <a:latin typeface="Arial" panose="020B0604020202020204" pitchFamily="34" charset="0"/>
              </a:defRPr>
            </a:lvl4pPr>
            <a:lvl5pPr marL="2057400" indent="-228600">
              <a:tabLst>
                <a:tab pos="161131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9pPr>
          </a:lstStyle>
          <a:p>
            <a:pPr eaLnBrk="1" hangingPunct="1">
              <a:spcBef>
                <a:spcPct val="20000"/>
              </a:spcBef>
              <a:buBlip>
                <a:blip r:embed="rId3"/>
              </a:buBlip>
            </a:pPr>
            <a:r>
              <a:rPr lang="fr-FR" altLang="fr-FR" sz="2000" i="1" dirty="0">
                <a:solidFill>
                  <a:srgbClr val="62C400"/>
                </a:solidFill>
                <a:cs typeface="Arial" panose="020B0604020202020204" pitchFamily="34" charset="0"/>
              </a:rPr>
              <a:t>Quoi ?</a:t>
            </a:r>
            <a:r>
              <a:rPr lang="fr-FR" altLang="fr-FR" sz="2000" i="1"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rPr>
              <a:t>   Que vous arrive-t-il ?</a:t>
            </a:r>
          </a:p>
          <a:p>
            <a:pPr marL="2066925" indent="-2066925" eaLnBrk="1" hangingPunct="1">
              <a:spcBef>
                <a:spcPct val="20000"/>
              </a:spcBef>
              <a:tabLst>
                <a:tab pos="2066925" algn="l"/>
              </a:tabLst>
            </a:pPr>
            <a:r>
              <a:rPr lang="fr-FR" altLang="fr-FR" sz="2000" dirty="0">
                <a:solidFill>
                  <a:srgbClr val="000099"/>
                </a:solidFill>
                <a:cs typeface="Arial" panose="020B0604020202020204" pitchFamily="34" charset="0"/>
              </a:rPr>
              <a:t>	Que ressentez-vous ?</a:t>
            </a:r>
          </a:p>
          <a:p>
            <a:pPr marL="2066925" indent="-2066925" eaLnBrk="1" hangingPunct="1">
              <a:spcBef>
                <a:spcPct val="20000"/>
              </a:spcBef>
              <a:tabLst>
                <a:tab pos="2066925" algn="l"/>
              </a:tabLst>
            </a:pPr>
            <a:r>
              <a:rPr lang="fr-FR" altLang="fr-FR" sz="2000" dirty="0">
                <a:solidFill>
                  <a:srgbClr val="000099"/>
                </a:solidFill>
                <a:cs typeface="Arial" panose="020B0604020202020204" pitchFamily="34" charset="0"/>
              </a:rPr>
              <a:t>	Qu’est-ce qui vous améliore ? / vous aggrave ?</a:t>
            </a:r>
          </a:p>
          <a:p>
            <a:pPr marL="2066925" indent="-2066925" eaLnBrk="1" hangingPunct="1">
              <a:spcBef>
                <a:spcPct val="20000"/>
              </a:spcBef>
              <a:tabLst>
                <a:tab pos="2066925" algn="l"/>
              </a:tabLst>
            </a:pPr>
            <a:r>
              <a:rPr lang="fr-FR" altLang="fr-FR" sz="2000" dirty="0">
                <a:solidFill>
                  <a:srgbClr val="000099"/>
                </a:solidFill>
                <a:cs typeface="Arial" panose="020B0604020202020204" pitchFamily="34" charset="0"/>
              </a:rPr>
              <a:t>	Avez-vous d’autres signes à ajouter ?</a:t>
            </a:r>
          </a:p>
          <a:p>
            <a:pPr marL="2066925" indent="-2066925" eaLnBrk="1" hangingPunct="1">
              <a:spcBef>
                <a:spcPct val="20000"/>
              </a:spcBef>
              <a:tabLst>
                <a:tab pos="2066925" algn="l"/>
              </a:tabLst>
            </a:pPr>
            <a:endParaRPr lang="fr-FR" altLang="fr-FR" sz="2000" dirty="0">
              <a:solidFill>
                <a:srgbClr val="003399"/>
              </a:solidFill>
              <a:cs typeface="Arial" panose="020B0604020202020204" pitchFamily="34" charset="0"/>
            </a:endParaRPr>
          </a:p>
        </p:txBody>
      </p:sp>
      <p:sp>
        <p:nvSpPr>
          <p:cNvPr id="2396164" name="Rectangle 4"/>
          <p:cNvSpPr>
            <a:spLocks noChangeArrowheads="1"/>
          </p:cNvSpPr>
          <p:nvPr/>
        </p:nvSpPr>
        <p:spPr bwMode="auto">
          <a:xfrm>
            <a:off x="987832" y="2452116"/>
            <a:ext cx="5778500" cy="74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tabLst>
                <a:tab pos="1611313" algn="l"/>
                <a:tab pos="2112963" algn="l"/>
              </a:tabLst>
              <a:defRPr sz="1600">
                <a:solidFill>
                  <a:schemeClr val="tx1"/>
                </a:solidFill>
                <a:latin typeface="Arial" panose="020B0604020202020204" pitchFamily="34" charset="0"/>
              </a:defRPr>
            </a:lvl1pPr>
            <a:lvl2pPr marL="742950" indent="-285750">
              <a:tabLst>
                <a:tab pos="1611313" algn="l"/>
                <a:tab pos="2112963" algn="l"/>
              </a:tabLst>
              <a:defRPr sz="1600">
                <a:solidFill>
                  <a:schemeClr val="tx1"/>
                </a:solidFill>
                <a:latin typeface="Arial" panose="020B0604020202020204" pitchFamily="34" charset="0"/>
              </a:defRPr>
            </a:lvl2pPr>
            <a:lvl3pPr marL="1143000" indent="-228600">
              <a:tabLst>
                <a:tab pos="1611313" algn="l"/>
                <a:tab pos="2112963" algn="l"/>
              </a:tabLst>
              <a:defRPr sz="1600">
                <a:solidFill>
                  <a:schemeClr val="tx1"/>
                </a:solidFill>
                <a:latin typeface="Arial" panose="020B0604020202020204" pitchFamily="34" charset="0"/>
              </a:defRPr>
            </a:lvl3pPr>
            <a:lvl4pPr marL="1600200" indent="-228600">
              <a:tabLst>
                <a:tab pos="1611313" algn="l"/>
                <a:tab pos="2112963" algn="l"/>
              </a:tabLst>
              <a:defRPr sz="1600">
                <a:solidFill>
                  <a:schemeClr val="tx1"/>
                </a:solidFill>
                <a:latin typeface="Arial" panose="020B0604020202020204" pitchFamily="34" charset="0"/>
              </a:defRPr>
            </a:lvl4pPr>
            <a:lvl5pPr marL="2057400" indent="-228600">
              <a:tabLst>
                <a:tab pos="1611313" algn="l"/>
                <a:tab pos="21129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611313" algn="l"/>
                <a:tab pos="21129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611313" algn="l"/>
                <a:tab pos="21129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611313" algn="l"/>
                <a:tab pos="21129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611313" algn="l"/>
                <a:tab pos="2112963" algn="l"/>
              </a:tabLst>
              <a:defRPr sz="1600">
                <a:solidFill>
                  <a:schemeClr val="tx1"/>
                </a:solidFill>
                <a:latin typeface="Arial" panose="020B0604020202020204" pitchFamily="34" charset="0"/>
              </a:defRPr>
            </a:lvl9pPr>
          </a:lstStyle>
          <a:p>
            <a:pPr eaLnBrk="1" hangingPunct="1">
              <a:spcBef>
                <a:spcPct val="20000"/>
              </a:spcBef>
              <a:buBlip>
                <a:blip r:embed="rId3"/>
              </a:buBlip>
            </a:pPr>
            <a:r>
              <a:rPr lang="fr-FR" altLang="fr-FR" sz="2000" i="1" dirty="0">
                <a:solidFill>
                  <a:srgbClr val="62C400"/>
                </a:solidFill>
                <a:cs typeface="Arial" panose="020B0604020202020204" pitchFamily="34" charset="0"/>
              </a:rPr>
              <a:t>Quand ?</a:t>
            </a:r>
            <a:r>
              <a:rPr lang="fr-FR" altLang="fr-FR" sz="2000"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rPr>
              <a:t>   Depuis quand ?</a:t>
            </a:r>
            <a:br>
              <a:rPr lang="fr-FR" altLang="fr-FR" sz="2000" dirty="0">
                <a:solidFill>
                  <a:srgbClr val="000099"/>
                </a:solidFill>
                <a:cs typeface="Arial" panose="020B0604020202020204" pitchFamily="34" charset="0"/>
              </a:rPr>
            </a:br>
            <a:r>
              <a:rPr lang="fr-FR" altLang="fr-FR" sz="2000" dirty="0">
                <a:solidFill>
                  <a:srgbClr val="000099"/>
                </a:solidFill>
                <a:cs typeface="Arial" panose="020B0604020202020204" pitchFamily="34" charset="0"/>
              </a:rPr>
              <a:t>		A la suite de quoi ?</a:t>
            </a:r>
            <a:br>
              <a:rPr lang="fr-FR" altLang="fr-FR" sz="2000" dirty="0">
                <a:solidFill>
                  <a:srgbClr val="000099"/>
                </a:solidFill>
                <a:cs typeface="Arial" panose="020B0604020202020204" pitchFamily="34" charset="0"/>
              </a:rPr>
            </a:br>
            <a:r>
              <a:rPr lang="fr-FR" altLang="fr-FR" sz="2000" dirty="0">
                <a:solidFill>
                  <a:srgbClr val="000099"/>
                </a:solidFill>
                <a:cs typeface="Arial" panose="020B0604020202020204" pitchFamily="34" charset="0"/>
              </a:rPr>
              <a:t>		</a:t>
            </a:r>
          </a:p>
        </p:txBody>
      </p:sp>
      <p:grpSp>
        <p:nvGrpSpPr>
          <p:cNvPr id="2396165" name="Group 5"/>
          <p:cNvGrpSpPr>
            <a:grpSpLocks/>
          </p:cNvGrpSpPr>
          <p:nvPr/>
        </p:nvGrpSpPr>
        <p:grpSpPr bwMode="auto">
          <a:xfrm>
            <a:off x="1006882" y="5197854"/>
            <a:ext cx="6934200" cy="1371600"/>
            <a:chOff x="576" y="2448"/>
            <a:chExt cx="4368" cy="864"/>
          </a:xfrm>
        </p:grpSpPr>
        <p:sp>
          <p:nvSpPr>
            <p:cNvPr id="120840" name="Rectangle 6"/>
            <p:cNvSpPr>
              <a:spLocks noChangeArrowheads="1"/>
            </p:cNvSpPr>
            <p:nvPr/>
          </p:nvSpPr>
          <p:spPr bwMode="auto">
            <a:xfrm>
              <a:off x="576" y="2736"/>
              <a:ext cx="4368"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tabLst>
                  <a:tab pos="1611313" algn="l"/>
                </a:tabLst>
                <a:defRPr sz="1600">
                  <a:solidFill>
                    <a:schemeClr val="tx1"/>
                  </a:solidFill>
                  <a:latin typeface="Arial" panose="020B0604020202020204" pitchFamily="34" charset="0"/>
                </a:defRPr>
              </a:lvl1pPr>
              <a:lvl2pPr marL="742950" indent="-285750">
                <a:tabLst>
                  <a:tab pos="1611313" algn="l"/>
                </a:tabLst>
                <a:defRPr sz="1600">
                  <a:solidFill>
                    <a:schemeClr val="tx1"/>
                  </a:solidFill>
                  <a:latin typeface="Arial" panose="020B0604020202020204" pitchFamily="34" charset="0"/>
                </a:defRPr>
              </a:lvl2pPr>
              <a:lvl3pPr marL="1143000" indent="-228600">
                <a:tabLst>
                  <a:tab pos="1611313" algn="l"/>
                </a:tabLst>
                <a:defRPr sz="1600">
                  <a:solidFill>
                    <a:schemeClr val="tx1"/>
                  </a:solidFill>
                  <a:latin typeface="Arial" panose="020B0604020202020204" pitchFamily="34" charset="0"/>
                </a:defRPr>
              </a:lvl3pPr>
              <a:lvl4pPr marL="1600200" indent="-228600">
                <a:tabLst>
                  <a:tab pos="1611313" algn="l"/>
                </a:tabLst>
                <a:defRPr sz="1600">
                  <a:solidFill>
                    <a:schemeClr val="tx1"/>
                  </a:solidFill>
                  <a:latin typeface="Arial" panose="020B0604020202020204" pitchFamily="34" charset="0"/>
                </a:defRPr>
              </a:lvl4pPr>
              <a:lvl5pPr marL="2057400" indent="-228600">
                <a:tabLst>
                  <a:tab pos="161131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9pPr>
            </a:lstStyle>
            <a:p>
              <a:pPr eaLnBrk="1" hangingPunct="1">
                <a:spcBef>
                  <a:spcPct val="50000"/>
                </a:spcBef>
              </a:pPr>
              <a:endParaRPr lang="fr-FR" altLang="fr-FR" sz="2000" i="1" dirty="0">
                <a:solidFill>
                  <a:srgbClr val="003399"/>
                </a:solidFill>
                <a:cs typeface="Arial" panose="020B0604020202020204" pitchFamily="34" charset="0"/>
              </a:endParaRPr>
            </a:p>
            <a:p>
              <a:pPr eaLnBrk="1" hangingPunct="1">
                <a:spcBef>
                  <a:spcPct val="50000"/>
                </a:spcBef>
                <a:buBlip>
                  <a:blip r:embed="rId3"/>
                </a:buBlip>
              </a:pPr>
              <a:r>
                <a:rPr lang="fr-FR" altLang="fr-FR" sz="2000" dirty="0">
                  <a:solidFill>
                    <a:srgbClr val="000099"/>
                  </a:solidFill>
                  <a:cs typeface="Arial" panose="020B0604020202020204" pitchFamily="34" charset="0"/>
                </a:rPr>
                <a:t>Avez-vous un traitement en cours ?</a:t>
              </a:r>
              <a:r>
                <a:rPr lang="fr-FR" altLang="fr-FR" sz="2000" dirty="0">
                  <a:solidFill>
                    <a:srgbClr val="003399"/>
                  </a:solidFill>
                  <a:cs typeface="Arial" panose="020B0604020202020204" pitchFamily="34" charset="0"/>
                </a:rPr>
                <a:t> </a:t>
              </a:r>
            </a:p>
          </p:txBody>
        </p:sp>
        <p:sp>
          <p:nvSpPr>
            <p:cNvPr id="120841" name="Rectangle 7"/>
            <p:cNvSpPr>
              <a:spLocks noChangeArrowheads="1"/>
            </p:cNvSpPr>
            <p:nvPr/>
          </p:nvSpPr>
          <p:spPr bwMode="auto">
            <a:xfrm>
              <a:off x="576" y="2448"/>
              <a:ext cx="4368"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tabLst>
                  <a:tab pos="1611313" algn="l"/>
                </a:tabLst>
                <a:defRPr sz="1600">
                  <a:solidFill>
                    <a:schemeClr val="tx1"/>
                  </a:solidFill>
                  <a:latin typeface="Arial" panose="020B0604020202020204" pitchFamily="34" charset="0"/>
                </a:defRPr>
              </a:lvl1pPr>
              <a:lvl2pPr marL="742950" indent="-285750">
                <a:tabLst>
                  <a:tab pos="1611313" algn="l"/>
                </a:tabLst>
                <a:defRPr sz="1600">
                  <a:solidFill>
                    <a:schemeClr val="tx1"/>
                  </a:solidFill>
                  <a:latin typeface="Arial" panose="020B0604020202020204" pitchFamily="34" charset="0"/>
                </a:defRPr>
              </a:lvl2pPr>
              <a:lvl3pPr marL="1143000" indent="-228600">
                <a:tabLst>
                  <a:tab pos="1611313" algn="l"/>
                </a:tabLst>
                <a:defRPr sz="1600">
                  <a:solidFill>
                    <a:schemeClr val="tx1"/>
                  </a:solidFill>
                  <a:latin typeface="Arial" panose="020B0604020202020204" pitchFamily="34" charset="0"/>
                </a:defRPr>
              </a:lvl3pPr>
              <a:lvl4pPr marL="1600200" indent="-228600">
                <a:tabLst>
                  <a:tab pos="1611313" algn="l"/>
                </a:tabLst>
                <a:defRPr sz="1600">
                  <a:solidFill>
                    <a:schemeClr val="tx1"/>
                  </a:solidFill>
                  <a:latin typeface="Arial" panose="020B0604020202020204" pitchFamily="34" charset="0"/>
                </a:defRPr>
              </a:lvl4pPr>
              <a:lvl5pPr marL="2057400" indent="-228600">
                <a:tabLst>
                  <a:tab pos="161131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611313" algn="l"/>
                </a:tabLst>
                <a:defRPr sz="1600">
                  <a:solidFill>
                    <a:schemeClr val="tx1"/>
                  </a:solidFill>
                  <a:latin typeface="Arial" panose="020B0604020202020204" pitchFamily="34" charset="0"/>
                </a:defRPr>
              </a:lvl9pPr>
            </a:lstStyle>
            <a:p>
              <a:pPr eaLnBrk="1" hangingPunct="1">
                <a:spcBef>
                  <a:spcPct val="50000"/>
                </a:spcBef>
              </a:pPr>
              <a:endParaRPr lang="fr-FR" altLang="fr-FR" sz="2000" dirty="0">
                <a:solidFill>
                  <a:srgbClr val="003399"/>
                </a:solidFill>
                <a:cs typeface="Arial" panose="020B0604020202020204" pitchFamily="34" charset="0"/>
              </a:endParaRPr>
            </a:p>
            <a:p>
              <a:pPr eaLnBrk="1" hangingPunct="1">
                <a:spcBef>
                  <a:spcPct val="50000"/>
                </a:spcBef>
                <a:buBlip>
                  <a:blip r:embed="rId3"/>
                </a:buBlip>
              </a:pPr>
              <a:r>
                <a:rPr lang="fr-FR" altLang="fr-FR" sz="2000" dirty="0">
                  <a:solidFill>
                    <a:srgbClr val="000099"/>
                  </a:solidFill>
                  <a:cs typeface="Arial" panose="020B0604020202020204" pitchFamily="34" charset="0"/>
                </a:rPr>
                <a:t>Avez-vous déjà pris quelque chose ?</a:t>
              </a:r>
              <a:r>
                <a:rPr lang="fr-FR" altLang="fr-FR" sz="2000" dirty="0">
                  <a:solidFill>
                    <a:srgbClr val="003399"/>
                  </a:solidFill>
                  <a:cs typeface="Arial" panose="020B0604020202020204" pitchFamily="34" charset="0"/>
                </a:rPr>
                <a:t> </a:t>
              </a:r>
            </a:p>
          </p:txBody>
        </p:sp>
      </p:grpSp>
      <p:sp>
        <p:nvSpPr>
          <p:cNvPr id="10"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3.3. Règles d’or du conseil</a:t>
            </a:r>
          </a:p>
        </p:txBody>
      </p:sp>
      <p:grpSp>
        <p:nvGrpSpPr>
          <p:cNvPr id="11" name="Group 40"/>
          <p:cNvGrpSpPr>
            <a:grpSpLocks/>
          </p:cNvGrpSpPr>
          <p:nvPr/>
        </p:nvGrpSpPr>
        <p:grpSpPr bwMode="auto">
          <a:xfrm>
            <a:off x="2776151" y="5022435"/>
            <a:ext cx="360362" cy="350837"/>
            <a:chOff x="1584" y="2688"/>
            <a:chExt cx="166" cy="144"/>
          </a:xfrm>
        </p:grpSpPr>
        <p:sp>
          <p:nvSpPr>
            <p:cNvPr id="12"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cs typeface="Arial" panose="020B0604020202020204" pitchFamily="34" charset="0"/>
              </a:endParaRPr>
            </a:p>
          </p:txBody>
        </p:sp>
        <p:sp>
          <p:nvSpPr>
            <p:cNvPr id="13"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cs typeface="Arial" panose="020B0604020202020204" pitchFamily="34" charset="0"/>
              </a:endParaRPr>
            </a:p>
          </p:txBody>
        </p:sp>
      </p:grpSp>
      <p:sp>
        <p:nvSpPr>
          <p:cNvPr id="14"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L’interrogatoire au comptoir</a:t>
            </a: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9792" y="2674780"/>
            <a:ext cx="1768591" cy="1616687"/>
          </a:xfrm>
          <a:prstGeom prst="rect">
            <a:avLst/>
          </a:prstGeom>
        </p:spPr>
      </p:pic>
      <p:sp>
        <p:nvSpPr>
          <p:cNvPr id="2" name="Accolade fermante 1"/>
          <p:cNvSpPr/>
          <p:nvPr/>
        </p:nvSpPr>
        <p:spPr>
          <a:xfrm>
            <a:off x="8613057" y="2447176"/>
            <a:ext cx="432619" cy="2468953"/>
          </a:xfrm>
          <a:prstGeom prst="rightBrace">
            <a:avLst/>
          </a:prstGeom>
          <a:ln>
            <a:solidFill>
              <a:srgbClr val="62C4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39</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961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96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96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499"/>
                                          </p:stCondLst>
                                        </p:cTn>
                                        <p:tgtEl>
                                          <p:spTgt spid="2396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62" grpId="0" autoUpdateAnimBg="0"/>
      <p:bldP spid="2396163" grpId="0" autoUpdateAnimBg="0"/>
      <p:bldP spid="2396164" grpId="0" autoUpdateAnimBg="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494338" y="19510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fr-FR" altLang="fr-FR" sz="2800" b="1" u="sng" dirty="0">
              <a:solidFill>
                <a:srgbClr val="62C400"/>
              </a:solidFill>
              <a:cs typeface="Arial" panose="020B0604020202020204" pitchFamily="34" charset="0"/>
            </a:endParaRPr>
          </a:p>
        </p:txBody>
      </p:sp>
      <p:sp>
        <p:nvSpPr>
          <p:cNvPr id="14" name="ZoneTexte 13"/>
          <p:cNvSpPr txBox="1"/>
          <p:nvPr/>
        </p:nvSpPr>
        <p:spPr>
          <a:xfrm>
            <a:off x="3314912" y="1181397"/>
            <a:ext cx="7997019" cy="707886"/>
          </a:xfrm>
          <a:prstGeom prst="rect">
            <a:avLst/>
          </a:prstGeom>
          <a:solidFill>
            <a:srgbClr val="95C41D"/>
          </a:solidFill>
          <a:effectLst/>
        </p:spPr>
        <p:txBody>
          <a:bodyPr wrap="square" rtlCol="0">
            <a:spAutoFit/>
          </a:bodyPr>
          <a:lstStyle/>
          <a:p>
            <a:pPr lvl="0" algn="ctr"/>
            <a:r>
              <a:rPr lang="fr-FR" sz="4000" i="1" dirty="0">
                <a:solidFill>
                  <a:prstClr val="white"/>
                </a:solidFill>
                <a:cs typeface="Arial" panose="020B0604020202020204" pitchFamily="34" charset="0"/>
              </a:rPr>
              <a:t>Les incontournables du conseil </a:t>
            </a:r>
          </a:p>
        </p:txBody>
      </p:sp>
      <p:sp>
        <p:nvSpPr>
          <p:cNvPr id="15" name="Rectangle 14"/>
          <p:cNvSpPr/>
          <p:nvPr/>
        </p:nvSpPr>
        <p:spPr>
          <a:xfrm>
            <a:off x="2012950" y="170883"/>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85346" y="253669"/>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pic>
        <p:nvPicPr>
          <p:cNvPr id="7" name="Image 6"/>
          <p:cNvPicPr>
            <a:picLocks noChangeAspect="1"/>
          </p:cNvPicPr>
          <p:nvPr/>
        </p:nvPicPr>
        <p:blipFill>
          <a:blip r:embed="rId3"/>
          <a:stretch>
            <a:fillRect/>
          </a:stretch>
        </p:blipFill>
        <p:spPr>
          <a:xfrm>
            <a:off x="298514" y="1700739"/>
            <a:ext cx="1961116" cy="1485084"/>
          </a:xfrm>
          <a:prstGeom prst="rect">
            <a:avLst/>
          </a:prstGeom>
        </p:spPr>
      </p:pic>
      <p:sp>
        <p:nvSpPr>
          <p:cNvPr id="9" name="Text Box 3"/>
          <p:cNvSpPr txBox="1">
            <a:spLocks noChangeArrowheads="1"/>
          </p:cNvSpPr>
          <p:nvPr/>
        </p:nvSpPr>
        <p:spPr bwMode="auto">
          <a:xfrm>
            <a:off x="1505813" y="2759897"/>
            <a:ext cx="10044036"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situations cliniques </a:t>
            </a:r>
            <a:r>
              <a:rPr lang="fr-FR" altLang="fr-FR" sz="2200" b="1" dirty="0">
                <a:solidFill>
                  <a:srgbClr val="000099"/>
                </a:solidFill>
                <a:cs typeface="Arial" panose="020B0604020202020204" pitchFamily="34" charset="0"/>
              </a:rPr>
              <a:t>les plus couramment rencontrées à l’officine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les principes de prescription</a:t>
            </a:r>
            <a:r>
              <a:rPr lang="fr-FR" altLang="fr-FR" sz="2200" dirty="0">
                <a:solidFill>
                  <a:srgbClr val="000099"/>
                </a:solidFill>
                <a:cs typeface="Arial" panose="020B0604020202020204" pitchFamily="34" charset="0"/>
              </a:rPr>
              <a:t> vus en formation</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pour les intégrer dans son conseil quotidien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92582" y="4118915"/>
            <a:ext cx="2014062" cy="1351686"/>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40</a:t>
            </a:fld>
            <a:endParaRPr lang="fr-FR" dirty="0"/>
          </a:p>
        </p:txBody>
      </p:sp>
      <p:grpSp>
        <p:nvGrpSpPr>
          <p:cNvPr id="56" name="Groupe 55"/>
          <p:cNvGrpSpPr/>
          <p:nvPr/>
        </p:nvGrpSpPr>
        <p:grpSpPr>
          <a:xfrm>
            <a:off x="3967163" y="1858003"/>
            <a:ext cx="3954462" cy="3614110"/>
            <a:chOff x="3967163" y="1858003"/>
            <a:chExt cx="3954462" cy="3614110"/>
          </a:xfrm>
        </p:grpSpPr>
        <p:grpSp>
          <p:nvGrpSpPr>
            <p:cNvPr id="55" name="Groupe 54"/>
            <p:cNvGrpSpPr/>
            <p:nvPr/>
          </p:nvGrpSpPr>
          <p:grpSpPr>
            <a:xfrm>
              <a:off x="3967163" y="1858003"/>
              <a:ext cx="3954462" cy="3614110"/>
              <a:chOff x="3967163" y="1858003"/>
              <a:chExt cx="3954462" cy="3614110"/>
            </a:xfrm>
          </p:grpSpPr>
          <p:sp>
            <p:nvSpPr>
              <p:cNvPr id="15" name="Rectangle 14"/>
              <p:cNvSpPr/>
              <p:nvPr/>
            </p:nvSpPr>
            <p:spPr>
              <a:xfrm>
                <a:off x="5993944" y="2666999"/>
                <a:ext cx="1915609" cy="2803601"/>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1"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4" name="Group 37"/>
              <p:cNvGrpSpPr>
                <a:grpSpLocks/>
              </p:cNvGrpSpPr>
              <p:nvPr/>
            </p:nvGrpSpPr>
            <p:grpSpPr bwMode="auto">
              <a:xfrm>
                <a:off x="3967163" y="1858003"/>
                <a:ext cx="3942390" cy="808995"/>
                <a:chOff x="1700" y="967"/>
                <a:chExt cx="2343" cy="537"/>
              </a:xfrm>
            </p:grpSpPr>
            <p:grpSp>
              <p:nvGrpSpPr>
                <p:cNvPr id="6" name="Group 38"/>
                <p:cNvGrpSpPr>
                  <a:grpSpLocks/>
                </p:cNvGrpSpPr>
                <p:nvPr/>
              </p:nvGrpSpPr>
              <p:grpSpPr bwMode="auto">
                <a:xfrm>
                  <a:off x="1707" y="967"/>
                  <a:ext cx="2336" cy="537"/>
                  <a:chOff x="1707" y="1058"/>
                  <a:chExt cx="2336" cy="537"/>
                </a:xfrm>
              </p:grpSpPr>
              <p:sp>
                <p:nvSpPr>
                  <p:cNvPr id="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19"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24" name="Text Box 9"/>
          <p:cNvSpPr txBox="1">
            <a:spLocks noChangeArrowheads="1"/>
          </p:cNvSpPr>
          <p:nvPr/>
        </p:nvSpPr>
        <p:spPr bwMode="auto">
          <a:xfrm>
            <a:off x="5675757" y="2651125"/>
            <a:ext cx="303195" cy="36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a:t>
            </a:r>
          </a:p>
        </p:txBody>
      </p:sp>
      <p:sp>
        <p:nvSpPr>
          <p:cNvPr id="25" name="Text Box 10"/>
          <p:cNvSpPr txBox="1">
            <a:spLocks noChangeArrowheads="1"/>
          </p:cNvSpPr>
          <p:nvPr/>
        </p:nvSpPr>
        <p:spPr bwMode="auto">
          <a:xfrm>
            <a:off x="6042256" y="2669257"/>
            <a:ext cx="454793" cy="36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II</a:t>
            </a:r>
          </a:p>
        </p:txBody>
      </p:sp>
      <p:sp>
        <p:nvSpPr>
          <p:cNvPr id="26" name="Text Box 11"/>
          <p:cNvSpPr txBox="1">
            <a:spLocks noChangeArrowheads="1"/>
          </p:cNvSpPr>
          <p:nvPr/>
        </p:nvSpPr>
        <p:spPr bwMode="auto">
          <a:xfrm>
            <a:off x="6012270" y="5059618"/>
            <a:ext cx="454793" cy="36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III</a:t>
            </a:r>
          </a:p>
        </p:txBody>
      </p:sp>
      <p:sp>
        <p:nvSpPr>
          <p:cNvPr id="27" name="Text Box 12"/>
          <p:cNvSpPr txBox="1">
            <a:spLocks noChangeArrowheads="1"/>
          </p:cNvSpPr>
          <p:nvPr/>
        </p:nvSpPr>
        <p:spPr bwMode="auto">
          <a:xfrm>
            <a:off x="5500836" y="5070194"/>
            <a:ext cx="493108" cy="36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chemeClr val="bg1"/>
                </a:solidFill>
                <a:ea typeface="ＭＳ Ｐゴシック" panose="020B0600070205080204" pitchFamily="34" charset="-128"/>
              </a:rPr>
              <a:t>IV</a:t>
            </a:r>
          </a:p>
        </p:txBody>
      </p:sp>
      <p:sp>
        <p:nvSpPr>
          <p:cNvPr id="12" name="ZoneTexte 11"/>
          <p:cNvSpPr txBox="1"/>
          <p:nvPr/>
        </p:nvSpPr>
        <p:spPr>
          <a:xfrm>
            <a:off x="10590271" y="2856927"/>
            <a:ext cx="615553" cy="2400873"/>
          </a:xfrm>
          <a:prstGeom prst="rect">
            <a:avLst/>
          </a:prstGeom>
          <a:solidFill>
            <a:srgbClr val="95C41D"/>
          </a:solidFill>
          <a:ln>
            <a:noFill/>
          </a:ln>
        </p:spPr>
        <p:txBody>
          <a:bodyPr vert="vert" wrap="square" rtlCol="0">
            <a:spAutoFit/>
          </a:bodyPr>
          <a:lstStyle/>
          <a:p>
            <a:pPr algn="ctr"/>
            <a:r>
              <a:rPr lang="fr-FR" sz="2800" b="1" dirty="0">
                <a:solidFill>
                  <a:schemeClr val="bg1"/>
                </a:solidFill>
              </a:rPr>
              <a:t>R</a:t>
            </a:r>
            <a:r>
              <a:rPr lang="fr-FR" b="1" dirty="0">
                <a:solidFill>
                  <a:schemeClr val="bg1"/>
                </a:solidFill>
              </a:rPr>
              <a:t> </a:t>
            </a:r>
            <a:r>
              <a:rPr lang="fr-FR" sz="2800" b="1" dirty="0">
                <a:solidFill>
                  <a:schemeClr val="bg1"/>
                </a:solidFill>
              </a:rPr>
              <a:t>I M</a:t>
            </a:r>
            <a:endParaRPr lang="fr-FR" dirty="0">
              <a:solidFill>
                <a:schemeClr val="bg1"/>
              </a:solidFill>
            </a:endParaRPr>
          </a:p>
        </p:txBody>
      </p:sp>
      <p:sp>
        <p:nvSpPr>
          <p:cNvPr id="32" name="Rectangle 22"/>
          <p:cNvSpPr>
            <a:spLocks noChangeArrowheads="1"/>
          </p:cNvSpPr>
          <p:nvPr/>
        </p:nvSpPr>
        <p:spPr bwMode="auto">
          <a:xfrm>
            <a:off x="5192713" y="3851275"/>
            <a:ext cx="506412" cy="193675"/>
          </a:xfrm>
          <a:prstGeom prst="rect">
            <a:avLst/>
          </a:prstGeom>
          <a:noFill/>
          <a:ln w="9525">
            <a:noFill/>
            <a:miter lim="800000"/>
            <a:headEnd/>
            <a:tailEnd/>
          </a:ln>
        </p:spPr>
        <p:txBody>
          <a:bodyPr wrap="none"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ＭＳ Ｐゴシック" charset="-128"/>
              </a:rPr>
              <a:t>5 CH</a:t>
            </a:r>
          </a:p>
        </p:txBody>
      </p:sp>
      <p:sp>
        <p:nvSpPr>
          <p:cNvPr id="33" name="Rectangle 22"/>
          <p:cNvSpPr>
            <a:spLocks noChangeArrowheads="1"/>
          </p:cNvSpPr>
          <p:nvPr/>
        </p:nvSpPr>
        <p:spPr bwMode="auto">
          <a:xfrm>
            <a:off x="5146675" y="4171950"/>
            <a:ext cx="504825" cy="195263"/>
          </a:xfrm>
          <a:prstGeom prst="rect">
            <a:avLst/>
          </a:prstGeom>
          <a:noFill/>
          <a:ln w="9525">
            <a:noFill/>
            <a:miter lim="800000"/>
            <a:headEnd/>
            <a:tailEnd/>
          </a:ln>
        </p:spPr>
        <p:txBody>
          <a:bodyPr wrap="none"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ＭＳ Ｐゴシック" charset="-128"/>
              </a:rPr>
              <a:t>30 CH</a:t>
            </a:r>
          </a:p>
        </p:txBody>
      </p:sp>
      <p:sp>
        <p:nvSpPr>
          <p:cNvPr id="34" name="Rectangle 22"/>
          <p:cNvSpPr>
            <a:spLocks noChangeArrowheads="1"/>
          </p:cNvSpPr>
          <p:nvPr/>
        </p:nvSpPr>
        <p:spPr bwMode="auto">
          <a:xfrm>
            <a:off x="1735138" y="3409597"/>
            <a:ext cx="1992294" cy="70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5 gr à répéter</a:t>
            </a:r>
            <a:r>
              <a:rPr kumimoji="0" lang="en-US"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sym typeface="Symbol" panose="05050102010706020507" pitchFamily="18" charset="2"/>
              </a:rPr>
              <a:t> - ESA</a:t>
            </a: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 </a:t>
            </a:r>
          </a:p>
        </p:txBody>
      </p:sp>
      <p:sp>
        <p:nvSpPr>
          <p:cNvPr id="35" name="Rectangle 22"/>
          <p:cNvSpPr>
            <a:spLocks noChangeArrowheads="1"/>
          </p:cNvSpPr>
          <p:nvPr/>
        </p:nvSpPr>
        <p:spPr bwMode="auto">
          <a:xfrm>
            <a:off x="7315222" y="2230438"/>
            <a:ext cx="2335191" cy="25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altLang="fr-FR" sz="1200" b="1" i="0" u="none" strike="noStrike" kern="0" cap="none" spc="0" normalizeH="0" baseline="0" noProof="0" dirty="0">
                <a:ln>
                  <a:noFill/>
                </a:ln>
                <a:solidFill>
                  <a:srgbClr val="4040B3"/>
                </a:solidFill>
                <a:effectLst/>
                <a:uLnTx/>
                <a:uFillTx/>
                <a:latin typeface="Arial" panose="020B0604020202020204" pitchFamily="34" charset="0"/>
                <a:ea typeface="ＭＳ Ｐゴシック" panose="020B0600070205080204" pitchFamily="34" charset="-128"/>
              </a:rPr>
              <a:t>5 gr/j puis 1 dose/semaine</a:t>
            </a:r>
          </a:p>
        </p:txBody>
      </p:sp>
      <p:sp>
        <p:nvSpPr>
          <p:cNvPr id="36" name="Text Box 51"/>
          <p:cNvSpPr txBox="1">
            <a:spLocks noChangeArrowheads="1"/>
          </p:cNvSpPr>
          <p:nvPr/>
        </p:nvSpPr>
        <p:spPr bwMode="auto">
          <a:xfrm>
            <a:off x="5558837" y="2397758"/>
            <a:ext cx="1333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FR" altLang="fr-FR" sz="1200" b="1" i="0" u="none" strike="noStrike" kern="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34" charset="-128"/>
              </a:rPr>
              <a:t>15 – 30 CH</a:t>
            </a:r>
          </a:p>
        </p:txBody>
      </p:sp>
      <p:sp>
        <p:nvSpPr>
          <p:cNvPr id="37" name="AutoShape 41"/>
          <p:cNvSpPr>
            <a:spLocks noChangeArrowheads="1"/>
          </p:cNvSpPr>
          <p:nvPr/>
        </p:nvSpPr>
        <p:spPr bwMode="auto">
          <a:xfrm rot="7861389">
            <a:off x="5705663" y="3820584"/>
            <a:ext cx="605862" cy="5731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15"/>
          <p:cNvSpPr txBox="1">
            <a:spLocks noChangeArrowheads="1"/>
          </p:cNvSpPr>
          <p:nvPr/>
        </p:nvSpPr>
        <p:spPr bwMode="auto">
          <a:xfrm>
            <a:off x="6095565" y="3346173"/>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Sensations</a:t>
            </a:r>
          </a:p>
        </p:txBody>
      </p:sp>
      <p:sp>
        <p:nvSpPr>
          <p:cNvPr id="39" name="AutoShape 17"/>
          <p:cNvSpPr>
            <a:spLocks noChangeArrowheads="1"/>
          </p:cNvSpPr>
          <p:nvPr/>
        </p:nvSpPr>
        <p:spPr bwMode="auto">
          <a:xfrm>
            <a:off x="8021769" y="2980446"/>
            <a:ext cx="1993900" cy="414200"/>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ressentez-vous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23" name="Text Box 8"/>
          <p:cNvSpPr txBox="1">
            <a:spLocks noChangeArrowheads="1"/>
          </p:cNvSpPr>
          <p:nvPr/>
        </p:nvSpPr>
        <p:spPr bwMode="auto">
          <a:xfrm>
            <a:off x="4101452" y="3081753"/>
            <a:ext cx="1739207" cy="73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Aspect</a:t>
            </a:r>
          </a:p>
          <a:p>
            <a:pPr fontAlgn="base">
              <a:spcBef>
                <a:spcPct val="0"/>
              </a:spcBef>
              <a:spcAft>
                <a:spcPct val="0"/>
              </a:spcAft>
            </a:pPr>
            <a:r>
              <a:rPr lang="fr-FR" altLang="fr-FR" sz="1400" b="1" dirty="0">
                <a:solidFill>
                  <a:srgbClr val="000000"/>
                </a:solidFill>
                <a:ea typeface="ＭＳ Ｐゴシック" panose="020B0600070205080204" pitchFamily="34" charset="-128"/>
              </a:rPr>
              <a:t>Stade</a:t>
            </a:r>
          </a:p>
          <a:p>
            <a:pPr fontAlgn="base">
              <a:spcBef>
                <a:spcPct val="0"/>
              </a:spcBef>
              <a:spcAft>
                <a:spcPct val="0"/>
              </a:spcAft>
            </a:pPr>
            <a:r>
              <a:rPr lang="fr-FR" altLang="fr-FR" sz="1400" b="1" dirty="0">
                <a:solidFill>
                  <a:srgbClr val="000000"/>
                </a:solidFill>
                <a:ea typeface="ＭＳ Ｐゴシック" panose="020B0600070205080204" pitchFamily="34" charset="-128"/>
              </a:rPr>
              <a:t>Localisation</a:t>
            </a:r>
          </a:p>
        </p:txBody>
      </p:sp>
      <p:sp>
        <p:nvSpPr>
          <p:cNvPr id="40" name="AutoShape 18"/>
          <p:cNvSpPr>
            <a:spLocks noChangeArrowheads="1"/>
          </p:cNvSpPr>
          <p:nvPr/>
        </p:nvSpPr>
        <p:spPr bwMode="auto">
          <a:xfrm>
            <a:off x="1905890" y="2615195"/>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vous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28"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1" name="AutoShape 19"/>
          <p:cNvSpPr>
            <a:spLocks noChangeArrowheads="1"/>
          </p:cNvSpPr>
          <p:nvPr/>
        </p:nvSpPr>
        <p:spPr bwMode="auto">
          <a:xfrm>
            <a:off x="16589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29" name="Text Box 14"/>
          <p:cNvSpPr txBox="1">
            <a:spLocks noChangeArrowheads="1"/>
          </p:cNvSpPr>
          <p:nvPr/>
        </p:nvSpPr>
        <p:spPr bwMode="auto">
          <a:xfrm>
            <a:off x="6110558" y="4562507"/>
            <a:ext cx="1510978"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Modalités</a:t>
            </a:r>
          </a:p>
        </p:txBody>
      </p:sp>
      <p:sp>
        <p:nvSpPr>
          <p:cNvPr id="42" name="AutoShape 20"/>
          <p:cNvSpPr>
            <a:spLocks noChangeArrowheads="1"/>
          </p:cNvSpPr>
          <p:nvPr/>
        </p:nvSpPr>
        <p:spPr bwMode="auto">
          <a:xfrm>
            <a:off x="8046341" y="4443140"/>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vous 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vous 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 name="Text Box 42"/>
          <p:cNvSpPr txBox="1">
            <a:spLocks noChangeArrowheads="1"/>
          </p:cNvSpPr>
          <p:nvPr/>
        </p:nvSpPr>
        <p:spPr bwMode="auto">
          <a:xfrm>
            <a:off x="5531718" y="2050961"/>
            <a:ext cx="1178103" cy="30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Etiologie</a:t>
            </a:r>
          </a:p>
        </p:txBody>
      </p:sp>
      <p:sp>
        <p:nvSpPr>
          <p:cNvPr id="43" name="AutoShape 35"/>
          <p:cNvSpPr>
            <a:spLocks noChangeArrowheads="1"/>
          </p:cNvSpPr>
          <p:nvPr/>
        </p:nvSpPr>
        <p:spPr bwMode="auto">
          <a:xfrm>
            <a:off x="6866047" y="1619541"/>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4" name="Titre 1"/>
          <p:cNvSpPr txBox="1">
            <a:spLocks/>
          </p:cNvSpPr>
          <p:nvPr/>
        </p:nvSpPr>
        <p:spPr>
          <a:xfrm>
            <a:off x="2302764" y="361569"/>
            <a:ext cx="925284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3.4. Méthodologie de conseil</a:t>
            </a:r>
          </a:p>
        </p:txBody>
      </p:sp>
    </p:spTree>
    <p:extLst>
      <p:ext uri="{BB962C8B-B14F-4D97-AF65-F5344CB8AC3E}">
        <p14:creationId xmlns:p14="http://schemas.microsoft.com/office/powerpoint/2010/main" val="208973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animBg="1"/>
      <p:bldP spid="30" grpId="0"/>
      <p:bldP spid="39" grpId="0" animBg="1"/>
      <p:bldP spid="23" grpId="0"/>
      <p:bldP spid="40" grpId="0" animBg="1"/>
      <p:bldP spid="28" grpId="0"/>
      <p:bldP spid="41" grpId="0" animBg="1"/>
      <p:bldP spid="29" grpId="0"/>
      <p:bldP spid="42" grpId="0" animBg="1"/>
      <p:bldP spid="5" grpId="0"/>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sz="quarter" idx="13"/>
          </p:nvPr>
        </p:nvSpPr>
        <p:spPr bwMode="auto">
          <a:xfrm>
            <a:off x="5588000" y="2003009"/>
            <a:ext cx="6019800" cy="1047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fr-FR" altLang="fr-FR" sz="2000" b="1" u="sng" dirty="0">
                <a:solidFill>
                  <a:srgbClr val="000099"/>
                </a:solidFill>
              </a:rPr>
              <a:t>Objectif :</a:t>
            </a:r>
          </a:p>
          <a:p>
            <a:pPr eaLnBrk="1" hangingPunct="1">
              <a:lnSpc>
                <a:spcPct val="90000"/>
              </a:lnSpc>
              <a:buFont typeface="Wingdings" panose="05000000000000000000" pitchFamily="2" charset="2"/>
              <a:buChar char="Ø"/>
            </a:pPr>
            <a:r>
              <a:rPr lang="fr-FR" altLang="fr-FR" sz="2000" dirty="0">
                <a:solidFill>
                  <a:srgbClr val="000099"/>
                </a:solidFill>
              </a:rPr>
              <a:t> Positionner l’homéopathie dans votre pratique </a:t>
            </a:r>
            <a:endParaRPr lang="fr-FR" altLang="fr-FR" sz="2000" b="1" dirty="0">
              <a:solidFill>
                <a:srgbClr val="FF0000"/>
              </a:solidFill>
            </a:endParaRPr>
          </a:p>
        </p:txBody>
      </p:sp>
      <p:sp>
        <p:nvSpPr>
          <p:cNvPr id="61447" name="Rectangle 8"/>
          <p:cNvSpPr>
            <a:spLocks noChangeArrowheads="1"/>
          </p:cNvSpPr>
          <p:nvPr/>
        </p:nvSpPr>
        <p:spPr bwMode="auto">
          <a:xfrm>
            <a:off x="3876530" y="3410534"/>
            <a:ext cx="7731270"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spcBef>
                <a:spcPct val="20000"/>
              </a:spcBef>
              <a:buBlip>
                <a:blip r:embed="rId3"/>
              </a:buBlip>
            </a:pPr>
            <a:r>
              <a:rPr lang="fr-FR" altLang="fr-FR" sz="1800" b="1" dirty="0">
                <a:solidFill>
                  <a:srgbClr val="000099"/>
                </a:solidFill>
                <a:cs typeface="Arial" panose="020B0604020202020204" pitchFamily="34" charset="0"/>
              </a:rPr>
              <a:t>A la cantonade</a:t>
            </a:r>
          </a:p>
          <a:p>
            <a:pPr eaLnBrk="1" hangingPunct="1">
              <a:spcBef>
                <a:spcPct val="20000"/>
              </a:spcBef>
              <a:buBlip>
                <a:blip r:embed="rId3"/>
              </a:buBlip>
            </a:pPr>
            <a:r>
              <a:rPr lang="fr-FR" altLang="fr-FR" sz="1800" dirty="0">
                <a:solidFill>
                  <a:srgbClr val="000099"/>
                </a:solidFill>
                <a:cs typeface="Arial" panose="020B0604020202020204" pitchFamily="34" charset="0"/>
              </a:rPr>
              <a:t>Répondre aux questions : </a:t>
            </a:r>
            <a:r>
              <a:rPr lang="fr-FR" altLang="fr-FR" sz="1800" b="1" i="1" dirty="0">
                <a:solidFill>
                  <a:srgbClr val="000099"/>
                </a:solidFill>
                <a:cs typeface="Arial" panose="020B0604020202020204" pitchFamily="34" charset="0"/>
              </a:rPr>
              <a:t>Dans votre pratique,</a:t>
            </a:r>
          </a:p>
          <a:p>
            <a:pPr lvl="1" eaLnBrk="1" hangingPunct="1">
              <a:spcBef>
                <a:spcPct val="20000"/>
              </a:spcBef>
              <a:buClr>
                <a:srgbClr val="000099"/>
              </a:buClr>
              <a:buFont typeface="Arial" panose="020B0604020202020204" pitchFamily="34" charset="0"/>
              <a:buChar char="-"/>
            </a:pPr>
            <a:r>
              <a:rPr lang="fr-FR" altLang="fr-FR" sz="1800" i="1" dirty="0">
                <a:solidFill>
                  <a:srgbClr val="000099"/>
                </a:solidFill>
                <a:cs typeface="Arial" panose="020B0604020202020204" pitchFamily="34" charset="0"/>
              </a:rPr>
              <a:t>l’homéopathie pour qui ?</a:t>
            </a:r>
          </a:p>
          <a:p>
            <a:pPr lvl="1" eaLnBrk="1" hangingPunct="1">
              <a:spcBef>
                <a:spcPct val="20000"/>
              </a:spcBef>
              <a:buClr>
                <a:srgbClr val="000099"/>
              </a:buClr>
              <a:buFont typeface="Arial" panose="020B0604020202020204" pitchFamily="34" charset="0"/>
              <a:buChar char="-"/>
            </a:pPr>
            <a:r>
              <a:rPr lang="fr-FR" altLang="fr-FR" sz="1800" i="1" dirty="0">
                <a:solidFill>
                  <a:srgbClr val="000099"/>
                </a:solidFill>
                <a:cs typeface="Arial" panose="020B0604020202020204" pitchFamily="34" charset="0"/>
              </a:rPr>
              <a:t>l’homéopathie face aux demandes de solutions « naturelles » ?</a:t>
            </a:r>
          </a:p>
        </p:txBody>
      </p:sp>
      <p:sp>
        <p:nvSpPr>
          <p:cNvPr id="12" name="ZoneTexte 11"/>
          <p:cNvSpPr txBox="1"/>
          <p:nvPr/>
        </p:nvSpPr>
        <p:spPr>
          <a:xfrm rot="21560331">
            <a:off x="1506149" y="3040625"/>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5’</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41</a:t>
            </a:fld>
            <a:endParaRPr lang="fr-FR" dirty="0"/>
          </a:p>
        </p:txBody>
      </p:sp>
      <p:sp>
        <p:nvSpPr>
          <p:cNvPr id="11"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3.5. Place de l’homéopathie</a:t>
            </a:r>
          </a:p>
        </p:txBody>
      </p:sp>
    </p:spTree>
    <p:extLst>
      <p:ext uri="{BB962C8B-B14F-4D97-AF65-F5344CB8AC3E}">
        <p14:creationId xmlns:p14="http://schemas.microsoft.com/office/powerpoint/2010/main" val="3390322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986128" y="1909305"/>
            <a:ext cx="88893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buClr>
                <a:srgbClr val="62C400"/>
              </a:buClr>
            </a:pPr>
            <a:r>
              <a:rPr lang="fr-FR" altLang="fr-FR" sz="2000" b="1" dirty="0">
                <a:solidFill>
                  <a:srgbClr val="000099"/>
                </a:solidFill>
                <a:cs typeface="Arial" panose="020B0604020202020204" pitchFamily="34" charset="0"/>
              </a:rPr>
              <a:t>Les médicaments homéopathiques peuvent être conseillés</a:t>
            </a:r>
            <a:r>
              <a:rPr lang="fr-FR" altLang="fr-FR" sz="2000" b="1" dirty="0">
                <a:solidFill>
                  <a:srgbClr val="FF0000"/>
                </a:solidFill>
                <a:cs typeface="Arial" panose="020B0604020202020204" pitchFamily="34" charset="0"/>
              </a:rPr>
              <a:t> </a:t>
            </a:r>
            <a:r>
              <a:rPr lang="fr-FR" altLang="fr-FR" sz="2000" b="1" dirty="0">
                <a:solidFill>
                  <a:srgbClr val="000099"/>
                </a:solidFill>
                <a:cs typeface="Arial" panose="020B0604020202020204" pitchFamily="34" charset="0"/>
              </a:rPr>
              <a:t>:</a:t>
            </a:r>
            <a:endParaRPr lang="fr-FR" altLang="fr-FR" i="1" dirty="0">
              <a:solidFill>
                <a:srgbClr val="000099"/>
              </a:solidFill>
              <a:cs typeface="Arial" panose="020B0604020202020204" pitchFamily="34" charset="0"/>
            </a:endParaRPr>
          </a:p>
        </p:txBody>
      </p:sp>
      <p:sp>
        <p:nvSpPr>
          <p:cNvPr id="1595407" name="Text Box 15"/>
          <p:cNvSpPr txBox="1">
            <a:spLocks noChangeArrowheads="1"/>
          </p:cNvSpPr>
          <p:nvPr/>
        </p:nvSpPr>
        <p:spPr bwMode="auto">
          <a:xfrm>
            <a:off x="1769919" y="2403810"/>
            <a:ext cx="9057915"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buClr>
                <a:srgbClr val="62C400"/>
              </a:buClr>
            </a:pPr>
            <a:endParaRPr lang="fr-FR" altLang="fr-FR" sz="800" dirty="0">
              <a:solidFill>
                <a:srgbClr val="000099"/>
              </a:solidFill>
              <a:cs typeface="Arial" panose="020B0604020202020204" pitchFamily="34" charset="0"/>
            </a:endParaRPr>
          </a:p>
          <a:p>
            <a:pPr>
              <a:lnSpc>
                <a:spcPct val="150000"/>
              </a:lnSpc>
              <a:buClr>
                <a:srgbClr val="62C400"/>
              </a:buClr>
              <a:buSzPct val="100000"/>
              <a:buBlip>
                <a:blip r:embed="rId3"/>
              </a:buBlip>
            </a:pPr>
            <a:r>
              <a:rPr lang="fr-FR" altLang="fr-FR" sz="2000" dirty="0">
                <a:solidFill>
                  <a:srgbClr val="000099"/>
                </a:solidFill>
              </a:rPr>
              <a:t>  Conseil de </a:t>
            </a:r>
            <a:r>
              <a:rPr lang="fr-FR" altLang="fr-FR" sz="2000" b="1" dirty="0">
                <a:solidFill>
                  <a:srgbClr val="000099"/>
                </a:solidFill>
              </a:rPr>
              <a:t>1</a:t>
            </a:r>
            <a:r>
              <a:rPr lang="fr-FR" altLang="fr-FR" sz="2000" b="1" baseline="30000" dirty="0">
                <a:solidFill>
                  <a:srgbClr val="000099"/>
                </a:solidFill>
              </a:rPr>
              <a:t>ère</a:t>
            </a:r>
            <a:r>
              <a:rPr lang="fr-FR" altLang="fr-FR" sz="2000" b="1" dirty="0">
                <a:solidFill>
                  <a:srgbClr val="000099"/>
                </a:solidFill>
              </a:rPr>
              <a:t> intention, seul </a:t>
            </a:r>
            <a:r>
              <a:rPr lang="fr-FR" altLang="fr-FR" sz="2000" dirty="0">
                <a:solidFill>
                  <a:srgbClr val="000099"/>
                </a:solidFill>
              </a:rPr>
              <a:t>ou</a:t>
            </a:r>
            <a:r>
              <a:rPr lang="fr-FR" altLang="fr-FR" sz="2000" b="1" dirty="0">
                <a:solidFill>
                  <a:srgbClr val="000099"/>
                </a:solidFill>
              </a:rPr>
              <a:t> en attente d’une consultation</a:t>
            </a:r>
          </a:p>
          <a:p>
            <a:pPr>
              <a:buClr>
                <a:srgbClr val="62C400"/>
              </a:buClr>
            </a:pPr>
            <a:r>
              <a:rPr lang="fr-FR" altLang="fr-FR" sz="2000"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ex : stress, pathologies virales…</a:t>
            </a:r>
          </a:p>
        </p:txBody>
      </p:sp>
      <p:sp>
        <p:nvSpPr>
          <p:cNvPr id="1595408" name="Text Box 16"/>
          <p:cNvSpPr txBox="1">
            <a:spLocks noChangeArrowheads="1"/>
          </p:cNvSpPr>
          <p:nvPr/>
        </p:nvSpPr>
        <p:spPr bwMode="auto">
          <a:xfrm>
            <a:off x="1761981" y="3366345"/>
            <a:ext cx="897991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buClr>
                <a:srgbClr val="62C400"/>
              </a:buClr>
            </a:pPr>
            <a:endParaRPr lang="fr-FR" altLang="fr-FR" sz="800" dirty="0">
              <a:solidFill>
                <a:srgbClr val="000099"/>
              </a:solidFill>
              <a:cs typeface="Arial" panose="020B0604020202020204" pitchFamily="34" charset="0"/>
            </a:endParaRPr>
          </a:p>
          <a:p>
            <a:pPr>
              <a:lnSpc>
                <a:spcPct val="150000"/>
              </a:lnSpc>
              <a:spcBef>
                <a:spcPts val="600"/>
              </a:spcBef>
              <a:buClr>
                <a:srgbClr val="62C400"/>
              </a:buClr>
              <a:buSzPct val="100000"/>
              <a:buBlip>
                <a:blip r:embed="rId3"/>
              </a:buBlip>
            </a:pPr>
            <a:r>
              <a:rPr lang="fr-FR" altLang="fr-FR" sz="2000" b="1" dirty="0">
                <a:solidFill>
                  <a:srgbClr val="000099"/>
                </a:solidFill>
              </a:rPr>
              <a:t>  Complément</a:t>
            </a:r>
            <a:r>
              <a:rPr lang="fr-FR" altLang="fr-FR" sz="2000" dirty="0">
                <a:solidFill>
                  <a:srgbClr val="000099"/>
                </a:solidFill>
              </a:rPr>
              <a:t> d’une </a:t>
            </a:r>
            <a:r>
              <a:rPr lang="fr-FR" altLang="fr-FR" sz="2000" b="1" dirty="0">
                <a:solidFill>
                  <a:srgbClr val="000099"/>
                </a:solidFill>
              </a:rPr>
              <a:t>prescription </a:t>
            </a:r>
            <a:r>
              <a:rPr lang="fr-FR" altLang="fr-FR" sz="2000" dirty="0">
                <a:solidFill>
                  <a:srgbClr val="000099"/>
                </a:solidFill>
              </a:rPr>
              <a:t>(autres médicaments)</a:t>
            </a:r>
          </a:p>
          <a:p>
            <a:pPr>
              <a:buClr>
                <a:srgbClr val="62C400"/>
              </a:buClr>
            </a:pPr>
            <a:r>
              <a:rPr lang="fr-FR" altLang="fr-FR" sz="1800"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ex : douleur, </a:t>
            </a:r>
            <a:r>
              <a:rPr lang="fr-FR" altLang="fr-FR" i="1" dirty="0" err="1">
                <a:solidFill>
                  <a:srgbClr val="000099"/>
                </a:solidFill>
                <a:cs typeface="Arial" panose="020B0604020202020204" pitchFamily="34" charset="0"/>
              </a:rPr>
              <a:t>atelle</a:t>
            </a:r>
            <a:r>
              <a:rPr lang="fr-FR" altLang="fr-FR" i="1" dirty="0">
                <a:solidFill>
                  <a:srgbClr val="000099"/>
                </a:solidFill>
                <a:cs typeface="Arial" panose="020B0604020202020204" pitchFamily="34" charset="0"/>
              </a:rPr>
              <a:t>, soins support en oncologie…</a:t>
            </a:r>
          </a:p>
        </p:txBody>
      </p:sp>
      <p:sp>
        <p:nvSpPr>
          <p:cNvPr id="1595409" name="Text Box 17"/>
          <p:cNvSpPr txBox="1">
            <a:spLocks noChangeArrowheads="1"/>
          </p:cNvSpPr>
          <p:nvPr/>
        </p:nvSpPr>
        <p:spPr bwMode="auto">
          <a:xfrm>
            <a:off x="1769919" y="4450108"/>
            <a:ext cx="702627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a:buClr>
                <a:srgbClr val="62C400"/>
              </a:buClr>
            </a:pPr>
            <a:endParaRPr lang="fr-FR" altLang="fr-FR" sz="800" dirty="0">
              <a:solidFill>
                <a:srgbClr val="000099"/>
              </a:solidFill>
              <a:cs typeface="Arial" panose="020B0604020202020204" pitchFamily="34" charset="0"/>
            </a:endParaRPr>
          </a:p>
          <a:p>
            <a:pPr>
              <a:lnSpc>
                <a:spcPct val="150000"/>
              </a:lnSpc>
              <a:spcBef>
                <a:spcPts val="600"/>
              </a:spcBef>
              <a:buClr>
                <a:srgbClr val="62C400"/>
              </a:buClr>
              <a:buSzPct val="100000"/>
              <a:buBlip>
                <a:blip r:embed="rId3"/>
              </a:buBlip>
            </a:pPr>
            <a:r>
              <a:rPr lang="fr-FR" altLang="fr-FR" sz="2000" dirty="0">
                <a:solidFill>
                  <a:srgbClr val="000099"/>
                </a:solidFill>
              </a:rPr>
              <a:t>  Complément d’un </a:t>
            </a:r>
            <a:r>
              <a:rPr lang="fr-FR" altLang="fr-FR" sz="2000" b="1" dirty="0">
                <a:solidFill>
                  <a:srgbClr val="000099"/>
                </a:solidFill>
              </a:rPr>
              <a:t>achat spontané</a:t>
            </a:r>
          </a:p>
          <a:p>
            <a:pPr>
              <a:buClr>
                <a:srgbClr val="62C400"/>
              </a:buClr>
            </a:pPr>
            <a:r>
              <a:rPr lang="fr-FR" altLang="fr-FR" sz="2000" dirty="0">
                <a:solidFill>
                  <a:srgbClr val="000099"/>
                </a:solidFill>
                <a:cs typeface="Arial" panose="020B0604020202020204" pitchFamily="34" charset="0"/>
              </a:rPr>
              <a:t>	</a:t>
            </a:r>
            <a:r>
              <a:rPr lang="fr-FR" altLang="fr-FR" i="1" dirty="0">
                <a:solidFill>
                  <a:srgbClr val="000099"/>
                </a:solidFill>
                <a:cs typeface="Arial" panose="020B0604020202020204" pitchFamily="34" charset="0"/>
              </a:rPr>
              <a:t>ex : lavage de nez, crème solaire…</a:t>
            </a:r>
          </a:p>
        </p:txBody>
      </p:sp>
      <p:sp>
        <p:nvSpPr>
          <p:cNvPr id="9"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3.5. Place de l’homéopathie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t>42</a:t>
            </a:fld>
            <a:endParaRPr lang="fr-FR"/>
          </a:p>
        </p:txBody>
      </p:sp>
      <p:pic>
        <p:nvPicPr>
          <p:cNvPr id="13" name="Image 12"/>
          <p:cNvPicPr>
            <a:picLocks noChangeAspect="1"/>
          </p:cNvPicPr>
          <p:nvPr/>
        </p:nvPicPr>
        <p:blipFill>
          <a:blip r:embed="rId4"/>
          <a:stretch>
            <a:fillRect/>
          </a:stretch>
        </p:blipFill>
        <p:spPr>
          <a:xfrm>
            <a:off x="492309" y="5623386"/>
            <a:ext cx="987638" cy="1018120"/>
          </a:xfrm>
          <a:prstGeom prst="rect">
            <a:avLst/>
          </a:prstGeom>
        </p:spPr>
      </p:pic>
      <p:sp>
        <p:nvSpPr>
          <p:cNvPr id="14" name="ZoneTexte 1"/>
          <p:cNvSpPr txBox="1">
            <a:spLocks noChangeArrowheads="1"/>
          </p:cNvSpPr>
          <p:nvPr/>
        </p:nvSpPr>
        <p:spPr bwMode="auto">
          <a:xfrm>
            <a:off x="1761981" y="5932391"/>
            <a:ext cx="79771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sz="2000" b="1" dirty="0">
                <a:solidFill>
                  <a:srgbClr val="000099"/>
                </a:solidFill>
                <a:cs typeface="Arial" panose="020B0604020202020204" pitchFamily="34" charset="0"/>
              </a:rPr>
              <a:t>Souvent seule solution thérapeutique possible</a:t>
            </a:r>
          </a:p>
        </p:txBody>
      </p:sp>
      <p:pic>
        <p:nvPicPr>
          <p:cNvPr id="11" name="Image 10">
            <a:extLst>
              <a:ext uri="{FF2B5EF4-FFF2-40B4-BE49-F238E27FC236}">
                <a16:creationId xmlns:a16="http://schemas.microsoft.com/office/drawing/2014/main" id="{2ED2BBD3-FA43-4399-A8DB-A1D00C0995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462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954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954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954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35" presetClass="emph" presetSubtype="0" repeatCount="indefinite" fill="hold" nodeType="withEffect">
                                  <p:stCondLst>
                                    <p:cond delay="0"/>
                                  </p:stCondLst>
                                  <p:childTnLst>
                                    <p:anim calcmode="discrete" valueType="str">
                                      <p:cBhvr>
                                        <p:cTn id="22"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5407" grpId="0" autoUpdateAnimBg="0"/>
      <p:bldP spid="1595408" grpId="0" autoUpdateAnimBg="0"/>
      <p:bldP spid="1595409" grpId="0" autoUpdateAnimBg="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 y="19250"/>
            <a:ext cx="12185905" cy="6858000"/>
          </a:xfrm>
          <a:prstGeom prst="rect">
            <a:avLst/>
          </a:prstGeom>
        </p:spPr>
      </p:pic>
      <p:sp>
        <p:nvSpPr>
          <p:cNvPr id="133123" name="Text Box 30"/>
          <p:cNvSpPr txBox="1">
            <a:spLocks noChangeArrowheads="1"/>
          </p:cNvSpPr>
          <p:nvPr/>
        </p:nvSpPr>
        <p:spPr bwMode="auto">
          <a:xfrm>
            <a:off x="3515171" y="3516000"/>
            <a:ext cx="5545137" cy="310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30238" algn="l"/>
              </a:tabLst>
              <a:defRPr sz="1600">
                <a:solidFill>
                  <a:schemeClr val="tx1"/>
                </a:solidFill>
                <a:latin typeface="Arial" panose="020B0604020202020204" pitchFamily="34" charset="0"/>
              </a:defRPr>
            </a:lvl1pPr>
            <a:lvl2pPr marL="742950" indent="-285750">
              <a:tabLst>
                <a:tab pos="630238" algn="l"/>
              </a:tabLst>
              <a:defRPr sz="1600">
                <a:solidFill>
                  <a:schemeClr val="tx1"/>
                </a:solidFill>
                <a:latin typeface="Arial" panose="020B0604020202020204" pitchFamily="34" charset="0"/>
              </a:defRPr>
            </a:lvl2pPr>
            <a:lvl3pPr marL="1143000" indent="-228600">
              <a:tabLst>
                <a:tab pos="630238" algn="l"/>
              </a:tabLst>
              <a:defRPr sz="1600">
                <a:solidFill>
                  <a:schemeClr val="tx1"/>
                </a:solidFill>
                <a:latin typeface="Arial" panose="020B0604020202020204" pitchFamily="34" charset="0"/>
              </a:defRPr>
            </a:lvl3pPr>
            <a:lvl4pPr marL="1600200" indent="-228600">
              <a:tabLst>
                <a:tab pos="630238" algn="l"/>
              </a:tabLst>
              <a:defRPr sz="1600">
                <a:solidFill>
                  <a:schemeClr val="tx1"/>
                </a:solidFill>
                <a:latin typeface="Arial" panose="020B0604020202020204" pitchFamily="34" charset="0"/>
              </a:defRPr>
            </a:lvl4pPr>
            <a:lvl5pPr marL="2057400" indent="-228600">
              <a:tabLst>
                <a:tab pos="6302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9pPr>
          </a:lstStyle>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4.1. Troubles anxieux et du sommeil</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4.2. Traumatologie</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4.3. Dermatologie</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4.4. Troubles ORL</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4.5. Troubles digestifs</a:t>
            </a:r>
          </a:p>
        </p:txBody>
      </p:sp>
      <p:sp>
        <p:nvSpPr>
          <p:cNvPr id="5" name="ZoneTexte 4"/>
          <p:cNvSpPr txBox="1"/>
          <p:nvPr/>
        </p:nvSpPr>
        <p:spPr>
          <a:xfrm>
            <a:off x="3409877" y="1783144"/>
            <a:ext cx="5508239" cy="1077218"/>
          </a:xfrm>
          <a:prstGeom prst="rect">
            <a:avLst/>
          </a:prstGeom>
          <a:noFill/>
        </p:spPr>
        <p:txBody>
          <a:bodyPr wrap="none" rtlCol="0">
            <a:spAutoFit/>
          </a:bodyPr>
          <a:lstStyle/>
          <a:p>
            <a:pPr algn="ctr"/>
            <a:r>
              <a:rPr lang="fr-FR" altLang="fr-FR" sz="3200" b="1" dirty="0">
                <a:solidFill>
                  <a:srgbClr val="FFFFFF"/>
                </a:solidFill>
                <a:cs typeface="Arial" panose="020B0604020202020204" pitchFamily="34" charset="0"/>
              </a:rPr>
              <a:t>PARTIE 4</a:t>
            </a:r>
          </a:p>
          <a:p>
            <a:pPr algn="ctr"/>
            <a:r>
              <a:rPr lang="fr-FR" altLang="fr-FR" sz="3200" b="1" dirty="0">
                <a:solidFill>
                  <a:srgbClr val="FFFFFF"/>
                </a:solidFill>
                <a:cs typeface="Arial" panose="020B0604020202020204" pitchFamily="34" charset="0"/>
              </a:rPr>
              <a:t>Incontournables du conseil</a:t>
            </a:r>
            <a:endParaRPr lang="fr-FR" sz="3200" dirty="0">
              <a:cs typeface="Arial" panose="020B0604020202020204" pitchFamily="34" charset="0"/>
            </a:endParaRP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43</a:t>
            </a:fld>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61" name="Text Box 53"/>
          <p:cNvSpPr txBox="1">
            <a:spLocks noChangeArrowheads="1"/>
          </p:cNvSpPr>
          <p:nvPr/>
        </p:nvSpPr>
        <p:spPr bwMode="auto">
          <a:xfrm>
            <a:off x="946784" y="1761023"/>
            <a:ext cx="504507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Trac par anticipation avec </a:t>
            </a:r>
            <a:r>
              <a:rPr lang="fr-FR" altLang="fr-FR" sz="1500" b="1" dirty="0">
                <a:solidFill>
                  <a:srgbClr val="000099"/>
                </a:solidFill>
                <a:cs typeface="Arial" panose="020B0604020202020204" pitchFamily="34" charset="0"/>
              </a:rPr>
              <a:t>inhibition</a:t>
            </a:r>
            <a:r>
              <a:rPr lang="fr-FR" altLang="fr-FR" sz="1500" dirty="0">
                <a:solidFill>
                  <a:srgbClr val="000099"/>
                </a:solidFill>
                <a:cs typeface="Arial" panose="020B0604020202020204" pitchFamily="34" charset="0"/>
              </a:rPr>
              <a:t>,</a:t>
            </a:r>
            <a:br>
              <a:rPr lang="fr-FR" altLang="fr-FR" sz="1500" dirty="0">
                <a:solidFill>
                  <a:srgbClr val="000099"/>
                </a:solidFill>
                <a:cs typeface="Arial" panose="020B0604020202020204" pitchFamily="34" charset="0"/>
              </a:rPr>
            </a:br>
            <a:r>
              <a:rPr lang="fr-FR" altLang="fr-FR" sz="1500" b="1" dirty="0">
                <a:solidFill>
                  <a:srgbClr val="000099"/>
                </a:solidFill>
                <a:cs typeface="Arial" panose="020B0604020202020204" pitchFamily="34" charset="0"/>
              </a:rPr>
              <a:t>sensation d’abrutissement</a:t>
            </a:r>
            <a:r>
              <a:rPr lang="fr-FR" altLang="fr-FR" sz="1500" dirty="0">
                <a:solidFill>
                  <a:srgbClr val="000099"/>
                </a:solidFill>
                <a:cs typeface="Arial" panose="020B0604020202020204" pitchFamily="34" charset="0"/>
              </a:rPr>
              <a:t>, de vertige, </a:t>
            </a:r>
            <a:r>
              <a:rPr lang="fr-FR" altLang="fr-FR" sz="1500" b="1" dirty="0">
                <a:solidFill>
                  <a:srgbClr val="000099"/>
                </a:solidFill>
                <a:cs typeface="Arial" panose="020B0604020202020204" pitchFamily="34" charset="0"/>
              </a:rPr>
              <a:t>tremblements</a:t>
            </a:r>
            <a:r>
              <a:rPr lang="fr-FR" altLang="fr-FR" sz="1500" dirty="0">
                <a:solidFill>
                  <a:srgbClr val="000099"/>
                </a:solidFill>
                <a:cs typeface="Arial" panose="020B0604020202020204" pitchFamily="34" charset="0"/>
              </a:rPr>
              <a:t>, diarrhées émotionnelles, polyurie</a:t>
            </a:r>
          </a:p>
        </p:txBody>
      </p:sp>
      <p:sp>
        <p:nvSpPr>
          <p:cNvPr id="708662" name="Rectangle 54"/>
          <p:cNvSpPr>
            <a:spLocks noChangeArrowheads="1"/>
          </p:cNvSpPr>
          <p:nvPr/>
        </p:nvSpPr>
        <p:spPr bwMode="auto">
          <a:xfrm>
            <a:off x="7091491" y="1733334"/>
            <a:ext cx="3319148" cy="1259919"/>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Gelsemium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matin et soir, </a:t>
            </a:r>
          </a:p>
          <a:p>
            <a:pPr algn="r">
              <a:buFont typeface="Wingdings" panose="05000000000000000000" pitchFamily="2" charset="2"/>
              <a:buNone/>
            </a:pPr>
            <a:r>
              <a:rPr lang="fr-FR" altLang="fr-FR" sz="1300" dirty="0">
                <a:solidFill>
                  <a:srgbClr val="000099"/>
                </a:solidFill>
                <a:cs typeface="Arial" panose="020B0604020202020204" pitchFamily="34" charset="0"/>
              </a:rPr>
              <a:t>à renouveler en cas de besoin</a:t>
            </a:r>
          </a:p>
          <a:p>
            <a:pPr algn="r"/>
            <a:r>
              <a:rPr lang="fr-FR" altLang="fr-FR" sz="1300" dirty="0">
                <a:solidFill>
                  <a:srgbClr val="000099"/>
                </a:solidFill>
                <a:cs typeface="Arial" panose="020B0604020202020204" pitchFamily="34" charset="0"/>
              </a:rPr>
              <a:t>Ou 1 dose la veille et</a:t>
            </a:r>
          </a:p>
          <a:p>
            <a:pPr algn="r"/>
            <a:r>
              <a:rPr lang="fr-FR" altLang="fr-FR" sz="1300" dirty="0">
                <a:solidFill>
                  <a:srgbClr val="000099"/>
                </a:solidFill>
                <a:cs typeface="Arial" panose="020B0604020202020204" pitchFamily="34" charset="0"/>
              </a:rPr>
              <a:t>1 dose 1 heure avant l’épreuve redoutée</a:t>
            </a:r>
            <a:r>
              <a:rPr lang="fr-FR" altLang="fr-FR" sz="1100" dirty="0">
                <a:solidFill>
                  <a:srgbClr val="000099"/>
                </a:solidFill>
                <a:cs typeface="Arial" panose="020B0604020202020204" pitchFamily="34" charset="0"/>
              </a:rPr>
              <a:t> </a:t>
            </a:r>
          </a:p>
        </p:txBody>
      </p:sp>
      <p:sp>
        <p:nvSpPr>
          <p:cNvPr id="708663" name="Text Box 55"/>
          <p:cNvSpPr txBox="1">
            <a:spLocks noChangeArrowheads="1"/>
          </p:cNvSpPr>
          <p:nvPr/>
        </p:nvSpPr>
        <p:spPr bwMode="auto">
          <a:xfrm>
            <a:off x="946784" y="3262209"/>
            <a:ext cx="544478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Comportement </a:t>
            </a:r>
            <a:r>
              <a:rPr lang="fr-FR" altLang="fr-FR" sz="1500" b="1" dirty="0">
                <a:solidFill>
                  <a:srgbClr val="000099"/>
                </a:solidFill>
                <a:cs typeface="Arial" panose="020B0604020202020204" pitchFamily="34" charset="0"/>
              </a:rPr>
              <a:t>paradoxal,</a:t>
            </a:r>
          </a:p>
          <a:p>
            <a:pPr marL="268288" indent="-268288">
              <a:buClr>
                <a:srgbClr val="62C400"/>
              </a:buClr>
              <a:tabLst>
                <a:tab pos="268288" algn="l"/>
                <a:tab pos="7124700" algn="r"/>
              </a:tabLst>
            </a:pPr>
            <a:r>
              <a:rPr lang="fr-FR" altLang="fr-FR" sz="1500" dirty="0">
                <a:solidFill>
                  <a:srgbClr val="000099"/>
                </a:solidFill>
                <a:cs typeface="Arial" panose="020B0604020202020204" pitchFamily="34" charset="0"/>
              </a:rPr>
              <a:t>	hyperesthésie de tous les sens, palpitations et </a:t>
            </a:r>
            <a:r>
              <a:rPr lang="fr-FR" altLang="fr-FR" sz="1500" b="1" dirty="0">
                <a:solidFill>
                  <a:srgbClr val="000099"/>
                </a:solidFill>
                <a:cs typeface="Arial" panose="020B0604020202020204" pitchFamily="34" charset="0"/>
              </a:rPr>
              <a:t>spasmes</a:t>
            </a:r>
            <a:r>
              <a:rPr lang="fr-FR" altLang="fr-FR" sz="1500" dirty="0">
                <a:solidFill>
                  <a:srgbClr val="000099"/>
                </a:solidFill>
                <a:cs typeface="Arial" panose="020B0604020202020204" pitchFamily="34" charset="0"/>
              </a:rPr>
              <a:t> : boule à la gorge, sanglot, spasmes abdominaux, bâillements, soupirs</a:t>
            </a:r>
            <a:br>
              <a:rPr lang="fr-FR" altLang="fr-FR" sz="1500" dirty="0">
                <a:solidFill>
                  <a:srgbClr val="000099"/>
                </a:solidFill>
                <a:cs typeface="Arial" panose="020B0604020202020204" pitchFamily="34" charset="0"/>
              </a:rPr>
            </a:br>
            <a:r>
              <a:rPr lang="fr-FR" altLang="fr-FR" sz="1500" b="1" i="1" dirty="0">
                <a:solidFill>
                  <a:srgbClr val="000099"/>
                </a:solidFill>
                <a:cs typeface="Arial" panose="020B0604020202020204" pitchFamily="34" charset="0"/>
              </a:rPr>
              <a:t>amélioration par la distraction</a:t>
            </a:r>
            <a:r>
              <a:rPr lang="fr-FR" altLang="fr-FR" sz="1500" dirty="0">
                <a:solidFill>
                  <a:srgbClr val="000099"/>
                </a:solidFill>
                <a:cs typeface="Arial" panose="020B0604020202020204" pitchFamily="34" charset="0"/>
              </a:rPr>
              <a:t>	</a:t>
            </a:r>
            <a:endParaRPr lang="fr-FR" altLang="fr-FR" sz="1500" b="1" dirty="0">
              <a:solidFill>
                <a:srgbClr val="000099"/>
              </a:solidFill>
              <a:cs typeface="Arial" panose="020B0604020202020204" pitchFamily="34" charset="0"/>
            </a:endParaRPr>
          </a:p>
        </p:txBody>
      </p:sp>
      <p:sp>
        <p:nvSpPr>
          <p:cNvPr id="708664" name="Rectangle 56"/>
          <p:cNvSpPr>
            <a:spLocks noChangeArrowheads="1"/>
          </p:cNvSpPr>
          <p:nvPr/>
        </p:nvSpPr>
        <p:spPr bwMode="auto">
          <a:xfrm>
            <a:off x="7916248" y="3551099"/>
            <a:ext cx="2494391"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fr-FR" altLang="fr-FR" b="1" dirty="0" err="1">
                <a:solidFill>
                  <a:srgbClr val="000099"/>
                </a:solidFill>
                <a:cs typeface="Arial" panose="020B0604020202020204" pitchFamily="34" charset="0"/>
              </a:rPr>
              <a:t>Ignatia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amara</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matin et soir, </a:t>
            </a:r>
          </a:p>
          <a:p>
            <a:pPr algn="r"/>
            <a:r>
              <a:rPr lang="fr-FR" altLang="fr-FR" sz="1300" dirty="0">
                <a:solidFill>
                  <a:srgbClr val="000099"/>
                </a:solidFill>
                <a:cs typeface="Arial" panose="020B0604020202020204" pitchFamily="34" charset="0"/>
              </a:rPr>
              <a:t>à renouveler en cas de besoin</a:t>
            </a:r>
          </a:p>
        </p:txBody>
      </p:sp>
      <p:sp>
        <p:nvSpPr>
          <p:cNvPr id="708665" name="Text Box 57"/>
          <p:cNvSpPr txBox="1">
            <a:spLocks noChangeArrowheads="1"/>
          </p:cNvSpPr>
          <p:nvPr/>
        </p:nvSpPr>
        <p:spPr bwMode="auto">
          <a:xfrm>
            <a:off x="946784" y="4945524"/>
            <a:ext cx="580499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Sujet </a:t>
            </a:r>
            <a:r>
              <a:rPr lang="fr-FR" altLang="fr-FR" sz="1500" b="1" dirty="0">
                <a:solidFill>
                  <a:srgbClr val="000099"/>
                </a:solidFill>
                <a:cs typeface="Arial" panose="020B0604020202020204" pitchFamily="34" charset="0"/>
              </a:rPr>
              <a:t>agité/précipité</a:t>
            </a:r>
            <a:r>
              <a:rPr lang="fr-FR" altLang="fr-FR" sz="1500" dirty="0">
                <a:solidFill>
                  <a:srgbClr val="000099"/>
                </a:solidFill>
                <a:cs typeface="Arial" panose="020B0604020202020204" pitchFamily="34" charset="0"/>
              </a:rPr>
              <a:t>, voudrait avoir fini avant de commencer,</a:t>
            </a:r>
            <a:br>
              <a:rPr lang="fr-FR" altLang="fr-FR" sz="1500" dirty="0">
                <a:solidFill>
                  <a:srgbClr val="000099"/>
                </a:solidFill>
                <a:cs typeface="Arial" panose="020B0604020202020204" pitchFamily="34" charset="0"/>
              </a:rPr>
            </a:br>
            <a:r>
              <a:rPr lang="fr-FR" altLang="fr-FR" sz="1500" dirty="0">
                <a:solidFill>
                  <a:srgbClr val="000099"/>
                </a:solidFill>
                <a:cs typeface="Arial" panose="020B0604020202020204" pitchFamily="34" charset="0"/>
              </a:rPr>
              <a:t>tendance diarrhéique, </a:t>
            </a:r>
            <a:r>
              <a:rPr lang="fr-FR" altLang="fr-FR" sz="1500" b="1" dirty="0">
                <a:solidFill>
                  <a:srgbClr val="000099"/>
                </a:solidFill>
                <a:cs typeface="Arial" panose="020B0604020202020204" pitchFamily="34" charset="0"/>
              </a:rPr>
              <a:t>éructations, </a:t>
            </a:r>
            <a:r>
              <a:rPr lang="fr-FR" altLang="fr-FR" sz="1500" b="1" i="1" dirty="0">
                <a:solidFill>
                  <a:srgbClr val="000099"/>
                </a:solidFill>
                <a:cs typeface="Arial" panose="020B0604020202020204" pitchFamily="34" charset="0"/>
              </a:rPr>
              <a:t>besoin de sucre qui aggrave </a:t>
            </a:r>
            <a:r>
              <a:rPr lang="fr-FR" altLang="fr-FR" sz="1500" i="1" dirty="0">
                <a:solidFill>
                  <a:srgbClr val="000099"/>
                </a:solidFill>
                <a:cs typeface="Arial" panose="020B0604020202020204" pitchFamily="34" charset="0"/>
              </a:rPr>
              <a:t>les troubles digestifs</a:t>
            </a:r>
          </a:p>
        </p:txBody>
      </p:sp>
      <p:sp>
        <p:nvSpPr>
          <p:cNvPr id="708666" name="Rectangle 58"/>
          <p:cNvSpPr>
            <a:spLocks noChangeArrowheads="1"/>
          </p:cNvSpPr>
          <p:nvPr/>
        </p:nvSpPr>
        <p:spPr bwMode="auto">
          <a:xfrm>
            <a:off x="7673769" y="4945524"/>
            <a:ext cx="2736870"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a:solidFill>
                  <a:srgbClr val="000099"/>
                </a:solidFill>
                <a:cs typeface="Arial" panose="020B0604020202020204" pitchFamily="34" charset="0"/>
              </a:rPr>
              <a:t>Argentum nitricum 15 CH</a:t>
            </a:r>
            <a:endParaRPr lang="fr-FR" altLang="fr-FR">
              <a:solidFill>
                <a:srgbClr val="000099"/>
              </a:solidFill>
              <a:cs typeface="Arial" panose="020B0604020202020204" pitchFamily="34" charset="0"/>
            </a:endParaRPr>
          </a:p>
          <a:p>
            <a:pPr algn="r">
              <a:buFont typeface="Wingdings" panose="05000000000000000000" pitchFamily="2" charset="2"/>
              <a:buNone/>
            </a:pPr>
            <a:r>
              <a:rPr lang="fr-FR" altLang="fr-FR" sz="1300">
                <a:solidFill>
                  <a:srgbClr val="000099"/>
                </a:solidFill>
                <a:cs typeface="Arial" panose="020B0604020202020204" pitchFamily="34" charset="0"/>
              </a:rPr>
              <a:t>5 granules matin et soir,</a:t>
            </a:r>
          </a:p>
          <a:p>
            <a:pPr algn="r">
              <a:buFont typeface="Wingdings" panose="05000000000000000000" pitchFamily="2" charset="2"/>
              <a:buNone/>
            </a:pPr>
            <a:r>
              <a:rPr lang="fr-FR" altLang="fr-FR" sz="1300">
                <a:solidFill>
                  <a:srgbClr val="000099"/>
                </a:solidFill>
                <a:cs typeface="Arial" panose="020B0604020202020204" pitchFamily="34" charset="0"/>
              </a:rPr>
              <a:t>à renouveler en cas de besoin</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anxieux</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44</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86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86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086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086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086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08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61" grpId="0" autoUpdateAnimBg="0"/>
      <p:bldP spid="708662" grpId="0" animBg="1"/>
      <p:bldP spid="708663" grpId="0" autoUpdateAnimBg="0"/>
      <p:bldP spid="708664" grpId="0" animBg="1"/>
      <p:bldP spid="708665" grpId="0" autoUpdateAnimBg="0"/>
      <p:bldP spid="70866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67" name="Text Box 59"/>
          <p:cNvSpPr txBox="1">
            <a:spLocks noChangeArrowheads="1"/>
          </p:cNvSpPr>
          <p:nvPr/>
        </p:nvSpPr>
        <p:spPr bwMode="auto">
          <a:xfrm>
            <a:off x="946785" y="1863069"/>
            <a:ext cx="504507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Irritabilité, colère, agressivité</a:t>
            </a:r>
            <a:r>
              <a:rPr lang="fr-FR" altLang="fr-FR" sz="1500" dirty="0">
                <a:solidFill>
                  <a:srgbClr val="000099"/>
                </a:solidFill>
                <a:cs typeface="Arial" panose="020B0604020202020204" pitchFamily="34" charset="0"/>
              </a:rPr>
              <a:t>, spasmes digestifs, dans un </a:t>
            </a:r>
            <a:r>
              <a:rPr lang="fr-FR" altLang="fr-FR" sz="1500" b="1" dirty="0">
                <a:solidFill>
                  <a:srgbClr val="000099"/>
                </a:solidFill>
                <a:cs typeface="Arial" panose="020B0604020202020204" pitchFamily="34" charset="0"/>
              </a:rPr>
              <a:t>contexte de surmenage, abus</a:t>
            </a:r>
            <a:r>
              <a:rPr lang="fr-FR" altLang="fr-FR" sz="1500" dirty="0">
                <a:solidFill>
                  <a:srgbClr val="000099"/>
                </a:solidFill>
                <a:cs typeface="Arial" panose="020B0604020202020204" pitchFamily="34" charset="0"/>
              </a:rPr>
              <a:t> d’excitants (café, alcool, …)</a:t>
            </a:r>
          </a:p>
        </p:txBody>
      </p:sp>
      <p:sp>
        <p:nvSpPr>
          <p:cNvPr id="708668" name="Rectangle 60"/>
          <p:cNvSpPr>
            <a:spLocks noChangeArrowheads="1"/>
          </p:cNvSpPr>
          <p:nvPr/>
        </p:nvSpPr>
        <p:spPr bwMode="auto">
          <a:xfrm>
            <a:off x="7898990" y="1757332"/>
            <a:ext cx="2494392" cy="817245"/>
          </a:xfrm>
          <a:prstGeom prst="roundRect">
            <a:avLst/>
          </a:prstGeom>
          <a:noFill/>
          <a:ln w="3175" algn="ctr">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Nux</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vomica</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matin et soir,</a:t>
            </a:r>
          </a:p>
          <a:p>
            <a:pPr algn="r">
              <a:buFont typeface="Wingdings" panose="05000000000000000000" pitchFamily="2" charset="2"/>
              <a:buNone/>
            </a:pPr>
            <a:r>
              <a:rPr lang="fr-FR" altLang="fr-FR" sz="1300" dirty="0">
                <a:solidFill>
                  <a:srgbClr val="000099"/>
                </a:solidFill>
                <a:cs typeface="Arial" panose="020B0604020202020204" pitchFamily="34" charset="0"/>
              </a:rPr>
              <a:t>à renouveler en cas de besoin</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anxieux</a:t>
            </a:r>
          </a:p>
        </p:txBody>
      </p:sp>
      <p:sp>
        <p:nvSpPr>
          <p:cNvPr id="18" name="Text Box 59"/>
          <p:cNvSpPr txBox="1">
            <a:spLocks noChangeArrowheads="1"/>
          </p:cNvSpPr>
          <p:nvPr/>
        </p:nvSpPr>
        <p:spPr bwMode="auto">
          <a:xfrm>
            <a:off x="946785" y="3108480"/>
            <a:ext cx="42560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Suite de </a:t>
            </a:r>
            <a:r>
              <a:rPr lang="fr-FR" altLang="fr-FR" sz="1500" b="1" dirty="0">
                <a:solidFill>
                  <a:srgbClr val="000099"/>
                </a:solidFill>
                <a:cs typeface="Arial" panose="020B0604020202020204" pitchFamily="34" charset="0"/>
              </a:rPr>
              <a:t>frustration, </a:t>
            </a:r>
            <a:r>
              <a:rPr lang="fr-FR" altLang="fr-FR" sz="1500" dirty="0">
                <a:solidFill>
                  <a:srgbClr val="000099"/>
                </a:solidFill>
                <a:cs typeface="Arial" panose="020B0604020202020204" pitchFamily="34" charset="0"/>
              </a:rPr>
              <a:t>sentiment d’</a:t>
            </a:r>
            <a:r>
              <a:rPr lang="fr-FR" altLang="fr-FR" sz="1500" b="1" dirty="0">
                <a:solidFill>
                  <a:srgbClr val="000099"/>
                </a:solidFill>
                <a:cs typeface="Arial" panose="020B0604020202020204" pitchFamily="34" charset="0"/>
              </a:rPr>
              <a:t>injustice</a:t>
            </a:r>
            <a:r>
              <a:rPr lang="fr-FR" altLang="fr-FR" sz="1500" dirty="0">
                <a:solidFill>
                  <a:srgbClr val="000099"/>
                </a:solidFill>
                <a:cs typeface="Arial" panose="020B0604020202020204" pitchFamily="34" charset="0"/>
              </a:rPr>
              <a:t>, de colère ou de chagrin dissimulé</a:t>
            </a:r>
          </a:p>
        </p:txBody>
      </p:sp>
      <p:sp>
        <p:nvSpPr>
          <p:cNvPr id="19" name="Rectangle 60"/>
          <p:cNvSpPr>
            <a:spLocks noChangeArrowheads="1"/>
          </p:cNvSpPr>
          <p:nvPr/>
        </p:nvSpPr>
        <p:spPr bwMode="auto">
          <a:xfrm>
            <a:off x="7845634" y="3062604"/>
            <a:ext cx="2547748" cy="595908"/>
          </a:xfrm>
          <a:prstGeom prst="roundRect">
            <a:avLst/>
          </a:prstGeom>
          <a:noFill/>
          <a:ln w="3175" algn="ctr">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Staphysagria</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1 dose par jour pendant 3 jours</a:t>
            </a:r>
          </a:p>
        </p:txBody>
      </p:sp>
      <p:sp>
        <p:nvSpPr>
          <p:cNvPr id="21" name="Rectangle 5"/>
          <p:cNvSpPr>
            <a:spLocks noChangeArrowheads="1"/>
          </p:cNvSpPr>
          <p:nvPr/>
        </p:nvSpPr>
        <p:spPr bwMode="auto">
          <a:xfrm>
            <a:off x="7658161" y="4158108"/>
            <a:ext cx="2735221"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Aconitum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napellus</a:t>
            </a:r>
            <a:r>
              <a:rPr lang="fr-FR" altLang="fr-FR" b="1" dirty="0">
                <a:solidFill>
                  <a:srgbClr val="000099"/>
                </a:solidFill>
                <a:cs typeface="Arial" panose="020B0604020202020204" pitchFamily="34" charset="0"/>
              </a:rPr>
              <a:t> 30 CH</a:t>
            </a:r>
          </a:p>
          <a:p>
            <a:pPr algn="ctr">
              <a:defRPr/>
            </a:pPr>
            <a:r>
              <a:rPr lang="fr-FR" altLang="fr-FR" sz="1300" dirty="0">
                <a:solidFill>
                  <a:srgbClr val="000099"/>
                </a:solidFill>
              </a:rPr>
              <a:t>1 dose à renouveler</a:t>
            </a:r>
          </a:p>
          <a:p>
            <a:pPr algn="ctr">
              <a:defRPr/>
            </a:pPr>
            <a:r>
              <a:rPr lang="fr-FR" altLang="fr-FR" sz="1300" dirty="0">
                <a:solidFill>
                  <a:srgbClr val="000099"/>
                </a:solidFill>
              </a:rPr>
              <a:t>½ heure après si besoin</a:t>
            </a:r>
          </a:p>
        </p:txBody>
      </p:sp>
      <p:sp>
        <p:nvSpPr>
          <p:cNvPr id="22" name="Text Box 59"/>
          <p:cNvSpPr txBox="1">
            <a:spLocks noChangeArrowheads="1"/>
          </p:cNvSpPr>
          <p:nvPr/>
        </p:nvSpPr>
        <p:spPr bwMode="auto">
          <a:xfrm>
            <a:off x="946785" y="4286708"/>
            <a:ext cx="451011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Crise de panique </a:t>
            </a:r>
            <a:r>
              <a:rPr lang="fr-FR" altLang="fr-FR" sz="1500" b="1" dirty="0">
                <a:solidFill>
                  <a:srgbClr val="000099"/>
                </a:solidFill>
                <a:cs typeface="Arial" panose="020B0604020202020204" pitchFamily="34" charset="0"/>
              </a:rPr>
              <a:t>intense et brutale</a:t>
            </a:r>
            <a:r>
              <a:rPr lang="fr-FR" altLang="fr-FR" sz="1500" dirty="0">
                <a:solidFill>
                  <a:srgbClr val="000099"/>
                </a:solidFill>
                <a:cs typeface="Arial" panose="020B0604020202020204" pitchFamily="34" charset="0"/>
              </a:rPr>
              <a:t>,  sensation de palpitations, </a:t>
            </a:r>
            <a:r>
              <a:rPr lang="fr-FR" altLang="fr-FR" sz="1500" b="1" dirty="0">
                <a:solidFill>
                  <a:srgbClr val="000099"/>
                </a:solidFill>
                <a:cs typeface="Arial" panose="020B0604020202020204" pitchFamily="34" charset="0"/>
              </a:rPr>
              <a:t>« peur de mourir »</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45</a:t>
            </a:fld>
            <a:endParaRPr lang="fr-FR" dirty="0"/>
          </a:p>
        </p:txBody>
      </p:sp>
    </p:spTree>
    <p:extLst>
      <p:ext uri="{BB962C8B-B14F-4D97-AF65-F5344CB8AC3E}">
        <p14:creationId xmlns:p14="http://schemas.microsoft.com/office/powerpoint/2010/main" val="2186793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8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8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67" grpId="0"/>
      <p:bldP spid="708668" grpId="0" animBg="1"/>
      <p:bldP spid="18" grpId="0"/>
      <p:bldP spid="19" grpId="0" animBg="1"/>
      <p:bldP spid="21" grpId="0" animBg="1"/>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703" name="Text Box 71"/>
          <p:cNvSpPr txBox="1">
            <a:spLocks noChangeArrowheads="1"/>
          </p:cNvSpPr>
          <p:nvPr/>
        </p:nvSpPr>
        <p:spPr bwMode="auto">
          <a:xfrm>
            <a:off x="955929" y="2060576"/>
            <a:ext cx="480624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Suite de mauvaises nouvelles, trac d’anticipation</a:t>
            </a:r>
            <a:r>
              <a:rPr lang="fr-FR" altLang="fr-FR" sz="1500" dirty="0">
                <a:solidFill>
                  <a:srgbClr val="000099"/>
                </a:solidFill>
                <a:cs typeface="Arial" panose="020B0604020202020204" pitchFamily="34" charset="0"/>
              </a:rPr>
              <a:t> avec inhibition,</a:t>
            </a:r>
            <a:br>
              <a:rPr lang="fr-FR" altLang="fr-FR" sz="1500" dirty="0">
                <a:solidFill>
                  <a:srgbClr val="000099"/>
                </a:solidFill>
                <a:cs typeface="Arial" panose="020B0604020202020204" pitchFamily="34" charset="0"/>
              </a:rPr>
            </a:br>
            <a:r>
              <a:rPr lang="fr-FR" altLang="fr-FR" sz="1500" i="1" dirty="0">
                <a:solidFill>
                  <a:srgbClr val="000099"/>
                </a:solidFill>
                <a:cs typeface="Arial" panose="020B0604020202020204" pitchFamily="34" charset="0"/>
              </a:rPr>
              <a:t>aggravation par la crainte de ne pas s’endormir</a:t>
            </a:r>
            <a:endParaRPr lang="fr-FR" altLang="fr-FR" sz="1500" b="1" i="1" dirty="0">
              <a:solidFill>
                <a:srgbClr val="000099"/>
              </a:solidFill>
              <a:cs typeface="Arial" panose="020B0604020202020204" pitchFamily="34" charset="0"/>
            </a:endParaRPr>
          </a:p>
        </p:txBody>
      </p:sp>
      <p:sp>
        <p:nvSpPr>
          <p:cNvPr id="709704" name="Rectangle 72"/>
          <p:cNvSpPr>
            <a:spLocks noChangeArrowheads="1"/>
          </p:cNvSpPr>
          <p:nvPr/>
        </p:nvSpPr>
        <p:spPr bwMode="auto">
          <a:xfrm>
            <a:off x="6677022" y="2048208"/>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Gelsemium 15 CH</a:t>
            </a:r>
          </a:p>
          <a:p>
            <a:pPr algn="r"/>
            <a:r>
              <a:rPr lang="fr-FR" altLang="fr-FR" sz="1300">
                <a:solidFill>
                  <a:srgbClr val="000099"/>
                </a:solidFill>
                <a:cs typeface="Arial" panose="020B0604020202020204" pitchFamily="34" charset="0"/>
              </a:rPr>
              <a:t>5 granules avant le repas du soir et au coucher</a:t>
            </a:r>
          </a:p>
          <a:p>
            <a:pPr algn="r"/>
            <a:r>
              <a:rPr lang="fr-FR" altLang="fr-FR" sz="1300">
                <a:solidFill>
                  <a:srgbClr val="000099"/>
                </a:solidFill>
                <a:cs typeface="Arial" panose="020B0604020202020204" pitchFamily="34" charset="0"/>
              </a:rPr>
              <a:t>A renouveler en cas de réveil nocturne</a:t>
            </a:r>
          </a:p>
        </p:txBody>
      </p:sp>
      <p:sp>
        <p:nvSpPr>
          <p:cNvPr id="709705" name="Text Box 73"/>
          <p:cNvSpPr txBox="1">
            <a:spLocks noChangeArrowheads="1"/>
          </p:cNvSpPr>
          <p:nvPr/>
        </p:nvSpPr>
        <p:spPr bwMode="auto">
          <a:xfrm>
            <a:off x="955928" y="3409952"/>
            <a:ext cx="43567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Suite d’émotions</a:t>
            </a:r>
            <a:r>
              <a:rPr lang="fr-FR" altLang="fr-FR" sz="1500" dirty="0">
                <a:solidFill>
                  <a:srgbClr val="000099"/>
                </a:solidFill>
                <a:cs typeface="Arial" panose="020B0604020202020204" pitchFamily="34" charset="0"/>
              </a:rPr>
              <a:t>, de chagrins, avec comportement </a:t>
            </a:r>
            <a:r>
              <a:rPr lang="fr-FR" altLang="fr-FR" sz="1500" b="1" dirty="0">
                <a:solidFill>
                  <a:srgbClr val="000099"/>
                </a:solidFill>
                <a:cs typeface="Arial" panose="020B0604020202020204" pitchFamily="34" charset="0"/>
              </a:rPr>
              <a:t>paradoxal</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hypersensibilité, spasmes</a:t>
            </a:r>
            <a:r>
              <a:rPr lang="fr-FR" altLang="fr-FR" sz="1500" dirty="0">
                <a:solidFill>
                  <a:srgbClr val="000099"/>
                </a:solidFill>
                <a:cs typeface="Arial" panose="020B0604020202020204" pitchFamily="34" charset="0"/>
              </a:rPr>
              <a:t> : boule dans la gorge, sanglot, nœud à l’estomac </a:t>
            </a:r>
            <a:endParaRPr lang="fr-FR" altLang="fr-FR" sz="1500" b="1" dirty="0">
              <a:solidFill>
                <a:srgbClr val="000099"/>
              </a:solidFill>
              <a:cs typeface="Arial" panose="020B0604020202020204" pitchFamily="34" charset="0"/>
            </a:endParaRPr>
          </a:p>
        </p:txBody>
      </p:sp>
      <p:sp>
        <p:nvSpPr>
          <p:cNvPr id="709706" name="Rectangle 74"/>
          <p:cNvSpPr>
            <a:spLocks noChangeArrowheads="1"/>
          </p:cNvSpPr>
          <p:nvPr/>
        </p:nvSpPr>
        <p:spPr bwMode="auto">
          <a:xfrm>
            <a:off x="6677022" y="3449170"/>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Ignatia amara 15 CH</a:t>
            </a:r>
          </a:p>
          <a:p>
            <a:pPr algn="r"/>
            <a:r>
              <a:rPr lang="fr-FR" altLang="fr-FR" sz="1300">
                <a:solidFill>
                  <a:srgbClr val="000099"/>
                </a:solidFill>
                <a:cs typeface="Arial" panose="020B0604020202020204" pitchFamily="34" charset="0"/>
              </a:rPr>
              <a:t>5 granules avant le repas du soir et au coucher</a:t>
            </a:r>
          </a:p>
          <a:p>
            <a:pPr algn="r"/>
            <a:r>
              <a:rPr lang="fr-FR" altLang="fr-FR" sz="1300">
                <a:solidFill>
                  <a:srgbClr val="000099"/>
                </a:solidFill>
                <a:cs typeface="Arial" panose="020B0604020202020204" pitchFamily="34" charset="0"/>
              </a:rPr>
              <a:t>A renouveler en cas de réveil nocturne</a:t>
            </a:r>
          </a:p>
        </p:txBody>
      </p:sp>
      <p:sp>
        <p:nvSpPr>
          <p:cNvPr id="709707" name="Text Box 75"/>
          <p:cNvSpPr txBox="1">
            <a:spLocks noChangeArrowheads="1"/>
          </p:cNvSpPr>
          <p:nvPr/>
        </p:nvSpPr>
        <p:spPr bwMode="auto">
          <a:xfrm>
            <a:off x="955928" y="4877246"/>
            <a:ext cx="449389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a:t>
            </a:r>
            <a:r>
              <a:rPr lang="fr-FR" altLang="fr-FR" sz="1500" dirty="0" err="1">
                <a:solidFill>
                  <a:srgbClr val="000099"/>
                </a:solidFill>
                <a:cs typeface="Arial" panose="020B0604020202020204" pitchFamily="34" charset="0"/>
              </a:rPr>
              <a:t>hyperidéation</a:t>
            </a:r>
            <a:r>
              <a:rPr lang="fr-FR" altLang="fr-FR" sz="1500" dirty="0">
                <a:solidFill>
                  <a:srgbClr val="000099"/>
                </a:solidFill>
                <a:cs typeface="Arial" panose="020B0604020202020204" pitchFamily="34" charset="0"/>
              </a:rPr>
              <a:t>, à la suite d’</a:t>
            </a:r>
            <a:r>
              <a:rPr lang="fr-FR" altLang="fr-FR" sz="1500" b="1" dirty="0">
                <a:solidFill>
                  <a:srgbClr val="000099"/>
                </a:solidFill>
                <a:cs typeface="Arial" panose="020B0604020202020204" pitchFamily="34" charset="0"/>
              </a:rPr>
              <a:t>émotions vives</a:t>
            </a:r>
          </a:p>
        </p:txBody>
      </p:sp>
      <p:sp>
        <p:nvSpPr>
          <p:cNvPr id="709708" name="Rectangle 76"/>
          <p:cNvSpPr>
            <a:spLocks noChangeArrowheads="1"/>
          </p:cNvSpPr>
          <p:nvPr/>
        </p:nvSpPr>
        <p:spPr bwMode="auto">
          <a:xfrm>
            <a:off x="6677022" y="4630205"/>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a:solidFill>
                  <a:srgbClr val="000099"/>
                </a:solidFill>
                <a:cs typeface="Arial" panose="020B0604020202020204" pitchFamily="34" charset="0"/>
              </a:rPr>
              <a:t>Coffea cruda 15 CH</a:t>
            </a:r>
          </a:p>
          <a:p>
            <a:pPr algn="r"/>
            <a:r>
              <a:rPr lang="fr-FR" altLang="fr-FR" sz="1300">
                <a:solidFill>
                  <a:srgbClr val="000099"/>
                </a:solidFill>
                <a:cs typeface="Arial" panose="020B0604020202020204" pitchFamily="34" charset="0"/>
              </a:rPr>
              <a:t>5 granules avant le repas du soir et au coucher</a:t>
            </a:r>
          </a:p>
          <a:p>
            <a:pPr algn="r"/>
            <a:r>
              <a:rPr lang="fr-FR" altLang="fr-FR" sz="1300">
                <a:solidFill>
                  <a:srgbClr val="000099"/>
                </a:solidFill>
                <a:cs typeface="Arial" panose="020B0604020202020204" pitchFamily="34" charset="0"/>
              </a:rPr>
              <a:t>A renouveler en cas de réveil nocturne</a:t>
            </a:r>
          </a:p>
        </p:txBody>
      </p:sp>
      <p:sp>
        <p:nvSpPr>
          <p:cNvPr id="137225" name="Text Box 87"/>
          <p:cNvSpPr txBox="1">
            <a:spLocks noChangeArrowheads="1"/>
          </p:cNvSpPr>
          <p:nvPr/>
        </p:nvSpPr>
        <p:spPr bwMode="auto">
          <a:xfrm>
            <a:off x="1052757" y="1597162"/>
            <a:ext cx="3308228" cy="376237"/>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buClr>
                <a:srgbClr val="62C400"/>
              </a:buClr>
            </a:pPr>
            <a:r>
              <a:rPr lang="fr-FR" altLang="fr-FR" sz="1800" b="1">
                <a:solidFill>
                  <a:srgbClr val="000099"/>
                </a:solidFill>
                <a:cs typeface="Arial" panose="020B0604020202020204" pitchFamily="34" charset="0"/>
              </a:rPr>
              <a:t>Insomnie d’endormissement</a:t>
            </a: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2"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du sommeil</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46</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97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97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097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097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0970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09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703" grpId="0" autoUpdateAnimBg="0"/>
      <p:bldP spid="709704" grpId="0" animBg="1"/>
      <p:bldP spid="709705" grpId="0" autoUpdateAnimBg="0"/>
      <p:bldP spid="709706" grpId="0" animBg="1"/>
      <p:bldP spid="709707" grpId="0" autoUpdateAnimBg="0"/>
      <p:bldP spid="70970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028" name="Text Box 4"/>
          <p:cNvSpPr txBox="1">
            <a:spLocks noChangeArrowheads="1"/>
          </p:cNvSpPr>
          <p:nvPr/>
        </p:nvSpPr>
        <p:spPr bwMode="auto">
          <a:xfrm>
            <a:off x="977900" y="2579688"/>
            <a:ext cx="4017963"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Réveil nocturne</a:t>
            </a:r>
            <a:r>
              <a:rPr lang="fr-FR" altLang="fr-FR" sz="1500" b="1" dirty="0">
                <a:solidFill>
                  <a:srgbClr val="000099"/>
                </a:solidFill>
                <a:cs typeface="Arial" panose="020B0604020202020204" pitchFamily="34" charset="0"/>
              </a:rPr>
              <a:t> entre minuit et 1h du matin </a:t>
            </a:r>
            <a:r>
              <a:rPr lang="fr-FR" altLang="fr-FR" sz="1500" dirty="0">
                <a:solidFill>
                  <a:srgbClr val="000099"/>
                </a:solidFill>
                <a:cs typeface="Arial" panose="020B0604020202020204" pitchFamily="34" charset="0"/>
              </a:rPr>
              <a:t>+ angoisses, sensation de mort imminente,</a:t>
            </a:r>
            <a:r>
              <a:rPr lang="fr-FR" altLang="fr-FR" sz="1500" b="1" dirty="0">
                <a:solidFill>
                  <a:srgbClr val="000099"/>
                </a:solidFill>
                <a:cs typeface="Arial" panose="020B0604020202020204" pitchFamily="34" charset="0"/>
              </a:rPr>
              <a:t> intensité, brutalité</a:t>
            </a:r>
          </a:p>
        </p:txBody>
      </p:sp>
      <p:sp>
        <p:nvSpPr>
          <p:cNvPr id="2433029" name="Rectangle 5"/>
          <p:cNvSpPr>
            <a:spLocks noChangeArrowheads="1"/>
          </p:cNvSpPr>
          <p:nvPr/>
        </p:nvSpPr>
        <p:spPr bwMode="auto">
          <a:xfrm>
            <a:off x="6654866" y="2540318"/>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Aconitum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napellus</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avant le repas du soir et au coucher</a:t>
            </a:r>
          </a:p>
          <a:p>
            <a:pPr algn="r"/>
            <a:r>
              <a:rPr lang="fr-FR" altLang="fr-FR" sz="1300" dirty="0">
                <a:solidFill>
                  <a:srgbClr val="000099"/>
                </a:solidFill>
                <a:cs typeface="Arial" panose="020B0604020202020204" pitchFamily="34" charset="0"/>
              </a:rPr>
              <a:t>A renouveler en cas de réveil nocturne</a:t>
            </a:r>
          </a:p>
        </p:txBody>
      </p:sp>
      <p:sp>
        <p:nvSpPr>
          <p:cNvPr id="2433030" name="Text Box 6"/>
          <p:cNvSpPr txBox="1">
            <a:spLocks noChangeArrowheads="1"/>
          </p:cNvSpPr>
          <p:nvPr/>
        </p:nvSpPr>
        <p:spPr bwMode="auto">
          <a:xfrm>
            <a:off x="977899" y="4698048"/>
            <a:ext cx="500086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Difficultés d’endormissement </a:t>
            </a:r>
            <a:r>
              <a:rPr lang="fr-FR" altLang="fr-FR" sz="1500" dirty="0">
                <a:solidFill>
                  <a:srgbClr val="000099"/>
                </a:solidFill>
                <a:cs typeface="Arial" panose="020B0604020202020204" pitchFamily="34" charset="0"/>
              </a:rPr>
              <a:t>puis réveil</a:t>
            </a:r>
            <a:r>
              <a:rPr lang="fr-FR" altLang="fr-FR" sz="1500" b="1" dirty="0">
                <a:solidFill>
                  <a:srgbClr val="000099"/>
                </a:solidFill>
                <a:cs typeface="Arial" panose="020B0604020202020204" pitchFamily="34" charset="0"/>
              </a:rPr>
              <a:t> vers 3h du matin </a:t>
            </a:r>
            <a:r>
              <a:rPr lang="fr-FR" altLang="fr-FR" sz="1500" dirty="0">
                <a:solidFill>
                  <a:srgbClr val="000099"/>
                </a:solidFill>
                <a:cs typeface="Arial" panose="020B0604020202020204" pitchFamily="34" charset="0"/>
              </a:rPr>
              <a:t>avec préoccupations, sensibilité aux bruits,</a:t>
            </a:r>
            <a:r>
              <a:rPr lang="fr-FR" altLang="fr-FR" sz="1500" b="1" dirty="0">
                <a:solidFill>
                  <a:srgbClr val="000099"/>
                </a:solidFill>
                <a:cs typeface="Arial" panose="020B0604020202020204" pitchFamily="34" charset="0"/>
              </a:rPr>
              <a:t> surmenage </a:t>
            </a:r>
          </a:p>
        </p:txBody>
      </p:sp>
      <p:sp>
        <p:nvSpPr>
          <p:cNvPr id="2433031" name="Rectangle 7"/>
          <p:cNvSpPr>
            <a:spLocks noChangeArrowheads="1"/>
          </p:cNvSpPr>
          <p:nvPr/>
        </p:nvSpPr>
        <p:spPr bwMode="auto">
          <a:xfrm>
            <a:off x="6654866" y="4698048"/>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Nux</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vomica</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avant le repas du soir et au coucher</a:t>
            </a:r>
          </a:p>
          <a:p>
            <a:pPr algn="r"/>
            <a:r>
              <a:rPr lang="fr-FR" altLang="fr-FR" sz="1300" dirty="0">
                <a:solidFill>
                  <a:srgbClr val="000099"/>
                </a:solidFill>
                <a:cs typeface="Arial" panose="020B0604020202020204" pitchFamily="34" charset="0"/>
              </a:rPr>
              <a:t>A renouveler en cas de réveil nocturne</a:t>
            </a:r>
          </a:p>
        </p:txBody>
      </p:sp>
      <p:sp>
        <p:nvSpPr>
          <p:cNvPr id="139271" name="Text Box 11"/>
          <p:cNvSpPr txBox="1">
            <a:spLocks noChangeArrowheads="1"/>
          </p:cNvSpPr>
          <p:nvPr/>
        </p:nvSpPr>
        <p:spPr bwMode="auto">
          <a:xfrm>
            <a:off x="1052757" y="1603606"/>
            <a:ext cx="2217981" cy="376238"/>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buClr>
                <a:srgbClr val="62C400"/>
              </a:buClr>
            </a:pPr>
            <a:r>
              <a:rPr lang="fr-FR" altLang="fr-FR" sz="1800" b="1">
                <a:solidFill>
                  <a:srgbClr val="000099"/>
                </a:solidFill>
                <a:cs typeface="Arial" panose="020B0604020202020204" pitchFamily="34" charset="0"/>
              </a:rPr>
              <a:t>Réveils nocturnes</a:t>
            </a: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2"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du sommeil</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47</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330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330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330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33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3028" grpId="0" autoUpdateAnimBg="0"/>
      <p:bldP spid="2433029" grpId="0" animBg="1"/>
      <p:bldP spid="2433030" grpId="0" autoUpdateAnimBg="0"/>
      <p:bldP spid="24330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6" name="Text Box 4"/>
          <p:cNvSpPr txBox="1">
            <a:spLocks noChangeArrowheads="1"/>
          </p:cNvSpPr>
          <p:nvPr/>
        </p:nvSpPr>
        <p:spPr bwMode="auto">
          <a:xfrm>
            <a:off x="946515" y="2329349"/>
            <a:ext cx="40179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Cauchemars et agitation, colère,</a:t>
            </a:r>
            <a:br>
              <a:rPr lang="fr-FR" altLang="fr-FR" sz="1500" b="1" dirty="0">
                <a:solidFill>
                  <a:srgbClr val="000099"/>
                </a:solidFill>
                <a:cs typeface="Arial" panose="020B0604020202020204" pitchFamily="34" charset="0"/>
              </a:rPr>
            </a:br>
            <a:r>
              <a:rPr lang="fr-FR" altLang="fr-FR" sz="1500" b="1" dirty="0">
                <a:solidFill>
                  <a:srgbClr val="000099"/>
                </a:solidFill>
                <a:cs typeface="Arial" panose="020B0604020202020204" pitchFamily="34" charset="0"/>
              </a:rPr>
              <a:t>violence, jalousie</a:t>
            </a:r>
          </a:p>
        </p:txBody>
      </p:sp>
      <p:sp>
        <p:nvSpPr>
          <p:cNvPr id="2435077" name="Rectangle 5"/>
          <p:cNvSpPr>
            <a:spLocks noChangeArrowheads="1"/>
          </p:cNvSpPr>
          <p:nvPr/>
        </p:nvSpPr>
        <p:spPr bwMode="auto">
          <a:xfrm>
            <a:off x="6707619" y="2195364"/>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Hyoscyamus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niger</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avant le repas du soir et au coucher</a:t>
            </a:r>
          </a:p>
          <a:p>
            <a:pPr algn="r"/>
            <a:r>
              <a:rPr lang="fr-FR" altLang="fr-FR" sz="1300" dirty="0">
                <a:solidFill>
                  <a:srgbClr val="000099"/>
                </a:solidFill>
                <a:cs typeface="Arial" panose="020B0604020202020204" pitchFamily="34" charset="0"/>
              </a:rPr>
              <a:t>A renouveler en cas de réveil nocturne</a:t>
            </a:r>
          </a:p>
        </p:txBody>
      </p:sp>
      <p:sp>
        <p:nvSpPr>
          <p:cNvPr id="2435078" name="Text Box 6"/>
          <p:cNvSpPr txBox="1">
            <a:spLocks noChangeArrowheads="1"/>
          </p:cNvSpPr>
          <p:nvPr/>
        </p:nvSpPr>
        <p:spPr bwMode="auto">
          <a:xfrm>
            <a:off x="946515" y="3412681"/>
            <a:ext cx="488657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Lst>
              <a:defRPr sz="1600">
                <a:solidFill>
                  <a:schemeClr val="tx1"/>
                </a:solidFill>
                <a:latin typeface="Arial" panose="020B0604020202020204" pitchFamily="34" charset="0"/>
              </a:defRPr>
            </a:lvl1pPr>
            <a:lvl2pPr marL="742950" indent="-285750">
              <a:tabLst>
                <a:tab pos="180975" algn="l"/>
              </a:tabLst>
              <a:defRPr sz="1600">
                <a:solidFill>
                  <a:schemeClr val="tx1"/>
                </a:solidFill>
                <a:latin typeface="Arial" panose="020B0604020202020204" pitchFamily="34" charset="0"/>
              </a:defRPr>
            </a:lvl2pPr>
            <a:lvl3pPr marL="1143000" indent="-228600">
              <a:tabLst>
                <a:tab pos="180975" algn="l"/>
              </a:tabLst>
              <a:defRPr sz="1600">
                <a:solidFill>
                  <a:schemeClr val="tx1"/>
                </a:solidFill>
                <a:latin typeface="Arial" panose="020B0604020202020204" pitchFamily="34" charset="0"/>
              </a:defRPr>
            </a:lvl3pPr>
            <a:lvl4pPr marL="1600200" indent="-228600">
              <a:tabLst>
                <a:tab pos="180975" algn="l"/>
              </a:tabLst>
              <a:defRPr sz="1600">
                <a:solidFill>
                  <a:schemeClr val="tx1"/>
                </a:solidFill>
                <a:latin typeface="Arial" panose="020B0604020202020204" pitchFamily="34" charset="0"/>
              </a:defRPr>
            </a:lvl4pPr>
            <a:lvl5pPr marL="2057400" indent="-228600">
              <a:tabLst>
                <a:tab pos="18097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Anxiété, peur de la solitude, de</a:t>
            </a:r>
            <a:r>
              <a:rPr lang="fr-FR" altLang="fr-FR" sz="1500" b="1" dirty="0">
                <a:solidFill>
                  <a:srgbClr val="000099"/>
                </a:solidFill>
                <a:cs typeface="Arial" panose="020B0604020202020204" pitchFamily="34" charset="0"/>
              </a:rPr>
              <a:t> l’obscurité</a:t>
            </a:r>
            <a:r>
              <a:rPr lang="fr-FR" altLang="fr-FR" sz="1500" dirty="0">
                <a:solidFill>
                  <a:srgbClr val="000099"/>
                </a:solidFill>
                <a:cs typeface="Arial" panose="020B0604020202020204" pitchFamily="34" charset="0"/>
              </a:rPr>
              <a:t>, cauchemars, parle en dormant,</a:t>
            </a:r>
            <a:r>
              <a:rPr lang="fr-FR" altLang="fr-FR" sz="1500" b="1" dirty="0">
                <a:solidFill>
                  <a:srgbClr val="000099"/>
                </a:solidFill>
                <a:cs typeface="Arial" panose="020B0604020202020204" pitchFamily="34" charset="0"/>
              </a:rPr>
              <a:t> terreurs nocturnes</a:t>
            </a:r>
          </a:p>
          <a:p>
            <a:pPr>
              <a:buClr>
                <a:srgbClr val="62C400"/>
              </a:buClr>
              <a:tabLst>
                <a:tab pos="261938" algn="l"/>
              </a:tabLst>
            </a:pPr>
            <a:r>
              <a:rPr lang="fr-FR" altLang="fr-FR" sz="1500" b="1" dirty="0">
                <a:solidFill>
                  <a:srgbClr val="000099"/>
                </a:solidFill>
                <a:cs typeface="Arial" panose="020B0604020202020204" pitchFamily="34" charset="0"/>
              </a:rPr>
              <a:t>	</a:t>
            </a:r>
            <a:r>
              <a:rPr lang="fr-FR" altLang="fr-FR" sz="1500" i="1" dirty="0">
                <a:solidFill>
                  <a:srgbClr val="000099"/>
                </a:solidFill>
                <a:cs typeface="Arial" panose="020B0604020202020204" pitchFamily="34" charset="0"/>
              </a:rPr>
              <a:t>amélioration par la lumière diffuse (veilleuse…)</a:t>
            </a:r>
          </a:p>
        </p:txBody>
      </p:sp>
      <p:sp>
        <p:nvSpPr>
          <p:cNvPr id="2435079" name="Rectangle 7"/>
          <p:cNvSpPr>
            <a:spLocks noChangeArrowheads="1"/>
          </p:cNvSpPr>
          <p:nvPr/>
        </p:nvSpPr>
        <p:spPr bwMode="auto">
          <a:xfrm>
            <a:off x="6707619" y="3387110"/>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Stramonium 15 CH</a:t>
            </a:r>
          </a:p>
          <a:p>
            <a:pPr algn="r"/>
            <a:r>
              <a:rPr lang="fr-FR" altLang="fr-FR" sz="1300" dirty="0">
                <a:solidFill>
                  <a:srgbClr val="000099"/>
                </a:solidFill>
                <a:cs typeface="Arial" panose="020B0604020202020204" pitchFamily="34" charset="0"/>
              </a:rPr>
              <a:t>5 granules avant le repas du soir et au coucher</a:t>
            </a:r>
          </a:p>
          <a:p>
            <a:pPr algn="r"/>
            <a:r>
              <a:rPr lang="fr-FR" altLang="fr-FR" sz="1300" dirty="0">
                <a:solidFill>
                  <a:srgbClr val="000099"/>
                </a:solidFill>
                <a:cs typeface="Arial" panose="020B0604020202020204" pitchFamily="34" charset="0"/>
              </a:rPr>
              <a:t>A renouveler en cas de réveil nocturne</a:t>
            </a:r>
          </a:p>
        </p:txBody>
      </p:sp>
      <p:sp>
        <p:nvSpPr>
          <p:cNvPr id="2435080" name="Text Box 8"/>
          <p:cNvSpPr txBox="1">
            <a:spLocks noChangeArrowheads="1"/>
          </p:cNvSpPr>
          <p:nvPr/>
        </p:nvSpPr>
        <p:spPr bwMode="auto">
          <a:xfrm>
            <a:off x="946515" y="4553120"/>
            <a:ext cx="49493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Cauchemars et parle en dormant, </a:t>
            </a:r>
          </a:p>
          <a:p>
            <a:pPr>
              <a:buClr>
                <a:srgbClr val="62C400"/>
              </a:buClr>
            </a:pPr>
            <a:r>
              <a:rPr lang="fr-FR" altLang="fr-FR" sz="1500" b="1" dirty="0">
                <a:solidFill>
                  <a:srgbClr val="000099"/>
                </a:solidFill>
                <a:cs typeface="Arial" panose="020B0604020202020204" pitchFamily="34" charset="0"/>
              </a:rPr>
              <a:t>      grince des dents, agitation des mains le jour</a:t>
            </a:r>
          </a:p>
        </p:txBody>
      </p:sp>
      <p:sp>
        <p:nvSpPr>
          <p:cNvPr id="2435081" name="Rectangle 9"/>
          <p:cNvSpPr>
            <a:spLocks noChangeArrowheads="1"/>
          </p:cNvSpPr>
          <p:nvPr/>
        </p:nvSpPr>
        <p:spPr bwMode="auto">
          <a:xfrm>
            <a:off x="6707619" y="4578856"/>
            <a:ext cx="374057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Kalium </a:t>
            </a:r>
            <a:r>
              <a:rPr lang="fr-FR" altLang="fr-FR" b="1" dirty="0" err="1">
                <a:solidFill>
                  <a:srgbClr val="000099"/>
                </a:solidFill>
                <a:cs typeface="Arial" panose="020B0604020202020204" pitchFamily="34" charset="0"/>
              </a:rPr>
              <a:t>bromatum</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avant le repas du soir et au coucher</a:t>
            </a:r>
          </a:p>
          <a:p>
            <a:pPr algn="r"/>
            <a:r>
              <a:rPr lang="fr-FR" altLang="fr-FR" sz="1300" dirty="0">
                <a:solidFill>
                  <a:srgbClr val="000099"/>
                </a:solidFill>
                <a:cs typeface="Arial" panose="020B0604020202020204" pitchFamily="34" charset="0"/>
              </a:rPr>
              <a:t>A renouveler en cas de réveil nocturne</a:t>
            </a:r>
          </a:p>
        </p:txBody>
      </p:sp>
      <p:sp>
        <p:nvSpPr>
          <p:cNvPr id="141321" name="Text Box 11"/>
          <p:cNvSpPr txBox="1">
            <a:spLocks noChangeArrowheads="1"/>
          </p:cNvSpPr>
          <p:nvPr/>
        </p:nvSpPr>
        <p:spPr bwMode="auto">
          <a:xfrm>
            <a:off x="1052757" y="1594496"/>
            <a:ext cx="1672858" cy="376238"/>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buClr>
                <a:srgbClr val="62C400"/>
              </a:buClr>
            </a:pPr>
            <a:r>
              <a:rPr lang="fr-FR" altLang="fr-FR" sz="1800" b="1">
                <a:solidFill>
                  <a:srgbClr val="000099"/>
                </a:solidFill>
                <a:cs typeface="Arial" panose="020B0604020202020204" pitchFamily="34" charset="0"/>
              </a:rPr>
              <a:t>Cauchemars</a:t>
            </a: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
        <p:nvSpPr>
          <p:cNvPr id="12"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du sommeil</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48</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35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350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350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3507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4350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435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5076" grpId="0" autoUpdateAnimBg="0"/>
      <p:bldP spid="2435077" grpId="0" animBg="1"/>
      <p:bldP spid="2435078" grpId="0" autoUpdateAnimBg="0"/>
      <p:bldP spid="2435079" grpId="0" animBg="1"/>
      <p:bldP spid="2435080" grpId="0" autoUpdateAnimBg="0"/>
      <p:bldP spid="243508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7889876" y="2892341"/>
            <a:ext cx="2476500" cy="110668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Insomnies</a:t>
            </a:r>
            <a:br>
              <a:rPr lang="fr-FR" altLang="fr-FR" sz="1400"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des surmenés</a:t>
            </a:r>
            <a:br>
              <a:rPr lang="fr-FR" altLang="fr-FR" sz="1400"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vers 3h du matin</a:t>
            </a:r>
          </a:p>
        </p:txBody>
      </p:sp>
      <p:sp>
        <p:nvSpPr>
          <p:cNvPr id="143363" name="Text Box 3"/>
          <p:cNvSpPr txBox="1">
            <a:spLocks noChangeArrowheads="1"/>
          </p:cNvSpPr>
          <p:nvPr/>
        </p:nvSpPr>
        <p:spPr bwMode="auto">
          <a:xfrm>
            <a:off x="7896226" y="1868687"/>
            <a:ext cx="2476500" cy="69806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endParaRPr lang="fr-FR" altLang="fr-FR" sz="1400" dirty="0">
              <a:solidFill>
                <a:srgbClr val="000099"/>
              </a:solidFill>
              <a:cs typeface="Arial" panose="020B0604020202020204" pitchFamily="34" charset="0"/>
            </a:endParaRPr>
          </a:p>
          <a:p>
            <a:pPr algn="ctr">
              <a:spcBef>
                <a:spcPct val="50000"/>
              </a:spcBef>
            </a:pPr>
            <a:r>
              <a:rPr lang="fr-FR" altLang="fr-FR" sz="1400" dirty="0">
                <a:solidFill>
                  <a:srgbClr val="000099"/>
                </a:solidFill>
                <a:cs typeface="Arial" panose="020B0604020202020204" pitchFamily="34" charset="0"/>
              </a:rPr>
              <a:t>Vers minuit</a:t>
            </a:r>
          </a:p>
        </p:txBody>
      </p:sp>
      <p:sp>
        <p:nvSpPr>
          <p:cNvPr id="143364" name="Text Box 4"/>
          <p:cNvSpPr txBox="1">
            <a:spLocks noChangeArrowheads="1"/>
          </p:cNvSpPr>
          <p:nvPr/>
        </p:nvSpPr>
        <p:spPr bwMode="auto">
          <a:xfrm>
            <a:off x="1871663" y="2663600"/>
            <a:ext cx="2095500" cy="8683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Insomnies réactionnelles</a:t>
            </a:r>
          </a:p>
        </p:txBody>
      </p:sp>
      <p:sp>
        <p:nvSpPr>
          <p:cNvPr id="143365" name="Text Box 6"/>
          <p:cNvSpPr txBox="1">
            <a:spLocks noChangeArrowheads="1"/>
          </p:cNvSpPr>
          <p:nvPr/>
        </p:nvSpPr>
        <p:spPr bwMode="auto">
          <a:xfrm>
            <a:off x="1862138" y="3626495"/>
            <a:ext cx="2095500" cy="629960"/>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err="1">
                <a:solidFill>
                  <a:srgbClr val="000099"/>
                </a:solidFill>
                <a:cs typeface="Arial" panose="020B0604020202020204" pitchFamily="34" charset="0"/>
              </a:rPr>
              <a:t>Hyperidéation</a:t>
            </a:r>
            <a:endParaRPr lang="fr-FR" altLang="fr-FR" sz="1400" dirty="0">
              <a:solidFill>
                <a:srgbClr val="000099"/>
              </a:solidFill>
              <a:cs typeface="Arial" panose="020B0604020202020204" pitchFamily="34" charset="0"/>
            </a:endParaRPr>
          </a:p>
        </p:txBody>
      </p:sp>
      <p:sp>
        <p:nvSpPr>
          <p:cNvPr id="143366" name="Text Box 10"/>
          <p:cNvSpPr txBox="1">
            <a:spLocks noChangeArrowheads="1"/>
          </p:cNvSpPr>
          <p:nvPr/>
        </p:nvSpPr>
        <p:spPr bwMode="auto">
          <a:xfrm rot="16200000">
            <a:off x="2801938" y="2617788"/>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a:solidFill>
                  <a:srgbClr val="000099"/>
                </a:solidFill>
                <a:cs typeface="Arial" panose="020B0604020202020204" pitchFamily="34" charset="0"/>
              </a:rPr>
              <a:t>ENDORMISSEMENT</a:t>
            </a:r>
          </a:p>
        </p:txBody>
      </p:sp>
      <p:sp>
        <p:nvSpPr>
          <p:cNvPr id="143367" name="Text Box 11"/>
          <p:cNvSpPr txBox="1">
            <a:spLocks noChangeArrowheads="1"/>
          </p:cNvSpPr>
          <p:nvPr/>
        </p:nvSpPr>
        <p:spPr bwMode="auto">
          <a:xfrm rot="5400000">
            <a:off x="5946775" y="3084513"/>
            <a:ext cx="299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fr-FR" altLang="fr-FR" b="1">
                <a:solidFill>
                  <a:srgbClr val="000099"/>
                </a:solidFill>
                <a:cs typeface="Arial" panose="020B0604020202020204" pitchFamily="34" charset="0"/>
              </a:rPr>
              <a:t>RÉVEILS NOCTURNES</a:t>
            </a:r>
          </a:p>
        </p:txBody>
      </p:sp>
      <p:sp>
        <p:nvSpPr>
          <p:cNvPr id="143370" name="Text Box 61"/>
          <p:cNvSpPr txBox="1">
            <a:spLocks noChangeArrowheads="1"/>
          </p:cNvSpPr>
          <p:nvPr/>
        </p:nvSpPr>
        <p:spPr bwMode="auto">
          <a:xfrm>
            <a:off x="4380707" y="4274039"/>
            <a:ext cx="2971800" cy="37457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dirty="0">
                <a:solidFill>
                  <a:srgbClr val="000099"/>
                </a:solidFill>
                <a:cs typeface="Arial" panose="020B0604020202020204" pitchFamily="34" charset="0"/>
              </a:rPr>
              <a:t>CAUCHEMARS</a:t>
            </a:r>
          </a:p>
        </p:txBody>
      </p:sp>
      <p:sp>
        <p:nvSpPr>
          <p:cNvPr id="143371" name="Text Box 62"/>
          <p:cNvSpPr txBox="1">
            <a:spLocks noChangeArrowheads="1"/>
          </p:cNvSpPr>
          <p:nvPr/>
        </p:nvSpPr>
        <p:spPr bwMode="auto">
          <a:xfrm>
            <a:off x="1871663" y="1917909"/>
            <a:ext cx="2085975" cy="629960"/>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Trac d’anticipation</a:t>
            </a:r>
          </a:p>
        </p:txBody>
      </p:sp>
      <p:sp>
        <p:nvSpPr>
          <p:cNvPr id="143372" name="Text Box 63"/>
          <p:cNvSpPr txBox="1">
            <a:spLocks noChangeArrowheads="1"/>
          </p:cNvSpPr>
          <p:nvPr/>
        </p:nvSpPr>
        <p:spPr bwMode="auto">
          <a:xfrm>
            <a:off x="4219576" y="4661588"/>
            <a:ext cx="3268663" cy="69806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endParaRPr lang="fr-FR" altLang="fr-FR" sz="1400" dirty="0">
              <a:solidFill>
                <a:srgbClr val="000099"/>
              </a:solidFill>
              <a:cs typeface="Arial" panose="020B0604020202020204" pitchFamily="34" charset="0"/>
            </a:endParaRPr>
          </a:p>
          <a:p>
            <a:pPr algn="ctr">
              <a:spcBef>
                <a:spcPct val="50000"/>
              </a:spcBef>
            </a:pPr>
            <a:r>
              <a:rPr lang="fr-FR" altLang="fr-FR" sz="1400" dirty="0">
                <a:solidFill>
                  <a:srgbClr val="000099"/>
                </a:solidFill>
                <a:cs typeface="Arial" panose="020B0604020202020204" pitchFamily="34" charset="0"/>
              </a:rPr>
              <a:t>Violence, jalousie</a:t>
            </a:r>
          </a:p>
        </p:txBody>
      </p:sp>
      <p:sp>
        <p:nvSpPr>
          <p:cNvPr id="143373" name="Text Box 66"/>
          <p:cNvSpPr txBox="1">
            <a:spLocks noChangeArrowheads="1"/>
          </p:cNvSpPr>
          <p:nvPr/>
        </p:nvSpPr>
        <p:spPr bwMode="auto">
          <a:xfrm>
            <a:off x="4232275" y="5366193"/>
            <a:ext cx="3268663" cy="629960"/>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Peur de l’obscurité, terreurs nocturnes</a:t>
            </a:r>
          </a:p>
        </p:txBody>
      </p:sp>
      <p:sp>
        <p:nvSpPr>
          <p:cNvPr id="143374" name="Text Box 67"/>
          <p:cNvSpPr txBox="1">
            <a:spLocks noChangeArrowheads="1"/>
          </p:cNvSpPr>
          <p:nvPr/>
        </p:nvSpPr>
        <p:spPr bwMode="auto">
          <a:xfrm>
            <a:off x="4232274" y="6054646"/>
            <a:ext cx="3268663" cy="629960"/>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br>
              <a:rPr lang="fr-FR" altLang="fr-FR" sz="1700" b="1" dirty="0">
                <a:solidFill>
                  <a:srgbClr val="000099"/>
                </a:solidFill>
                <a:cs typeface="Arial" panose="020B0604020202020204" pitchFamily="34" charset="0"/>
              </a:rPr>
            </a:br>
            <a:r>
              <a:rPr lang="fr-FR" altLang="fr-FR" sz="1400" dirty="0">
                <a:solidFill>
                  <a:srgbClr val="000099"/>
                </a:solidFill>
                <a:cs typeface="Arial" panose="020B0604020202020204" pitchFamily="34" charset="0"/>
              </a:rPr>
              <a:t>Agitation des mains le jour</a:t>
            </a:r>
          </a:p>
        </p:txBody>
      </p:sp>
      <p:sp>
        <p:nvSpPr>
          <p:cNvPr id="1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pic>
        <p:nvPicPr>
          <p:cNvPr id="285698"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2946" y="1459871"/>
            <a:ext cx="1828257" cy="24645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Troubles du sommeil</a:t>
            </a:r>
          </a:p>
        </p:txBody>
      </p:sp>
      <p:sp>
        <p:nvSpPr>
          <p:cNvPr id="2" name="Rectangle 1"/>
          <p:cNvSpPr/>
          <p:nvPr/>
        </p:nvSpPr>
        <p:spPr>
          <a:xfrm>
            <a:off x="2241804" y="1917909"/>
            <a:ext cx="1428596" cy="369332"/>
          </a:xfrm>
          <a:prstGeom prst="rect">
            <a:avLst/>
          </a:prstGeom>
        </p:spPr>
        <p:txBody>
          <a:bodyPr wrap="none">
            <a:spAutoFit/>
          </a:bodyPr>
          <a:lstStyle/>
          <a:p>
            <a:r>
              <a:rPr lang="fr-FR" altLang="fr-FR" sz="1800" b="1" dirty="0" err="1">
                <a:solidFill>
                  <a:srgbClr val="000099"/>
                </a:solidFill>
                <a:cs typeface="Arial" panose="020B0604020202020204" pitchFamily="34" charset="0"/>
              </a:rPr>
              <a:t>Gelsemium</a:t>
            </a:r>
            <a:endParaRPr lang="fr-FR" sz="1800" dirty="0"/>
          </a:p>
        </p:txBody>
      </p:sp>
      <p:sp>
        <p:nvSpPr>
          <p:cNvPr id="3" name="Rectangle 2"/>
          <p:cNvSpPr/>
          <p:nvPr/>
        </p:nvSpPr>
        <p:spPr>
          <a:xfrm>
            <a:off x="2119975" y="2688397"/>
            <a:ext cx="1672253" cy="369332"/>
          </a:xfrm>
          <a:prstGeom prst="rect">
            <a:avLst/>
          </a:prstGeom>
        </p:spPr>
        <p:txBody>
          <a:bodyPr wrap="none">
            <a:spAutoFit/>
          </a:bodyPr>
          <a:lstStyle/>
          <a:p>
            <a:r>
              <a:rPr lang="fr-FR" altLang="fr-FR" sz="1800" b="1" dirty="0" err="1">
                <a:solidFill>
                  <a:srgbClr val="000099"/>
                </a:solidFill>
                <a:cs typeface="Arial" panose="020B0604020202020204" pitchFamily="34" charset="0"/>
              </a:rPr>
              <a:t>Ignatia</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amara</a:t>
            </a:r>
            <a:endParaRPr lang="fr-FR" dirty="0"/>
          </a:p>
        </p:txBody>
      </p:sp>
      <p:sp>
        <p:nvSpPr>
          <p:cNvPr id="4" name="Rectangle 3"/>
          <p:cNvSpPr/>
          <p:nvPr/>
        </p:nvSpPr>
        <p:spPr>
          <a:xfrm>
            <a:off x="2132291" y="3635462"/>
            <a:ext cx="1595309" cy="369332"/>
          </a:xfrm>
          <a:prstGeom prst="rect">
            <a:avLst/>
          </a:prstGeom>
        </p:spPr>
        <p:txBody>
          <a:bodyPr wrap="none">
            <a:spAutoFit/>
          </a:bodyPr>
          <a:lstStyle/>
          <a:p>
            <a:r>
              <a:rPr lang="fr-FR" altLang="fr-FR" sz="1800" b="1" dirty="0" err="1">
                <a:solidFill>
                  <a:srgbClr val="000099"/>
                </a:solidFill>
                <a:cs typeface="Arial" panose="020B0604020202020204" pitchFamily="34" charset="0"/>
              </a:rPr>
              <a:t>Coffea</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cruda</a:t>
            </a:r>
            <a:endParaRPr lang="fr-FR" sz="1800" dirty="0"/>
          </a:p>
        </p:txBody>
      </p:sp>
      <p:sp>
        <p:nvSpPr>
          <p:cNvPr id="5" name="Rectangle 4"/>
          <p:cNvSpPr/>
          <p:nvPr/>
        </p:nvSpPr>
        <p:spPr>
          <a:xfrm>
            <a:off x="8025510" y="1919361"/>
            <a:ext cx="6096000" cy="369332"/>
          </a:xfrm>
          <a:prstGeom prst="rect">
            <a:avLst/>
          </a:prstGeom>
        </p:spPr>
        <p:txBody>
          <a:bodyPr>
            <a:spAutoFit/>
          </a:bodyPr>
          <a:lstStyle/>
          <a:p>
            <a:r>
              <a:rPr lang="fr-FR" altLang="fr-FR" sz="1800" b="1" dirty="0" err="1">
                <a:solidFill>
                  <a:srgbClr val="000099"/>
                </a:solidFill>
                <a:cs typeface="Arial" panose="020B0604020202020204" pitchFamily="34" charset="0"/>
              </a:rPr>
              <a:t>Aconitum</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napellus</a:t>
            </a:r>
            <a:endParaRPr lang="fr-FR" sz="1800" dirty="0"/>
          </a:p>
        </p:txBody>
      </p:sp>
      <p:sp>
        <p:nvSpPr>
          <p:cNvPr id="6" name="Rectangle 5"/>
          <p:cNvSpPr/>
          <p:nvPr/>
        </p:nvSpPr>
        <p:spPr>
          <a:xfrm>
            <a:off x="8460315" y="2928484"/>
            <a:ext cx="1479892" cy="369332"/>
          </a:xfrm>
          <a:prstGeom prst="rect">
            <a:avLst/>
          </a:prstGeom>
        </p:spPr>
        <p:txBody>
          <a:bodyPr wrap="none">
            <a:spAutoFit/>
          </a:bodyPr>
          <a:lstStyle/>
          <a:p>
            <a:r>
              <a:rPr lang="fr-FR" altLang="fr-FR" sz="1800" b="1" dirty="0" err="1">
                <a:solidFill>
                  <a:srgbClr val="000099"/>
                </a:solidFill>
                <a:cs typeface="Arial" panose="020B0604020202020204" pitchFamily="34" charset="0"/>
              </a:rPr>
              <a:t>Nux</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vomica</a:t>
            </a:r>
            <a:endParaRPr lang="fr-FR" sz="1800" dirty="0"/>
          </a:p>
        </p:txBody>
      </p:sp>
      <p:sp>
        <p:nvSpPr>
          <p:cNvPr id="7" name="Rectangle 6"/>
          <p:cNvSpPr/>
          <p:nvPr/>
        </p:nvSpPr>
        <p:spPr>
          <a:xfrm>
            <a:off x="4848226" y="4728430"/>
            <a:ext cx="6096000" cy="646331"/>
          </a:xfrm>
          <a:prstGeom prst="rect">
            <a:avLst/>
          </a:prstGeom>
        </p:spPr>
        <p:txBody>
          <a:bodyPr>
            <a:spAutoFit/>
          </a:bodyPr>
          <a:lstStyle/>
          <a:p>
            <a:r>
              <a:rPr lang="fr-FR" altLang="fr-FR" sz="1800" b="1" dirty="0" err="1">
                <a:solidFill>
                  <a:srgbClr val="000099"/>
                </a:solidFill>
                <a:cs typeface="Arial" panose="020B0604020202020204" pitchFamily="34" charset="0"/>
              </a:rPr>
              <a:t>Hyoscyamus</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niger</a:t>
            </a:r>
            <a:br>
              <a:rPr lang="fr-FR" altLang="fr-FR" sz="1800" b="1" dirty="0">
                <a:solidFill>
                  <a:srgbClr val="000099"/>
                </a:solidFill>
                <a:cs typeface="Arial" panose="020B0604020202020204" pitchFamily="34" charset="0"/>
              </a:rPr>
            </a:br>
            <a:endParaRPr lang="fr-FR" sz="1800" dirty="0"/>
          </a:p>
        </p:txBody>
      </p:sp>
      <p:sp>
        <p:nvSpPr>
          <p:cNvPr id="8" name="Rectangle 7"/>
          <p:cNvSpPr/>
          <p:nvPr/>
        </p:nvSpPr>
        <p:spPr>
          <a:xfrm>
            <a:off x="5101011" y="5403466"/>
            <a:ext cx="1531188" cy="369332"/>
          </a:xfrm>
          <a:prstGeom prst="rect">
            <a:avLst/>
          </a:prstGeom>
        </p:spPr>
        <p:txBody>
          <a:bodyPr wrap="none">
            <a:spAutoFit/>
          </a:bodyPr>
          <a:lstStyle/>
          <a:p>
            <a:r>
              <a:rPr lang="fr-FR" altLang="fr-FR" sz="1800" b="1" dirty="0">
                <a:solidFill>
                  <a:srgbClr val="000099"/>
                </a:solidFill>
                <a:cs typeface="Arial" panose="020B0604020202020204" pitchFamily="34" charset="0"/>
              </a:rPr>
              <a:t>Stramonium</a:t>
            </a:r>
            <a:endParaRPr lang="fr-FR" sz="1800" dirty="0"/>
          </a:p>
        </p:txBody>
      </p:sp>
      <p:sp>
        <p:nvSpPr>
          <p:cNvPr id="9" name="Rectangle 8"/>
          <p:cNvSpPr/>
          <p:nvPr/>
        </p:nvSpPr>
        <p:spPr>
          <a:xfrm>
            <a:off x="4793234" y="6059794"/>
            <a:ext cx="2146742" cy="369332"/>
          </a:xfrm>
          <a:prstGeom prst="rect">
            <a:avLst/>
          </a:prstGeom>
        </p:spPr>
        <p:txBody>
          <a:bodyPr wrap="none">
            <a:spAutoFit/>
          </a:bodyPr>
          <a:lstStyle/>
          <a:p>
            <a:r>
              <a:rPr lang="fr-FR" altLang="fr-FR" sz="1800" b="1" dirty="0">
                <a:solidFill>
                  <a:srgbClr val="000099"/>
                </a:solidFill>
                <a:cs typeface="Arial" panose="020B0604020202020204" pitchFamily="34" charset="0"/>
              </a:rPr>
              <a:t>Kalium </a:t>
            </a:r>
            <a:r>
              <a:rPr lang="fr-FR" altLang="fr-FR" sz="1800" b="1" dirty="0" err="1">
                <a:solidFill>
                  <a:srgbClr val="000099"/>
                </a:solidFill>
                <a:cs typeface="Arial" panose="020B0604020202020204" pitchFamily="34" charset="0"/>
              </a:rPr>
              <a:t>bromatum</a:t>
            </a:r>
            <a:endParaRPr lang="fr-FR" sz="1800" dirty="0"/>
          </a:p>
        </p:txBody>
      </p:sp>
      <p:sp>
        <p:nvSpPr>
          <p:cNvPr id="10" name="Espace réservé du numéro de diapositive 9"/>
          <p:cNvSpPr>
            <a:spLocks noGrp="1"/>
          </p:cNvSpPr>
          <p:nvPr>
            <p:ph type="sldNum" sz="quarter" idx="12"/>
          </p:nvPr>
        </p:nvSpPr>
        <p:spPr/>
        <p:txBody>
          <a:bodyPr/>
          <a:lstStyle/>
          <a:p>
            <a:fld id="{2CE00AA1-E540-4D63-A28F-418A2C4690E4}" type="slidenum">
              <a:rPr lang="fr-FR" smtClean="0"/>
              <a:pPr/>
              <a:t>49</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5778" name="Rectangle 2"/>
          <p:cNvSpPr>
            <a:spLocks noChangeArrowheads="1"/>
          </p:cNvSpPr>
          <p:nvPr/>
        </p:nvSpPr>
        <p:spPr bwMode="auto">
          <a:xfrm>
            <a:off x="2140144" y="4044171"/>
            <a:ext cx="452820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marL="373063" marR="0" lvl="1"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2.1. Principes de prescription</a:t>
            </a:r>
          </a:p>
          <a:p>
            <a:pPr marL="373063" marR="0" lvl="1"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2.2. Méthodologie</a:t>
            </a:r>
          </a:p>
          <a:p>
            <a:pPr marL="373063" marR="0" lvl="1"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2.3. Condition d’utilisation</a:t>
            </a:r>
          </a:p>
        </p:txBody>
      </p:sp>
      <p:sp>
        <p:nvSpPr>
          <p:cNvPr id="7" name="Titre 1"/>
          <p:cNvSpPr>
            <a:spLocks noGrp="1"/>
          </p:cNvSpPr>
          <p:nvPr>
            <p:ph type="title"/>
          </p:nvPr>
        </p:nvSpPr>
        <p:spPr>
          <a:xfrm>
            <a:off x="2095500" y="3105"/>
            <a:ext cx="10515600" cy="1325563"/>
          </a:xfrm>
        </p:spPr>
        <p:txBody>
          <a:bodyPr/>
          <a:lstStyle/>
          <a:p>
            <a:r>
              <a:rPr lang="fr-FR" altLang="fr-FR" b="1" dirty="0"/>
              <a:t>Sommaire</a:t>
            </a:r>
          </a:p>
        </p:txBody>
      </p:sp>
      <p:sp>
        <p:nvSpPr>
          <p:cNvPr id="5" name="Rectangle 2"/>
          <p:cNvSpPr>
            <a:spLocks noChangeArrowheads="1"/>
          </p:cNvSpPr>
          <p:nvPr/>
        </p:nvSpPr>
        <p:spPr bwMode="auto">
          <a:xfrm>
            <a:off x="2497983" y="1705853"/>
            <a:ext cx="6621463" cy="538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4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Spécificités de l’homéopathie</a:t>
            </a:r>
            <a:endPar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base" latinLnBrk="0" hangingPunct="1">
              <a:lnSpc>
                <a:spcPct val="100000"/>
              </a:lnSpc>
              <a:spcBef>
                <a:spcPct val="0"/>
              </a:spcBef>
              <a:spcAft>
                <a:spcPct val="0"/>
              </a:spcAft>
              <a:buClr>
                <a:srgbClr val="62C400"/>
              </a:buClr>
              <a:buSzTx/>
              <a:buFontTx/>
              <a:buChar char="•"/>
              <a:tabLst>
                <a:tab pos="665163" algn="l"/>
              </a:tabLst>
              <a:defRPr/>
            </a:pPr>
            <a:endParaRPr kumimoji="0" lang="fr-FR" altLang="fr-FR" sz="5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6" name="Rectangle 2"/>
          <p:cNvSpPr>
            <a:spLocks noChangeArrowheads="1"/>
          </p:cNvSpPr>
          <p:nvPr/>
        </p:nvSpPr>
        <p:spPr bwMode="auto">
          <a:xfrm>
            <a:off x="7356949" y="1944982"/>
            <a:ext cx="4613049"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62C400"/>
              </a:buClr>
              <a:buSzTx/>
              <a:buFont typeface="Wingdings" panose="05000000000000000000" pitchFamily="2" charset="2"/>
              <a:buChar char=""/>
              <a:tabLst>
                <a:tab pos="665163" algn="l"/>
              </a:tabLst>
              <a:defRPr/>
            </a:pPr>
            <a:endPar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457200" marR="0" lvl="1"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3.1. Attentes patients </a:t>
            </a:r>
          </a:p>
          <a:p>
            <a:pPr marL="457200" marR="0" lvl="1"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3.2. Premier recours </a:t>
            </a:r>
          </a:p>
          <a:p>
            <a:pPr marL="457200" marR="0" lvl="1"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3.3. Règles d’or du conseil</a:t>
            </a:r>
          </a:p>
          <a:p>
            <a:pPr marL="457200" marR="0" lvl="1"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3.4. Méthodologie de conseil</a:t>
            </a:r>
          </a:p>
          <a:p>
            <a:pPr marL="457200" marR="0" lvl="1"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3.5. Place de l’homéopathie </a:t>
            </a:r>
          </a:p>
          <a:p>
            <a:pPr marL="457200" marR="0" lvl="1" indent="0" algn="l" defTabSz="914400" rtl="0" eaLnBrk="1" fontAlgn="base" latinLnBrk="0" hangingPunct="1">
              <a:lnSpc>
                <a:spcPct val="100000"/>
              </a:lnSpc>
              <a:spcBef>
                <a:spcPct val="0"/>
              </a:spcBef>
              <a:spcAft>
                <a:spcPct val="0"/>
              </a:spcAft>
              <a:buClr>
                <a:srgbClr val="62C400"/>
              </a:buClr>
              <a:buSzTx/>
              <a:buFontTx/>
              <a:buNone/>
              <a:tabLst/>
              <a:defRPr/>
            </a:pPr>
            <a:endParaRPr kumimoji="0" lang="fr-FR" altLang="fr-FR"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 name="Rectangle 2"/>
          <p:cNvSpPr>
            <a:spLocks noChangeArrowheads="1"/>
          </p:cNvSpPr>
          <p:nvPr/>
        </p:nvSpPr>
        <p:spPr bwMode="auto">
          <a:xfrm>
            <a:off x="7449867" y="4566462"/>
            <a:ext cx="6621463" cy="17081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62C400"/>
              </a:buClr>
              <a:buSzTx/>
              <a:buFontTx/>
              <a:buChar char="•"/>
              <a:tabLst>
                <a:tab pos="665163" algn="l"/>
              </a:tabLst>
              <a:defRPr/>
            </a:pPr>
            <a:endParaRPr kumimoji="0" lang="fr-FR" altLang="fr-FR" sz="5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373063" marR="0" lvl="1"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4.1. Troubles anxieux et du sommeil</a:t>
            </a:r>
          </a:p>
          <a:p>
            <a:pPr marL="373063" marR="0" lvl="1"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4.2. Traumatologie</a:t>
            </a:r>
          </a:p>
          <a:p>
            <a:pPr marL="373063" marR="0" lvl="1"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4.3. Dermatologie</a:t>
            </a:r>
          </a:p>
          <a:p>
            <a:pPr marL="373063" marR="0" lvl="1"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4.4. Troubles ORL</a:t>
            </a:r>
          </a:p>
          <a:p>
            <a:pPr marL="373063" marR="0" lvl="1"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4.5. Troubles digestifs</a:t>
            </a:r>
          </a:p>
        </p:txBody>
      </p:sp>
      <p:sp>
        <p:nvSpPr>
          <p:cNvPr id="9" name="Rectangle 2"/>
          <p:cNvSpPr>
            <a:spLocks noChangeArrowheads="1"/>
          </p:cNvSpPr>
          <p:nvPr/>
        </p:nvSpPr>
        <p:spPr bwMode="auto">
          <a:xfrm>
            <a:off x="2497982" y="3453248"/>
            <a:ext cx="6621463" cy="538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4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Prescription ou conseil</a:t>
            </a:r>
          </a:p>
          <a:p>
            <a:pPr marL="171450" marR="0" lvl="0" indent="-171450" algn="l" defTabSz="914400" rtl="0" eaLnBrk="1" fontAlgn="base" latinLnBrk="0" hangingPunct="1">
              <a:lnSpc>
                <a:spcPct val="100000"/>
              </a:lnSpc>
              <a:spcBef>
                <a:spcPct val="0"/>
              </a:spcBef>
              <a:spcAft>
                <a:spcPct val="0"/>
              </a:spcAft>
              <a:buClr>
                <a:srgbClr val="62C400"/>
              </a:buClr>
              <a:buSzTx/>
              <a:buFont typeface="Wingdings" panose="05000000000000000000" pitchFamily="2" charset="2"/>
              <a:buChar char=""/>
              <a:tabLst>
                <a:tab pos="665163" algn="l"/>
              </a:tabLst>
              <a:defRPr/>
            </a:pPr>
            <a:endParaRPr kumimoji="0" lang="fr-FR" altLang="fr-FR" sz="5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0" name="Rectangle 2"/>
          <p:cNvSpPr>
            <a:spLocks noChangeArrowheads="1"/>
          </p:cNvSpPr>
          <p:nvPr/>
        </p:nvSpPr>
        <p:spPr bwMode="auto">
          <a:xfrm>
            <a:off x="2140144" y="2273119"/>
            <a:ext cx="5005909" cy="9694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62C400"/>
              </a:buClr>
              <a:buSzTx/>
              <a:buFontTx/>
              <a:buChar char="•"/>
              <a:tabLst>
                <a:tab pos="665163" algn="l"/>
              </a:tabLst>
              <a:defRPr/>
            </a:pPr>
            <a:endParaRPr kumimoji="0" lang="fr-FR" altLang="fr-FR" sz="5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373063" marR="0" lvl="1"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1.1. Intérêt de l’homéopathie</a:t>
            </a:r>
          </a:p>
          <a:p>
            <a:pPr marL="373063" marR="0" lvl="1"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1.2. Idées reçues</a:t>
            </a:r>
          </a:p>
          <a:p>
            <a:pPr marL="0" marR="0" lvl="0" indent="0" algn="l" defTabSz="914400" rtl="0" eaLnBrk="1" fontAlgn="base" latinLnBrk="0" hangingPunct="1">
              <a:lnSpc>
                <a:spcPct val="100000"/>
              </a:lnSpc>
              <a:spcBef>
                <a:spcPct val="0"/>
              </a:spcBef>
              <a:spcAft>
                <a:spcPct val="0"/>
              </a:spcAft>
              <a:buClr>
                <a:srgbClr val="62C400"/>
              </a:buClr>
              <a:buSzTx/>
              <a:buFontTx/>
              <a:buChar char="•"/>
              <a:tabLst>
                <a:tab pos="665163" algn="l"/>
              </a:tabLst>
              <a:defRPr/>
            </a:pPr>
            <a:endParaRPr kumimoji="0" lang="fr-FR" altLang="fr-FR"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1" name="Rectangle 2"/>
          <p:cNvSpPr>
            <a:spLocks noChangeArrowheads="1"/>
          </p:cNvSpPr>
          <p:nvPr/>
        </p:nvSpPr>
        <p:spPr bwMode="auto">
          <a:xfrm>
            <a:off x="7687020" y="1705852"/>
            <a:ext cx="6621463" cy="538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4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Conseil officinal</a:t>
            </a:r>
          </a:p>
          <a:p>
            <a:pPr marL="171450" marR="0" lvl="0" indent="-171450" algn="l" defTabSz="914400" rtl="0" eaLnBrk="1" fontAlgn="base" latinLnBrk="0" hangingPunct="1">
              <a:lnSpc>
                <a:spcPct val="100000"/>
              </a:lnSpc>
              <a:spcBef>
                <a:spcPct val="0"/>
              </a:spcBef>
              <a:spcAft>
                <a:spcPct val="0"/>
              </a:spcAft>
              <a:buClr>
                <a:srgbClr val="62C400"/>
              </a:buClr>
              <a:buSzTx/>
              <a:buFont typeface="Wingdings" panose="05000000000000000000" pitchFamily="2" charset="2"/>
              <a:buChar char=""/>
              <a:tabLst>
                <a:tab pos="665163" algn="l"/>
              </a:tabLst>
              <a:defRPr/>
            </a:pPr>
            <a:endParaRPr kumimoji="0" lang="fr-FR" altLang="fr-FR" sz="5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2" name="Rectangle 2"/>
          <p:cNvSpPr>
            <a:spLocks noChangeArrowheads="1"/>
          </p:cNvSpPr>
          <p:nvPr/>
        </p:nvSpPr>
        <p:spPr bwMode="auto">
          <a:xfrm>
            <a:off x="7748833" y="4100888"/>
            <a:ext cx="6621463" cy="538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62C400"/>
              </a:buClr>
              <a:buSzTx/>
              <a:buFontTx/>
              <a:buNone/>
              <a:tabLst>
                <a:tab pos="665163" algn="l"/>
              </a:tabLst>
              <a:defRPr/>
            </a:pPr>
            <a:r>
              <a:rPr kumimoji="0" lang="fr-FR" altLang="fr-FR" sz="24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Les incontournables du conseil</a:t>
            </a:r>
            <a:endPar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base" latinLnBrk="0" hangingPunct="1">
              <a:lnSpc>
                <a:spcPct val="100000"/>
              </a:lnSpc>
              <a:spcBef>
                <a:spcPct val="0"/>
              </a:spcBef>
              <a:spcAft>
                <a:spcPct val="0"/>
              </a:spcAft>
              <a:buClr>
                <a:srgbClr val="62C400"/>
              </a:buClr>
              <a:buSzTx/>
              <a:buFontTx/>
              <a:buChar char="•"/>
              <a:tabLst>
                <a:tab pos="665163" algn="l"/>
              </a:tabLst>
              <a:defRPr/>
            </a:pPr>
            <a:endParaRPr kumimoji="0" lang="fr-FR" altLang="fr-FR" sz="5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pic>
        <p:nvPicPr>
          <p:cNvPr id="13" name="Image 2"/>
          <p:cNvPicPr>
            <a:picLocks noChangeAspect="1"/>
          </p:cNvPicPr>
          <p:nvPr/>
        </p:nvPicPr>
        <p:blipFill>
          <a:blip r:embed="rId3" cstate="print">
            <a:extLst>
              <a:ext uri="{28A0092B-C50C-407E-A947-70E740481C1C}">
                <a14:useLocalDpi xmlns:a14="http://schemas.microsoft.com/office/drawing/2010/main" val="0"/>
              </a:ext>
            </a:extLst>
          </a:blip>
          <a:srcRect l="156" t="412" r="58765" b="-412"/>
          <a:stretch>
            <a:fillRect/>
          </a:stretch>
        </p:blipFill>
        <p:spPr bwMode="auto">
          <a:xfrm>
            <a:off x="-445421" y="3476367"/>
            <a:ext cx="2837955" cy="388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178" y="449832"/>
            <a:ext cx="1565450" cy="1280114"/>
          </a:xfrm>
          <a:prstGeom prst="rect">
            <a:avLst/>
          </a:prstGeom>
        </p:spPr>
      </p:pic>
    </p:spTree>
    <p:extLst>
      <p:ext uri="{BB962C8B-B14F-4D97-AF65-F5344CB8AC3E}">
        <p14:creationId xmlns:p14="http://schemas.microsoft.com/office/powerpoint/2010/main" val="179106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after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50</a:t>
            </a:fld>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2382294"/>
            <a:ext cx="2694385" cy="2845555"/>
          </a:xfrm>
          <a:prstGeom prst="rect">
            <a:avLst/>
          </a:prstGeom>
        </p:spPr>
      </p:pic>
      <p:sp>
        <p:nvSpPr>
          <p:cNvPr id="6" name="Rectangle 3"/>
          <p:cNvSpPr txBox="1">
            <a:spLocks noChangeArrowheads="1"/>
          </p:cNvSpPr>
          <p:nvPr/>
        </p:nvSpPr>
        <p:spPr bwMode="auto">
          <a:xfrm>
            <a:off x="5311775" y="2757322"/>
            <a:ext cx="6019800" cy="17659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None/>
            </a:pPr>
            <a:endParaRPr lang="fr-FR" altLang="fr-FR" sz="2000" b="1" u="sng" dirty="0">
              <a:solidFill>
                <a:srgbClr val="000099"/>
              </a:solidFill>
            </a:endParaRPr>
          </a:p>
          <a:p>
            <a:pPr fontAlgn="auto">
              <a:lnSpc>
                <a:spcPct val="150000"/>
              </a:lnSpc>
              <a:spcAft>
                <a:spcPts val="0"/>
              </a:spcAft>
              <a:buFont typeface="Wingdings" panose="05000000000000000000" pitchFamily="2" charset="2"/>
              <a:buChar char="Ø"/>
            </a:pPr>
            <a:r>
              <a:rPr lang="fr-FR" altLang="fr-FR" sz="2000" dirty="0">
                <a:solidFill>
                  <a:srgbClr val="000099"/>
                </a:solidFill>
              </a:rPr>
              <a:t> Partage d’astuces</a:t>
            </a:r>
          </a:p>
          <a:p>
            <a:pPr fontAlgn="auto">
              <a:lnSpc>
                <a:spcPct val="150000"/>
              </a:lnSpc>
              <a:spcAft>
                <a:spcPts val="0"/>
              </a:spcAft>
              <a:buFont typeface="Wingdings" panose="05000000000000000000" pitchFamily="2" charset="2"/>
              <a:buChar char="Ø"/>
            </a:pPr>
            <a:r>
              <a:rPr lang="fr-FR" altLang="fr-FR" sz="2000" dirty="0">
                <a:solidFill>
                  <a:srgbClr val="000099"/>
                </a:solidFill>
              </a:rPr>
              <a:t> Quelles opportunités de conseil ? </a:t>
            </a:r>
            <a:endParaRPr lang="fr-FR" altLang="fr-FR" sz="2000" b="1" dirty="0">
              <a:solidFill>
                <a:srgbClr val="FF0000"/>
              </a:solidFill>
            </a:endParaRPr>
          </a:p>
        </p:txBody>
      </p:sp>
      <p:sp>
        <p:nvSpPr>
          <p:cNvPr id="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Tree>
    <p:extLst>
      <p:ext uri="{BB962C8B-B14F-4D97-AF65-F5344CB8AC3E}">
        <p14:creationId xmlns:p14="http://schemas.microsoft.com/office/powerpoint/2010/main" val="1090204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51</a:t>
            </a:fld>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7" y="2719083"/>
            <a:ext cx="3569724" cy="2378413"/>
          </a:xfrm>
          <a:prstGeom prst="rect">
            <a:avLst/>
          </a:prstGeom>
          <a:ln>
            <a:noFill/>
          </a:ln>
          <a:effectLst>
            <a:softEdge rad="112500"/>
          </a:effectLst>
        </p:spPr>
      </p:pic>
      <p:sp>
        <p:nvSpPr>
          <p:cNvPr id="7" name="AutoShape 9"/>
          <p:cNvSpPr>
            <a:spLocks noChangeArrowheads="1"/>
          </p:cNvSpPr>
          <p:nvPr/>
        </p:nvSpPr>
        <p:spPr bwMode="auto">
          <a:xfrm>
            <a:off x="4813935" y="2128760"/>
            <a:ext cx="5400675" cy="1296987"/>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 Je suis fatiguée et je dors mal en ce moment, mais je n’ai pas envie de prendre de somnifères. »</a:t>
            </a:r>
          </a:p>
        </p:txBody>
      </p:sp>
      <p:sp>
        <p:nvSpPr>
          <p:cNvPr id="8" name="Rectangle 10"/>
          <p:cNvSpPr>
            <a:spLocks noChangeArrowheads="1"/>
          </p:cNvSpPr>
          <p:nvPr/>
        </p:nvSpPr>
        <p:spPr bwMode="auto">
          <a:xfrm>
            <a:off x="6359525" y="5734050"/>
            <a:ext cx="2389188" cy="36671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chemeClr val="bg1"/>
                </a:solidFill>
                <a:sym typeface="Wingdings" panose="05000000000000000000" pitchFamily="2" charset="2"/>
              </a:rPr>
              <a:t></a:t>
            </a:r>
            <a:r>
              <a:rPr lang="fr-FR" altLang="fr-FR" b="1" dirty="0">
                <a:solidFill>
                  <a:schemeClr val="bg1"/>
                </a:solidFill>
              </a:rPr>
              <a:t> Que faites-vous ?</a:t>
            </a:r>
          </a:p>
        </p:txBody>
      </p:sp>
      <p:sp>
        <p:nvSpPr>
          <p:cNvPr id="9" name="Rectangle 8"/>
          <p:cNvSpPr/>
          <p:nvPr/>
        </p:nvSpPr>
        <p:spPr>
          <a:xfrm>
            <a:off x="2839186" y="1562609"/>
            <a:ext cx="4807983" cy="338554"/>
          </a:xfrm>
          <a:prstGeom prst="rect">
            <a:avLst/>
          </a:prstGeom>
        </p:spPr>
        <p:txBody>
          <a:bodyPr wrap="none">
            <a:spAutoFit/>
          </a:bodyPr>
          <a:lstStyle/>
          <a:p>
            <a:r>
              <a:rPr lang="fr-FR" altLang="fr-FR" dirty="0">
                <a:solidFill>
                  <a:srgbClr val="000099"/>
                </a:solidFill>
              </a:rPr>
              <a:t>Mme Y., 45 ans, cliente habituelle de la pharmacie </a:t>
            </a:r>
            <a:endParaRPr lang="fr-FR" dirty="0">
              <a:solidFill>
                <a:srgbClr val="000099"/>
              </a:solidFill>
            </a:endParaRP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spTree>
    <p:extLst>
      <p:ext uri="{BB962C8B-B14F-4D97-AF65-F5344CB8AC3E}">
        <p14:creationId xmlns:p14="http://schemas.microsoft.com/office/powerpoint/2010/main" val="2960858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52</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4.1. Troubles anxieux et du sommeil</a:t>
            </a:r>
          </a:p>
        </p:txBody>
      </p:sp>
      <p:grpSp>
        <p:nvGrpSpPr>
          <p:cNvPr id="23" name="Groupe 22"/>
          <p:cNvGrpSpPr/>
          <p:nvPr/>
        </p:nvGrpSpPr>
        <p:grpSpPr>
          <a:xfrm>
            <a:off x="3159759" y="1058865"/>
            <a:ext cx="6477471" cy="5387334"/>
            <a:chOff x="3967163" y="1858003"/>
            <a:chExt cx="3954462" cy="3614110"/>
          </a:xfrm>
        </p:grpSpPr>
        <p:grpSp>
          <p:nvGrpSpPr>
            <p:cNvPr id="24" name="Groupe 23"/>
            <p:cNvGrpSpPr/>
            <p:nvPr/>
          </p:nvGrpSpPr>
          <p:grpSpPr>
            <a:xfrm>
              <a:off x="3967163" y="1858003"/>
              <a:ext cx="3954462" cy="3614110"/>
              <a:chOff x="3967163" y="1858003"/>
              <a:chExt cx="3954462" cy="3614110"/>
            </a:xfrm>
          </p:grpSpPr>
          <p:sp>
            <p:nvSpPr>
              <p:cNvPr id="26" name="Rectangle 25"/>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8"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29" name="Group 37"/>
              <p:cNvGrpSpPr>
                <a:grpSpLocks/>
              </p:cNvGrpSpPr>
              <p:nvPr/>
            </p:nvGrpSpPr>
            <p:grpSpPr bwMode="auto">
              <a:xfrm>
                <a:off x="3967163" y="1858003"/>
                <a:ext cx="3942390" cy="808995"/>
                <a:chOff x="1700" y="967"/>
                <a:chExt cx="2343" cy="537"/>
              </a:xfrm>
            </p:grpSpPr>
            <p:grpSp>
              <p:nvGrpSpPr>
                <p:cNvPr id="30" name="Group 38"/>
                <p:cNvGrpSpPr>
                  <a:grpSpLocks/>
                </p:cNvGrpSpPr>
                <p:nvPr/>
              </p:nvGrpSpPr>
              <p:grpSpPr bwMode="auto">
                <a:xfrm>
                  <a:off x="1707" y="967"/>
                  <a:ext cx="2336" cy="537"/>
                  <a:chOff x="1707" y="1058"/>
                  <a:chExt cx="2336" cy="537"/>
                </a:xfrm>
              </p:grpSpPr>
              <p:sp>
                <p:nvSpPr>
                  <p:cNvPr id="32"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3"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1"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25"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4" name="Text Box 4"/>
          <p:cNvSpPr txBox="1">
            <a:spLocks noChangeArrowheads="1"/>
          </p:cNvSpPr>
          <p:nvPr/>
        </p:nvSpPr>
        <p:spPr bwMode="auto">
          <a:xfrm>
            <a:off x="4691445" y="1661463"/>
            <a:ext cx="40914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Depuis 2 à 3 semaines. J’ai des soucis dans mon travail.</a:t>
            </a:r>
          </a:p>
        </p:txBody>
      </p:sp>
      <p:sp>
        <p:nvSpPr>
          <p:cNvPr id="35" name="Text Box 16"/>
          <p:cNvSpPr txBox="1">
            <a:spLocks noChangeArrowheads="1"/>
          </p:cNvSpPr>
          <p:nvPr/>
        </p:nvSpPr>
        <p:spPr bwMode="auto">
          <a:xfrm>
            <a:off x="5972081"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38" name="AutoShape 17"/>
          <p:cNvSpPr>
            <a:spLocks noChangeArrowheads="1"/>
          </p:cNvSpPr>
          <p:nvPr/>
        </p:nvSpPr>
        <p:spPr bwMode="auto">
          <a:xfrm>
            <a:off x="9767140" y="2575067"/>
            <a:ext cx="1993900" cy="414200"/>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ressentez-vous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1" name="AutoShape 18"/>
          <p:cNvSpPr>
            <a:spLocks noChangeArrowheads="1"/>
          </p:cNvSpPr>
          <p:nvPr/>
        </p:nvSpPr>
        <p:spPr bwMode="auto">
          <a:xfrm>
            <a:off x="1060657" y="2239443"/>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vous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3"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4" name="AutoShape 19"/>
          <p:cNvSpPr>
            <a:spLocks noChangeArrowheads="1"/>
          </p:cNvSpPr>
          <p:nvPr/>
        </p:nvSpPr>
        <p:spPr bwMode="auto">
          <a:xfrm>
            <a:off x="4905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7" name="AutoShape 20"/>
          <p:cNvSpPr>
            <a:spLocks noChangeArrowheads="1"/>
          </p:cNvSpPr>
          <p:nvPr/>
        </p:nvSpPr>
        <p:spPr bwMode="auto">
          <a:xfrm>
            <a:off x="9444523" y="4410288"/>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vous 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vous 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0" name="AutoShape 35"/>
          <p:cNvSpPr>
            <a:spLocks noChangeArrowheads="1"/>
          </p:cNvSpPr>
          <p:nvPr/>
        </p:nvSpPr>
        <p:spPr bwMode="auto">
          <a:xfrm>
            <a:off x="8469100" y="1163448"/>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51" name="Text Box 16"/>
          <p:cNvSpPr txBox="1">
            <a:spLocks noChangeArrowheads="1"/>
          </p:cNvSpPr>
          <p:nvPr/>
        </p:nvSpPr>
        <p:spPr bwMode="auto">
          <a:xfrm>
            <a:off x="4154953"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52" name="Text Box 16"/>
          <p:cNvSpPr txBox="1">
            <a:spLocks noChangeArrowheads="1"/>
          </p:cNvSpPr>
          <p:nvPr/>
        </p:nvSpPr>
        <p:spPr bwMode="auto">
          <a:xfrm>
            <a:off x="7254244"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53" name="Text Box 16"/>
          <p:cNvSpPr txBox="1">
            <a:spLocks noChangeArrowheads="1"/>
          </p:cNvSpPr>
          <p:nvPr/>
        </p:nvSpPr>
        <p:spPr bwMode="auto">
          <a:xfrm>
            <a:off x="7118485"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54" name="Text Box 16"/>
          <p:cNvSpPr txBox="1">
            <a:spLocks noChangeArrowheads="1"/>
          </p:cNvSpPr>
          <p:nvPr/>
        </p:nvSpPr>
        <p:spPr bwMode="auto">
          <a:xfrm>
            <a:off x="3254094"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55" name="Text Box 11"/>
          <p:cNvSpPr txBox="1">
            <a:spLocks noChangeArrowheads="1"/>
          </p:cNvSpPr>
          <p:nvPr/>
        </p:nvSpPr>
        <p:spPr bwMode="auto">
          <a:xfrm>
            <a:off x="3181516" y="2934889"/>
            <a:ext cx="3135972"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i="1" dirty="0">
                <a:solidFill>
                  <a:srgbClr val="000099"/>
                </a:solidFill>
              </a:rPr>
              <a:t>Je suis fatiguée et je dors mal en ce moment</a:t>
            </a:r>
            <a:r>
              <a:rPr lang="fr-FR" altLang="fr-FR" sz="1600" dirty="0">
                <a:solidFill>
                  <a:srgbClr val="000099"/>
                </a:solidFill>
              </a:rPr>
              <a:t> </a:t>
            </a:r>
          </a:p>
          <a:p>
            <a:pPr>
              <a:spcBef>
                <a:spcPts val="600"/>
              </a:spcBef>
            </a:pPr>
            <a:r>
              <a:rPr lang="fr-FR" altLang="fr-FR" sz="1600" i="1" dirty="0"/>
              <a:t>= </a:t>
            </a:r>
            <a:r>
              <a:rPr lang="fr-FR" altLang="fr-FR" sz="1600" dirty="0"/>
              <a:t>Troubles du sommeil et fatigue</a:t>
            </a:r>
          </a:p>
        </p:txBody>
      </p:sp>
      <p:sp>
        <p:nvSpPr>
          <p:cNvPr id="56" name="Text Box 5"/>
          <p:cNvSpPr txBox="1">
            <a:spLocks noChangeArrowheads="1"/>
          </p:cNvSpPr>
          <p:nvPr/>
        </p:nvSpPr>
        <p:spPr bwMode="auto">
          <a:xfrm>
            <a:off x="6524985" y="2661838"/>
            <a:ext cx="3137798"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J’ai du mal à m’endormir, puis je me réveille au milieu de la nuit et je ressasse les soucis</a:t>
            </a:r>
            <a:r>
              <a:rPr lang="fr-FR" altLang="fr-FR" sz="1600" dirty="0">
                <a:solidFill>
                  <a:srgbClr val="000099"/>
                </a:solidFill>
              </a:rPr>
              <a:t> </a:t>
            </a:r>
          </a:p>
          <a:p>
            <a:pPr>
              <a:spcBef>
                <a:spcPts val="600"/>
              </a:spcBef>
              <a:buClr>
                <a:srgbClr val="0099CC"/>
              </a:buClr>
            </a:pPr>
            <a:r>
              <a:rPr lang="fr-FR" altLang="fr-FR" sz="1600" i="1" dirty="0">
                <a:solidFill>
                  <a:srgbClr val="000099"/>
                </a:solidFill>
              </a:rPr>
              <a:t>J’ai du mal à me concentrer. </a:t>
            </a:r>
          </a:p>
          <a:p>
            <a:pPr>
              <a:spcBef>
                <a:spcPts val="600"/>
              </a:spcBef>
              <a:buClr>
                <a:srgbClr val="0099CC"/>
              </a:buClr>
            </a:pPr>
            <a:r>
              <a:rPr lang="fr-FR" altLang="fr-FR" sz="1600" i="1" dirty="0">
                <a:solidFill>
                  <a:srgbClr val="000099"/>
                </a:solidFill>
              </a:rPr>
              <a:t>Je suis de mauvaise humeur et facilement irritable.</a:t>
            </a:r>
            <a:r>
              <a:rPr lang="fr-FR" altLang="fr-FR" sz="1600" dirty="0">
                <a:solidFill>
                  <a:srgbClr val="000099"/>
                </a:solidFill>
              </a:rPr>
              <a:t> </a:t>
            </a:r>
          </a:p>
        </p:txBody>
      </p:sp>
      <p:sp>
        <p:nvSpPr>
          <p:cNvPr id="57" name="Text Box 9"/>
          <p:cNvSpPr txBox="1">
            <a:spLocks noChangeArrowheads="1"/>
          </p:cNvSpPr>
          <p:nvPr/>
        </p:nvSpPr>
        <p:spPr bwMode="auto">
          <a:xfrm>
            <a:off x="3209747" y="5101637"/>
            <a:ext cx="3107741"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Je bois beaucoup de café pour tenir le coup. </a:t>
            </a:r>
            <a:endParaRPr lang="fr-FR" altLang="fr-FR" sz="1600" dirty="0">
              <a:solidFill>
                <a:srgbClr val="000099"/>
              </a:solidFill>
            </a:endParaRPr>
          </a:p>
        </p:txBody>
      </p:sp>
      <p:sp>
        <p:nvSpPr>
          <p:cNvPr id="58" name="Rectangle 17"/>
          <p:cNvSpPr>
            <a:spLocks noChangeArrowheads="1"/>
          </p:cNvSpPr>
          <p:nvPr/>
        </p:nvSpPr>
        <p:spPr bwMode="auto">
          <a:xfrm>
            <a:off x="185445" y="1386385"/>
            <a:ext cx="2908168" cy="338554"/>
          </a:xfrm>
          <a:prstGeom prst="rect">
            <a:avLst/>
          </a:prstGeom>
          <a:noFill/>
          <a:ln>
            <a:noFill/>
          </a:ln>
          <a:effectLst/>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rgbClr val="000099"/>
                </a:solidFill>
                <a:sym typeface="Wingdings" panose="05000000000000000000" pitchFamily="2" charset="2"/>
              </a:rPr>
              <a:t></a:t>
            </a:r>
            <a:r>
              <a:rPr lang="fr-FR" altLang="fr-FR" b="1" dirty="0">
                <a:solidFill>
                  <a:srgbClr val="000099"/>
                </a:solidFill>
              </a:rPr>
              <a:t> Que lui conseillez-vous ?</a:t>
            </a:r>
          </a:p>
        </p:txBody>
      </p:sp>
      <p:sp>
        <p:nvSpPr>
          <p:cNvPr id="36" name="Text Box 4"/>
          <p:cNvSpPr txBox="1">
            <a:spLocks noChangeArrowheads="1"/>
          </p:cNvSpPr>
          <p:nvPr/>
        </p:nvSpPr>
        <p:spPr bwMode="auto">
          <a:xfrm>
            <a:off x="6907460" y="510490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Tree>
    <p:extLst>
      <p:ext uri="{BB962C8B-B14F-4D97-AF65-F5344CB8AC3E}">
        <p14:creationId xmlns:p14="http://schemas.microsoft.com/office/powerpoint/2010/main" val="310794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41" grpId="0" animBg="1"/>
      <p:bldP spid="44" grpId="0" animBg="1"/>
      <p:bldP spid="47" grpId="0" animBg="1"/>
      <p:bldP spid="50" grpId="0" animBg="1"/>
      <p:bldP spid="55" grpId="0"/>
      <p:bldP spid="56" grpId="0"/>
      <p:bldP spid="57" grpId="0"/>
      <p:bldP spid="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269470" y="1882403"/>
            <a:ext cx="41719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Restituer les informations</a:t>
            </a:r>
          </a:p>
        </p:txBody>
      </p:sp>
      <p:sp>
        <p:nvSpPr>
          <p:cNvPr id="12"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Synthèse</a:t>
            </a: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prstClr val="white"/>
                </a:solidFill>
                <a:latin typeface="Arial Black" panose="020B0A04020102020204" pitchFamily="34" charset="0"/>
                <a:cs typeface="Arial" panose="020B0604020202020204" pitchFamily="34" charset="0"/>
              </a:rPr>
              <a:t>10’</a:t>
            </a:r>
          </a:p>
        </p:txBody>
      </p:sp>
      <p:sp>
        <p:nvSpPr>
          <p:cNvPr id="7"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solidFill>
                  <a:srgbClr val="4472C4">
                    <a:lumMod val="75000"/>
                  </a:srgbClr>
                </a:solidFill>
              </a:rPr>
              <a:pPr/>
              <a:t>53</a:t>
            </a:fld>
            <a:endParaRPr lang="fr-FR" dirty="0">
              <a:solidFill>
                <a:srgbClr val="4472C4">
                  <a:lumMod val="75000"/>
                </a:srgbClr>
              </a:solidFill>
            </a:endParaRPr>
          </a:p>
        </p:txBody>
      </p:sp>
      <p:sp>
        <p:nvSpPr>
          <p:cNvPr id="10"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ABD5FF"/>
              </a:buClr>
              <a:defRPr/>
            </a:pPr>
            <a:r>
              <a:rPr lang="fr-FR" altLang="fr-FR" sz="1800" b="1" u="sng" dirty="0">
                <a:solidFill>
                  <a:srgbClr val="000090"/>
                </a:solidFill>
                <a:latin typeface="Arial"/>
                <a:ea typeface="ＭＳ Ｐゴシック" panose="020B0600070205080204" pitchFamily="34" charset="-128"/>
              </a:rPr>
              <a:t>Règles du jeu</a:t>
            </a:r>
            <a:r>
              <a:rPr lang="fr-FR" altLang="fr-FR" sz="1800"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a:spcBef>
                <a:spcPct val="50000"/>
              </a:spcBef>
              <a:buClr>
                <a:srgbClr val="000099"/>
              </a:buClr>
              <a:buFontTx/>
              <a:buBlip>
                <a:blip r:embed="rId3"/>
              </a:buBlip>
              <a:defRPr/>
            </a:pPr>
            <a:r>
              <a:rPr lang="fr-FR" altLang="fr-FR" sz="1800" b="1" dirty="0">
                <a:solidFill>
                  <a:srgbClr val="000090"/>
                </a:solidFill>
                <a:latin typeface="Arial"/>
                <a:ea typeface="ＭＳ Ｐゴシック" panose="020B0600070205080204" pitchFamily="34" charset="-128"/>
              </a:rPr>
              <a:t>Collégialement</a:t>
            </a:r>
          </a:p>
          <a:p>
            <a:pPr>
              <a:spcBef>
                <a:spcPct val="50000"/>
              </a:spcBef>
              <a:buClr>
                <a:srgbClr val="000099"/>
              </a:buClr>
              <a:buFontTx/>
              <a:buBlip>
                <a:blip r:embed="rId3"/>
              </a:buBlip>
              <a:defRPr/>
            </a:pPr>
            <a:r>
              <a:rPr lang="fr-FR" altLang="fr-FR" sz="1800" dirty="0">
                <a:solidFill>
                  <a:srgbClr val="000090"/>
                </a:solidFill>
                <a:latin typeface="Arial"/>
                <a:ea typeface="ＭＳ Ｐゴシック" panose="020B0600070205080204" pitchFamily="34" charset="-128"/>
              </a:rPr>
              <a:t>Quelles sont les </a:t>
            </a:r>
            <a:r>
              <a:rPr lang="fr-FR" altLang="fr-FR" sz="1800" b="1" dirty="0">
                <a:solidFill>
                  <a:srgbClr val="000090"/>
                </a:solidFill>
                <a:latin typeface="Arial"/>
                <a:ea typeface="ＭＳ Ｐゴシック" panose="020B0600070205080204" pitchFamily="34" charset="-128"/>
              </a:rPr>
              <a:t>notions vues </a:t>
            </a:r>
            <a:r>
              <a:rPr lang="fr-FR" altLang="fr-FR" sz="1800" dirty="0">
                <a:solidFill>
                  <a:srgbClr val="000090"/>
                </a:solidFill>
                <a:latin typeface="Arial"/>
                <a:ea typeface="ＭＳ Ｐゴシック" panose="020B0600070205080204" pitchFamily="34" charset="-128"/>
              </a:rPr>
              <a:t>ce matin ?</a:t>
            </a:r>
          </a:p>
        </p:txBody>
      </p:sp>
    </p:spTree>
    <p:extLst>
      <p:ext uri="{BB962C8B-B14F-4D97-AF65-F5344CB8AC3E}">
        <p14:creationId xmlns:p14="http://schemas.microsoft.com/office/powerpoint/2010/main" val="1531684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7" descr="Copie de tube_bleu cop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3275" y="2214564"/>
            <a:ext cx="8001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Freeform 14"/>
          <p:cNvSpPr>
            <a:spLocks/>
          </p:cNvSpPr>
          <p:nvPr/>
        </p:nvSpPr>
        <p:spPr bwMode="auto">
          <a:xfrm rot="11949562" flipV="1">
            <a:off x="5605463" y="2395538"/>
            <a:ext cx="1128712" cy="1054100"/>
          </a:xfrm>
          <a:custGeom>
            <a:avLst/>
            <a:gdLst>
              <a:gd name="T0" fmla="*/ 2147483646 w 1645"/>
              <a:gd name="T1" fmla="*/ 0 h 823"/>
              <a:gd name="T2" fmla="*/ 2147483646 w 1645"/>
              <a:gd name="T3" fmla="*/ 0 h 823"/>
              <a:gd name="T4" fmla="*/ 2147483646 w 1645"/>
              <a:gd name="T5" fmla="*/ 2147483646 h 823"/>
              <a:gd name="T6" fmla="*/ 2147483646 w 1645"/>
              <a:gd name="T7" fmla="*/ 2147483646 h 823"/>
              <a:gd name="T8" fmla="*/ 2147483646 w 1645"/>
              <a:gd name="T9" fmla="*/ 2147483646 h 823"/>
              <a:gd name="T10" fmla="*/ 2147483646 w 1645"/>
              <a:gd name="T11" fmla="*/ 2147483646 h 823"/>
              <a:gd name="T12" fmla="*/ 2147483646 w 1645"/>
              <a:gd name="T13" fmla="*/ 2147483646 h 823"/>
              <a:gd name="T14" fmla="*/ 2147483646 w 1645"/>
              <a:gd name="T15" fmla="*/ 2147483646 h 823"/>
              <a:gd name="T16" fmla="*/ 2147483646 w 1645"/>
              <a:gd name="T17" fmla="*/ 2147483646 h 823"/>
              <a:gd name="T18" fmla="*/ 2147483646 w 1645"/>
              <a:gd name="T19" fmla="*/ 2147483646 h 823"/>
              <a:gd name="T20" fmla="*/ 2147483646 w 1645"/>
              <a:gd name="T21" fmla="*/ 2147483646 h 823"/>
              <a:gd name="T22" fmla="*/ 2147483646 w 1645"/>
              <a:gd name="T23" fmla="*/ 2147483646 h 823"/>
              <a:gd name="T24" fmla="*/ 2147483646 w 1645"/>
              <a:gd name="T25" fmla="*/ 2147483646 h 823"/>
              <a:gd name="T26" fmla="*/ 2147483646 w 1645"/>
              <a:gd name="T27" fmla="*/ 2147483646 h 823"/>
              <a:gd name="T28" fmla="*/ 2147483646 w 1645"/>
              <a:gd name="T29" fmla="*/ 2147483646 h 823"/>
              <a:gd name="T30" fmla="*/ 2147483646 w 1645"/>
              <a:gd name="T31" fmla="*/ 2147483646 h 823"/>
              <a:gd name="T32" fmla="*/ 2147483646 w 1645"/>
              <a:gd name="T33" fmla="*/ 2147483646 h 823"/>
              <a:gd name="T34" fmla="*/ 2147483646 w 1645"/>
              <a:gd name="T35" fmla="*/ 2147483646 h 823"/>
              <a:gd name="T36" fmla="*/ 2147483646 w 1645"/>
              <a:gd name="T37" fmla="*/ 2147483646 h 823"/>
              <a:gd name="T38" fmla="*/ 2147483646 w 1645"/>
              <a:gd name="T39" fmla="*/ 2147483646 h 823"/>
              <a:gd name="T40" fmla="*/ 2147483646 w 1645"/>
              <a:gd name="T41" fmla="*/ 2147483646 h 823"/>
              <a:gd name="T42" fmla="*/ 2147483646 w 1645"/>
              <a:gd name="T43" fmla="*/ 2147483646 h 823"/>
              <a:gd name="T44" fmla="*/ 2147483646 w 1645"/>
              <a:gd name="T45" fmla="*/ 2147483646 h 823"/>
              <a:gd name="T46" fmla="*/ 2147483646 w 1645"/>
              <a:gd name="T47" fmla="*/ 2147483646 h 823"/>
              <a:gd name="T48" fmla="*/ 2147483646 w 1645"/>
              <a:gd name="T49" fmla="*/ 2147483646 h 823"/>
              <a:gd name="T50" fmla="*/ 2147483646 w 1645"/>
              <a:gd name="T51" fmla="*/ 2147483646 h 823"/>
              <a:gd name="T52" fmla="*/ 2147483646 w 1645"/>
              <a:gd name="T53" fmla="*/ 2147483646 h 823"/>
              <a:gd name="T54" fmla="*/ 2147483646 w 1645"/>
              <a:gd name="T55" fmla="*/ 2147483646 h 823"/>
              <a:gd name="T56" fmla="*/ 2147483646 w 1645"/>
              <a:gd name="T57" fmla="*/ 2147483646 h 823"/>
              <a:gd name="T58" fmla="*/ 2147483646 w 1645"/>
              <a:gd name="T59" fmla="*/ 2147483646 h 823"/>
              <a:gd name="T60" fmla="*/ 2147483646 w 1645"/>
              <a:gd name="T61" fmla="*/ 2147483646 h 823"/>
              <a:gd name="T62" fmla="*/ 2147483646 w 1645"/>
              <a:gd name="T63" fmla="*/ 2147483646 h 823"/>
              <a:gd name="T64" fmla="*/ 2147483646 w 1645"/>
              <a:gd name="T65" fmla="*/ 2147483646 h 823"/>
              <a:gd name="T66" fmla="*/ 2147483646 w 1645"/>
              <a:gd name="T67" fmla="*/ 2147483646 h 823"/>
              <a:gd name="T68" fmla="*/ 2147483646 w 1645"/>
              <a:gd name="T69" fmla="*/ 2147483646 h 823"/>
              <a:gd name="T70" fmla="*/ 2147483646 w 1645"/>
              <a:gd name="T71" fmla="*/ 2147483646 h 823"/>
              <a:gd name="T72" fmla="*/ 2147483646 w 1645"/>
              <a:gd name="T73" fmla="*/ 2147483646 h 823"/>
              <a:gd name="T74" fmla="*/ 2147483646 w 1645"/>
              <a:gd name="T75" fmla="*/ 2147483646 h 823"/>
              <a:gd name="T76" fmla="*/ 2147483646 w 1645"/>
              <a:gd name="T77" fmla="*/ 2147483646 h 823"/>
              <a:gd name="T78" fmla="*/ 2147483646 w 1645"/>
              <a:gd name="T79" fmla="*/ 2147483646 h 823"/>
              <a:gd name="T80" fmla="*/ 2147483646 w 1645"/>
              <a:gd name="T81" fmla="*/ 2147483646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a:effectLst>
            <a:outerShdw dist="107763" dir="2700000" algn="ctr" rotWithShape="0">
              <a:srgbClr val="808080"/>
            </a:outerShdw>
          </a:effectLst>
        </p:spPr>
        <p:txBody>
          <a:bodyPr/>
          <a:lstStyle/>
          <a:p>
            <a:endParaRPr lang="fr-FR">
              <a:cs typeface="Arial" panose="020B0604020202020204" pitchFamily="34" charset="0"/>
            </a:endParaRPr>
          </a:p>
        </p:txBody>
      </p:sp>
      <p:sp>
        <p:nvSpPr>
          <p:cNvPr id="165892" name="Text Box 17"/>
          <p:cNvSpPr txBox="1">
            <a:spLocks noChangeArrowheads="1"/>
          </p:cNvSpPr>
          <p:nvPr/>
        </p:nvSpPr>
        <p:spPr bwMode="auto">
          <a:xfrm>
            <a:off x="2476500" y="3470275"/>
            <a:ext cx="373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7124700" algn="r"/>
              </a:tabLst>
              <a:defRPr sz="1600">
                <a:solidFill>
                  <a:schemeClr val="tx1"/>
                </a:solidFill>
                <a:latin typeface="Arial" panose="020B0604020202020204" pitchFamily="34" charset="0"/>
              </a:defRPr>
            </a:lvl1pPr>
            <a:lvl2pPr marL="742950" indent="-285750">
              <a:tabLst>
                <a:tab pos="7124700" algn="r"/>
              </a:tabLst>
              <a:defRPr sz="1600">
                <a:solidFill>
                  <a:schemeClr val="tx1"/>
                </a:solidFill>
                <a:latin typeface="Arial" panose="020B0604020202020204" pitchFamily="34" charset="0"/>
              </a:defRPr>
            </a:lvl2pPr>
            <a:lvl3pPr marL="1143000" indent="-228600">
              <a:tabLst>
                <a:tab pos="7124700" algn="r"/>
              </a:tabLst>
              <a:defRPr sz="1600">
                <a:solidFill>
                  <a:schemeClr val="tx1"/>
                </a:solidFill>
                <a:latin typeface="Arial" panose="020B0604020202020204" pitchFamily="34" charset="0"/>
              </a:defRPr>
            </a:lvl3pPr>
            <a:lvl4pPr marL="1600200" indent="-228600">
              <a:tabLst>
                <a:tab pos="7124700" algn="r"/>
              </a:tabLst>
              <a:defRPr sz="1600">
                <a:solidFill>
                  <a:schemeClr val="tx1"/>
                </a:solidFill>
                <a:latin typeface="Arial" panose="020B0604020202020204" pitchFamily="34" charset="0"/>
              </a:defRPr>
            </a:lvl4pPr>
            <a:lvl5pPr marL="2057400" indent="-228600">
              <a:tabLst>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7124700" algn="r"/>
              </a:tabLst>
              <a:defRPr sz="1600">
                <a:solidFill>
                  <a:schemeClr val="tx1"/>
                </a:solidFill>
                <a:latin typeface="Arial" panose="020B0604020202020204" pitchFamily="34" charset="0"/>
              </a:defRPr>
            </a:lvl9pPr>
          </a:lstStyle>
          <a:p>
            <a:pPr algn="ctr">
              <a:buFont typeface="Wingdings" panose="05000000000000000000" pitchFamily="2" charset="2"/>
              <a:buNone/>
            </a:pPr>
            <a:r>
              <a:rPr lang="fr-FR" altLang="fr-FR" sz="1800" b="1">
                <a:solidFill>
                  <a:srgbClr val="000099"/>
                </a:solidFill>
                <a:cs typeface="Arial" panose="020B0604020202020204" pitchFamily="34" charset="0"/>
              </a:rPr>
              <a:t>Action sur les muscles</a:t>
            </a:r>
          </a:p>
          <a:p>
            <a:pPr algn="ctr">
              <a:buFont typeface="Wingdings" panose="05000000000000000000" pitchFamily="2" charset="2"/>
              <a:buNone/>
            </a:pPr>
            <a:r>
              <a:rPr lang="fr-FR" altLang="fr-FR" sz="1800" b="1">
                <a:solidFill>
                  <a:srgbClr val="000099"/>
                </a:solidFill>
                <a:cs typeface="Arial" panose="020B0604020202020204" pitchFamily="34" charset="0"/>
              </a:rPr>
              <a:t>et les capillaires</a:t>
            </a:r>
          </a:p>
        </p:txBody>
      </p:sp>
      <p:sp>
        <p:nvSpPr>
          <p:cNvPr id="165893" name="Text Box 18"/>
          <p:cNvSpPr txBox="1">
            <a:spLocks noChangeArrowheads="1"/>
          </p:cNvSpPr>
          <p:nvPr/>
        </p:nvSpPr>
        <p:spPr bwMode="auto">
          <a:xfrm>
            <a:off x="5614988" y="4943476"/>
            <a:ext cx="3581400" cy="595313"/>
          </a:xfrm>
          <a:prstGeom prst="rect">
            <a:avLst/>
          </a:prstGeom>
          <a:solidFill>
            <a:srgbClr val="CEE9EA"/>
          </a:solidFill>
          <a:ln>
            <a:noFill/>
          </a:ln>
          <a:effectLst/>
          <a:extLs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algn="ctr">
              <a:buFont typeface="Wingdings" panose="05000000000000000000" pitchFamily="2" charset="2"/>
              <a:buNone/>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Arnica montana 9 CH</a:t>
            </a:r>
          </a:p>
          <a:p>
            <a:pPr algn="ctr">
              <a:buFont typeface="Wingdings" panose="05000000000000000000" pitchFamily="2" charset="2"/>
              <a:buNone/>
            </a:pPr>
            <a:r>
              <a:rPr lang="fr-FR" altLang="fr-FR" sz="1300">
                <a:solidFill>
                  <a:srgbClr val="000099"/>
                </a:solidFill>
                <a:cs typeface="Arial" panose="020B0604020202020204" pitchFamily="34" charset="0"/>
              </a:rPr>
              <a:t>5 granules 3 à 4 fois par jour</a:t>
            </a:r>
          </a:p>
        </p:txBody>
      </p:sp>
      <p:sp>
        <p:nvSpPr>
          <p:cNvPr id="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Un conseil incontournable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54</a:t>
            </a:fld>
            <a:endParaRPr lang="fr-FR" dirty="0"/>
          </a:p>
        </p:txBody>
      </p:sp>
    </p:spTree>
    <p:extLst>
      <p:ext uri="{BB962C8B-B14F-4D97-AF65-F5344CB8AC3E}">
        <p14:creationId xmlns:p14="http://schemas.microsoft.com/office/powerpoint/2010/main" val="375206035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3"/>
          <p:cNvSpPr txBox="1">
            <a:spLocks noChangeArrowheads="1"/>
          </p:cNvSpPr>
          <p:nvPr/>
        </p:nvSpPr>
        <p:spPr bwMode="auto">
          <a:xfrm>
            <a:off x="2837872" y="2767168"/>
            <a:ext cx="2830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dirty="0">
                <a:solidFill>
                  <a:srgbClr val="000066"/>
                </a:solidFill>
                <a:cs typeface="Arial" panose="020B0604020202020204" pitchFamily="34" charset="0"/>
              </a:rPr>
              <a:t>LOCALISATIONS</a:t>
            </a:r>
          </a:p>
        </p:txBody>
      </p:sp>
      <p:sp>
        <p:nvSpPr>
          <p:cNvPr id="167939" name="Rectangle 4"/>
          <p:cNvSpPr>
            <a:spLocks noChangeArrowheads="1"/>
          </p:cNvSpPr>
          <p:nvPr/>
        </p:nvSpPr>
        <p:spPr bwMode="auto">
          <a:xfrm>
            <a:off x="2761672" y="4272118"/>
            <a:ext cx="3352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b="1">
                <a:solidFill>
                  <a:srgbClr val="000066"/>
                </a:solidFill>
                <a:cs typeface="Arial" panose="020B0604020202020204" pitchFamily="34" charset="0"/>
              </a:rPr>
              <a:t>SYMPTOMES ASSOCIÉS</a:t>
            </a:r>
          </a:p>
        </p:txBody>
      </p:sp>
      <p:sp>
        <p:nvSpPr>
          <p:cNvPr id="167940" name="Rectangle 5"/>
          <p:cNvSpPr>
            <a:spLocks noChangeArrowheads="1"/>
          </p:cNvSpPr>
          <p:nvPr/>
        </p:nvSpPr>
        <p:spPr bwMode="auto">
          <a:xfrm>
            <a:off x="6571673" y="2767168"/>
            <a:ext cx="2746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dirty="0">
                <a:solidFill>
                  <a:srgbClr val="000066"/>
                </a:solidFill>
                <a:cs typeface="Arial" panose="020B0604020202020204" pitchFamily="34" charset="0"/>
              </a:rPr>
              <a:t>SENSATIONS</a:t>
            </a:r>
          </a:p>
        </p:txBody>
      </p:sp>
      <p:sp>
        <p:nvSpPr>
          <p:cNvPr id="167941" name="Rectangle 6"/>
          <p:cNvSpPr>
            <a:spLocks noChangeArrowheads="1"/>
          </p:cNvSpPr>
          <p:nvPr/>
        </p:nvSpPr>
        <p:spPr bwMode="auto">
          <a:xfrm>
            <a:off x="6647872" y="4272118"/>
            <a:ext cx="271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a:solidFill>
                  <a:srgbClr val="000066"/>
                </a:solidFill>
                <a:cs typeface="Arial" panose="020B0604020202020204" pitchFamily="34" charset="0"/>
              </a:rPr>
              <a:t>MODALITÉS</a:t>
            </a:r>
          </a:p>
        </p:txBody>
      </p:sp>
      <p:sp>
        <p:nvSpPr>
          <p:cNvPr id="1856521" name="Text Box 9"/>
          <p:cNvSpPr txBox="1">
            <a:spLocks noChangeArrowheads="1"/>
          </p:cNvSpPr>
          <p:nvPr/>
        </p:nvSpPr>
        <p:spPr bwMode="auto">
          <a:xfrm>
            <a:off x="3158548" y="3167219"/>
            <a:ext cx="27749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Tx/>
              <a:buChar char="•"/>
            </a:pPr>
            <a:r>
              <a:rPr lang="fr-FR" altLang="fr-FR" dirty="0">
                <a:solidFill>
                  <a:srgbClr val="000099"/>
                </a:solidFill>
                <a:cs typeface="Arial" panose="020B0604020202020204" pitchFamily="34" charset="0"/>
              </a:rPr>
              <a:t>  Muscles </a:t>
            </a:r>
          </a:p>
          <a:p>
            <a:pPr>
              <a:buClr>
                <a:srgbClr val="62C400"/>
              </a:buClr>
              <a:buFontTx/>
              <a:buChar char="•"/>
            </a:pPr>
            <a:r>
              <a:rPr lang="fr-FR" altLang="fr-FR" dirty="0">
                <a:solidFill>
                  <a:srgbClr val="000099"/>
                </a:solidFill>
                <a:cs typeface="Arial" panose="020B0604020202020204" pitchFamily="34" charset="0"/>
              </a:rPr>
              <a:t>  Capillaires : ecchymoses</a:t>
            </a:r>
          </a:p>
          <a:p>
            <a:pPr>
              <a:buClr>
                <a:srgbClr val="62C400"/>
              </a:buClr>
              <a:buFontTx/>
              <a:buChar char="•"/>
            </a:pPr>
            <a:r>
              <a:rPr lang="fr-FR" altLang="fr-FR" dirty="0">
                <a:solidFill>
                  <a:srgbClr val="000099"/>
                </a:solidFill>
                <a:cs typeface="Arial" panose="020B0604020202020204" pitchFamily="34" charset="0"/>
              </a:rPr>
              <a:t>  Etat fébrile</a:t>
            </a:r>
          </a:p>
        </p:txBody>
      </p:sp>
      <p:sp>
        <p:nvSpPr>
          <p:cNvPr id="1856522" name="Text Box 10"/>
          <p:cNvSpPr txBox="1">
            <a:spLocks noChangeArrowheads="1"/>
          </p:cNvSpPr>
          <p:nvPr/>
        </p:nvSpPr>
        <p:spPr bwMode="auto">
          <a:xfrm>
            <a:off x="6281159" y="4772181"/>
            <a:ext cx="3810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95263" algn="l"/>
              </a:tabLst>
              <a:defRPr sz="1600">
                <a:solidFill>
                  <a:schemeClr val="tx1"/>
                </a:solidFill>
                <a:latin typeface="Arial" panose="020B0604020202020204" pitchFamily="34" charset="0"/>
              </a:defRPr>
            </a:lvl1pPr>
            <a:lvl2pPr marL="742950" indent="-285750">
              <a:tabLst>
                <a:tab pos="195263" algn="l"/>
              </a:tabLst>
              <a:defRPr sz="1600">
                <a:solidFill>
                  <a:schemeClr val="tx1"/>
                </a:solidFill>
                <a:latin typeface="Arial" panose="020B0604020202020204" pitchFamily="34" charset="0"/>
              </a:defRPr>
            </a:lvl2pPr>
            <a:lvl3pPr marL="1143000" indent="-228600">
              <a:tabLst>
                <a:tab pos="195263" algn="l"/>
              </a:tabLst>
              <a:defRPr sz="1600">
                <a:solidFill>
                  <a:schemeClr val="tx1"/>
                </a:solidFill>
                <a:latin typeface="Arial" panose="020B0604020202020204" pitchFamily="34" charset="0"/>
              </a:defRPr>
            </a:lvl3pPr>
            <a:lvl4pPr marL="1600200" indent="-228600">
              <a:tabLst>
                <a:tab pos="195263" algn="l"/>
              </a:tabLst>
              <a:defRPr sz="1600">
                <a:solidFill>
                  <a:schemeClr val="tx1"/>
                </a:solidFill>
                <a:latin typeface="Arial" panose="020B0604020202020204" pitchFamily="34" charset="0"/>
              </a:defRPr>
            </a:lvl4pPr>
            <a:lvl5pPr marL="2057400" indent="-228600">
              <a:tabLst>
                <a:tab pos="1952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952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952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952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95263" algn="l"/>
              </a:tabLst>
              <a:defRPr sz="1600">
                <a:solidFill>
                  <a:schemeClr val="tx1"/>
                </a:solidFill>
                <a:latin typeface="Arial" panose="020B0604020202020204" pitchFamily="34" charset="0"/>
              </a:defRPr>
            </a:lvl9pPr>
          </a:lstStyle>
          <a:p>
            <a:pPr>
              <a:buClr>
                <a:srgbClr val="62C400"/>
              </a:buClr>
              <a:buFontTx/>
              <a:buChar char="•"/>
            </a:pPr>
            <a:r>
              <a:rPr lang="fr-FR" altLang="fr-FR" dirty="0">
                <a:solidFill>
                  <a:srgbClr val="000099"/>
                </a:solidFill>
                <a:cs typeface="Arial" panose="020B0604020202020204" pitchFamily="34" charset="0"/>
              </a:rPr>
              <a:t>  Aggravation par le plus léger 	effleurement, les secousses</a:t>
            </a:r>
          </a:p>
          <a:p>
            <a:pPr>
              <a:buClr>
                <a:srgbClr val="62C400"/>
              </a:buClr>
              <a:buFontTx/>
              <a:buChar char="•"/>
            </a:pPr>
            <a:r>
              <a:rPr lang="fr-FR" altLang="fr-FR" dirty="0">
                <a:solidFill>
                  <a:srgbClr val="000099"/>
                </a:solidFill>
                <a:cs typeface="Arial" panose="020B0604020202020204" pitchFamily="34" charset="0"/>
              </a:rPr>
              <a:t>  Amélioration par le repos</a:t>
            </a:r>
            <a:endParaRPr lang="fr-FR" altLang="fr-FR" b="1" dirty="0">
              <a:solidFill>
                <a:srgbClr val="000099"/>
              </a:solidFill>
              <a:cs typeface="Arial" panose="020B0604020202020204" pitchFamily="34" charset="0"/>
            </a:endParaRPr>
          </a:p>
        </p:txBody>
      </p:sp>
      <p:sp>
        <p:nvSpPr>
          <p:cNvPr id="1856524" name="Text Box 12"/>
          <p:cNvSpPr txBox="1">
            <a:spLocks noChangeArrowheads="1"/>
          </p:cNvSpPr>
          <p:nvPr/>
        </p:nvSpPr>
        <p:spPr bwMode="auto">
          <a:xfrm>
            <a:off x="6266872" y="3268819"/>
            <a:ext cx="31861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176213" indent="-176213">
              <a:buClr>
                <a:srgbClr val="62C400"/>
              </a:buClr>
              <a:buFontTx/>
              <a:buChar char="•"/>
            </a:pPr>
            <a:r>
              <a:rPr lang="fr-FR" altLang="fr-FR" dirty="0">
                <a:solidFill>
                  <a:srgbClr val="000099"/>
                </a:solidFill>
                <a:cs typeface="Arial" panose="020B0604020202020204" pitchFamily="34" charset="0"/>
              </a:rPr>
              <a:t>Contusion, courbature, douleurs musculaires</a:t>
            </a:r>
          </a:p>
          <a:p>
            <a:pPr>
              <a:buClr>
                <a:srgbClr val="62C400"/>
              </a:buClr>
              <a:buFontTx/>
              <a:buChar char="•"/>
            </a:pPr>
            <a:r>
              <a:rPr lang="fr-FR" altLang="fr-FR" dirty="0">
                <a:solidFill>
                  <a:srgbClr val="000099"/>
                </a:solidFill>
                <a:cs typeface="Arial" panose="020B0604020202020204" pitchFamily="34" charset="0"/>
              </a:rPr>
              <a:t>  Sensation de lit trop dur</a:t>
            </a:r>
          </a:p>
        </p:txBody>
      </p:sp>
      <p:sp>
        <p:nvSpPr>
          <p:cNvPr id="1856539" name="Text Box 27"/>
          <p:cNvSpPr txBox="1">
            <a:spLocks noChangeArrowheads="1"/>
          </p:cNvSpPr>
          <p:nvPr/>
        </p:nvSpPr>
        <p:spPr bwMode="auto">
          <a:xfrm>
            <a:off x="3158547" y="4822982"/>
            <a:ext cx="27749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176213" indent="-176213">
              <a:spcBef>
                <a:spcPct val="50000"/>
              </a:spcBef>
              <a:buClr>
                <a:srgbClr val="62C400"/>
              </a:buClr>
              <a:buFontTx/>
              <a:buChar char="•"/>
            </a:pPr>
            <a:r>
              <a:rPr lang="fr-FR" altLang="fr-FR" dirty="0">
                <a:solidFill>
                  <a:srgbClr val="000099"/>
                </a:solidFill>
                <a:cs typeface="Arial" panose="020B0604020202020204" pitchFamily="34" charset="0"/>
              </a:rPr>
              <a:t>Frissons, soif vive, face       rouge pendant la fièvre</a:t>
            </a:r>
          </a:p>
        </p:txBody>
      </p:sp>
      <p:grpSp>
        <p:nvGrpSpPr>
          <p:cNvPr id="1856553" name="Group 41"/>
          <p:cNvGrpSpPr>
            <a:grpSpLocks/>
          </p:cNvGrpSpPr>
          <p:nvPr/>
        </p:nvGrpSpPr>
        <p:grpSpPr bwMode="auto">
          <a:xfrm>
            <a:off x="173824" y="4767906"/>
            <a:ext cx="6742113" cy="1871662"/>
            <a:chOff x="4" y="3159"/>
            <a:chExt cx="4247" cy="1179"/>
          </a:xfrm>
        </p:grpSpPr>
        <p:sp>
          <p:nvSpPr>
            <p:cNvPr id="167951" name="Text Box 2"/>
            <p:cNvSpPr txBox="1">
              <a:spLocks noChangeArrowheads="1"/>
            </p:cNvSpPr>
            <p:nvPr/>
          </p:nvSpPr>
          <p:spPr bwMode="auto">
            <a:xfrm>
              <a:off x="1467" y="3798"/>
              <a:ext cx="278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sz="2800" b="1" dirty="0">
                  <a:solidFill>
                    <a:srgbClr val="95C41D"/>
                  </a:solidFill>
                  <a:cs typeface="Arial" panose="020B0604020202020204" pitchFamily="34" charset="0"/>
                  <a:sym typeface="Wingdings" panose="05000000000000000000" pitchFamily="2" charset="2"/>
                </a:rPr>
                <a:t> </a:t>
              </a:r>
              <a:r>
                <a:rPr lang="fr-FR" altLang="fr-FR" sz="2800" b="1" dirty="0">
                  <a:solidFill>
                    <a:srgbClr val="95C41D"/>
                  </a:solidFill>
                  <a:cs typeface="Arial" panose="020B0604020202020204" pitchFamily="34" charset="0"/>
                </a:rPr>
                <a:t>Arnica </a:t>
              </a:r>
              <a:r>
                <a:rPr lang="fr-FR" altLang="fr-FR" sz="2800" b="1" dirty="0" err="1">
                  <a:solidFill>
                    <a:srgbClr val="95C41D"/>
                  </a:solidFill>
                  <a:cs typeface="Arial" panose="020B0604020202020204" pitchFamily="34" charset="0"/>
                </a:rPr>
                <a:t>montana</a:t>
              </a:r>
              <a:endParaRPr lang="fr-FR" altLang="fr-FR" sz="2800" b="1" dirty="0">
                <a:solidFill>
                  <a:srgbClr val="95C41D"/>
                </a:solidFill>
                <a:cs typeface="Arial" panose="020B0604020202020204" pitchFamily="34" charset="0"/>
              </a:endParaRPr>
            </a:p>
          </p:txBody>
        </p:sp>
        <p:pic>
          <p:nvPicPr>
            <p:cNvPr id="167952" name="Picture 38" descr="ar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 y="3159"/>
              <a:ext cx="1179" cy="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1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Un conseil incontournable</a:t>
            </a:r>
          </a:p>
        </p:txBody>
      </p:sp>
      <p:grpSp>
        <p:nvGrpSpPr>
          <p:cNvPr id="4" name="Groupe 3"/>
          <p:cNvGrpSpPr/>
          <p:nvPr/>
        </p:nvGrpSpPr>
        <p:grpSpPr>
          <a:xfrm>
            <a:off x="2815216" y="1695045"/>
            <a:ext cx="6724959" cy="4103726"/>
            <a:chOff x="2815216" y="1695045"/>
            <a:chExt cx="6724959" cy="4103726"/>
          </a:xfrm>
        </p:grpSpPr>
        <p:grpSp>
          <p:nvGrpSpPr>
            <p:cNvPr id="3" name="Groupe 2"/>
            <p:cNvGrpSpPr/>
            <p:nvPr/>
          </p:nvGrpSpPr>
          <p:grpSpPr>
            <a:xfrm>
              <a:off x="2815216" y="2675531"/>
              <a:ext cx="6724959" cy="3123240"/>
              <a:chOff x="2815216" y="2675531"/>
              <a:chExt cx="6724959" cy="3123240"/>
            </a:xfrm>
          </p:grpSpPr>
          <p:sp>
            <p:nvSpPr>
              <p:cNvPr id="167948" name="Line 32"/>
              <p:cNvSpPr>
                <a:spLocks noChangeShapeType="1"/>
              </p:cNvSpPr>
              <p:nvPr/>
            </p:nvSpPr>
            <p:spPr bwMode="auto">
              <a:xfrm>
                <a:off x="2823584" y="4191156"/>
                <a:ext cx="6705600" cy="0"/>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grpSp>
            <p:nvGrpSpPr>
              <p:cNvPr id="2" name="Groupe 1"/>
              <p:cNvGrpSpPr/>
              <p:nvPr/>
            </p:nvGrpSpPr>
            <p:grpSpPr>
              <a:xfrm>
                <a:off x="2815216" y="2675531"/>
                <a:ext cx="6724959" cy="3123240"/>
                <a:chOff x="2734832" y="2675531"/>
                <a:chExt cx="6724959" cy="3123240"/>
              </a:xfrm>
            </p:grpSpPr>
            <p:sp>
              <p:nvSpPr>
                <p:cNvPr id="167947" name="Line 31"/>
                <p:cNvSpPr>
                  <a:spLocks noChangeShapeType="1"/>
                </p:cNvSpPr>
                <p:nvPr/>
              </p:nvSpPr>
              <p:spPr bwMode="auto">
                <a:xfrm>
                  <a:off x="6062663" y="2675531"/>
                  <a:ext cx="0" cy="3093600"/>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19" name="Line 31"/>
                <p:cNvSpPr>
                  <a:spLocks noChangeShapeType="1"/>
                </p:cNvSpPr>
                <p:nvPr/>
              </p:nvSpPr>
              <p:spPr bwMode="auto">
                <a:xfrm flipH="1">
                  <a:off x="2738332" y="2675531"/>
                  <a:ext cx="4867" cy="3093600"/>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0" name="Line 31"/>
                <p:cNvSpPr>
                  <a:spLocks noChangeShapeType="1"/>
                </p:cNvSpPr>
                <p:nvPr/>
              </p:nvSpPr>
              <p:spPr bwMode="auto">
                <a:xfrm>
                  <a:off x="9443933" y="2675531"/>
                  <a:ext cx="0" cy="3120027"/>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1" name="Line 32"/>
                <p:cNvSpPr>
                  <a:spLocks noChangeShapeType="1"/>
                </p:cNvSpPr>
                <p:nvPr/>
              </p:nvSpPr>
              <p:spPr bwMode="auto">
                <a:xfrm>
                  <a:off x="2738332" y="5759082"/>
                  <a:ext cx="6721459" cy="39689"/>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2" name="Line 32"/>
                <p:cNvSpPr>
                  <a:spLocks noChangeShapeType="1"/>
                </p:cNvSpPr>
                <p:nvPr/>
              </p:nvSpPr>
              <p:spPr bwMode="auto">
                <a:xfrm>
                  <a:off x="2734832" y="2675531"/>
                  <a:ext cx="6705600" cy="0"/>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grpSp>
        </p:grpSp>
        <p:sp>
          <p:nvSpPr>
            <p:cNvPr id="23" name="Line 32"/>
            <p:cNvSpPr>
              <a:spLocks noChangeShapeType="1"/>
            </p:cNvSpPr>
            <p:nvPr/>
          </p:nvSpPr>
          <p:spPr bwMode="auto">
            <a:xfrm flipV="1">
              <a:off x="2815216" y="1695045"/>
              <a:ext cx="3327831" cy="969787"/>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4" name="Line 32"/>
            <p:cNvSpPr>
              <a:spLocks noChangeShapeType="1"/>
            </p:cNvSpPr>
            <p:nvPr/>
          </p:nvSpPr>
          <p:spPr bwMode="auto">
            <a:xfrm flipH="1" flipV="1">
              <a:off x="6125152" y="1697378"/>
              <a:ext cx="3399164" cy="967454"/>
            </a:xfrm>
            <a:prstGeom prst="line">
              <a:avLst/>
            </a:prstGeom>
            <a:noFill/>
            <a:ln w="19050">
              <a:solidFill>
                <a:srgbClr val="62C4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grpSp>
      <p:sp>
        <p:nvSpPr>
          <p:cNvPr id="26" name="Rectangle 5"/>
          <p:cNvSpPr>
            <a:spLocks noChangeArrowheads="1"/>
          </p:cNvSpPr>
          <p:nvPr/>
        </p:nvSpPr>
        <p:spPr bwMode="auto">
          <a:xfrm>
            <a:off x="4769859" y="1856219"/>
            <a:ext cx="2746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spcBef>
                <a:spcPct val="50000"/>
              </a:spcBef>
            </a:pPr>
            <a:r>
              <a:rPr lang="fr-FR" altLang="fr-FR" b="1" dirty="0">
                <a:solidFill>
                  <a:srgbClr val="000066"/>
                </a:solidFill>
                <a:cs typeface="Arial" panose="020B0604020202020204" pitchFamily="34" charset="0"/>
              </a:rPr>
              <a:t>ETIOLOGIE</a:t>
            </a:r>
          </a:p>
        </p:txBody>
      </p:sp>
      <p:sp>
        <p:nvSpPr>
          <p:cNvPr id="27" name="Text Box 12"/>
          <p:cNvSpPr txBox="1">
            <a:spLocks noChangeArrowheads="1"/>
          </p:cNvSpPr>
          <p:nvPr/>
        </p:nvSpPr>
        <p:spPr bwMode="auto">
          <a:xfrm>
            <a:off x="4500341" y="2245341"/>
            <a:ext cx="31861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dirty="0">
                <a:solidFill>
                  <a:srgbClr val="000099"/>
                </a:solidFill>
                <a:cs typeface="Arial" panose="020B0604020202020204" pitchFamily="34" charset="0"/>
              </a:rPr>
              <a:t>Suite de traumatisme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pPr/>
              <a:t>55</a:t>
            </a:fld>
            <a:endParaRPr lang="fr-FR" dirty="0"/>
          </a:p>
        </p:txBody>
      </p:sp>
    </p:spTree>
    <p:extLst>
      <p:ext uri="{BB962C8B-B14F-4D97-AF65-F5344CB8AC3E}">
        <p14:creationId xmlns:p14="http://schemas.microsoft.com/office/powerpoint/2010/main" val="2432319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565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565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565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565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56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6521" grpId="0" autoUpdateAnimBg="0"/>
      <p:bldP spid="1856522" grpId="0" autoUpdateAnimBg="0"/>
      <p:bldP spid="1856524" grpId="0" autoUpdateAnimBg="0"/>
      <p:bldP spid="1856539" grpId="0"/>
      <p:bldP spid="2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222" name="Text Box 62"/>
          <p:cNvSpPr txBox="1">
            <a:spLocks noChangeArrowheads="1"/>
          </p:cNvSpPr>
          <p:nvPr/>
        </p:nvSpPr>
        <p:spPr bwMode="auto">
          <a:xfrm>
            <a:off x="959094" y="1789602"/>
            <a:ext cx="5626344"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Fatigue musculaire, </a:t>
            </a:r>
            <a:r>
              <a:rPr lang="fr-FR" altLang="fr-FR" sz="1500" b="1" dirty="0">
                <a:solidFill>
                  <a:srgbClr val="000099"/>
                </a:solidFill>
                <a:cs typeface="Arial" panose="020B0604020202020204" pitchFamily="34" charset="0"/>
              </a:rPr>
              <a:t>courbatures</a:t>
            </a:r>
            <a:r>
              <a:rPr lang="fr-FR" altLang="fr-FR" sz="1500" dirty="0">
                <a:solidFill>
                  <a:srgbClr val="000099"/>
                </a:solidFill>
                <a:cs typeface="Arial" panose="020B0604020202020204" pitchFamily="34" charset="0"/>
              </a:rPr>
              <a:t>, contractures</a:t>
            </a:r>
          </a:p>
          <a:p>
            <a:pPr marL="265113" indent="-265113">
              <a:buClr>
                <a:srgbClr val="62C400"/>
              </a:buClr>
            </a:pPr>
            <a:r>
              <a:rPr lang="fr-FR" altLang="fr-FR" sz="1500" dirty="0">
                <a:solidFill>
                  <a:srgbClr val="000099"/>
                </a:solidFill>
                <a:cs typeface="Arial" panose="020B0604020202020204" pitchFamily="34" charset="0"/>
              </a:rPr>
              <a:t>		douloureux au moindre effleurement</a:t>
            </a:r>
            <a:endParaRPr lang="fr-FR" altLang="fr-FR" dirty="0">
              <a:solidFill>
                <a:srgbClr val="000099"/>
              </a:solidFill>
              <a:cs typeface="Arial" panose="020B0604020202020204" pitchFamily="34" charset="0"/>
            </a:endParaRPr>
          </a:p>
        </p:txBody>
      </p:sp>
      <p:sp>
        <p:nvSpPr>
          <p:cNvPr id="732223" name="Text Box 63"/>
          <p:cNvSpPr txBox="1">
            <a:spLocks noChangeArrowheads="1"/>
          </p:cNvSpPr>
          <p:nvPr/>
        </p:nvSpPr>
        <p:spPr bwMode="auto">
          <a:xfrm>
            <a:off x="959094" y="5592082"/>
            <a:ext cx="46720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Fatigue due à une </a:t>
            </a:r>
            <a:r>
              <a:rPr lang="fr-FR" altLang="fr-FR" sz="1500" b="1" dirty="0">
                <a:solidFill>
                  <a:srgbClr val="000099"/>
                </a:solidFill>
                <a:cs typeface="Arial" panose="020B0604020202020204" pitchFamily="34" charset="0"/>
              </a:rPr>
              <a:t>perte </a:t>
            </a:r>
            <a:r>
              <a:rPr lang="fr-FR" altLang="fr-FR" sz="1500" b="1" dirty="0" err="1">
                <a:solidFill>
                  <a:srgbClr val="000099"/>
                </a:solidFill>
                <a:cs typeface="Arial" panose="020B0604020202020204" pitchFamily="34" charset="0"/>
              </a:rPr>
              <a:t>hydrosodée</a:t>
            </a:r>
            <a:r>
              <a:rPr lang="fr-FR" altLang="fr-FR" sz="1500" dirty="0">
                <a:solidFill>
                  <a:srgbClr val="000099"/>
                </a:solidFill>
                <a:cs typeface="Arial" panose="020B0604020202020204" pitchFamily="34" charset="0"/>
              </a:rPr>
              <a:t> importante (sueurs abondantes)</a:t>
            </a:r>
            <a:endParaRPr lang="fr-FR" altLang="fr-FR" dirty="0">
              <a:solidFill>
                <a:srgbClr val="000099"/>
              </a:solidFill>
              <a:cs typeface="Arial" panose="020B0604020202020204" pitchFamily="34" charset="0"/>
            </a:endParaRPr>
          </a:p>
        </p:txBody>
      </p:sp>
      <p:sp>
        <p:nvSpPr>
          <p:cNvPr id="732227" name="Rectangle 67"/>
          <p:cNvSpPr>
            <a:spLocks noChangeArrowheads="1"/>
          </p:cNvSpPr>
          <p:nvPr/>
        </p:nvSpPr>
        <p:spPr bwMode="auto">
          <a:xfrm>
            <a:off x="8066214" y="1631340"/>
            <a:ext cx="2348397"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Arnica </a:t>
            </a:r>
            <a:r>
              <a:rPr lang="fr-FR" altLang="fr-FR" b="1" dirty="0" err="1">
                <a:solidFill>
                  <a:srgbClr val="000099"/>
                </a:solidFill>
                <a:cs typeface="Arial" panose="020B0604020202020204" pitchFamily="34" charset="0"/>
              </a:rPr>
              <a:t>montana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732228" name="Rectangle 68"/>
          <p:cNvSpPr>
            <a:spLocks noChangeArrowheads="1"/>
          </p:cNvSpPr>
          <p:nvPr/>
        </p:nvSpPr>
        <p:spPr bwMode="auto">
          <a:xfrm>
            <a:off x="7995877" y="5568766"/>
            <a:ext cx="2348397"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China </a:t>
            </a:r>
            <a:r>
              <a:rPr lang="fr-FR" altLang="fr-FR" b="1" dirty="0" err="1">
                <a:solidFill>
                  <a:srgbClr val="000099"/>
                </a:solidFill>
                <a:cs typeface="Arial" panose="020B0604020202020204" pitchFamily="34" charset="0"/>
              </a:rPr>
              <a:t>rubra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Effort physique</a:t>
            </a:r>
            <a:endParaRPr lang="fr-FR" altLang="fr-FR" sz="2000" b="1" strike="sngStrike" dirty="0">
              <a:solidFill>
                <a:srgbClr val="FF0000"/>
              </a:solidFill>
              <a:cs typeface="Arial" panose="020B0604020202020204" pitchFamily="34" charset="0"/>
            </a:endParaRPr>
          </a:p>
        </p:txBody>
      </p:sp>
      <p:sp>
        <p:nvSpPr>
          <p:cNvPr id="10" name="Text Box 6"/>
          <p:cNvSpPr txBox="1">
            <a:spLocks noChangeArrowheads="1"/>
          </p:cNvSpPr>
          <p:nvPr/>
        </p:nvSpPr>
        <p:spPr bwMode="auto">
          <a:xfrm>
            <a:off x="967886" y="3005325"/>
            <a:ext cx="43576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Crampes</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musculaires</a:t>
            </a:r>
            <a:r>
              <a:rPr lang="fr-FR" altLang="fr-FR" sz="1500" dirty="0">
                <a:solidFill>
                  <a:srgbClr val="000099"/>
                </a:solidFill>
                <a:cs typeface="Arial" panose="020B0604020202020204" pitchFamily="34" charset="0"/>
              </a:rPr>
              <a:t> </a:t>
            </a:r>
            <a:r>
              <a:rPr lang="fr-FR" altLang="fr-FR" sz="1500" i="1" dirty="0">
                <a:solidFill>
                  <a:srgbClr val="000099"/>
                </a:solidFill>
                <a:cs typeface="Arial" panose="020B0604020202020204" pitchFamily="34" charset="0"/>
              </a:rPr>
              <a:t>aggravées au froid</a:t>
            </a:r>
            <a:endParaRPr lang="fr-FR" altLang="fr-FR" i="1" dirty="0">
              <a:solidFill>
                <a:srgbClr val="000099"/>
              </a:solidFill>
              <a:cs typeface="Arial" panose="020B0604020202020204" pitchFamily="34" charset="0"/>
            </a:endParaRPr>
          </a:p>
        </p:txBody>
      </p:sp>
      <p:sp>
        <p:nvSpPr>
          <p:cNvPr id="11" name="Rectangle 10"/>
          <p:cNvSpPr>
            <a:spLocks noChangeArrowheads="1"/>
          </p:cNvSpPr>
          <p:nvPr/>
        </p:nvSpPr>
        <p:spPr bwMode="auto">
          <a:xfrm>
            <a:off x="7737777" y="2903824"/>
            <a:ext cx="2676834"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Cuprum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metallicum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12" name="Text Box 7"/>
          <p:cNvSpPr txBox="1">
            <a:spLocks noChangeArrowheads="1"/>
          </p:cNvSpPr>
          <p:nvPr/>
        </p:nvSpPr>
        <p:spPr bwMode="auto">
          <a:xfrm>
            <a:off x="967886" y="4170816"/>
            <a:ext cx="563611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Sensation de </a:t>
            </a:r>
            <a:r>
              <a:rPr lang="fr-FR" altLang="fr-FR" sz="1500" b="1" dirty="0">
                <a:solidFill>
                  <a:srgbClr val="000099"/>
                </a:solidFill>
                <a:cs typeface="Arial" panose="020B0604020202020204" pitchFamily="34" charset="0"/>
              </a:rPr>
              <a:t>raideurs articulaires</a:t>
            </a:r>
            <a:r>
              <a:rPr lang="fr-FR" altLang="fr-FR" sz="1500" dirty="0">
                <a:solidFill>
                  <a:srgbClr val="000099"/>
                </a:solidFill>
                <a:cs typeface="Arial" panose="020B0604020202020204" pitchFamily="34" charset="0"/>
              </a:rPr>
              <a:t>,</a:t>
            </a:r>
          </a:p>
          <a:p>
            <a:pPr marL="268288" indent="-268288">
              <a:buClr>
                <a:srgbClr val="62C400"/>
              </a:buClr>
            </a:pPr>
            <a:r>
              <a:rPr lang="fr-FR" altLang="fr-FR" sz="1500" dirty="0">
                <a:solidFill>
                  <a:srgbClr val="000099"/>
                </a:solidFill>
                <a:cs typeface="Arial" panose="020B0604020202020204" pitchFamily="34" charset="0"/>
              </a:rPr>
              <a:t>	  de courbatures, de meurtrissures </a:t>
            </a:r>
            <a:r>
              <a:rPr lang="fr-FR" altLang="fr-FR" sz="1500" i="1" dirty="0">
                <a:solidFill>
                  <a:srgbClr val="000099"/>
                </a:solidFill>
                <a:cs typeface="Arial" panose="020B0604020202020204" pitchFamily="34" charset="0"/>
              </a:rPr>
              <a:t>aggravée par l’humidité</a:t>
            </a:r>
          </a:p>
          <a:p>
            <a:pPr marL="268288" indent="-268288">
              <a:buClr>
                <a:srgbClr val="62C400"/>
              </a:buClr>
            </a:pPr>
            <a:r>
              <a:rPr lang="fr-FR" altLang="fr-FR" sz="1500" b="1" i="1" dirty="0">
                <a:solidFill>
                  <a:srgbClr val="000099"/>
                </a:solidFill>
                <a:cs typeface="Arial" panose="020B0604020202020204" pitchFamily="34" charset="0"/>
              </a:rPr>
              <a:t>	  améliorée par le mouvement lent et progressif</a:t>
            </a:r>
            <a:endParaRPr lang="fr-FR" altLang="fr-FR" b="1" i="1" dirty="0">
              <a:solidFill>
                <a:srgbClr val="000099"/>
              </a:solidFill>
              <a:cs typeface="Arial" panose="020B0604020202020204" pitchFamily="34" charset="0"/>
            </a:endParaRPr>
          </a:p>
        </p:txBody>
      </p:sp>
      <p:sp>
        <p:nvSpPr>
          <p:cNvPr id="13" name="Rectangle 11"/>
          <p:cNvSpPr>
            <a:spLocks noChangeArrowheads="1"/>
          </p:cNvSpPr>
          <p:nvPr/>
        </p:nvSpPr>
        <p:spPr bwMode="auto">
          <a:xfrm>
            <a:off x="7660979" y="4193951"/>
            <a:ext cx="2753632"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spcBef>
                <a:spcPct val="30000"/>
              </a:spcBef>
              <a:buFont typeface="Wingdings" panose="05000000000000000000" pitchFamily="2" charset="2"/>
              <a:buNone/>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56</a:t>
            </a:fld>
            <a:endParaRPr lang="fr-FR" dirty="0"/>
          </a:p>
        </p:txBody>
      </p:sp>
    </p:spTree>
    <p:extLst>
      <p:ext uri="{BB962C8B-B14F-4D97-AF65-F5344CB8AC3E}">
        <p14:creationId xmlns:p14="http://schemas.microsoft.com/office/powerpoint/2010/main" val="38546842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22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2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22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222" grpId="0" autoUpdateAnimBg="0"/>
      <p:bldP spid="732223" grpId="0"/>
      <p:bldP spid="732227" grpId="0" animBg="1"/>
      <p:bldP spid="732228" grpId="0" animBg="1"/>
      <p:bldP spid="10" grpId="0"/>
      <p:bldP spid="11" grpId="0" animBg="1"/>
      <p:bldP spid="12" grpId="0"/>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84" name="Text Box 48"/>
          <p:cNvSpPr txBox="1">
            <a:spLocks noChangeArrowheads="1"/>
          </p:cNvSpPr>
          <p:nvPr/>
        </p:nvSpPr>
        <p:spPr bwMode="auto">
          <a:xfrm>
            <a:off x="958363" y="3386840"/>
            <a:ext cx="46323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a:t>
            </a:r>
            <a:r>
              <a:rPr lang="fr-FR" altLang="fr-FR" sz="1500" b="1" dirty="0">
                <a:solidFill>
                  <a:srgbClr val="000099"/>
                </a:solidFill>
                <a:cs typeface="Arial" panose="020B0604020202020204" pitchFamily="34" charset="0"/>
              </a:rPr>
              <a:t>œdème </a:t>
            </a:r>
            <a:r>
              <a:rPr lang="fr-FR" altLang="fr-FR" sz="1500" b="1" i="1" dirty="0">
                <a:solidFill>
                  <a:srgbClr val="000099"/>
                </a:solidFill>
                <a:cs typeface="Arial" panose="020B0604020202020204" pitchFamily="34" charset="0"/>
              </a:rPr>
              <a:t>amélioré par le froid</a:t>
            </a:r>
            <a:r>
              <a:rPr lang="fr-FR" altLang="fr-FR" sz="1500" dirty="0">
                <a:solidFill>
                  <a:srgbClr val="000099"/>
                </a:solidFill>
                <a:cs typeface="Arial" panose="020B0604020202020204" pitchFamily="34" charset="0"/>
              </a:rPr>
              <a:t>	</a:t>
            </a:r>
            <a:endParaRPr lang="fr-FR" altLang="fr-FR" sz="1500" b="1" dirty="0">
              <a:solidFill>
                <a:srgbClr val="000099"/>
              </a:solidFill>
              <a:cs typeface="Arial" panose="020B0604020202020204" pitchFamily="34" charset="0"/>
            </a:endParaRPr>
          </a:p>
        </p:txBody>
      </p:sp>
      <p:sp>
        <p:nvSpPr>
          <p:cNvPr id="859185" name="Rectangle 49"/>
          <p:cNvSpPr>
            <a:spLocks noChangeArrowheads="1"/>
          </p:cNvSpPr>
          <p:nvPr/>
        </p:nvSpPr>
        <p:spPr bwMode="auto">
          <a:xfrm>
            <a:off x="7755875" y="3291492"/>
            <a:ext cx="2665941"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15 minutes</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Espacer selon amélioration</a:t>
            </a:r>
          </a:p>
        </p:txBody>
      </p:sp>
      <p:sp>
        <p:nvSpPr>
          <p:cNvPr id="859192" name="Text Box 56"/>
          <p:cNvSpPr txBox="1">
            <a:spLocks noChangeArrowheads="1"/>
          </p:cNvSpPr>
          <p:nvPr/>
        </p:nvSpPr>
        <p:spPr bwMode="auto">
          <a:xfrm>
            <a:off x="958363" y="1944810"/>
            <a:ext cx="36925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Suite de traumatisme</a:t>
            </a:r>
            <a:r>
              <a:rPr lang="fr-FR" altLang="fr-FR" sz="1500" dirty="0">
                <a:solidFill>
                  <a:srgbClr val="000099"/>
                </a:solidFill>
                <a:cs typeface="Arial" panose="020B0604020202020204" pitchFamily="34" charset="0"/>
              </a:rPr>
              <a:t> </a:t>
            </a:r>
            <a:endParaRPr lang="fr-FR" altLang="fr-FR" sz="1500" b="1" u="sng" dirty="0">
              <a:solidFill>
                <a:srgbClr val="000099"/>
              </a:solidFill>
              <a:cs typeface="Arial" panose="020B0604020202020204" pitchFamily="34" charset="0"/>
            </a:endParaRPr>
          </a:p>
        </p:txBody>
      </p:sp>
      <p:sp>
        <p:nvSpPr>
          <p:cNvPr id="859194" name="Rectangle 58"/>
          <p:cNvSpPr>
            <a:spLocks noChangeArrowheads="1"/>
          </p:cNvSpPr>
          <p:nvPr/>
        </p:nvSpPr>
        <p:spPr bwMode="auto">
          <a:xfrm>
            <a:off x="8073419" y="1807193"/>
            <a:ext cx="2348397"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Arnica </a:t>
            </a:r>
            <a:r>
              <a:rPr lang="fr-FR" altLang="fr-FR" b="1" dirty="0" err="1">
                <a:solidFill>
                  <a:srgbClr val="000099"/>
                </a:solidFill>
                <a:cs typeface="Arial" panose="020B0604020202020204" pitchFamily="34" charset="0"/>
              </a:rPr>
              <a:t>montana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15" name="Text Box 17"/>
          <p:cNvSpPr txBox="1">
            <a:spLocks noChangeArrowheads="1"/>
          </p:cNvSpPr>
          <p:nvPr/>
        </p:nvSpPr>
        <p:spPr bwMode="auto">
          <a:xfrm>
            <a:off x="1046285" y="4947565"/>
            <a:ext cx="641669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douleur </a:t>
            </a:r>
            <a:r>
              <a:rPr lang="fr-FR" altLang="fr-FR" sz="1500" i="1" dirty="0">
                <a:solidFill>
                  <a:srgbClr val="000099"/>
                </a:solidFill>
                <a:cs typeface="Arial" panose="020B0604020202020204" pitchFamily="34" charset="0"/>
              </a:rPr>
              <a:t>aggravée par le mouvement</a:t>
            </a:r>
          </a:p>
          <a:p>
            <a:pPr>
              <a:buClr>
                <a:srgbClr val="62C400"/>
              </a:buClr>
            </a:pPr>
            <a:r>
              <a:rPr lang="fr-FR" altLang="fr-FR" sz="1500" dirty="0">
                <a:solidFill>
                  <a:srgbClr val="000099"/>
                </a:solidFill>
                <a:cs typeface="Arial" panose="020B0604020202020204" pitchFamily="34" charset="0"/>
              </a:rPr>
              <a:t>	  et </a:t>
            </a:r>
            <a:r>
              <a:rPr lang="fr-FR" altLang="fr-FR" sz="1500" b="1" i="1" dirty="0">
                <a:solidFill>
                  <a:srgbClr val="000099"/>
                </a:solidFill>
                <a:cs typeface="Arial" panose="020B0604020202020204" pitchFamily="34" charset="0"/>
              </a:rPr>
              <a:t>améliorée par la pression forte et l’immobilisation ou repos</a:t>
            </a:r>
          </a:p>
          <a:p>
            <a:pPr>
              <a:buClr>
                <a:srgbClr val="62C400"/>
              </a:buClr>
            </a:pPr>
            <a:r>
              <a:rPr lang="fr-FR" altLang="fr-FR" sz="1500" b="1" i="1" dirty="0">
                <a:solidFill>
                  <a:srgbClr val="000099"/>
                </a:solidFill>
                <a:cs typeface="Arial" panose="020B0604020202020204" pitchFamily="34" charset="0"/>
              </a:rPr>
              <a:t>     Œdème des séreuses</a:t>
            </a:r>
          </a:p>
        </p:txBody>
      </p:sp>
      <p:sp>
        <p:nvSpPr>
          <p:cNvPr id="16" name="Rectangle 18"/>
          <p:cNvSpPr>
            <a:spLocks noChangeArrowheads="1"/>
          </p:cNvSpPr>
          <p:nvPr/>
        </p:nvSpPr>
        <p:spPr bwMode="auto">
          <a:xfrm>
            <a:off x="8073418" y="4933344"/>
            <a:ext cx="2348397"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Bryonia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9"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10"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T</a:t>
            </a:r>
            <a:r>
              <a:rPr lang="fr-FR" altLang="fr-FR" sz="2000" b="1" dirty="0">
                <a:solidFill>
                  <a:srgbClr val="95C41D"/>
                </a:solidFill>
                <a:cs typeface="Arial" panose="020B0604020202020204" pitchFamily="34" charset="0"/>
              </a:rPr>
              <a:t>raumatisme </a:t>
            </a:r>
            <a:r>
              <a:rPr lang="fr-FR" altLang="fr-FR" sz="2000" b="1" dirty="0" err="1">
                <a:solidFill>
                  <a:srgbClr val="95C41D"/>
                </a:solidFill>
                <a:cs typeface="Arial" panose="020B0604020202020204" pitchFamily="34" charset="0"/>
              </a:rPr>
              <a:t>aigü</a:t>
            </a:r>
            <a:r>
              <a:rPr lang="fr-FR" altLang="fr-FR" sz="2000" b="1" dirty="0">
                <a:solidFill>
                  <a:srgbClr val="95C41D"/>
                </a:solidFill>
                <a:cs typeface="Arial" panose="020B0604020202020204" pitchFamily="34" charset="0"/>
              </a:rPr>
              <a:t> récent</a:t>
            </a:r>
            <a:endParaRPr lang="fr-FR" altLang="fr-FR" sz="2000" b="1" strike="sngStrike" dirty="0">
              <a:solidFill>
                <a:srgbClr val="95C41D"/>
              </a:solidFill>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57</a:t>
            </a:fld>
            <a:endParaRPr lang="fr-FR" dirty="0"/>
          </a:p>
        </p:txBody>
      </p:sp>
    </p:spTree>
    <p:extLst>
      <p:ext uri="{BB962C8B-B14F-4D97-AF65-F5344CB8AC3E}">
        <p14:creationId xmlns:p14="http://schemas.microsoft.com/office/powerpoint/2010/main" val="29603678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91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9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591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591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84" grpId="0" autoUpdateAnimBg="0"/>
      <p:bldP spid="859185" grpId="0" animBg="1"/>
      <p:bldP spid="859194" grpId="0" animBg="1"/>
      <p:bldP spid="15" grpId="0" autoUpdateAnimBg="0"/>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0"/>
          <p:cNvSpPr txBox="1">
            <a:spLocks noChangeArrowheads="1"/>
          </p:cNvSpPr>
          <p:nvPr/>
        </p:nvSpPr>
        <p:spPr bwMode="auto">
          <a:xfrm>
            <a:off x="962393" y="4301134"/>
            <a:ext cx="558618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Rééducation – douleur</a:t>
            </a:r>
            <a:r>
              <a:rPr lang="fr-FR" altLang="fr-FR" sz="1500" b="1" dirty="0">
                <a:solidFill>
                  <a:srgbClr val="000099"/>
                </a:solidFill>
                <a:cs typeface="Arial" panose="020B0604020202020204" pitchFamily="34" charset="0"/>
              </a:rPr>
              <a:t> </a:t>
            </a:r>
            <a:r>
              <a:rPr lang="fr-FR" altLang="fr-FR" sz="1500" b="1" i="1" dirty="0">
                <a:solidFill>
                  <a:srgbClr val="000099"/>
                </a:solidFill>
                <a:cs typeface="Arial" panose="020B0604020202020204" pitchFamily="34" charset="0"/>
              </a:rPr>
              <a:t>aggravée par le repos et lors des premiers mouvements</a:t>
            </a:r>
            <a:r>
              <a:rPr lang="fr-FR" altLang="fr-FR" sz="1500" b="1" dirty="0">
                <a:solidFill>
                  <a:srgbClr val="000099"/>
                </a:solidFill>
                <a:cs typeface="Arial" panose="020B0604020202020204" pitchFamily="34" charset="0"/>
              </a:rPr>
              <a:t>,</a:t>
            </a:r>
            <a:br>
              <a:rPr lang="fr-FR" altLang="fr-FR" sz="1500" b="1" dirty="0">
                <a:solidFill>
                  <a:srgbClr val="000099"/>
                </a:solidFill>
                <a:cs typeface="Arial" panose="020B0604020202020204" pitchFamily="34" charset="0"/>
              </a:rPr>
            </a:br>
            <a:r>
              <a:rPr lang="fr-FR" altLang="fr-FR" sz="1500" b="1" i="1" dirty="0">
                <a:solidFill>
                  <a:srgbClr val="000099"/>
                </a:solidFill>
                <a:cs typeface="Arial" panose="020B0604020202020204" pitchFamily="34" charset="0"/>
              </a:rPr>
              <a:t>améliorée par le mouvement lent et progressif</a:t>
            </a:r>
          </a:p>
        </p:txBody>
      </p:sp>
      <p:sp>
        <p:nvSpPr>
          <p:cNvPr id="14" name="Rectangle 11"/>
          <p:cNvSpPr>
            <a:spLocks noChangeArrowheads="1"/>
          </p:cNvSpPr>
          <p:nvPr/>
        </p:nvSpPr>
        <p:spPr bwMode="auto">
          <a:xfrm>
            <a:off x="7663422" y="4256701"/>
            <a:ext cx="2753632"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17" name="Text Box 62"/>
          <p:cNvSpPr txBox="1">
            <a:spLocks noChangeArrowheads="1"/>
          </p:cNvSpPr>
          <p:nvPr/>
        </p:nvSpPr>
        <p:spPr bwMode="auto">
          <a:xfrm>
            <a:off x="962393" y="2429224"/>
            <a:ext cx="463232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traumatisme des </a:t>
            </a:r>
            <a:r>
              <a:rPr lang="fr-FR" altLang="fr-FR" sz="1500" b="1" dirty="0">
                <a:solidFill>
                  <a:srgbClr val="000099"/>
                </a:solidFill>
                <a:cs typeface="Arial" panose="020B0604020202020204" pitchFamily="34" charset="0"/>
              </a:rPr>
              <a:t>tendons et des ligaments</a:t>
            </a:r>
          </a:p>
          <a:p>
            <a:pPr>
              <a:buClr>
                <a:srgbClr val="62C400"/>
              </a:buClr>
            </a:pPr>
            <a:r>
              <a:rPr lang="fr-FR" altLang="fr-FR" sz="1500" dirty="0">
                <a:solidFill>
                  <a:srgbClr val="000099"/>
                </a:solidFill>
                <a:cs typeface="Arial" panose="020B0604020202020204" pitchFamily="34" charset="0"/>
              </a:rPr>
              <a:t>	 </a:t>
            </a:r>
            <a:r>
              <a:rPr lang="fr-FR" altLang="fr-FR" sz="1500" i="1" dirty="0">
                <a:solidFill>
                  <a:srgbClr val="000099"/>
                </a:solidFill>
                <a:cs typeface="Arial" panose="020B0604020202020204" pitchFamily="34" charset="0"/>
              </a:rPr>
              <a:t>amélioration par le mouvement</a:t>
            </a:r>
          </a:p>
          <a:p>
            <a:pPr>
              <a:buClr>
                <a:srgbClr val="62C400"/>
              </a:buClr>
            </a:pPr>
            <a:r>
              <a:rPr lang="fr-FR" altLang="fr-FR" sz="1500" b="1" dirty="0">
                <a:solidFill>
                  <a:srgbClr val="000099"/>
                </a:solidFill>
                <a:cs typeface="Arial" panose="020B0604020202020204" pitchFamily="34" charset="0"/>
              </a:rPr>
              <a:t>	 utilisation systématique en aigu</a:t>
            </a:r>
            <a:endParaRPr lang="fr-FR" altLang="fr-FR" sz="1500" dirty="0">
              <a:solidFill>
                <a:srgbClr val="000099"/>
              </a:solidFill>
              <a:cs typeface="Arial" panose="020B0604020202020204" pitchFamily="34" charset="0"/>
            </a:endParaRPr>
          </a:p>
        </p:txBody>
      </p:sp>
      <p:sp>
        <p:nvSpPr>
          <p:cNvPr id="18" name="Rectangle 63"/>
          <p:cNvSpPr>
            <a:spLocks noChangeArrowheads="1"/>
          </p:cNvSpPr>
          <p:nvPr/>
        </p:nvSpPr>
        <p:spPr bwMode="auto">
          <a:xfrm>
            <a:off x="7926266" y="2590561"/>
            <a:ext cx="2490788"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Ruta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graveolens</a:t>
            </a:r>
            <a:r>
              <a:rPr lang="fr-FR" altLang="fr-FR" b="1" dirty="0">
                <a:solidFill>
                  <a:srgbClr val="000099"/>
                </a:solidFill>
                <a:cs typeface="Arial" panose="020B0604020202020204" pitchFamily="34" charset="0"/>
              </a:rPr>
              <a:t> 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9"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1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T</a:t>
            </a:r>
            <a:r>
              <a:rPr lang="fr-FR" altLang="fr-FR" sz="2000" b="1" dirty="0">
                <a:solidFill>
                  <a:srgbClr val="95C41D"/>
                </a:solidFill>
                <a:cs typeface="Arial" panose="020B0604020202020204" pitchFamily="34" charset="0"/>
              </a:rPr>
              <a:t>raumatisme </a:t>
            </a:r>
            <a:r>
              <a:rPr lang="fr-FR" altLang="fr-FR" sz="2000" b="1" dirty="0" err="1">
                <a:solidFill>
                  <a:srgbClr val="95C41D"/>
                </a:solidFill>
                <a:cs typeface="Arial" panose="020B0604020202020204" pitchFamily="34" charset="0"/>
              </a:rPr>
              <a:t>aigü</a:t>
            </a:r>
            <a:r>
              <a:rPr lang="fr-FR" altLang="fr-FR" sz="2000" b="1" dirty="0">
                <a:solidFill>
                  <a:srgbClr val="95C41D"/>
                </a:solidFill>
                <a:cs typeface="Arial" panose="020B0604020202020204" pitchFamily="34" charset="0"/>
              </a:rPr>
              <a:t> récent</a:t>
            </a:r>
            <a:endParaRPr lang="fr-FR" altLang="fr-FR" sz="2000" b="1" strike="sngStrike" dirty="0">
              <a:solidFill>
                <a:srgbClr val="95C41D"/>
              </a:solidFill>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58</a:t>
            </a:fld>
            <a:endParaRPr lang="fr-FR" dirty="0"/>
          </a:p>
        </p:txBody>
      </p:sp>
    </p:spTree>
    <p:extLst>
      <p:ext uri="{BB962C8B-B14F-4D97-AF65-F5344CB8AC3E}">
        <p14:creationId xmlns:p14="http://schemas.microsoft.com/office/powerpoint/2010/main" val="21559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14" grpId="0" animBg="1"/>
      <p:bldP spid="17" grpId="0" autoUpdateAnimBg="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656138" y="5322888"/>
            <a:ext cx="2952750" cy="640175"/>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fr-FR" altLang="fr-FR" b="1" dirty="0" err="1">
                <a:solidFill>
                  <a:srgbClr val="000099"/>
                </a:solidFill>
                <a:latin typeface="Arial"/>
                <a:ea typeface="ＭＳ Ｐゴシック" panose="020B0600070205080204" pitchFamily="34" charset="-128"/>
              </a:rPr>
              <a:t>Phosphorus</a:t>
            </a:r>
            <a:r>
              <a:rPr lang="fr-FR" altLang="fr-FR" b="1" dirty="0">
                <a:solidFill>
                  <a:srgbClr val="000099"/>
                </a:solidFill>
                <a:latin typeface="Arial"/>
                <a:ea typeface="ＭＳ Ｐゴシック" panose="020B0600070205080204" pitchFamily="34" charset="-128"/>
              </a:rPr>
              <a:t> 15 CH</a:t>
            </a:r>
          </a:p>
          <a:p>
            <a:pPr algn="ctr">
              <a:spcBef>
                <a:spcPct val="20000"/>
              </a:spcBef>
            </a:pPr>
            <a:r>
              <a:rPr lang="fr-FR" altLang="fr-FR" sz="1300" dirty="0">
                <a:solidFill>
                  <a:srgbClr val="000099"/>
                </a:solidFill>
                <a:latin typeface="Arial"/>
                <a:ea typeface="ＭＳ Ｐゴシック" panose="020B0600070205080204" pitchFamily="34" charset="-128"/>
              </a:rPr>
              <a:t>1 dose la veille de l’intervention</a:t>
            </a:r>
          </a:p>
        </p:txBody>
      </p:sp>
      <p:grpSp>
        <p:nvGrpSpPr>
          <p:cNvPr id="340996" name="Group 40"/>
          <p:cNvGrpSpPr>
            <a:grpSpLocks/>
          </p:cNvGrpSpPr>
          <p:nvPr/>
        </p:nvGrpSpPr>
        <p:grpSpPr bwMode="auto">
          <a:xfrm>
            <a:off x="5916614" y="2564904"/>
            <a:ext cx="415925" cy="431800"/>
            <a:chOff x="1584" y="2688"/>
            <a:chExt cx="166" cy="144"/>
          </a:xfrm>
        </p:grpSpPr>
        <p:sp>
          <p:nvSpPr>
            <p:cNvPr id="340997"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sp>
          <p:nvSpPr>
            <p:cNvPr id="340998"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grpSp>
      <p:sp>
        <p:nvSpPr>
          <p:cNvPr id="340999" name="Text Box 38"/>
          <p:cNvSpPr txBox="1">
            <a:spLocks noChangeArrowheads="1"/>
          </p:cNvSpPr>
          <p:nvPr/>
        </p:nvSpPr>
        <p:spPr bwMode="auto">
          <a:xfrm>
            <a:off x="3503712" y="4930776"/>
            <a:ext cx="5202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9pPr>
          </a:lstStyle>
          <a:p>
            <a:pPr algn="ctr">
              <a:buClr>
                <a:srgbClr val="007A00"/>
              </a:buClr>
            </a:pPr>
            <a:r>
              <a:rPr lang="fr-FR" altLang="fr-FR" b="1" dirty="0">
                <a:solidFill>
                  <a:srgbClr val="000099"/>
                </a:solidFill>
                <a:latin typeface="Arial"/>
                <a:ea typeface="ＭＳ Ｐゴシック" panose="020B0600070205080204" pitchFamily="34" charset="-128"/>
              </a:rPr>
              <a:t>Prévention des hémorragies chirurgicales</a:t>
            </a:r>
          </a:p>
        </p:txBody>
      </p:sp>
      <p:sp>
        <p:nvSpPr>
          <p:cNvPr id="4" name="Rectangle 4"/>
          <p:cNvSpPr>
            <a:spLocks noChangeArrowheads="1"/>
          </p:cNvSpPr>
          <p:nvPr/>
        </p:nvSpPr>
        <p:spPr bwMode="auto">
          <a:xfrm>
            <a:off x="3619501" y="1628776"/>
            <a:ext cx="4968875" cy="640175"/>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fr-FR" altLang="fr-FR" b="1" dirty="0">
                <a:solidFill>
                  <a:srgbClr val="000099"/>
                </a:solidFill>
                <a:latin typeface="Arial"/>
              </a:rPr>
              <a:t>Arnica </a:t>
            </a:r>
            <a:r>
              <a:rPr lang="fr-FR" altLang="fr-FR" b="1" dirty="0" err="1">
                <a:solidFill>
                  <a:srgbClr val="000099"/>
                </a:solidFill>
                <a:latin typeface="Arial"/>
              </a:rPr>
              <a:t>montana</a:t>
            </a:r>
            <a:r>
              <a:rPr lang="fr-FR" altLang="fr-FR" b="1" dirty="0">
                <a:solidFill>
                  <a:srgbClr val="000099"/>
                </a:solidFill>
                <a:latin typeface="Arial"/>
              </a:rPr>
              <a:t>  9 CH</a:t>
            </a:r>
            <a:r>
              <a:rPr lang="fr-FR" altLang="fr-FR" dirty="0">
                <a:solidFill>
                  <a:srgbClr val="000000"/>
                </a:solidFill>
                <a:latin typeface="Arial"/>
              </a:rPr>
              <a:t> </a:t>
            </a:r>
          </a:p>
          <a:p>
            <a:pPr algn="ctr">
              <a:spcBef>
                <a:spcPct val="20000"/>
              </a:spcBef>
            </a:pPr>
            <a:r>
              <a:rPr lang="fr-FR" altLang="fr-FR" sz="1300" dirty="0">
                <a:solidFill>
                  <a:srgbClr val="000099"/>
                </a:solidFill>
                <a:latin typeface="Arial"/>
              </a:rPr>
              <a:t>1 dose la veille de l’intervention</a:t>
            </a:r>
            <a:endParaRPr lang="fr-FR" altLang="fr-FR" sz="1300" dirty="0">
              <a:solidFill>
                <a:srgbClr val="000099"/>
              </a:solidFill>
              <a:latin typeface="Arial"/>
              <a:ea typeface="ＭＳ Ｐゴシック" panose="020B0600070205080204" pitchFamily="34" charset="-128"/>
            </a:endParaRPr>
          </a:p>
        </p:txBody>
      </p:sp>
      <p:grpSp>
        <p:nvGrpSpPr>
          <p:cNvPr id="341001" name="Group 40"/>
          <p:cNvGrpSpPr>
            <a:grpSpLocks/>
          </p:cNvGrpSpPr>
          <p:nvPr/>
        </p:nvGrpSpPr>
        <p:grpSpPr bwMode="auto">
          <a:xfrm>
            <a:off x="5922964" y="4437360"/>
            <a:ext cx="415925" cy="431800"/>
            <a:chOff x="1584" y="2688"/>
            <a:chExt cx="166" cy="144"/>
          </a:xfrm>
        </p:grpSpPr>
        <p:sp>
          <p:nvSpPr>
            <p:cNvPr id="341002"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sp>
          <p:nvSpPr>
            <p:cNvPr id="341003"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grpSp>
      <p:sp>
        <p:nvSpPr>
          <p:cNvPr id="5" name="Rectangle à coins arrondis 4"/>
          <p:cNvSpPr>
            <a:spLocks noChangeArrowheads="1"/>
          </p:cNvSpPr>
          <p:nvPr/>
        </p:nvSpPr>
        <p:spPr bwMode="auto">
          <a:xfrm>
            <a:off x="4440239" y="3212976"/>
            <a:ext cx="3311525" cy="905780"/>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fr-FR" altLang="fr-FR" b="1" dirty="0">
                <a:solidFill>
                  <a:srgbClr val="000099"/>
                </a:solidFill>
                <a:latin typeface="Arial"/>
              </a:rPr>
              <a:t>Médicament d’anxiété</a:t>
            </a:r>
            <a:r>
              <a:rPr lang="fr-FR" altLang="fr-FR" dirty="0">
                <a:solidFill>
                  <a:srgbClr val="000099"/>
                </a:solidFill>
                <a:latin typeface="Arial"/>
              </a:rPr>
              <a:t> </a:t>
            </a:r>
          </a:p>
          <a:p>
            <a:pPr algn="ctr">
              <a:spcBef>
                <a:spcPct val="20000"/>
              </a:spcBef>
            </a:pPr>
            <a:r>
              <a:rPr lang="fr-FR" altLang="fr-FR" sz="1300" dirty="0">
                <a:solidFill>
                  <a:srgbClr val="000099"/>
                </a:solidFill>
                <a:latin typeface="Arial"/>
                <a:ea typeface="ＭＳ Ｐゴシック" panose="020B0600070205080204" pitchFamily="34" charset="-128"/>
              </a:rPr>
              <a:t>5 granules matin et soir </a:t>
            </a:r>
          </a:p>
          <a:p>
            <a:pPr algn="ctr">
              <a:spcBef>
                <a:spcPct val="20000"/>
              </a:spcBef>
            </a:pPr>
            <a:r>
              <a:rPr lang="fr-FR" altLang="fr-FR" sz="1300" dirty="0">
                <a:solidFill>
                  <a:srgbClr val="000099"/>
                </a:solidFill>
                <a:latin typeface="Arial"/>
                <a:ea typeface="ＭＳ Ｐゴシック" panose="020B0600070205080204" pitchFamily="34" charset="-128"/>
              </a:rPr>
              <a:t>la semaine avant l’intervention</a:t>
            </a:r>
          </a:p>
        </p:txBody>
      </p:sp>
      <p:sp>
        <p:nvSpPr>
          <p:cNvPr id="15" name="Rectangle 11"/>
          <p:cNvSpPr>
            <a:spLocks noChangeArrowheads="1"/>
          </p:cNvSpPr>
          <p:nvPr/>
        </p:nvSpPr>
        <p:spPr bwMode="auto">
          <a:xfrm>
            <a:off x="2397125" y="926306"/>
            <a:ext cx="22589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fr-FR" sz="2000" b="1" dirty="0">
                <a:solidFill>
                  <a:srgbClr val="95C41D"/>
                </a:solidFill>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sz="2000" b="1" dirty="0">
                <a:solidFill>
                  <a:srgbClr val="95C41D"/>
                </a:solidFill>
                <a:latin typeface="Arial"/>
                <a:ea typeface="ＭＳ Ｐゴシック" panose="020B0600070205080204" pitchFamily="34" charset="-128"/>
                <a:cs typeface="Arial" panose="020B0604020202020204" pitchFamily="34" charset="0"/>
              </a:rPr>
              <a:t> </a:t>
            </a:r>
            <a:r>
              <a:rPr lang="fr-FR" altLang="fr-FR" sz="2000" b="1" dirty="0" err="1">
                <a:solidFill>
                  <a:srgbClr val="95C41D"/>
                </a:solidFill>
                <a:latin typeface="Arial"/>
                <a:ea typeface="ＭＳ Ｐゴシック" panose="020B0600070205080204" pitchFamily="34" charset="-128"/>
                <a:cs typeface="Arial" panose="020B0604020202020204" pitchFamily="34" charset="0"/>
              </a:rPr>
              <a:t>Pré-opératoire</a:t>
            </a:r>
            <a:endParaRPr lang="fr-FR" altLang="fr-FR" sz="2000" b="1" dirty="0">
              <a:solidFill>
                <a:srgbClr val="95C41D"/>
              </a:solidFill>
              <a:latin typeface="Arial"/>
              <a:ea typeface="ＭＳ Ｐゴシック" panose="020B0600070205080204" pitchFamily="34" charset="-128"/>
              <a:cs typeface="Arial" panose="020B0604020202020204" pitchFamily="34" charset="0"/>
            </a:endParaRPr>
          </a:p>
        </p:txBody>
      </p:sp>
      <p:sp>
        <p:nvSpPr>
          <p:cNvPr id="1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59</a:t>
            </a:fld>
            <a:endParaRPr lang="fr-FR" dirty="0"/>
          </a:p>
        </p:txBody>
      </p:sp>
    </p:spTree>
    <p:extLst>
      <p:ext uri="{BB962C8B-B14F-4D97-AF65-F5344CB8AC3E}">
        <p14:creationId xmlns:p14="http://schemas.microsoft.com/office/powerpoint/2010/main" val="236029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40996"/>
                                        </p:tgtEl>
                                        <p:attrNameLst>
                                          <p:attrName>style.visibility</p:attrName>
                                        </p:attrNameLst>
                                      </p:cBhvr>
                                      <p:to>
                                        <p:strVal val="visible"/>
                                      </p:to>
                                    </p:set>
                                    <p:animEffect transition="in" filter="fade">
                                      <p:cBhvr>
                                        <p:cTn id="11" dur="500"/>
                                        <p:tgtEl>
                                          <p:spTgt spid="3409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41001"/>
                                        </p:tgtEl>
                                        <p:attrNameLst>
                                          <p:attrName>style.visibility</p:attrName>
                                        </p:attrNameLst>
                                      </p:cBhvr>
                                      <p:to>
                                        <p:strVal val="visible"/>
                                      </p:to>
                                    </p:set>
                                    <p:animEffect transition="in" filter="fade">
                                      <p:cBhvr>
                                        <p:cTn id="20" dur="500"/>
                                        <p:tgtEl>
                                          <p:spTgt spid="34100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0999"/>
                                        </p:tgtEl>
                                        <p:attrNameLst>
                                          <p:attrName>style.visibility</p:attrName>
                                        </p:attrNameLst>
                                      </p:cBhvr>
                                      <p:to>
                                        <p:strVal val="visible"/>
                                      </p:to>
                                    </p:set>
                                    <p:animEffect transition="in" filter="fade">
                                      <p:cBhvr>
                                        <p:cTn id="25" dur="500"/>
                                        <p:tgtEl>
                                          <p:spTgt spid="34099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0999"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5" name="Rectangle 15"/>
          <p:cNvSpPr>
            <a:spLocks noChangeArrowheads="1"/>
          </p:cNvSpPr>
          <p:nvPr/>
        </p:nvSpPr>
        <p:spPr bwMode="auto">
          <a:xfrm>
            <a:off x="3939165" y="3414277"/>
            <a:ext cx="7632700" cy="225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ABD5FF"/>
              </a:buClr>
            </a:pPr>
            <a:r>
              <a:rPr lang="fr-FR" altLang="fr-FR" sz="1800" b="1" u="sng" dirty="0">
                <a:solidFill>
                  <a:srgbClr val="000099"/>
                </a:solidFill>
                <a:ea typeface="ＭＳ Ｐゴシック" panose="020B0600070205080204" pitchFamily="34" charset="-128"/>
                <a:cs typeface="Arial" panose="020B0604020202020204" pitchFamily="34" charset="0"/>
              </a:rPr>
              <a:t>Règles du jeu :</a:t>
            </a:r>
          </a:p>
          <a:p>
            <a:pPr>
              <a:spcBef>
                <a:spcPct val="50000"/>
              </a:spcBef>
              <a:buClr>
                <a:srgbClr val="000099"/>
              </a:buClr>
              <a:buBlip>
                <a:blip r:embed="rId3"/>
              </a:buBlip>
            </a:pPr>
            <a:r>
              <a:rPr lang="fr-FR" altLang="fr-FR" sz="1800" b="1" dirty="0">
                <a:solidFill>
                  <a:srgbClr val="000099"/>
                </a:solidFill>
                <a:ea typeface="ＭＳ Ｐゴシック" panose="020B0600070205080204" pitchFamily="34" charset="-128"/>
                <a:cs typeface="Arial" panose="020B0604020202020204" pitchFamily="34" charset="0"/>
              </a:rPr>
              <a:t>1 min</a:t>
            </a:r>
            <a:r>
              <a:rPr lang="fr-FR" altLang="fr-FR" sz="1800" dirty="0">
                <a:solidFill>
                  <a:srgbClr val="000099"/>
                </a:solidFill>
                <a:ea typeface="ＭＳ Ｐゴシック" panose="020B0600070205080204" pitchFamily="34" charset="-128"/>
                <a:cs typeface="Arial" panose="020B0604020202020204" pitchFamily="34" charset="0"/>
              </a:rPr>
              <a:t> par participant </a:t>
            </a:r>
          </a:p>
          <a:p>
            <a:pPr eaLnBrk="1" hangingPunct="1">
              <a:spcBef>
                <a:spcPct val="20000"/>
              </a:spcBef>
              <a:buBlip>
                <a:blip r:embed="rId3"/>
              </a:buBlip>
            </a:pPr>
            <a:r>
              <a:rPr lang="fr-FR" altLang="fr-FR" sz="1800" dirty="0">
                <a:solidFill>
                  <a:srgbClr val="000099"/>
                </a:solidFill>
                <a:ea typeface="ＭＳ Ｐゴシック" panose="020B0600070205080204" pitchFamily="34" charset="-128"/>
                <a:cs typeface="Arial" panose="020B0604020202020204" pitchFamily="34" charset="0"/>
              </a:rPr>
              <a:t>Présentation : </a:t>
            </a:r>
          </a:p>
          <a:p>
            <a:pPr lvl="1" eaLnBrk="1" hangingPunct="1">
              <a:spcBef>
                <a:spcPct val="30000"/>
              </a:spcBef>
              <a:buFont typeface="Tahoma" panose="020B0604030504040204" pitchFamily="34" charset="0"/>
              <a:buChar char="-"/>
            </a:pPr>
            <a:r>
              <a:rPr lang="fr-FR" altLang="fr-FR" sz="1800" i="1" dirty="0">
                <a:solidFill>
                  <a:srgbClr val="000099"/>
                </a:solidFill>
                <a:ea typeface="ＭＳ Ｐゴシック" panose="020B0600070205080204" pitchFamily="34" charset="-128"/>
                <a:cs typeface="Arial" panose="020B0604020202020204" pitchFamily="34" charset="0"/>
                <a:sym typeface="Wingdings" panose="05000000000000000000" pitchFamily="2" charset="2"/>
              </a:rPr>
              <a:t>Qui je suis?</a:t>
            </a:r>
          </a:p>
          <a:p>
            <a:pPr lvl="1" eaLnBrk="1" hangingPunct="1">
              <a:spcBef>
                <a:spcPct val="30000"/>
              </a:spcBef>
              <a:buFont typeface="Tahoma" panose="020B0604030504040204" pitchFamily="34" charset="0"/>
              <a:buChar char="-"/>
            </a:pPr>
            <a:r>
              <a:rPr lang="fr-FR" altLang="fr-FR" sz="1800" i="1" dirty="0">
                <a:solidFill>
                  <a:srgbClr val="000099"/>
                </a:solidFill>
                <a:ea typeface="ＭＳ Ｐゴシック" panose="020B0600070205080204" pitchFamily="34" charset="-128"/>
                <a:cs typeface="Arial" panose="020B0604020202020204" pitchFamily="34" charset="0"/>
                <a:sym typeface="Wingdings" panose="05000000000000000000" pitchFamily="2" charset="2"/>
              </a:rPr>
              <a:t>Pourquoi je suis là ?</a:t>
            </a:r>
          </a:p>
          <a:p>
            <a:pPr lvl="1" eaLnBrk="1" hangingPunct="1">
              <a:spcBef>
                <a:spcPct val="30000"/>
              </a:spcBef>
              <a:buFont typeface="Tahoma" panose="020B0604030504040204" pitchFamily="34" charset="0"/>
              <a:buChar char="-"/>
            </a:pPr>
            <a:r>
              <a:rPr lang="fr-FR" altLang="fr-FR" sz="1800" i="1" dirty="0">
                <a:solidFill>
                  <a:srgbClr val="000099"/>
                </a:solidFill>
                <a:ea typeface="ＭＳ Ｐゴシック" panose="020B0600070205080204" pitchFamily="34" charset="-128"/>
                <a:cs typeface="Arial" panose="020B0604020202020204" pitchFamily="34" charset="0"/>
                <a:sym typeface="Wingdings" panose="05000000000000000000" pitchFamily="2" charset="2"/>
              </a:rPr>
              <a:t>Ce que j’attends de cette formation</a:t>
            </a:r>
          </a:p>
        </p:txBody>
      </p:sp>
      <p:sp>
        <p:nvSpPr>
          <p:cNvPr id="2237459" name="Rectangle 19"/>
          <p:cNvSpPr>
            <a:spLocks noChangeArrowheads="1"/>
          </p:cNvSpPr>
          <p:nvPr/>
        </p:nvSpPr>
        <p:spPr bwMode="auto">
          <a:xfrm>
            <a:off x="6132513" y="1966762"/>
            <a:ext cx="5508625" cy="108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ABD5FF"/>
              </a:buClr>
            </a:pPr>
            <a:r>
              <a:rPr lang="fr-FR" altLang="fr-FR" sz="2000" b="1" u="sng" dirty="0">
                <a:solidFill>
                  <a:srgbClr val="000099"/>
                </a:solidFill>
                <a:ea typeface="ＭＳ Ｐゴシック" panose="020B0600070205080204" pitchFamily="34" charset="-128"/>
                <a:cs typeface="Arial" panose="020B0604020202020204" pitchFamily="34" charset="0"/>
              </a:rPr>
              <a:t>Objectif :</a:t>
            </a:r>
          </a:p>
          <a:p>
            <a:pPr>
              <a:spcBef>
                <a:spcPct val="50000"/>
              </a:spcBef>
              <a:buClr>
                <a:srgbClr val="000099"/>
              </a:buClr>
              <a:buFont typeface="Wingdings" panose="05000000000000000000" pitchFamily="2" charset="2"/>
              <a:buChar char="Ø"/>
            </a:pPr>
            <a:r>
              <a:rPr lang="fr-FR" altLang="fr-FR" sz="2000" dirty="0">
                <a:solidFill>
                  <a:srgbClr val="000099"/>
                </a:solidFill>
                <a:ea typeface="ＭＳ Ｐゴシック" panose="020B0600070205080204" pitchFamily="34" charset="-128"/>
                <a:cs typeface="Arial" panose="020B0604020202020204" pitchFamily="34" charset="0"/>
              </a:rPr>
              <a:t>Découvrir le groupe</a:t>
            </a:r>
            <a:r>
              <a:rPr lang="fr-FR" altLang="fr-FR" sz="2000" b="1" dirty="0">
                <a:solidFill>
                  <a:srgbClr val="000099"/>
                </a:solidFill>
                <a:ea typeface="ＭＳ Ｐゴシック" panose="020B0600070205080204" pitchFamily="34" charset="-128"/>
                <a:cs typeface="Arial" panose="020B0604020202020204" pitchFamily="34" charset="0"/>
              </a:rPr>
              <a:t> </a:t>
            </a:r>
          </a:p>
        </p:txBody>
      </p:sp>
      <p:sp>
        <p:nvSpPr>
          <p:cNvPr id="36868" name="Text Box 4"/>
          <p:cNvSpPr txBox="1">
            <a:spLocks noChangeArrowheads="1"/>
          </p:cNvSpPr>
          <p:nvPr/>
        </p:nvSpPr>
        <p:spPr bwMode="auto">
          <a:xfrm>
            <a:off x="2279650" y="275463"/>
            <a:ext cx="286892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rPr>
              <a:t>Présentation</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1" name="ZoneTexte 10"/>
          <p:cNvSpPr txBox="1"/>
          <p:nvPr/>
        </p:nvSpPr>
        <p:spPr>
          <a:xfrm rot="21560331">
            <a:off x="1396420" y="3028433"/>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rPr>
              <a:t>15’</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8" name="Text Box 38"/>
          <p:cNvSpPr txBox="1">
            <a:spLocks noChangeArrowheads="1"/>
          </p:cNvSpPr>
          <p:nvPr/>
        </p:nvSpPr>
        <p:spPr bwMode="auto">
          <a:xfrm>
            <a:off x="4052661" y="5886786"/>
            <a:ext cx="4249738" cy="640175"/>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9pPr>
          </a:lstStyle>
          <a:p>
            <a:pPr algn="ctr">
              <a:spcBef>
                <a:spcPct val="20000"/>
              </a:spcBef>
              <a:buClr>
                <a:srgbClr val="007A00"/>
              </a:buClr>
            </a:pPr>
            <a:r>
              <a:rPr lang="fr-FR" altLang="fr-FR" b="1" dirty="0" err="1">
                <a:solidFill>
                  <a:srgbClr val="000099"/>
                </a:solidFill>
              </a:rPr>
              <a:t>Staphysagria</a:t>
            </a:r>
            <a:r>
              <a:rPr lang="fr-FR" altLang="fr-FR" b="1" dirty="0">
                <a:solidFill>
                  <a:srgbClr val="000099"/>
                </a:solidFill>
              </a:rPr>
              <a:t> 9 CH</a:t>
            </a:r>
          </a:p>
          <a:p>
            <a:pPr algn="ctr">
              <a:spcBef>
                <a:spcPct val="20000"/>
              </a:spcBef>
              <a:buClr>
                <a:srgbClr val="007A00"/>
              </a:buClr>
            </a:pPr>
            <a:r>
              <a:rPr lang="fr-FR" altLang="fr-FR" sz="1300" dirty="0">
                <a:solidFill>
                  <a:srgbClr val="000099"/>
                </a:solidFill>
              </a:rPr>
              <a:t>5 granules matin et soir jusqu’à cicatrisation</a:t>
            </a:r>
          </a:p>
        </p:txBody>
      </p:sp>
      <p:sp>
        <p:nvSpPr>
          <p:cNvPr id="81938" name="Rectangle 18"/>
          <p:cNvSpPr>
            <a:spLocks noChangeArrowheads="1"/>
          </p:cNvSpPr>
          <p:nvPr/>
        </p:nvSpPr>
        <p:spPr bwMode="auto">
          <a:xfrm>
            <a:off x="3790950" y="1358469"/>
            <a:ext cx="4572000" cy="905780"/>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20000"/>
              </a:spcBef>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ctr" eaLnBrk="1" hangingPunct="1">
              <a:spcBef>
                <a:spcPct val="20000"/>
              </a:spcBef>
            </a:pPr>
            <a:r>
              <a:rPr lang="fr-FR" altLang="fr-FR" sz="1300" dirty="0">
                <a:solidFill>
                  <a:srgbClr val="000099"/>
                </a:solidFill>
                <a:cs typeface="Arial" panose="020B0604020202020204" pitchFamily="34" charset="0"/>
              </a:rPr>
              <a:t>1 dose dès que possible au réveil</a:t>
            </a:r>
          </a:p>
          <a:p>
            <a:pPr algn="ctr" eaLnBrk="1" hangingPunct="1">
              <a:spcBef>
                <a:spcPct val="20000"/>
              </a:spcBef>
            </a:pPr>
            <a:r>
              <a:rPr lang="fr-FR" altLang="fr-FR" sz="1300" dirty="0">
                <a:solidFill>
                  <a:srgbClr val="000099"/>
                </a:solidFill>
                <a:cs typeface="Arial" panose="020B0604020202020204" pitchFamily="34" charset="0"/>
              </a:rPr>
              <a:t>Puis 5 granules toutes les 15 min - ESA</a:t>
            </a:r>
          </a:p>
        </p:txBody>
      </p:sp>
      <p:sp>
        <p:nvSpPr>
          <p:cNvPr id="81949" name="Rectangle 29"/>
          <p:cNvSpPr>
            <a:spLocks noChangeArrowheads="1"/>
          </p:cNvSpPr>
          <p:nvPr/>
        </p:nvSpPr>
        <p:spPr bwMode="auto">
          <a:xfrm>
            <a:off x="3857156" y="5510908"/>
            <a:ext cx="48590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fr-FR" dirty="0">
                <a:solidFill>
                  <a:srgbClr val="000099"/>
                </a:solidFill>
                <a:latin typeface="Tahoma" panose="020B0604030504040204" pitchFamily="34" charset="0"/>
                <a:cs typeface="Arial" panose="020B0604020202020204" pitchFamily="34" charset="0"/>
              </a:rPr>
              <a:t> Si douleurs des plaies par </a:t>
            </a:r>
            <a:r>
              <a:rPr lang="fr-FR" altLang="fr-FR" b="1" dirty="0">
                <a:solidFill>
                  <a:srgbClr val="000099"/>
                </a:solidFill>
                <a:latin typeface="Tahoma" panose="020B0604030504040204" pitchFamily="34" charset="0"/>
                <a:cs typeface="Arial" panose="020B0604020202020204" pitchFamily="34" charset="0"/>
              </a:rPr>
              <a:t>instrument tranchant</a:t>
            </a:r>
          </a:p>
        </p:txBody>
      </p:sp>
      <p:sp>
        <p:nvSpPr>
          <p:cNvPr id="24" name="Rectangle 11"/>
          <p:cNvSpPr>
            <a:spLocks noChangeArrowheads="1"/>
          </p:cNvSpPr>
          <p:nvPr/>
        </p:nvSpPr>
        <p:spPr bwMode="auto">
          <a:xfrm>
            <a:off x="2397125" y="926306"/>
            <a:ext cx="24016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fr-FR" sz="2000" b="1" dirty="0">
                <a:solidFill>
                  <a:srgbClr val="95C41D"/>
                </a:solidFill>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sz="2000" b="1" dirty="0">
                <a:solidFill>
                  <a:srgbClr val="95C41D"/>
                </a:solidFill>
                <a:latin typeface="Arial"/>
                <a:ea typeface="ＭＳ Ｐゴシック" panose="020B0600070205080204" pitchFamily="34" charset="-128"/>
                <a:cs typeface="Arial" panose="020B0604020202020204" pitchFamily="34" charset="0"/>
              </a:rPr>
              <a:t> Post-opératoire</a:t>
            </a:r>
          </a:p>
        </p:txBody>
      </p:sp>
      <p:sp>
        <p:nvSpPr>
          <p:cNvPr id="25"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9" name="Rectangle 24"/>
          <p:cNvSpPr>
            <a:spLocks noChangeArrowheads="1"/>
          </p:cNvSpPr>
          <p:nvPr/>
        </p:nvSpPr>
        <p:spPr bwMode="auto">
          <a:xfrm>
            <a:off x="4853390" y="2855491"/>
            <a:ext cx="2422736" cy="374571"/>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fr-FR" altLang="fr-FR" b="1" dirty="0">
                <a:solidFill>
                  <a:srgbClr val="000099"/>
                </a:solidFill>
                <a:cs typeface="Arial" panose="020B0604020202020204" pitchFamily="34" charset="0"/>
              </a:rPr>
              <a:t>Arnica montana 9 CH  </a:t>
            </a:r>
          </a:p>
        </p:txBody>
      </p:sp>
      <p:sp>
        <p:nvSpPr>
          <p:cNvPr id="11" name="Rectangle 29"/>
          <p:cNvSpPr>
            <a:spLocks noChangeArrowheads="1"/>
          </p:cNvSpPr>
          <p:nvPr/>
        </p:nvSpPr>
        <p:spPr bwMode="auto">
          <a:xfrm>
            <a:off x="7932882" y="3875327"/>
            <a:ext cx="31111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fr-FR" altLang="fr-FR" dirty="0">
                <a:solidFill>
                  <a:srgbClr val="000099"/>
                </a:solidFill>
                <a:cs typeface="Arial" panose="020B0604020202020204" pitchFamily="34" charset="0"/>
              </a:rPr>
              <a:t> Si retard de reprise de transit</a:t>
            </a:r>
            <a:endParaRPr lang="fr-FR" altLang="fr-FR" b="1" dirty="0">
              <a:solidFill>
                <a:srgbClr val="FF0000"/>
              </a:solidFill>
              <a:cs typeface="Arial" panose="020B0604020202020204" pitchFamily="34" charset="0"/>
            </a:endParaRPr>
          </a:p>
        </p:txBody>
      </p:sp>
      <p:grpSp>
        <p:nvGrpSpPr>
          <p:cNvPr id="12" name="Group 40"/>
          <p:cNvGrpSpPr>
            <a:grpSpLocks/>
          </p:cNvGrpSpPr>
          <p:nvPr/>
        </p:nvGrpSpPr>
        <p:grpSpPr bwMode="auto">
          <a:xfrm>
            <a:off x="5833930" y="2332601"/>
            <a:ext cx="415925" cy="431800"/>
            <a:chOff x="1584" y="2688"/>
            <a:chExt cx="166" cy="144"/>
          </a:xfrm>
        </p:grpSpPr>
        <p:sp>
          <p:nvSpPr>
            <p:cNvPr id="13"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sp>
          <p:nvSpPr>
            <p:cNvPr id="14"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grpSp>
      <p:grpSp>
        <p:nvGrpSpPr>
          <p:cNvPr id="23" name="Group 40"/>
          <p:cNvGrpSpPr>
            <a:grpSpLocks/>
          </p:cNvGrpSpPr>
          <p:nvPr/>
        </p:nvGrpSpPr>
        <p:grpSpPr bwMode="auto">
          <a:xfrm>
            <a:off x="5833929" y="3364231"/>
            <a:ext cx="415925" cy="431800"/>
            <a:chOff x="1584" y="2688"/>
            <a:chExt cx="166" cy="144"/>
          </a:xfrm>
        </p:grpSpPr>
        <p:sp>
          <p:nvSpPr>
            <p:cNvPr id="27"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fr-FR" altLang="fr-FR" sz="1800">
                <a:solidFill>
                  <a:srgbClr val="000000"/>
                </a:solidFill>
                <a:latin typeface="Arial"/>
              </a:endParaRPr>
            </a:p>
          </p:txBody>
        </p:sp>
        <p:sp>
          <p:nvSpPr>
            <p:cNvPr id="28"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fr-FR" altLang="fr-FR" sz="1800">
                <a:solidFill>
                  <a:srgbClr val="000000"/>
                </a:solidFill>
                <a:latin typeface="Arial"/>
              </a:endParaRPr>
            </a:p>
          </p:txBody>
        </p:sp>
      </p:grpSp>
      <p:sp>
        <p:nvSpPr>
          <p:cNvPr id="29" name="Rectangle 4"/>
          <p:cNvSpPr>
            <a:spLocks noChangeArrowheads="1"/>
          </p:cNvSpPr>
          <p:nvPr/>
        </p:nvSpPr>
        <p:spPr bwMode="auto">
          <a:xfrm>
            <a:off x="161635" y="4568560"/>
            <a:ext cx="4492625" cy="64017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20000"/>
              </a:spcBef>
            </a:pPr>
            <a:r>
              <a:rPr lang="fr-FR" altLang="fr-FR" b="1" dirty="0" err="1">
                <a:solidFill>
                  <a:srgbClr val="000099"/>
                </a:solidFill>
                <a:latin typeface="Arial"/>
              </a:rPr>
              <a:t>Hypericum</a:t>
            </a:r>
            <a:r>
              <a:rPr lang="fr-FR" altLang="fr-FR" b="1" dirty="0">
                <a:solidFill>
                  <a:srgbClr val="000099"/>
                </a:solidFill>
                <a:latin typeface="Arial"/>
              </a:rPr>
              <a:t> </a:t>
            </a:r>
            <a:r>
              <a:rPr lang="fr-FR" altLang="fr-FR" b="1" dirty="0" err="1">
                <a:solidFill>
                  <a:srgbClr val="000099"/>
                </a:solidFill>
                <a:latin typeface="Arial"/>
              </a:rPr>
              <a:t>perforatum</a:t>
            </a:r>
            <a:r>
              <a:rPr lang="fr-FR" altLang="fr-FR" b="1" dirty="0">
                <a:solidFill>
                  <a:srgbClr val="000099"/>
                </a:solidFill>
                <a:latin typeface="Arial"/>
              </a:rPr>
              <a:t> 15 CH </a:t>
            </a:r>
          </a:p>
          <a:p>
            <a:pPr algn="ctr">
              <a:spcBef>
                <a:spcPct val="20000"/>
              </a:spcBef>
            </a:pPr>
            <a:r>
              <a:rPr lang="fr-FR" altLang="fr-FR" sz="1300" dirty="0">
                <a:solidFill>
                  <a:srgbClr val="000099"/>
                </a:solidFill>
                <a:latin typeface="Arial"/>
              </a:rPr>
              <a:t>5 granules de chaque toutes les heures - ESA</a:t>
            </a:r>
            <a:r>
              <a:rPr lang="fr-FR" altLang="fr-FR" sz="1300" dirty="0">
                <a:solidFill>
                  <a:srgbClr val="3333CC"/>
                </a:solidFill>
                <a:latin typeface="Arial"/>
              </a:rPr>
              <a:t> </a:t>
            </a:r>
            <a:endParaRPr lang="fr-FR" altLang="fr-FR" sz="1300" b="1" dirty="0">
              <a:solidFill>
                <a:srgbClr val="3333CC"/>
              </a:solidFill>
              <a:latin typeface="Arial"/>
            </a:endParaRPr>
          </a:p>
        </p:txBody>
      </p:sp>
      <p:sp>
        <p:nvSpPr>
          <p:cNvPr id="30" name="Rectangle 30"/>
          <p:cNvSpPr>
            <a:spLocks noChangeArrowheads="1"/>
          </p:cNvSpPr>
          <p:nvPr/>
        </p:nvSpPr>
        <p:spPr bwMode="auto">
          <a:xfrm>
            <a:off x="172458" y="3876198"/>
            <a:ext cx="45407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fr-FR" altLang="fr-FR" dirty="0">
                <a:solidFill>
                  <a:srgbClr val="000099"/>
                </a:solidFill>
                <a:latin typeface="Arial"/>
              </a:rPr>
              <a:t>Si douleurs sur le territoire d’un </a:t>
            </a:r>
            <a:r>
              <a:rPr lang="fr-FR" altLang="fr-FR" b="1" dirty="0">
                <a:solidFill>
                  <a:srgbClr val="000099"/>
                </a:solidFill>
                <a:latin typeface="Arial"/>
              </a:rPr>
              <a:t>trajet nerveux </a:t>
            </a:r>
            <a:r>
              <a:rPr lang="fr-FR" altLang="fr-FR" dirty="0">
                <a:solidFill>
                  <a:srgbClr val="000099"/>
                </a:solidFill>
                <a:latin typeface="Arial"/>
              </a:rPr>
              <a:t>(exemple : extraction dentaire)</a:t>
            </a:r>
          </a:p>
        </p:txBody>
      </p:sp>
      <p:sp>
        <p:nvSpPr>
          <p:cNvPr id="31" name="Rectangle 4"/>
          <p:cNvSpPr>
            <a:spLocks noChangeArrowheads="1"/>
          </p:cNvSpPr>
          <p:nvPr/>
        </p:nvSpPr>
        <p:spPr bwMode="auto">
          <a:xfrm>
            <a:off x="8493106" y="4250642"/>
            <a:ext cx="1990744" cy="64017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20000"/>
              </a:spcBef>
            </a:pPr>
            <a:r>
              <a:rPr lang="fr-FR" altLang="fr-FR" b="1" dirty="0">
                <a:solidFill>
                  <a:srgbClr val="000099"/>
                </a:solidFill>
                <a:latin typeface="Arial"/>
              </a:rPr>
              <a:t>Opium 30 CH </a:t>
            </a:r>
          </a:p>
          <a:p>
            <a:pPr algn="ctr">
              <a:spcBef>
                <a:spcPct val="20000"/>
              </a:spcBef>
            </a:pPr>
            <a:r>
              <a:rPr lang="fr-FR" altLang="fr-FR" sz="1300" dirty="0">
                <a:solidFill>
                  <a:srgbClr val="000099"/>
                </a:solidFill>
                <a:latin typeface="Arial"/>
              </a:rPr>
              <a:t>1 dose</a:t>
            </a:r>
            <a:endParaRPr lang="fr-FR" altLang="fr-FR" sz="1300" b="1" dirty="0">
              <a:solidFill>
                <a:srgbClr val="3333CC"/>
              </a:solidFill>
              <a:latin typeface="Arial"/>
            </a:endParaRPr>
          </a:p>
        </p:txBody>
      </p:sp>
      <p:grpSp>
        <p:nvGrpSpPr>
          <p:cNvPr id="2" name="Groupe 1"/>
          <p:cNvGrpSpPr/>
          <p:nvPr/>
        </p:nvGrpSpPr>
        <p:grpSpPr>
          <a:xfrm>
            <a:off x="9964738" y="358775"/>
            <a:ext cx="1735137" cy="1819275"/>
            <a:chOff x="9964738" y="358775"/>
            <a:chExt cx="1735137" cy="1819275"/>
          </a:xfrm>
        </p:grpSpPr>
        <p:sp>
          <p:nvSpPr>
            <p:cNvPr id="22" name="Pentagone 21"/>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solidFill>
                  <a:prstClr val="white"/>
                </a:solidFill>
              </a:endParaRPr>
            </a:p>
          </p:txBody>
        </p:sp>
        <p:sp>
          <p:nvSpPr>
            <p:cNvPr id="26"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32" name="Image 3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Line 22"/>
          <p:cNvSpPr>
            <a:spLocks noChangeShapeType="1"/>
          </p:cNvSpPr>
          <p:nvPr/>
        </p:nvSpPr>
        <p:spPr bwMode="auto">
          <a:xfrm flipH="1">
            <a:off x="4654260" y="3937154"/>
            <a:ext cx="1049882" cy="3427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mj-lt"/>
            </a:endParaRPr>
          </a:p>
        </p:txBody>
      </p:sp>
      <p:sp>
        <p:nvSpPr>
          <p:cNvPr id="35" name="Line 22"/>
          <p:cNvSpPr>
            <a:spLocks noChangeShapeType="1"/>
          </p:cNvSpPr>
          <p:nvPr/>
        </p:nvSpPr>
        <p:spPr bwMode="auto">
          <a:xfrm flipH="1">
            <a:off x="6020628" y="4088259"/>
            <a:ext cx="0" cy="97605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mj-lt"/>
            </a:endParaRPr>
          </a:p>
        </p:txBody>
      </p:sp>
      <p:sp>
        <p:nvSpPr>
          <p:cNvPr id="36" name="Line 22"/>
          <p:cNvSpPr>
            <a:spLocks noChangeShapeType="1"/>
          </p:cNvSpPr>
          <p:nvPr/>
        </p:nvSpPr>
        <p:spPr bwMode="auto">
          <a:xfrm>
            <a:off x="6540159" y="3937154"/>
            <a:ext cx="1017526" cy="3427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mj-lt"/>
            </a:endParaRP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60</a:t>
            </a:fld>
            <a:endParaRPr lang="fr-FR" dirty="0"/>
          </a:p>
        </p:txBody>
      </p:sp>
    </p:spTree>
    <p:extLst>
      <p:ext uri="{BB962C8B-B14F-4D97-AF65-F5344CB8AC3E}">
        <p14:creationId xmlns:p14="http://schemas.microsoft.com/office/powerpoint/2010/main" val="2629441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38"/>
                                        </p:tgtEl>
                                        <p:attrNameLst>
                                          <p:attrName>style.visibility</p:attrName>
                                        </p:attrNameLst>
                                      </p:cBhvr>
                                      <p:to>
                                        <p:strVal val="visible"/>
                                      </p:to>
                                    </p:set>
                                    <p:animEffect transition="in" filter="fade">
                                      <p:cBhvr>
                                        <p:cTn id="7" dur="500"/>
                                        <p:tgtEl>
                                          <p:spTgt spid="819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194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19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8" grpId="0" animBg="1"/>
      <p:bldP spid="81938" grpId="0" animBg="1"/>
      <p:bldP spid="81949" grpId="0"/>
      <p:bldP spid="9" grpId="0" animBg="1"/>
      <p:bldP spid="11" grpId="0"/>
      <p:bldP spid="29" grpId="0" animBg="1"/>
      <p:bldP spid="30" grpId="0"/>
      <p:bldP spid="31" grpId="0" animBg="1"/>
      <p:bldP spid="33" grpId="0" animBg="1"/>
      <p:bldP spid="35" grpId="0" animBg="1"/>
      <p:bldP spid="3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30" name="Text Box 6"/>
          <p:cNvSpPr txBox="1">
            <a:spLocks noChangeArrowheads="1"/>
          </p:cNvSpPr>
          <p:nvPr/>
        </p:nvSpPr>
        <p:spPr bwMode="auto">
          <a:xfrm>
            <a:off x="950303" y="2793973"/>
            <a:ext cx="43195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sz="1500" b="1" dirty="0">
                <a:solidFill>
                  <a:srgbClr val="000099"/>
                </a:solidFill>
                <a:cs typeface="Arial" panose="020B0604020202020204" pitchFamily="34" charset="0"/>
              </a:rPr>
              <a:t>Inflammation</a:t>
            </a:r>
            <a:r>
              <a:rPr lang="fr-FR" altLang="fr-FR" sz="1500" dirty="0">
                <a:solidFill>
                  <a:srgbClr val="000099"/>
                </a:solidFill>
                <a:cs typeface="Arial" panose="020B0604020202020204" pitchFamily="34" charset="0"/>
              </a:rPr>
              <a:t>, douleur, </a:t>
            </a:r>
            <a:r>
              <a:rPr lang="fr-FR" altLang="fr-FR" sz="1500" dirty="0">
                <a:solidFill>
                  <a:srgbClr val="000099"/>
                </a:solidFill>
                <a:latin typeface="Tahoma" panose="020B0604030504040204" pitchFamily="34" charset="0"/>
              </a:rPr>
              <a:t>rougeur et tuméfaction de la gencive, poussée de fièvre élevée avec sueurs</a:t>
            </a:r>
          </a:p>
          <a:p>
            <a:pPr>
              <a:buClr>
                <a:srgbClr val="62C400"/>
              </a:buClr>
            </a:pPr>
            <a:r>
              <a:rPr lang="fr-FR" altLang="fr-FR" sz="1500" dirty="0">
                <a:solidFill>
                  <a:srgbClr val="000099"/>
                </a:solidFill>
                <a:cs typeface="Arial" panose="020B0604020202020204" pitchFamily="34" charset="0"/>
              </a:rPr>
              <a:t>	</a:t>
            </a:r>
          </a:p>
        </p:txBody>
      </p:sp>
      <p:sp>
        <p:nvSpPr>
          <p:cNvPr id="871433" name="Rectangle 9"/>
          <p:cNvSpPr>
            <a:spLocks noChangeArrowheads="1"/>
          </p:cNvSpPr>
          <p:nvPr/>
        </p:nvSpPr>
        <p:spPr bwMode="auto">
          <a:xfrm>
            <a:off x="7619881" y="4100320"/>
            <a:ext cx="2796318"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Chamomilla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vulgaris</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871435" name="Rectangle 11"/>
          <p:cNvSpPr>
            <a:spLocks noChangeArrowheads="1"/>
          </p:cNvSpPr>
          <p:nvPr/>
        </p:nvSpPr>
        <p:spPr bwMode="auto">
          <a:xfrm>
            <a:off x="7921741" y="2904489"/>
            <a:ext cx="2494458"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Belladonna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871480" name="Text Box 56"/>
          <p:cNvSpPr txBox="1">
            <a:spLocks noChangeArrowheads="1"/>
          </p:cNvSpPr>
          <p:nvPr/>
        </p:nvSpPr>
        <p:spPr bwMode="auto">
          <a:xfrm>
            <a:off x="966177" y="3948397"/>
            <a:ext cx="451326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sz="1500" b="1" dirty="0">
                <a:solidFill>
                  <a:srgbClr val="000099"/>
                </a:solidFill>
                <a:cs typeface="Arial" panose="020B0604020202020204" pitchFamily="34" charset="0"/>
              </a:rPr>
              <a:t>Hyperesthésie à la douleur</a:t>
            </a:r>
            <a:r>
              <a:rPr lang="fr-FR" altLang="fr-FR" sz="1500" dirty="0">
                <a:solidFill>
                  <a:srgbClr val="000099"/>
                </a:solidFill>
                <a:cs typeface="Arial" panose="020B0604020202020204" pitchFamily="34" charset="0"/>
              </a:rPr>
              <a:t>, irritabilité, 	</a:t>
            </a:r>
            <a:r>
              <a:rPr lang="fr-FR" altLang="fr-FR" sz="1500" b="1" dirty="0">
                <a:solidFill>
                  <a:srgbClr val="000099"/>
                </a:solidFill>
                <a:cs typeface="Arial" panose="020B0604020202020204" pitchFamily="34" charset="0"/>
              </a:rPr>
              <a:t>colère, caprice, </a:t>
            </a:r>
            <a:r>
              <a:rPr lang="fr-FR" altLang="fr-FR" sz="1500" dirty="0">
                <a:solidFill>
                  <a:srgbClr val="000099"/>
                </a:solidFill>
                <a:cs typeface="Arial" panose="020B0604020202020204" pitchFamily="34" charset="0"/>
              </a:rPr>
              <a:t>une joue rouge, l’autre pas</a:t>
            </a:r>
          </a:p>
          <a:p>
            <a:pPr>
              <a:buClr>
                <a:srgbClr val="62C400"/>
              </a:buClr>
            </a:pPr>
            <a:r>
              <a:rPr lang="fr-FR" altLang="fr-FR" sz="1500" b="1" i="1" dirty="0">
                <a:solidFill>
                  <a:srgbClr val="000099"/>
                </a:solidFill>
                <a:cs typeface="Arial" panose="020B0604020202020204" pitchFamily="34" charset="0"/>
              </a:rPr>
              <a:t>     amélioration par le bercement</a:t>
            </a:r>
          </a:p>
        </p:txBody>
      </p:sp>
      <p:sp>
        <p:nvSpPr>
          <p:cNvPr id="15"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Douleurs dentaires</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13" name="Text Box 57"/>
          <p:cNvSpPr txBox="1">
            <a:spLocks noChangeArrowheads="1"/>
          </p:cNvSpPr>
          <p:nvPr/>
        </p:nvSpPr>
        <p:spPr bwMode="auto">
          <a:xfrm>
            <a:off x="1078889" y="5620181"/>
            <a:ext cx="49985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sz="1500" dirty="0">
                <a:solidFill>
                  <a:srgbClr val="000099"/>
                </a:solidFill>
                <a:cs typeface="Arial" panose="020B0604020202020204" pitchFamily="34" charset="0"/>
              </a:rPr>
              <a:t>Traumatisme des </a:t>
            </a:r>
            <a:r>
              <a:rPr lang="fr-FR" altLang="fr-FR" sz="1500" b="1" dirty="0">
                <a:solidFill>
                  <a:srgbClr val="000099"/>
                </a:solidFill>
                <a:cs typeface="Arial" panose="020B0604020202020204" pitchFamily="34" charset="0"/>
              </a:rPr>
              <a:t>terminaisons nerveuses</a:t>
            </a:r>
          </a:p>
        </p:txBody>
      </p:sp>
      <p:sp>
        <p:nvSpPr>
          <p:cNvPr id="16" name="Rectangle 60"/>
          <p:cNvSpPr>
            <a:spLocks noChangeArrowheads="1"/>
          </p:cNvSpPr>
          <p:nvPr/>
        </p:nvSpPr>
        <p:spPr bwMode="auto">
          <a:xfrm>
            <a:off x="7334131" y="5373140"/>
            <a:ext cx="3082068"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Hypericum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perforatum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 </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 </a:t>
            </a:r>
          </a:p>
        </p:txBody>
      </p:sp>
      <p:sp>
        <p:nvSpPr>
          <p:cNvPr id="11" name="Text Box 56"/>
          <p:cNvSpPr txBox="1">
            <a:spLocks noChangeArrowheads="1"/>
          </p:cNvSpPr>
          <p:nvPr/>
        </p:nvSpPr>
        <p:spPr bwMode="auto">
          <a:xfrm>
            <a:off x="958363" y="1886751"/>
            <a:ext cx="36925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Suite de traumatisme</a:t>
            </a:r>
            <a:r>
              <a:rPr lang="fr-FR" altLang="fr-FR" sz="1500" dirty="0">
                <a:solidFill>
                  <a:srgbClr val="000099"/>
                </a:solidFill>
                <a:cs typeface="Arial" panose="020B0604020202020204" pitchFamily="34" charset="0"/>
              </a:rPr>
              <a:t> </a:t>
            </a:r>
            <a:endParaRPr lang="fr-FR" altLang="fr-FR" sz="1500" b="1" u="sng" dirty="0">
              <a:solidFill>
                <a:srgbClr val="000099"/>
              </a:solidFill>
              <a:cs typeface="Arial" panose="020B0604020202020204" pitchFamily="34" charset="0"/>
            </a:endParaRPr>
          </a:p>
        </p:txBody>
      </p:sp>
      <p:sp>
        <p:nvSpPr>
          <p:cNvPr id="14" name="Rectangle 58"/>
          <p:cNvSpPr>
            <a:spLocks noChangeArrowheads="1"/>
          </p:cNvSpPr>
          <p:nvPr/>
        </p:nvSpPr>
        <p:spPr bwMode="auto">
          <a:xfrm>
            <a:off x="7927424" y="1749134"/>
            <a:ext cx="2494392"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Arnica </a:t>
            </a:r>
            <a:r>
              <a:rPr lang="fr-FR" altLang="fr-FR" b="1" dirty="0" err="1">
                <a:solidFill>
                  <a:srgbClr val="000099"/>
                </a:solidFill>
                <a:cs typeface="Arial" panose="020B0604020202020204" pitchFamily="34" charset="0"/>
              </a:rPr>
              <a:t>montana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61</a:t>
            </a:fld>
            <a:endParaRPr lang="fr-FR" dirty="0"/>
          </a:p>
        </p:txBody>
      </p:sp>
    </p:spTree>
    <p:extLst>
      <p:ext uri="{BB962C8B-B14F-4D97-AF65-F5344CB8AC3E}">
        <p14:creationId xmlns:p14="http://schemas.microsoft.com/office/powerpoint/2010/main" val="17095711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14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14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714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14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430" grpId="0"/>
      <p:bldP spid="871433" grpId="0" animBg="1"/>
      <p:bldP spid="871435" grpId="0" animBg="1"/>
      <p:bldP spid="871480" grpId="0" autoUpdateAnimBg="0"/>
      <p:bldP spid="13" grpId="0" autoUpdateAnimBg="0"/>
      <p:bldP spid="16"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62</a:t>
            </a:fld>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2382294"/>
            <a:ext cx="2694385" cy="2845555"/>
          </a:xfrm>
          <a:prstGeom prst="rect">
            <a:avLst/>
          </a:prstGeom>
        </p:spPr>
      </p:pic>
      <p:sp>
        <p:nvSpPr>
          <p:cNvPr id="6" name="Rectangle 3"/>
          <p:cNvSpPr txBox="1">
            <a:spLocks noChangeArrowheads="1"/>
          </p:cNvSpPr>
          <p:nvPr/>
        </p:nvSpPr>
        <p:spPr bwMode="auto">
          <a:xfrm>
            <a:off x="5311775" y="2757322"/>
            <a:ext cx="6019800" cy="17902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None/>
            </a:pPr>
            <a:endParaRPr lang="fr-FR" altLang="fr-FR" sz="2000" b="1" u="sng" dirty="0">
              <a:solidFill>
                <a:srgbClr val="000099"/>
              </a:solidFill>
            </a:endParaRPr>
          </a:p>
          <a:p>
            <a:pPr fontAlgn="auto">
              <a:lnSpc>
                <a:spcPct val="150000"/>
              </a:lnSpc>
              <a:spcAft>
                <a:spcPts val="0"/>
              </a:spcAft>
              <a:buFont typeface="Wingdings" panose="05000000000000000000" pitchFamily="2" charset="2"/>
              <a:buChar char="Ø"/>
            </a:pPr>
            <a:r>
              <a:rPr lang="fr-FR" altLang="fr-FR" sz="2000" dirty="0">
                <a:solidFill>
                  <a:srgbClr val="000099"/>
                </a:solidFill>
              </a:rPr>
              <a:t> Partage d’astuces</a:t>
            </a:r>
          </a:p>
          <a:p>
            <a:pPr fontAlgn="auto">
              <a:lnSpc>
                <a:spcPct val="150000"/>
              </a:lnSpc>
              <a:spcAft>
                <a:spcPts val="0"/>
              </a:spcAft>
              <a:buFont typeface="Wingdings" panose="05000000000000000000" pitchFamily="2" charset="2"/>
              <a:buChar char="Ø"/>
            </a:pPr>
            <a:r>
              <a:rPr lang="fr-FR" altLang="fr-FR" sz="2000" dirty="0">
                <a:solidFill>
                  <a:srgbClr val="000099"/>
                </a:solidFill>
              </a:rPr>
              <a:t> Quelles opportunités de conseil ? </a:t>
            </a:r>
            <a:endParaRPr lang="fr-FR" altLang="fr-FR" sz="2000" b="1" dirty="0">
              <a:solidFill>
                <a:srgbClr val="FF0000"/>
              </a:solidFill>
            </a:endParaRPr>
          </a:p>
        </p:txBody>
      </p:sp>
      <p:sp>
        <p:nvSpPr>
          <p:cNvPr id="7"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Tree>
    <p:extLst>
      <p:ext uri="{BB962C8B-B14F-4D97-AF65-F5344CB8AC3E}">
        <p14:creationId xmlns:p14="http://schemas.microsoft.com/office/powerpoint/2010/main" val="648215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63</a:t>
            </a:fld>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7" y="2719083"/>
            <a:ext cx="3569724" cy="2378413"/>
          </a:xfrm>
          <a:prstGeom prst="rect">
            <a:avLst/>
          </a:prstGeom>
          <a:ln>
            <a:noFill/>
          </a:ln>
          <a:effectLst>
            <a:softEdge rad="112500"/>
          </a:effectLst>
        </p:spPr>
      </p:pic>
      <p:sp>
        <p:nvSpPr>
          <p:cNvPr id="7" name="AutoShape 9"/>
          <p:cNvSpPr>
            <a:spLocks noChangeArrowheads="1"/>
          </p:cNvSpPr>
          <p:nvPr/>
        </p:nvSpPr>
        <p:spPr bwMode="auto">
          <a:xfrm>
            <a:off x="4813935" y="2128760"/>
            <a:ext cx="5400675" cy="1296987"/>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 Mon fils ainé se fait enlever les 2 dernières dents de sagesse dans 2 jours et il appréhende. »</a:t>
            </a:r>
          </a:p>
        </p:txBody>
      </p:sp>
      <p:sp>
        <p:nvSpPr>
          <p:cNvPr id="8" name="Rectangle 10"/>
          <p:cNvSpPr>
            <a:spLocks noChangeArrowheads="1"/>
          </p:cNvSpPr>
          <p:nvPr/>
        </p:nvSpPr>
        <p:spPr bwMode="auto">
          <a:xfrm>
            <a:off x="6359525" y="5734050"/>
            <a:ext cx="2389188" cy="36671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chemeClr val="bg1"/>
                </a:solidFill>
                <a:sym typeface="Wingdings" panose="05000000000000000000" pitchFamily="2" charset="2"/>
              </a:rPr>
              <a:t></a:t>
            </a:r>
            <a:r>
              <a:rPr lang="fr-FR" altLang="fr-FR" b="1" dirty="0">
                <a:solidFill>
                  <a:schemeClr val="bg1"/>
                </a:solidFill>
              </a:rPr>
              <a:t> Que faites-vous ?</a:t>
            </a:r>
          </a:p>
        </p:txBody>
      </p:sp>
      <p:sp>
        <p:nvSpPr>
          <p:cNvPr id="9" name="Rectangle 8"/>
          <p:cNvSpPr/>
          <p:nvPr/>
        </p:nvSpPr>
        <p:spPr>
          <a:xfrm>
            <a:off x="2839186" y="1562609"/>
            <a:ext cx="4807983" cy="338554"/>
          </a:xfrm>
          <a:prstGeom prst="rect">
            <a:avLst/>
          </a:prstGeom>
        </p:spPr>
        <p:txBody>
          <a:bodyPr wrap="none">
            <a:spAutoFit/>
          </a:bodyPr>
          <a:lstStyle/>
          <a:p>
            <a:r>
              <a:rPr lang="fr-FR" altLang="fr-FR" dirty="0">
                <a:solidFill>
                  <a:srgbClr val="000099"/>
                </a:solidFill>
              </a:rPr>
              <a:t>Mme Y., 45 ans, cliente habituelle de la pharmacie </a:t>
            </a:r>
            <a:endParaRPr lang="fr-FR" dirty="0">
              <a:solidFill>
                <a:srgbClr val="000099"/>
              </a:solidFill>
            </a:endParaRP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Tree>
    <p:extLst>
      <p:ext uri="{BB962C8B-B14F-4D97-AF65-F5344CB8AC3E}">
        <p14:creationId xmlns:p14="http://schemas.microsoft.com/office/powerpoint/2010/main" val="2024253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64</a:t>
            </a:fld>
            <a:endParaRPr lang="fr-FR"/>
          </a:p>
        </p:txBody>
      </p:sp>
      <p:grpSp>
        <p:nvGrpSpPr>
          <p:cNvPr id="23" name="Groupe 22"/>
          <p:cNvGrpSpPr/>
          <p:nvPr/>
        </p:nvGrpSpPr>
        <p:grpSpPr>
          <a:xfrm>
            <a:off x="3159759" y="1058865"/>
            <a:ext cx="6477471" cy="5387334"/>
            <a:chOff x="3967163" y="1858003"/>
            <a:chExt cx="3954462" cy="3614110"/>
          </a:xfrm>
        </p:grpSpPr>
        <p:grpSp>
          <p:nvGrpSpPr>
            <p:cNvPr id="24" name="Groupe 23"/>
            <p:cNvGrpSpPr/>
            <p:nvPr/>
          </p:nvGrpSpPr>
          <p:grpSpPr>
            <a:xfrm>
              <a:off x="3967163" y="1858003"/>
              <a:ext cx="3954462" cy="3614110"/>
              <a:chOff x="3967163" y="1858003"/>
              <a:chExt cx="3954462" cy="3614110"/>
            </a:xfrm>
          </p:grpSpPr>
          <p:sp>
            <p:nvSpPr>
              <p:cNvPr id="26" name="Rectangle 25"/>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8"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29" name="Group 37"/>
              <p:cNvGrpSpPr>
                <a:grpSpLocks/>
              </p:cNvGrpSpPr>
              <p:nvPr/>
            </p:nvGrpSpPr>
            <p:grpSpPr bwMode="auto">
              <a:xfrm>
                <a:off x="3967163" y="1858003"/>
                <a:ext cx="3942390" cy="808995"/>
                <a:chOff x="1700" y="967"/>
                <a:chExt cx="2343" cy="537"/>
              </a:xfrm>
            </p:grpSpPr>
            <p:grpSp>
              <p:nvGrpSpPr>
                <p:cNvPr id="30" name="Group 38"/>
                <p:cNvGrpSpPr>
                  <a:grpSpLocks/>
                </p:cNvGrpSpPr>
                <p:nvPr/>
              </p:nvGrpSpPr>
              <p:grpSpPr bwMode="auto">
                <a:xfrm>
                  <a:off x="1707" y="967"/>
                  <a:ext cx="2336" cy="537"/>
                  <a:chOff x="1707" y="1058"/>
                  <a:chExt cx="2336" cy="537"/>
                </a:xfrm>
              </p:grpSpPr>
              <p:sp>
                <p:nvSpPr>
                  <p:cNvPr id="32"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3"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1"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25"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4" name="Text Box 4"/>
          <p:cNvSpPr txBox="1">
            <a:spLocks noChangeArrowheads="1"/>
          </p:cNvSpPr>
          <p:nvPr/>
        </p:nvSpPr>
        <p:spPr bwMode="auto">
          <a:xfrm>
            <a:off x="5730445"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a:t>
            </a:r>
          </a:p>
        </p:txBody>
      </p:sp>
      <p:sp>
        <p:nvSpPr>
          <p:cNvPr id="35" name="Text Box 16"/>
          <p:cNvSpPr txBox="1">
            <a:spLocks noChangeArrowheads="1"/>
          </p:cNvSpPr>
          <p:nvPr/>
        </p:nvSpPr>
        <p:spPr bwMode="auto">
          <a:xfrm>
            <a:off x="5972081"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38" name="AutoShape 17"/>
          <p:cNvSpPr>
            <a:spLocks noChangeArrowheads="1"/>
          </p:cNvSpPr>
          <p:nvPr/>
        </p:nvSpPr>
        <p:spPr bwMode="auto">
          <a:xfrm>
            <a:off x="9767140" y="2115886"/>
            <a:ext cx="1993900" cy="753349"/>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Comment ça s’est passé la dernière fois ?</a:t>
            </a:r>
          </a:p>
          <a:p>
            <a:pPr algn="ctr"/>
            <a:r>
              <a:rPr lang="fr-FR" altLang="ja-JP" sz="1200" i="1" dirty="0">
                <a:solidFill>
                  <a:srgbClr val="000000"/>
                </a:solidFill>
                <a:ea typeface="ＭＳ 明朝" panose="02020609040205080304" pitchFamily="49" charset="-128"/>
                <a:cs typeface="Arial" panose="020B0604020202020204" pitchFamily="34" charset="0"/>
              </a:rPr>
              <a:t>(Que ressent-il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1" name="AutoShape 18"/>
          <p:cNvSpPr>
            <a:spLocks noChangeArrowheads="1"/>
          </p:cNvSpPr>
          <p:nvPr/>
        </p:nvSpPr>
        <p:spPr bwMode="auto">
          <a:xfrm>
            <a:off x="1060657" y="2239443"/>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vous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3"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4" name="AutoShape 19"/>
          <p:cNvSpPr>
            <a:spLocks noChangeArrowheads="1"/>
          </p:cNvSpPr>
          <p:nvPr/>
        </p:nvSpPr>
        <p:spPr bwMode="auto">
          <a:xfrm>
            <a:off x="4905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7" name="AutoShape 20"/>
          <p:cNvSpPr>
            <a:spLocks noChangeArrowheads="1"/>
          </p:cNvSpPr>
          <p:nvPr/>
        </p:nvSpPr>
        <p:spPr bwMode="auto">
          <a:xfrm>
            <a:off x="9444523" y="4410288"/>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l’améliore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l’aggrave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0" name="AutoShape 35"/>
          <p:cNvSpPr>
            <a:spLocks noChangeArrowheads="1"/>
          </p:cNvSpPr>
          <p:nvPr/>
        </p:nvSpPr>
        <p:spPr bwMode="auto">
          <a:xfrm>
            <a:off x="8469100" y="1163448"/>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51" name="Text Box 16"/>
          <p:cNvSpPr txBox="1">
            <a:spLocks noChangeArrowheads="1"/>
          </p:cNvSpPr>
          <p:nvPr/>
        </p:nvSpPr>
        <p:spPr bwMode="auto">
          <a:xfrm>
            <a:off x="4154953"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52" name="Text Box 16"/>
          <p:cNvSpPr txBox="1">
            <a:spLocks noChangeArrowheads="1"/>
          </p:cNvSpPr>
          <p:nvPr/>
        </p:nvSpPr>
        <p:spPr bwMode="auto">
          <a:xfrm>
            <a:off x="7254244"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53" name="Text Box 16"/>
          <p:cNvSpPr txBox="1">
            <a:spLocks noChangeArrowheads="1"/>
          </p:cNvSpPr>
          <p:nvPr/>
        </p:nvSpPr>
        <p:spPr bwMode="auto">
          <a:xfrm>
            <a:off x="7118485"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54" name="Text Box 16"/>
          <p:cNvSpPr txBox="1">
            <a:spLocks noChangeArrowheads="1"/>
          </p:cNvSpPr>
          <p:nvPr/>
        </p:nvSpPr>
        <p:spPr bwMode="auto">
          <a:xfrm>
            <a:off x="3254094"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55" name="Text Box 11"/>
          <p:cNvSpPr txBox="1">
            <a:spLocks noChangeArrowheads="1"/>
          </p:cNvSpPr>
          <p:nvPr/>
        </p:nvSpPr>
        <p:spPr bwMode="auto">
          <a:xfrm>
            <a:off x="3181516" y="2934889"/>
            <a:ext cx="292904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i="1" dirty="0">
                <a:solidFill>
                  <a:srgbClr val="000099"/>
                </a:solidFill>
              </a:rPr>
              <a:t>Mon fils se fait enlever les 2 dernières dents de sagesse et il appréhende</a:t>
            </a:r>
            <a:endParaRPr lang="fr-FR" altLang="fr-FR" sz="1600" dirty="0">
              <a:solidFill>
                <a:srgbClr val="000099"/>
              </a:solidFill>
            </a:endParaRPr>
          </a:p>
          <a:p>
            <a:pPr>
              <a:spcBef>
                <a:spcPts val="600"/>
              </a:spcBef>
            </a:pPr>
            <a:r>
              <a:rPr lang="fr-FR" altLang="fr-FR" sz="1600" i="1" dirty="0"/>
              <a:t>= </a:t>
            </a:r>
            <a:r>
              <a:rPr lang="fr-FR" altLang="fr-FR" sz="1600" dirty="0"/>
              <a:t>Traumatologie et anxiété</a:t>
            </a:r>
          </a:p>
        </p:txBody>
      </p:sp>
      <p:sp>
        <p:nvSpPr>
          <p:cNvPr id="56" name="Text Box 5"/>
          <p:cNvSpPr txBox="1">
            <a:spLocks noChangeArrowheads="1"/>
          </p:cNvSpPr>
          <p:nvPr/>
        </p:nvSpPr>
        <p:spPr bwMode="auto">
          <a:xfrm>
            <a:off x="6524985" y="2930062"/>
            <a:ext cx="3137798"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Il a eu très mal, ça irradiait</a:t>
            </a:r>
          </a:p>
          <a:p>
            <a:pPr>
              <a:spcBef>
                <a:spcPts val="600"/>
              </a:spcBef>
              <a:buClr>
                <a:srgbClr val="0099CC"/>
              </a:buClr>
            </a:pPr>
            <a:r>
              <a:rPr lang="fr-FR" altLang="fr-FR" i="1" dirty="0">
                <a:solidFill>
                  <a:srgbClr val="000099"/>
                </a:solidFill>
              </a:rPr>
              <a:t>Il a beaucoup saigné pendant l’intervention et ça s’est infecté</a:t>
            </a:r>
          </a:p>
        </p:txBody>
      </p:sp>
      <p:sp>
        <p:nvSpPr>
          <p:cNvPr id="57" name="Text Box 9"/>
          <p:cNvSpPr txBox="1">
            <a:spLocks noChangeArrowheads="1"/>
          </p:cNvSpPr>
          <p:nvPr/>
        </p:nvSpPr>
        <p:spPr bwMode="auto">
          <a:xfrm>
            <a:off x="3209747" y="5101637"/>
            <a:ext cx="31077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sz="1600" i="1" dirty="0">
                <a:solidFill>
                  <a:srgbClr val="000099"/>
                </a:solidFill>
              </a:rPr>
              <a:t>Il a eu le visage gonflé pendant 3 jours et du mal à manger</a:t>
            </a:r>
            <a:endParaRPr lang="fr-FR" altLang="fr-FR" sz="1600" dirty="0">
              <a:solidFill>
                <a:srgbClr val="000099"/>
              </a:solidFill>
            </a:endParaRPr>
          </a:p>
        </p:txBody>
      </p:sp>
      <p:sp>
        <p:nvSpPr>
          <p:cNvPr id="58" name="Rectangle 17"/>
          <p:cNvSpPr>
            <a:spLocks noChangeArrowheads="1"/>
          </p:cNvSpPr>
          <p:nvPr/>
        </p:nvSpPr>
        <p:spPr bwMode="auto">
          <a:xfrm>
            <a:off x="185445" y="1386385"/>
            <a:ext cx="2908168" cy="338554"/>
          </a:xfrm>
          <a:prstGeom prst="rect">
            <a:avLst/>
          </a:prstGeom>
          <a:noFill/>
          <a:ln>
            <a:noFill/>
          </a:ln>
          <a:effectLst/>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rgbClr val="000099"/>
                </a:solidFill>
                <a:sym typeface="Wingdings" panose="05000000000000000000" pitchFamily="2" charset="2"/>
              </a:rPr>
              <a:t></a:t>
            </a:r>
            <a:r>
              <a:rPr lang="fr-FR" altLang="fr-FR" b="1" dirty="0">
                <a:solidFill>
                  <a:srgbClr val="000099"/>
                </a:solidFill>
              </a:rPr>
              <a:t> Que lui conseillez-vous ?</a:t>
            </a:r>
          </a:p>
        </p:txBody>
      </p:sp>
      <p:sp>
        <p:nvSpPr>
          <p:cNvPr id="3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4.2. Traumatologie</a:t>
            </a:r>
          </a:p>
        </p:txBody>
      </p:sp>
      <p:sp>
        <p:nvSpPr>
          <p:cNvPr id="39" name="Text Box 5"/>
          <p:cNvSpPr txBox="1">
            <a:spLocks noChangeArrowheads="1"/>
          </p:cNvSpPr>
          <p:nvPr/>
        </p:nvSpPr>
        <p:spPr bwMode="auto">
          <a:xfrm>
            <a:off x="6564202" y="4964599"/>
            <a:ext cx="3137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La dernière fois, il a mis de la glace</a:t>
            </a:r>
          </a:p>
        </p:txBody>
      </p:sp>
    </p:spTree>
    <p:extLst>
      <p:ext uri="{BB962C8B-B14F-4D97-AF65-F5344CB8AC3E}">
        <p14:creationId xmlns:p14="http://schemas.microsoft.com/office/powerpoint/2010/main" val="35847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41" grpId="0" animBg="1"/>
      <p:bldP spid="44" grpId="0" animBg="1"/>
      <p:bldP spid="47" grpId="0" animBg="1"/>
      <p:bldP spid="50" grpId="0" animBg="1"/>
      <p:bldP spid="55" grpId="0"/>
      <p:bldP spid="56" grpId="0"/>
      <p:bldP spid="57" grpId="0"/>
      <p:bldP spid="3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6096000" y="1737504"/>
            <a:ext cx="5297424"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dirty="0">
              <a:solidFill>
                <a:srgbClr val="000099"/>
              </a:solidFill>
              <a:cs typeface="Arial" panose="020B0604020202020204" pitchFamily="34" charset="0"/>
            </a:endParaRPr>
          </a:p>
        </p:txBody>
      </p:sp>
      <p:sp>
        <p:nvSpPr>
          <p:cNvPr id="159748" name="Rectangle 4"/>
          <p:cNvSpPr>
            <a:spLocks noChangeArrowheads="1"/>
          </p:cNvSpPr>
          <p:nvPr/>
        </p:nvSpPr>
        <p:spPr bwMode="auto">
          <a:xfrm>
            <a:off x="3856345" y="3794896"/>
            <a:ext cx="73929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Collégialement</a:t>
            </a:r>
          </a:p>
          <a:p>
            <a:pPr eaLnBrk="1" hangingPunct="1">
              <a:buBlip>
                <a:blip r:embed="rId3"/>
              </a:buBlip>
            </a:pPr>
            <a:r>
              <a:rPr lang="fr-FR" altLang="fr-FR" sz="1800" dirty="0">
                <a:solidFill>
                  <a:srgbClr val="000099"/>
                </a:solidFill>
                <a:cs typeface="Arial" panose="020B0604020202020204" pitchFamily="34" charset="0"/>
              </a:rPr>
              <a:t>Utiliser la structure proposée</a:t>
            </a:r>
          </a:p>
          <a:p>
            <a:pPr eaLnBrk="1" hangingPunct="1">
              <a:buBlip>
                <a:blip r:embed="rId3"/>
              </a:buBlip>
            </a:pPr>
            <a:r>
              <a:rPr lang="fr-FR" altLang="fr-FR" sz="1800" dirty="0">
                <a:solidFill>
                  <a:srgbClr val="000099"/>
                </a:solidFill>
                <a:cs typeface="Arial" panose="020B0604020202020204" pitchFamily="34" charset="0"/>
              </a:rPr>
              <a:t>Construire l’arbre décisionnel « Traumatologie »</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 décisionnel</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65</a:t>
            </a:fld>
            <a:endParaRPr lang="fr-FR" dirty="0"/>
          </a:p>
        </p:txBody>
      </p:sp>
    </p:spTree>
    <p:extLst>
      <p:ext uri="{BB962C8B-B14F-4D97-AF65-F5344CB8AC3E}">
        <p14:creationId xmlns:p14="http://schemas.microsoft.com/office/powerpoint/2010/main" val="3081458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rotWithShape="1">
          <a:blip r:embed="rId3"/>
          <a:srcRect t="15782"/>
          <a:stretch/>
        </p:blipFill>
        <p:spPr>
          <a:xfrm>
            <a:off x="1879875" y="1082352"/>
            <a:ext cx="8857959" cy="5281126"/>
          </a:xfrm>
          <a:prstGeom prst="rect">
            <a:avLst/>
          </a:prstGeom>
        </p:spPr>
      </p:pic>
      <p:sp>
        <p:nvSpPr>
          <p:cNvPr id="29388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prstClr val="white"/>
                </a:solidFill>
                <a:ea typeface="Tahoma" panose="020B0604030504040204" pitchFamily="34" charset="0"/>
                <a:cs typeface="Arial" panose="020B0604020202020204" pitchFamily="34" charset="0"/>
              </a:rPr>
              <a:t>Traumatologie</a:t>
            </a:r>
          </a:p>
        </p:txBody>
      </p:sp>
      <p:sp>
        <p:nvSpPr>
          <p:cNvPr id="293891"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BB8BE30-B0C7-4014-9C45-B4EC105666F6}" type="slidenum">
              <a:rPr lang="fr-FR" altLang="fr-FR" sz="900">
                <a:solidFill>
                  <a:prstClr val="black"/>
                </a:solidFill>
              </a:rPr>
              <a:pPr/>
              <a:t>66</a:t>
            </a:fld>
            <a:endParaRPr lang="fr-FR" altLang="fr-FR" sz="900">
              <a:solidFill>
                <a:prstClr val="black"/>
              </a:solidFill>
            </a:endParaRPr>
          </a:p>
        </p:txBody>
      </p:sp>
      <p:sp>
        <p:nvSpPr>
          <p:cNvPr id="5" name="Pentagone 4"/>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solidFill>
                <a:prstClr val="white"/>
              </a:solidFill>
            </a:endParaRPr>
          </a:p>
        </p:txBody>
      </p:sp>
      <p:sp>
        <p:nvSpPr>
          <p:cNvPr id="6"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5497940" y="167678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ARNICA MONTANA 9 CH</a:t>
            </a:r>
            <a:endParaRPr lang="fr-FR" altLang="fr-FR" sz="1400" b="1" dirty="0">
              <a:solidFill>
                <a:srgbClr val="000099"/>
              </a:solidFill>
            </a:endParaRPr>
          </a:p>
        </p:txBody>
      </p:sp>
      <p:sp>
        <p:nvSpPr>
          <p:cNvPr id="9" name="ZoneTexte 8"/>
          <p:cNvSpPr txBox="1">
            <a:spLocks noChangeArrowheads="1"/>
          </p:cNvSpPr>
          <p:nvPr/>
        </p:nvSpPr>
        <p:spPr bwMode="auto">
          <a:xfrm>
            <a:off x="9333301" y="353414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tendineux</a:t>
            </a:r>
          </a:p>
        </p:txBody>
      </p:sp>
      <p:sp>
        <p:nvSpPr>
          <p:cNvPr id="13" name="ZoneTexte 12"/>
          <p:cNvSpPr txBox="1">
            <a:spLocks noChangeArrowheads="1"/>
          </p:cNvSpPr>
          <p:nvPr/>
        </p:nvSpPr>
        <p:spPr bwMode="auto">
          <a:xfrm>
            <a:off x="2733775" y="363107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le froid</a:t>
            </a:r>
            <a:endParaRPr lang="fr-FR" altLang="fr-FR" sz="1400" b="1" dirty="0">
              <a:solidFill>
                <a:srgbClr val="000099"/>
              </a:solidFill>
            </a:endParaRPr>
          </a:p>
        </p:txBody>
      </p:sp>
      <p:sp>
        <p:nvSpPr>
          <p:cNvPr id="14" name="ZoneTexte 13"/>
          <p:cNvSpPr txBox="1">
            <a:spLocks noChangeArrowheads="1"/>
          </p:cNvSpPr>
          <p:nvPr/>
        </p:nvSpPr>
        <p:spPr bwMode="auto">
          <a:xfrm>
            <a:off x="2572478" y="392443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APIS  MELLIFICA 15 CH</a:t>
            </a:r>
          </a:p>
        </p:txBody>
      </p:sp>
      <p:sp>
        <p:nvSpPr>
          <p:cNvPr id="15" name="ZoneTexte 14"/>
          <p:cNvSpPr txBox="1">
            <a:spLocks noChangeArrowheads="1"/>
          </p:cNvSpPr>
          <p:nvPr/>
        </p:nvSpPr>
        <p:spPr bwMode="auto">
          <a:xfrm>
            <a:off x="5548898" y="364743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l’immobilisation</a:t>
            </a:r>
            <a:endParaRPr lang="fr-FR" altLang="fr-FR" sz="1400" b="1" dirty="0">
              <a:solidFill>
                <a:srgbClr val="000099"/>
              </a:solidFill>
            </a:endParaRPr>
          </a:p>
        </p:txBody>
      </p:sp>
      <p:sp>
        <p:nvSpPr>
          <p:cNvPr id="16" name="ZoneTexte 15"/>
          <p:cNvSpPr txBox="1">
            <a:spLocks noChangeArrowheads="1"/>
          </p:cNvSpPr>
          <p:nvPr/>
        </p:nvSpPr>
        <p:spPr bwMode="auto">
          <a:xfrm>
            <a:off x="5539567" y="393146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BRYONIA 9 CH</a:t>
            </a:r>
            <a:endParaRPr lang="fr-FR" altLang="fr-FR" sz="1400" b="1" dirty="0">
              <a:solidFill>
                <a:srgbClr val="000099"/>
              </a:solidFill>
            </a:endParaRPr>
          </a:p>
        </p:txBody>
      </p:sp>
      <p:sp>
        <p:nvSpPr>
          <p:cNvPr id="17" name="ZoneTexte 16"/>
          <p:cNvSpPr txBox="1">
            <a:spLocks noChangeArrowheads="1"/>
          </p:cNvSpPr>
          <p:nvPr/>
        </p:nvSpPr>
        <p:spPr bwMode="auto">
          <a:xfrm>
            <a:off x="4952058" y="545919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Raideur articulaire</a:t>
            </a:r>
            <a:endParaRPr lang="fr-FR" altLang="fr-FR" sz="1400" b="1" dirty="0">
              <a:solidFill>
                <a:srgbClr val="000099"/>
              </a:solidFill>
            </a:endParaRPr>
          </a:p>
        </p:txBody>
      </p:sp>
      <p:sp>
        <p:nvSpPr>
          <p:cNvPr id="18" name="ZoneTexte 17"/>
          <p:cNvSpPr txBox="1">
            <a:spLocks noChangeArrowheads="1"/>
          </p:cNvSpPr>
          <p:nvPr/>
        </p:nvSpPr>
        <p:spPr bwMode="auto">
          <a:xfrm>
            <a:off x="4721711" y="5666142"/>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1200" b="1" dirty="0">
                <a:solidFill>
                  <a:srgbClr val="000099"/>
                </a:solidFill>
              </a:rPr>
              <a:t>Améliorée par le mouvement</a:t>
            </a:r>
            <a:endParaRPr lang="fr-FR" altLang="fr-FR" sz="1400" b="1" dirty="0">
              <a:solidFill>
                <a:srgbClr val="000099"/>
              </a:solidFill>
            </a:endParaRPr>
          </a:p>
        </p:txBody>
      </p:sp>
    </p:spTree>
    <p:extLst>
      <p:ext uri="{BB962C8B-B14F-4D97-AF65-F5344CB8AC3E}">
        <p14:creationId xmlns:p14="http://schemas.microsoft.com/office/powerpoint/2010/main" val="85396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par>
                                <p:cTn id="43" presetID="22" presetClass="entr" presetSubtype="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3" grpId="0"/>
      <p:bldP spid="14" grpId="0"/>
      <p:bldP spid="15" grpId="0"/>
      <p:bldP spid="16" grpId="0"/>
      <p:bldP spid="17"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121" name="Text Box 57"/>
          <p:cNvSpPr txBox="1">
            <a:spLocks noChangeArrowheads="1"/>
          </p:cNvSpPr>
          <p:nvPr/>
        </p:nvSpPr>
        <p:spPr bwMode="auto">
          <a:xfrm>
            <a:off x="987063" y="2166281"/>
            <a:ext cx="482624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Intérêt préventif, pour limiter les </a:t>
            </a:r>
            <a:r>
              <a:rPr lang="fr-FR" altLang="fr-FR" sz="1500" b="1" dirty="0">
                <a:solidFill>
                  <a:srgbClr val="000099"/>
                </a:solidFill>
                <a:cs typeface="Arial" panose="020B0604020202020204" pitchFamily="34" charset="0"/>
              </a:rPr>
              <a:t>réactions aux piqûres</a:t>
            </a:r>
            <a:r>
              <a:rPr lang="fr-FR" altLang="fr-FR" sz="1500" dirty="0">
                <a:solidFill>
                  <a:srgbClr val="000099"/>
                </a:solidFill>
                <a:cs typeface="Arial" panose="020B0604020202020204" pitchFamily="34" charset="0"/>
              </a:rPr>
              <a:t> d’insectes</a:t>
            </a:r>
            <a:br>
              <a:rPr lang="fr-FR" altLang="fr-FR" sz="1500" dirty="0">
                <a:solidFill>
                  <a:srgbClr val="000099"/>
                </a:solidFill>
                <a:cs typeface="Arial" panose="020B0604020202020204" pitchFamily="34" charset="0"/>
              </a:rPr>
            </a:br>
            <a:r>
              <a:rPr lang="fr-FR" altLang="fr-FR" sz="1500" dirty="0">
                <a:solidFill>
                  <a:srgbClr val="000099"/>
                </a:solidFill>
                <a:cs typeface="Arial" panose="020B0604020202020204" pitchFamily="34" charset="0"/>
              </a:rPr>
              <a:t>chez les patients réactifs aux piqûres d’insectes</a:t>
            </a:r>
          </a:p>
        </p:txBody>
      </p:sp>
      <p:sp>
        <p:nvSpPr>
          <p:cNvPr id="728122" name="Text Box 58"/>
          <p:cNvSpPr txBox="1">
            <a:spLocks noChangeArrowheads="1"/>
          </p:cNvSpPr>
          <p:nvPr/>
        </p:nvSpPr>
        <p:spPr bwMode="auto">
          <a:xfrm>
            <a:off x="959096" y="5598834"/>
            <a:ext cx="39258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Œdème rosé, piquant, brûlant</a:t>
            </a:r>
          </a:p>
          <a:p>
            <a:pPr>
              <a:buClr>
                <a:srgbClr val="62C400"/>
              </a:buClr>
            </a:pPr>
            <a:r>
              <a:rPr lang="fr-FR" altLang="fr-FR" sz="1500" b="1" i="1" dirty="0">
                <a:solidFill>
                  <a:srgbClr val="000099"/>
                </a:solidFill>
                <a:cs typeface="Arial" panose="020B0604020202020204" pitchFamily="34" charset="0"/>
              </a:rPr>
              <a:t>	  amélioré par des applications froides</a:t>
            </a:r>
          </a:p>
        </p:txBody>
      </p:sp>
      <p:sp>
        <p:nvSpPr>
          <p:cNvPr id="728123" name="Rectangle 59"/>
          <p:cNvSpPr>
            <a:spLocks noChangeArrowheads="1"/>
          </p:cNvSpPr>
          <p:nvPr/>
        </p:nvSpPr>
        <p:spPr bwMode="auto">
          <a:xfrm>
            <a:off x="8038911" y="4326666"/>
            <a:ext cx="2398720"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Ledum</a:t>
            </a:r>
            <a:r>
              <a:rPr lang="fr-FR" altLang="fr-FR" b="1" dirty="0">
                <a:solidFill>
                  <a:srgbClr val="000099"/>
                </a:solidFill>
                <a:cs typeface="Arial" panose="020B0604020202020204" pitchFamily="34" charset="0"/>
              </a:rPr>
              <a:t> palustre 5 CH</a:t>
            </a:r>
          </a:p>
          <a:p>
            <a:pPr algn="r"/>
            <a:r>
              <a:rPr lang="fr-FR" altLang="fr-FR" sz="1300" dirty="0">
                <a:solidFill>
                  <a:srgbClr val="000099"/>
                </a:solidFill>
                <a:cs typeface="Arial" panose="020B0604020202020204" pitchFamily="34" charset="0"/>
              </a:rPr>
              <a:t>5 granules toutes les heures </a:t>
            </a:r>
          </a:p>
          <a:p>
            <a:pPr algn="r"/>
            <a:r>
              <a:rPr lang="fr-FR" altLang="fr-FR" sz="1300" dirty="0">
                <a:solidFill>
                  <a:srgbClr val="000099"/>
                </a:solidFill>
                <a:cs typeface="Arial" panose="020B0604020202020204" pitchFamily="34" charset="0"/>
              </a:rPr>
              <a:t>Espacer selon amélioration</a:t>
            </a:r>
            <a:endParaRPr lang="fr-FR" sz="1300" dirty="0"/>
          </a:p>
        </p:txBody>
      </p:sp>
      <p:sp>
        <p:nvSpPr>
          <p:cNvPr id="728124" name="Rectangle 60"/>
          <p:cNvSpPr>
            <a:spLocks noChangeArrowheads="1"/>
          </p:cNvSpPr>
          <p:nvPr/>
        </p:nvSpPr>
        <p:spPr bwMode="auto">
          <a:xfrm>
            <a:off x="8042377" y="5528702"/>
            <a:ext cx="2398719"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toutes les heures </a:t>
            </a:r>
          </a:p>
          <a:p>
            <a:pPr algn="r"/>
            <a:r>
              <a:rPr lang="fr-FR" altLang="fr-FR" sz="1300" dirty="0">
                <a:solidFill>
                  <a:srgbClr val="000099"/>
                </a:solidFill>
                <a:cs typeface="Arial" panose="020B0604020202020204" pitchFamily="34" charset="0"/>
              </a:rPr>
              <a:t>Espacer selon amélioration</a:t>
            </a:r>
            <a:endParaRPr lang="fr-FR" sz="1300" dirty="0"/>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Piqûres d’insectes et démangeaisons</a:t>
            </a:r>
          </a:p>
        </p:txBody>
      </p:sp>
      <p:sp>
        <p:nvSpPr>
          <p:cNvPr id="22" name="Text Box 57"/>
          <p:cNvSpPr txBox="1">
            <a:spLocks noChangeArrowheads="1"/>
          </p:cNvSpPr>
          <p:nvPr/>
        </p:nvSpPr>
        <p:spPr bwMode="auto">
          <a:xfrm>
            <a:off x="955631" y="4468752"/>
            <a:ext cx="482624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Piqûres</a:t>
            </a:r>
            <a:r>
              <a:rPr lang="fr-FR" altLang="fr-FR" sz="1500" dirty="0">
                <a:solidFill>
                  <a:srgbClr val="000099"/>
                </a:solidFill>
                <a:cs typeface="Arial" panose="020B0604020202020204" pitchFamily="34" charset="0"/>
              </a:rPr>
              <a:t> d’insectes (moustiques), </a:t>
            </a:r>
          </a:p>
          <a:p>
            <a:pPr marL="269875" indent="0">
              <a:buClr>
                <a:srgbClr val="62C400"/>
              </a:buClr>
            </a:pPr>
            <a:r>
              <a:rPr lang="fr-FR" altLang="fr-FR" sz="1500" dirty="0">
                <a:solidFill>
                  <a:srgbClr val="000099"/>
                </a:solidFill>
                <a:cs typeface="Arial" panose="020B0604020202020204" pitchFamily="34" charset="0"/>
              </a:rPr>
              <a:t>peau marbrée et froide</a:t>
            </a:r>
          </a:p>
        </p:txBody>
      </p:sp>
      <p:sp>
        <p:nvSpPr>
          <p:cNvPr id="23" name="Rectangle 59"/>
          <p:cNvSpPr>
            <a:spLocks noChangeArrowheads="1"/>
          </p:cNvSpPr>
          <p:nvPr/>
        </p:nvSpPr>
        <p:spPr bwMode="auto">
          <a:xfrm>
            <a:off x="7867361" y="2085017"/>
            <a:ext cx="2570270"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Ledum</a:t>
            </a:r>
            <a:r>
              <a:rPr lang="fr-FR" altLang="fr-FR" b="1" dirty="0">
                <a:solidFill>
                  <a:srgbClr val="000099"/>
                </a:solidFill>
                <a:cs typeface="Arial" panose="020B0604020202020204" pitchFamily="34" charset="0"/>
              </a:rPr>
              <a:t> palustre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par jour</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pendant la période d’exposition</a:t>
            </a:r>
          </a:p>
        </p:txBody>
      </p:sp>
      <p:sp>
        <p:nvSpPr>
          <p:cNvPr id="24" name="Rectangle 60"/>
          <p:cNvSpPr>
            <a:spLocks noChangeArrowheads="1"/>
          </p:cNvSpPr>
          <p:nvPr/>
        </p:nvSpPr>
        <p:spPr bwMode="auto">
          <a:xfrm>
            <a:off x="1050925" y="1663253"/>
            <a:ext cx="1771406"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 typeface="Wingdings" panose="05000000000000000000" pitchFamily="2" charset="2"/>
              <a:buNone/>
            </a:pPr>
            <a:r>
              <a:rPr lang="fr-FR" altLang="fr-FR" b="1" dirty="0">
                <a:solidFill>
                  <a:srgbClr val="000099"/>
                </a:solidFill>
                <a:cs typeface="Arial" panose="020B0604020202020204" pitchFamily="34" charset="0"/>
              </a:rPr>
              <a:t>En prévention</a:t>
            </a:r>
          </a:p>
        </p:txBody>
      </p:sp>
      <p:sp>
        <p:nvSpPr>
          <p:cNvPr id="25" name="Rectangle 60"/>
          <p:cNvSpPr>
            <a:spLocks noChangeArrowheads="1"/>
          </p:cNvSpPr>
          <p:nvPr/>
        </p:nvSpPr>
        <p:spPr bwMode="auto">
          <a:xfrm>
            <a:off x="1050925" y="3910671"/>
            <a:ext cx="2674083"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 typeface="Wingdings" panose="05000000000000000000" pitchFamily="2" charset="2"/>
              <a:buNone/>
            </a:pPr>
            <a:r>
              <a:rPr lang="fr-FR" altLang="fr-FR" b="1" dirty="0">
                <a:solidFill>
                  <a:srgbClr val="000099"/>
                </a:solidFill>
                <a:cs typeface="Arial" panose="020B0604020202020204" pitchFamily="34" charset="0"/>
              </a:rPr>
              <a:t>En cas de piqûres</a:t>
            </a:r>
          </a:p>
        </p:txBody>
      </p:sp>
      <p:sp>
        <p:nvSpPr>
          <p:cNvPr id="26" name="ZoneTexte 25"/>
          <p:cNvSpPr txBox="1"/>
          <p:nvPr/>
        </p:nvSpPr>
        <p:spPr>
          <a:xfrm>
            <a:off x="3048674" y="3172783"/>
            <a:ext cx="5529262" cy="338554"/>
          </a:xfrm>
          <a:prstGeom prst="rect">
            <a:avLst/>
          </a:prstGeom>
          <a:noFill/>
        </p:spPr>
        <p:txBody>
          <a:bodyPr wrap="square">
            <a:spAutoFit/>
          </a:bodyPr>
          <a:lstStyle/>
          <a:p>
            <a:pPr eaLnBrk="1" fontAlgn="auto" hangingPunct="1">
              <a:spcBef>
                <a:spcPts val="0"/>
              </a:spcBef>
              <a:spcAft>
                <a:spcPts val="0"/>
              </a:spcAft>
              <a:defRPr/>
            </a:pPr>
            <a:r>
              <a:rPr lang="fr-FR" dirty="0">
                <a:solidFill>
                  <a:srgbClr val="FF0000"/>
                </a:solidFill>
                <a:latin typeface="+mj-lt"/>
              </a:rPr>
              <a:t>Ne remplace pas un traitement préventif </a:t>
            </a:r>
            <a:r>
              <a:rPr lang="fr-FR" dirty="0" err="1">
                <a:solidFill>
                  <a:srgbClr val="FF0000"/>
                </a:solidFill>
                <a:latin typeface="+mj-lt"/>
              </a:rPr>
              <a:t>anti-paludéen</a:t>
            </a:r>
            <a:endParaRPr lang="fr-FR" dirty="0">
              <a:solidFill>
                <a:srgbClr val="FF0000"/>
              </a:solidFill>
              <a:latin typeface="+mj-lt"/>
            </a:endParaRPr>
          </a:p>
        </p:txBody>
      </p:sp>
      <p:pic>
        <p:nvPicPr>
          <p:cNvPr id="27"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2212" y="2942402"/>
            <a:ext cx="8810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2CE00AA1-E540-4D63-A28F-418A2C4690E4}" type="slidenum">
              <a:rPr lang="fr-FR" smtClean="0"/>
              <a:pPr/>
              <a:t>67</a:t>
            </a:fld>
            <a:endParaRPr lang="fr-FR" dirty="0"/>
          </a:p>
        </p:txBody>
      </p:sp>
    </p:spTree>
    <p:extLst>
      <p:ext uri="{BB962C8B-B14F-4D97-AF65-F5344CB8AC3E}">
        <p14:creationId xmlns:p14="http://schemas.microsoft.com/office/powerpoint/2010/main" val="3003608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81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8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81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8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121" grpId="0"/>
      <p:bldP spid="728122" grpId="0"/>
      <p:bldP spid="728123" grpId="0" animBg="1"/>
      <p:bldP spid="728124" grpId="0" animBg="1"/>
      <p:bldP spid="22" grpId="0"/>
      <p:bldP spid="23" grpId="0" animBg="1"/>
      <p:bldP spid="24" grpId="0" animBg="1"/>
      <p:bldP spid="25" grpId="0" animBg="1"/>
      <p:bldP spid="2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nvSpPr>
        <p:spPr bwMode="auto">
          <a:xfrm>
            <a:off x="959096" y="2242415"/>
            <a:ext cx="320241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lgn="r">
              <a:buClr>
                <a:srgbClr val="62C400"/>
              </a:buClr>
              <a:buBlip>
                <a:blip r:embed="rId3"/>
              </a:buBlip>
            </a:pPr>
            <a:r>
              <a:rPr lang="fr-FR" altLang="fr-FR" sz="1500" dirty="0">
                <a:solidFill>
                  <a:srgbClr val="000099"/>
                </a:solidFill>
                <a:cs typeface="Arial" panose="020B0604020202020204" pitchFamily="34" charset="0"/>
              </a:rPr>
              <a:t>Prurit </a:t>
            </a:r>
            <a:r>
              <a:rPr lang="fr-FR" altLang="fr-FR" sz="1500" i="1" dirty="0">
                <a:solidFill>
                  <a:srgbClr val="000099"/>
                </a:solidFill>
                <a:cs typeface="Arial" panose="020B0604020202020204" pitchFamily="34" charset="0"/>
              </a:rPr>
              <a:t>non amélioré par le froid</a:t>
            </a:r>
            <a:r>
              <a:rPr lang="fr-FR" altLang="fr-FR" sz="1500" dirty="0">
                <a:solidFill>
                  <a:srgbClr val="000099"/>
                </a:solidFill>
                <a:cs typeface="Arial" panose="020B0604020202020204" pitchFamily="34" charset="0"/>
              </a:rPr>
              <a:t>	</a:t>
            </a:r>
          </a:p>
        </p:txBody>
      </p:sp>
      <p:sp>
        <p:nvSpPr>
          <p:cNvPr id="13" name="Rectangle 6"/>
          <p:cNvSpPr>
            <a:spLocks noChangeArrowheads="1"/>
          </p:cNvSpPr>
          <p:nvPr/>
        </p:nvSpPr>
        <p:spPr bwMode="auto">
          <a:xfrm>
            <a:off x="8042377" y="2106043"/>
            <a:ext cx="2398719"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Urtica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urens</a:t>
            </a:r>
            <a:r>
              <a:rPr lang="fr-FR" altLang="fr-FR" b="1" dirty="0">
                <a:solidFill>
                  <a:srgbClr val="000099"/>
                </a:solidFill>
                <a:cs typeface="Arial" panose="020B0604020202020204" pitchFamily="34" charset="0"/>
              </a:rPr>
              <a:t> 5 CH</a:t>
            </a:r>
          </a:p>
          <a:p>
            <a:pPr algn="r"/>
            <a:r>
              <a:rPr lang="fr-FR" altLang="fr-FR" sz="1300" dirty="0">
                <a:solidFill>
                  <a:srgbClr val="000099"/>
                </a:solidFill>
                <a:cs typeface="Arial" panose="020B0604020202020204" pitchFamily="34" charset="0"/>
              </a:rPr>
              <a:t>5 granules toutes les heures </a:t>
            </a:r>
          </a:p>
          <a:p>
            <a:pPr algn="r"/>
            <a:r>
              <a:rPr lang="fr-FR" altLang="fr-FR" sz="1300" dirty="0">
                <a:solidFill>
                  <a:srgbClr val="000099"/>
                </a:solidFill>
                <a:cs typeface="Arial" panose="020B0604020202020204" pitchFamily="34" charset="0"/>
              </a:rPr>
              <a:t>Espacer selon amélioration</a:t>
            </a:r>
            <a:endParaRPr lang="fr-FR" altLang="fr-FR" b="1" dirty="0">
              <a:solidFill>
                <a:srgbClr val="000099"/>
              </a:solidFill>
              <a:cs typeface="Arial" panose="020B0604020202020204" pitchFamily="34" charset="0"/>
            </a:endParaRP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Piqûres d’insectes et démangeaisons</a:t>
            </a:r>
          </a:p>
        </p:txBody>
      </p:sp>
      <p:sp>
        <p:nvSpPr>
          <p:cNvPr id="14" name="Text Box 55"/>
          <p:cNvSpPr txBox="1">
            <a:spLocks noChangeArrowheads="1"/>
          </p:cNvSpPr>
          <p:nvPr/>
        </p:nvSpPr>
        <p:spPr bwMode="auto">
          <a:xfrm>
            <a:off x="959096" y="3567073"/>
            <a:ext cx="48542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Inflammation </a:t>
            </a:r>
            <a:r>
              <a:rPr lang="fr-FR" altLang="fr-FR" sz="1500" b="1" dirty="0">
                <a:solidFill>
                  <a:srgbClr val="000099"/>
                </a:solidFill>
                <a:cs typeface="Arial" panose="020B0604020202020204" pitchFamily="34" charset="0"/>
              </a:rPr>
              <a:t>rougeur - chaleur - douleur battante </a:t>
            </a:r>
            <a:r>
              <a:rPr lang="fr-FR" altLang="fr-FR" sz="1500" b="1" i="1" dirty="0">
                <a:solidFill>
                  <a:srgbClr val="000099"/>
                </a:solidFill>
                <a:cs typeface="Arial" panose="020B0604020202020204" pitchFamily="34" charset="0"/>
              </a:rPr>
              <a:t>aggravée par le toucher</a:t>
            </a:r>
            <a:endParaRPr lang="fr-FR" altLang="fr-FR" sz="1500" b="1" dirty="0">
              <a:solidFill>
                <a:srgbClr val="000099"/>
              </a:solidFill>
              <a:cs typeface="Arial" panose="020B0604020202020204" pitchFamily="34" charset="0"/>
            </a:endParaRPr>
          </a:p>
        </p:txBody>
      </p:sp>
      <p:sp>
        <p:nvSpPr>
          <p:cNvPr id="15" name="Rectangle 57"/>
          <p:cNvSpPr>
            <a:spLocks noChangeArrowheads="1"/>
          </p:cNvSpPr>
          <p:nvPr/>
        </p:nvSpPr>
        <p:spPr bwMode="auto">
          <a:xfrm>
            <a:off x="8001610" y="3535765"/>
            <a:ext cx="2398719"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Belladonna</a:t>
            </a:r>
            <a:r>
              <a:rPr lang="fr-FR" altLang="fr-FR" b="1" dirty="0">
                <a:solidFill>
                  <a:srgbClr val="000099"/>
                </a:solidFill>
                <a:cs typeface="Arial" panose="020B0604020202020204" pitchFamily="34" charset="0"/>
              </a:rPr>
              <a:t> 9 CH</a:t>
            </a:r>
          </a:p>
          <a:p>
            <a:pPr algn="r"/>
            <a:r>
              <a:rPr lang="fr-FR" altLang="fr-FR" sz="1300" dirty="0">
                <a:solidFill>
                  <a:srgbClr val="000099"/>
                </a:solidFill>
                <a:cs typeface="Arial" panose="020B0604020202020204" pitchFamily="34" charset="0"/>
              </a:rPr>
              <a:t>5 granules toutes les heures </a:t>
            </a:r>
          </a:p>
          <a:p>
            <a:pPr algn="r"/>
            <a:r>
              <a:rPr lang="fr-FR" altLang="fr-FR" sz="1300" dirty="0">
                <a:solidFill>
                  <a:srgbClr val="000099"/>
                </a:solidFill>
                <a:cs typeface="Arial" panose="020B0604020202020204" pitchFamily="34" charset="0"/>
              </a:rPr>
              <a:t>Espacer selon amélioration</a:t>
            </a:r>
            <a:endParaRPr lang="fr-FR" sz="1300" dirty="0"/>
          </a:p>
        </p:txBody>
      </p:sp>
      <p:sp>
        <p:nvSpPr>
          <p:cNvPr id="16" name="Text Box 47"/>
          <p:cNvSpPr txBox="1">
            <a:spLocks noChangeArrowheads="1"/>
          </p:cNvSpPr>
          <p:nvPr/>
        </p:nvSpPr>
        <p:spPr bwMode="auto">
          <a:xfrm>
            <a:off x="955917" y="5031292"/>
            <a:ext cx="52370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Si </a:t>
            </a:r>
            <a:r>
              <a:rPr lang="fr-FR" altLang="fr-FR" sz="1500" b="1" dirty="0">
                <a:solidFill>
                  <a:srgbClr val="000099"/>
                </a:solidFill>
                <a:cs typeface="Arial" panose="020B0604020202020204" pitchFamily="34" charset="0"/>
              </a:rPr>
              <a:t>réaction allergique</a:t>
            </a:r>
            <a:r>
              <a:rPr lang="fr-FR" altLang="fr-FR" sz="1500" dirty="0">
                <a:solidFill>
                  <a:srgbClr val="000099"/>
                </a:solidFill>
                <a:cs typeface="Arial" panose="020B0604020202020204" pitchFamily="34" charset="0"/>
              </a:rPr>
              <a:t>, </a:t>
            </a:r>
          </a:p>
          <a:p>
            <a:pPr marL="269875" lvl="1" indent="0">
              <a:buClr>
                <a:srgbClr val="62C400"/>
              </a:buClr>
            </a:pPr>
            <a:r>
              <a:rPr lang="fr-FR" altLang="fr-FR" sz="1500" dirty="0">
                <a:solidFill>
                  <a:srgbClr val="000099"/>
                </a:solidFill>
                <a:cs typeface="Arial" panose="020B0604020202020204" pitchFamily="34" charset="0"/>
              </a:rPr>
              <a:t>pour moduler le mécanisme de la réaction allergique</a:t>
            </a:r>
          </a:p>
        </p:txBody>
      </p:sp>
      <p:sp>
        <p:nvSpPr>
          <p:cNvPr id="17" name="Rectangle 48"/>
          <p:cNvSpPr>
            <a:spLocks noChangeArrowheads="1"/>
          </p:cNvSpPr>
          <p:nvPr/>
        </p:nvSpPr>
        <p:spPr bwMode="auto">
          <a:xfrm>
            <a:off x="7626963" y="4918579"/>
            <a:ext cx="278765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Poumon histamine 15 CH</a:t>
            </a:r>
          </a:p>
          <a:p>
            <a:pPr algn="r"/>
            <a:r>
              <a:rPr lang="fr-FR" altLang="fr-FR" sz="1300" dirty="0">
                <a:solidFill>
                  <a:srgbClr val="000099"/>
                </a:solidFill>
                <a:cs typeface="Arial" panose="020B0604020202020204" pitchFamily="34" charset="0"/>
              </a:rPr>
              <a:t>5 granules 3 à 6 fois par jour</a:t>
            </a:r>
            <a:endParaRPr lang="fr-FR" sz="1300" dirty="0"/>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68</a:t>
            </a:fld>
            <a:endParaRPr lang="fr-FR" dirty="0"/>
          </a:p>
        </p:txBody>
      </p:sp>
    </p:spTree>
    <p:extLst>
      <p:ext uri="{BB962C8B-B14F-4D97-AF65-F5344CB8AC3E}">
        <p14:creationId xmlns:p14="http://schemas.microsoft.com/office/powerpoint/2010/main" val="12336656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utoUpdateAnimBg="0"/>
      <p:bldP spid="15" grpId="0" animBg="1"/>
      <p:bldP spid="16" grpId="0" autoUpdateAnimBg="0"/>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143" name="Text Box 55"/>
          <p:cNvSpPr txBox="1">
            <a:spLocks noChangeArrowheads="1"/>
          </p:cNvSpPr>
          <p:nvPr/>
        </p:nvSpPr>
        <p:spPr bwMode="auto">
          <a:xfrm>
            <a:off x="948716" y="3633965"/>
            <a:ext cx="510918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Érythème </a:t>
            </a:r>
            <a:r>
              <a:rPr lang="fr-FR" altLang="fr-FR" sz="1500" b="1" dirty="0">
                <a:solidFill>
                  <a:srgbClr val="000099"/>
                </a:solidFill>
                <a:cs typeface="Arial" panose="020B0604020202020204" pitchFamily="34" charset="0"/>
              </a:rPr>
              <a:t>rougeur – chaleur – douleur battante </a:t>
            </a:r>
            <a:r>
              <a:rPr lang="fr-FR" altLang="fr-FR" sz="1500" b="1" i="1" dirty="0">
                <a:solidFill>
                  <a:srgbClr val="000099"/>
                </a:solidFill>
                <a:cs typeface="Arial" panose="020B0604020202020204" pitchFamily="34" charset="0"/>
              </a:rPr>
              <a:t>	  </a:t>
            </a:r>
          </a:p>
          <a:p>
            <a:pPr>
              <a:buClr>
                <a:srgbClr val="62C400"/>
              </a:buClr>
              <a:tabLst>
                <a:tab pos="269875" algn="l"/>
                <a:tab pos="7124700" algn="r"/>
              </a:tabLst>
            </a:pPr>
            <a:r>
              <a:rPr lang="fr-FR" altLang="fr-FR" sz="1500" b="1" i="1" dirty="0">
                <a:solidFill>
                  <a:srgbClr val="000099"/>
                </a:solidFill>
                <a:cs typeface="Arial" panose="020B0604020202020204" pitchFamily="34" charset="0"/>
              </a:rPr>
              <a:t>	 aggravée par le toucher</a:t>
            </a:r>
            <a:endParaRPr lang="fr-FR" altLang="fr-FR" sz="1500" b="1" dirty="0">
              <a:solidFill>
                <a:srgbClr val="000099"/>
              </a:solidFill>
              <a:cs typeface="Arial" panose="020B0604020202020204" pitchFamily="34" charset="0"/>
            </a:endParaRPr>
          </a:p>
        </p:txBody>
      </p:sp>
      <p:sp>
        <p:nvSpPr>
          <p:cNvPr id="729144" name="Text Box 56"/>
          <p:cNvSpPr txBox="1">
            <a:spLocks noChangeArrowheads="1"/>
          </p:cNvSpPr>
          <p:nvPr/>
        </p:nvSpPr>
        <p:spPr bwMode="auto">
          <a:xfrm>
            <a:off x="948716" y="5360183"/>
            <a:ext cx="24987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Phlyctènes</a:t>
            </a:r>
          </a:p>
        </p:txBody>
      </p:sp>
      <p:sp>
        <p:nvSpPr>
          <p:cNvPr id="729145" name="Rectangle 57"/>
          <p:cNvSpPr>
            <a:spLocks noChangeArrowheads="1"/>
          </p:cNvSpPr>
          <p:nvPr/>
        </p:nvSpPr>
        <p:spPr bwMode="auto">
          <a:xfrm>
            <a:off x="8088450" y="3608266"/>
            <a:ext cx="2350950"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Belladonna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heures</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729146" name="Rectangle 58"/>
          <p:cNvSpPr>
            <a:spLocks noChangeArrowheads="1"/>
          </p:cNvSpPr>
          <p:nvPr/>
        </p:nvSpPr>
        <p:spPr bwMode="auto">
          <a:xfrm>
            <a:off x="8088516" y="2554171"/>
            <a:ext cx="2350884"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endParaRPr lang="fr-FR" altLang="fr-FR" dirty="0">
              <a:solidFill>
                <a:srgbClr val="000099"/>
              </a:solidFill>
              <a:cs typeface="Arial" panose="020B0604020202020204" pitchFamily="34" charset="0"/>
            </a:endParaRP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heures</a:t>
            </a:r>
          </a:p>
          <a:p>
            <a:pPr algn="r">
              <a:buFont typeface="Wingdings" panose="05000000000000000000" pitchFamily="2" charset="2"/>
              <a:buNone/>
            </a:pPr>
            <a:r>
              <a:rPr lang="fr-FR" altLang="fr-FR" sz="1300" dirty="0">
                <a:solidFill>
                  <a:srgbClr val="000099"/>
                </a:solidFill>
                <a:cs typeface="Arial" panose="020B0604020202020204" pitchFamily="34" charset="0"/>
              </a:rPr>
              <a:t>Espacer selon amélioration</a:t>
            </a:r>
          </a:p>
        </p:txBody>
      </p:sp>
      <p:sp>
        <p:nvSpPr>
          <p:cNvPr id="729147" name="Rectangle 59"/>
          <p:cNvSpPr>
            <a:spLocks noChangeArrowheads="1"/>
          </p:cNvSpPr>
          <p:nvPr/>
        </p:nvSpPr>
        <p:spPr bwMode="auto">
          <a:xfrm>
            <a:off x="948716" y="2528586"/>
            <a:ext cx="365283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Éruption </a:t>
            </a:r>
            <a:r>
              <a:rPr lang="fr-FR" altLang="fr-FR" sz="1500" b="1" dirty="0" err="1">
                <a:solidFill>
                  <a:srgbClr val="000099"/>
                </a:solidFill>
                <a:cs typeface="Arial" panose="020B0604020202020204" pitchFamily="34" charset="0"/>
              </a:rPr>
              <a:t>érythémato</a:t>
            </a:r>
            <a:r>
              <a:rPr lang="fr-FR" altLang="fr-FR" sz="1500" b="1" dirty="0">
                <a:solidFill>
                  <a:srgbClr val="000099"/>
                </a:solidFill>
                <a:cs typeface="Arial" panose="020B0604020202020204" pitchFamily="34" charset="0"/>
              </a:rPr>
              <a:t>-œdémateuse</a:t>
            </a:r>
            <a:r>
              <a:rPr lang="fr-FR" altLang="fr-FR" sz="1500" dirty="0">
                <a:solidFill>
                  <a:srgbClr val="000099"/>
                </a:solidFill>
                <a:cs typeface="Arial" panose="020B0604020202020204" pitchFamily="34" charset="0"/>
              </a:rPr>
              <a:t>, douleur</a:t>
            </a:r>
            <a:r>
              <a:rPr lang="fr-FR" altLang="fr-FR" sz="1500" b="1" dirty="0">
                <a:solidFill>
                  <a:srgbClr val="000099"/>
                </a:solidFill>
                <a:cs typeface="Arial" panose="020B0604020202020204" pitchFamily="34" charset="0"/>
              </a:rPr>
              <a:t> piquante</a:t>
            </a:r>
            <a:r>
              <a:rPr lang="fr-FR" altLang="fr-FR" sz="1500" dirty="0">
                <a:solidFill>
                  <a:srgbClr val="000099"/>
                </a:solidFill>
                <a:cs typeface="Arial" panose="020B0604020202020204" pitchFamily="34" charset="0"/>
              </a:rPr>
              <a:t>, brûlante</a:t>
            </a:r>
          </a:p>
          <a:p>
            <a:pPr>
              <a:buClr>
                <a:srgbClr val="62C400"/>
              </a:buClr>
            </a:pPr>
            <a:r>
              <a:rPr lang="fr-FR" altLang="fr-FR" sz="1500" b="1" i="1" dirty="0">
                <a:solidFill>
                  <a:srgbClr val="000099"/>
                </a:solidFill>
                <a:cs typeface="Arial" panose="020B0604020202020204" pitchFamily="34" charset="0"/>
              </a:rPr>
              <a:t>	  améliorée par le froid</a:t>
            </a:r>
          </a:p>
        </p:txBody>
      </p:sp>
      <p:sp>
        <p:nvSpPr>
          <p:cNvPr id="729148" name="Rectangle 60"/>
          <p:cNvSpPr>
            <a:spLocks noChangeArrowheads="1"/>
          </p:cNvSpPr>
          <p:nvPr/>
        </p:nvSpPr>
        <p:spPr bwMode="auto">
          <a:xfrm>
            <a:off x="1050925" y="1787945"/>
            <a:ext cx="1446090" cy="376237"/>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 typeface="Wingdings" panose="05000000000000000000" pitchFamily="2" charset="2"/>
              <a:buNone/>
            </a:pPr>
            <a:r>
              <a:rPr lang="fr-FR" altLang="fr-FR" sz="1800" b="1">
                <a:solidFill>
                  <a:srgbClr val="000099"/>
                </a:solidFill>
                <a:cs typeface="Arial" panose="020B0604020202020204" pitchFamily="34" charset="0"/>
              </a:rPr>
              <a:t>1</a:t>
            </a:r>
            <a:r>
              <a:rPr lang="fr-FR" altLang="fr-FR" sz="1800" b="1" baseline="30000">
                <a:solidFill>
                  <a:srgbClr val="000099"/>
                </a:solidFill>
                <a:cs typeface="Arial" panose="020B0604020202020204" pitchFamily="34" charset="0"/>
              </a:rPr>
              <a:t>er</a:t>
            </a:r>
            <a:r>
              <a:rPr lang="fr-FR" altLang="fr-FR" sz="1800" b="1">
                <a:solidFill>
                  <a:srgbClr val="000099"/>
                </a:solidFill>
                <a:cs typeface="Arial" panose="020B0604020202020204" pitchFamily="34" charset="0"/>
              </a:rPr>
              <a:t> degré</a:t>
            </a:r>
          </a:p>
        </p:txBody>
      </p:sp>
      <p:sp>
        <p:nvSpPr>
          <p:cNvPr id="729149" name="Rectangle 61"/>
          <p:cNvSpPr>
            <a:spLocks noChangeArrowheads="1"/>
          </p:cNvSpPr>
          <p:nvPr/>
        </p:nvSpPr>
        <p:spPr bwMode="auto">
          <a:xfrm>
            <a:off x="1050926" y="4609082"/>
            <a:ext cx="1446090" cy="376237"/>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800" b="1">
                <a:solidFill>
                  <a:srgbClr val="000099"/>
                </a:solidFill>
                <a:cs typeface="Arial" panose="020B0604020202020204" pitchFamily="34" charset="0"/>
              </a:rPr>
              <a:t>2</a:t>
            </a:r>
            <a:r>
              <a:rPr lang="fr-FR" altLang="fr-FR" sz="1800" b="1" baseline="30000">
                <a:solidFill>
                  <a:srgbClr val="000099"/>
                </a:solidFill>
                <a:cs typeface="Arial" panose="020B0604020202020204" pitchFamily="34" charset="0"/>
              </a:rPr>
              <a:t>ème</a:t>
            </a:r>
            <a:r>
              <a:rPr lang="fr-FR" altLang="fr-FR" sz="1800" b="1">
                <a:solidFill>
                  <a:srgbClr val="000099"/>
                </a:solidFill>
                <a:cs typeface="Arial" panose="020B0604020202020204" pitchFamily="34" charset="0"/>
              </a:rPr>
              <a:t> degré</a:t>
            </a:r>
          </a:p>
        </p:txBody>
      </p:sp>
      <p:sp>
        <p:nvSpPr>
          <p:cNvPr id="729150" name="Rectangle 62"/>
          <p:cNvSpPr>
            <a:spLocks noChangeArrowheads="1"/>
          </p:cNvSpPr>
          <p:nvPr/>
        </p:nvSpPr>
        <p:spPr bwMode="auto">
          <a:xfrm>
            <a:off x="8375320" y="5336084"/>
            <a:ext cx="206408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Cantharis</a:t>
            </a:r>
            <a:r>
              <a:rPr lang="fr-FR" altLang="fr-FR" b="1" dirty="0">
                <a:solidFill>
                  <a:srgbClr val="000099"/>
                </a:solidFill>
                <a:cs typeface="Arial" panose="020B0604020202020204" pitchFamily="34" charset="0"/>
              </a:rPr>
              <a:t> 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fois par jour</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Brûlure et coup de soleil</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69</a:t>
            </a:fld>
            <a:endParaRPr lang="fr-FR" dirty="0"/>
          </a:p>
        </p:txBody>
      </p:sp>
    </p:spTree>
    <p:extLst>
      <p:ext uri="{BB962C8B-B14F-4D97-AF65-F5344CB8AC3E}">
        <p14:creationId xmlns:p14="http://schemas.microsoft.com/office/powerpoint/2010/main" val="3964363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91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29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91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291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291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91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9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143" grpId="0"/>
      <p:bldP spid="729144" grpId="0"/>
      <p:bldP spid="729145" grpId="0" animBg="1"/>
      <p:bldP spid="729146" grpId="0" animBg="1"/>
      <p:bldP spid="729147" grpId="0"/>
      <p:bldP spid="729148" grpId="0" animBg="1"/>
      <p:bldP spid="729149" grpId="0" animBg="1"/>
      <p:bldP spid="7291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 y="19250"/>
            <a:ext cx="12185905" cy="6858000"/>
          </a:xfrm>
          <a:prstGeom prst="rect">
            <a:avLst/>
          </a:prstGeom>
        </p:spPr>
      </p:pic>
      <p:sp>
        <p:nvSpPr>
          <p:cNvPr id="38915" name="Text Box 2"/>
          <p:cNvSpPr txBox="1">
            <a:spLocks noChangeArrowheads="1"/>
          </p:cNvSpPr>
          <p:nvPr/>
        </p:nvSpPr>
        <p:spPr bwMode="auto">
          <a:xfrm>
            <a:off x="3746819" y="4052722"/>
            <a:ext cx="616527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1600">
                <a:solidFill>
                  <a:schemeClr val="tx1"/>
                </a:solidFill>
                <a:latin typeface="Arial" panose="020B0604020202020204" pitchFamily="34" charset="0"/>
              </a:defRPr>
            </a:lvl1pPr>
            <a:lvl2pPr marL="914400" indent="-457200">
              <a:defRPr sz="1600">
                <a:solidFill>
                  <a:schemeClr val="tx1"/>
                </a:solidFill>
                <a:latin typeface="Arial" panose="020B0604020202020204" pitchFamily="34" charset="0"/>
              </a:defRPr>
            </a:lvl2pPr>
            <a:lvl3pPr marL="1371600" indent="-457200">
              <a:defRPr sz="1600">
                <a:solidFill>
                  <a:schemeClr val="tx1"/>
                </a:solidFill>
                <a:latin typeface="Arial" panose="020B0604020202020204" pitchFamily="34" charset="0"/>
              </a:defRPr>
            </a:lvl3pPr>
            <a:lvl4pPr marL="1828800" indent="-457200">
              <a:defRPr sz="1600">
                <a:solidFill>
                  <a:schemeClr val="tx1"/>
                </a:solidFill>
                <a:latin typeface="Arial" panose="020B0604020202020204" pitchFamily="34" charset="0"/>
              </a:defRPr>
            </a:lvl4pPr>
            <a:lvl5pPr marL="2286000" indent="-457200">
              <a:defRPr sz="1600">
                <a:solidFill>
                  <a:schemeClr val="tx1"/>
                </a:solidFill>
                <a:latin typeface="Arial" panose="020B0604020202020204" pitchFamily="34" charset="0"/>
              </a:defRPr>
            </a:lvl5pPr>
            <a:lvl6pPr marL="2743200" indent="-457200" eaLnBrk="0" fontAlgn="base" hangingPunct="0">
              <a:spcBef>
                <a:spcPct val="0"/>
              </a:spcBef>
              <a:spcAft>
                <a:spcPct val="0"/>
              </a:spcAft>
              <a:defRPr sz="1600">
                <a:solidFill>
                  <a:schemeClr val="tx1"/>
                </a:solidFill>
                <a:latin typeface="Arial" panose="020B0604020202020204" pitchFamily="34" charset="0"/>
              </a:defRPr>
            </a:lvl6pPr>
            <a:lvl7pPr marL="3200400" indent="-457200" eaLnBrk="0" fontAlgn="base" hangingPunct="0">
              <a:spcBef>
                <a:spcPct val="0"/>
              </a:spcBef>
              <a:spcAft>
                <a:spcPct val="0"/>
              </a:spcAft>
              <a:defRPr sz="1600">
                <a:solidFill>
                  <a:schemeClr val="tx1"/>
                </a:solidFill>
                <a:latin typeface="Arial" panose="020B0604020202020204" pitchFamily="34" charset="0"/>
              </a:defRPr>
            </a:lvl7pPr>
            <a:lvl8pPr marL="3657600" indent="-457200" eaLnBrk="0" fontAlgn="base" hangingPunct="0">
              <a:spcBef>
                <a:spcPct val="0"/>
              </a:spcBef>
              <a:spcAft>
                <a:spcPct val="0"/>
              </a:spcAft>
              <a:defRPr sz="1600">
                <a:solidFill>
                  <a:schemeClr val="tx1"/>
                </a:solidFill>
                <a:latin typeface="Arial" panose="020B0604020202020204" pitchFamily="34" charset="0"/>
              </a:defRPr>
            </a:lvl8pPr>
            <a:lvl9pPr marL="4114800" indent="-4572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buClr>
                <a:srgbClr val="62C400"/>
              </a:buClr>
              <a:buBlip>
                <a:blip r:embed="rId4"/>
              </a:buBlip>
            </a:pPr>
            <a:r>
              <a:rPr lang="fr-FR" altLang="fr-FR" sz="2400" dirty="0">
                <a:solidFill>
                  <a:srgbClr val="000099"/>
                </a:solidFill>
                <a:cs typeface="Arial" panose="020B0604020202020204" pitchFamily="34" charset="0"/>
              </a:rPr>
              <a:t>1.1. Intérêt de l’homéopathie</a:t>
            </a:r>
          </a:p>
          <a:p>
            <a:pPr>
              <a:spcBef>
                <a:spcPct val="50000"/>
              </a:spcBef>
              <a:buClr>
                <a:srgbClr val="62C400"/>
              </a:buClr>
              <a:buBlip>
                <a:blip r:embed="rId4"/>
              </a:buBlip>
            </a:pPr>
            <a:r>
              <a:rPr lang="fr-FR" altLang="fr-FR" sz="2400" dirty="0">
                <a:solidFill>
                  <a:srgbClr val="000099"/>
                </a:solidFill>
                <a:cs typeface="Arial" panose="020B0604020202020204" pitchFamily="34" charset="0"/>
              </a:rPr>
              <a:t>1.2. Idées reçues</a:t>
            </a:r>
          </a:p>
        </p:txBody>
      </p:sp>
      <p:sp>
        <p:nvSpPr>
          <p:cNvPr id="3" name="ZoneTexte 2"/>
          <p:cNvSpPr txBox="1"/>
          <p:nvPr/>
        </p:nvSpPr>
        <p:spPr>
          <a:xfrm>
            <a:off x="3192660" y="1783144"/>
            <a:ext cx="5942652" cy="1077218"/>
          </a:xfrm>
          <a:prstGeom prst="rect">
            <a:avLst/>
          </a:prstGeom>
          <a:noFill/>
        </p:spPr>
        <p:txBody>
          <a:bodyPr wrap="none" rtlCol="0">
            <a:spAutoFit/>
          </a:bodyPr>
          <a:lstStyle/>
          <a:p>
            <a:pPr algn="ctr"/>
            <a:r>
              <a:rPr lang="fr-FR" altLang="fr-FR" sz="3200" b="1" dirty="0">
                <a:solidFill>
                  <a:srgbClr val="FFFFFF"/>
                </a:solidFill>
                <a:cs typeface="Arial" panose="020B0604020202020204" pitchFamily="34" charset="0"/>
              </a:rPr>
              <a:t>PARTIE 1</a:t>
            </a:r>
          </a:p>
          <a:p>
            <a:pPr algn="ctr"/>
            <a:r>
              <a:rPr lang="fr-FR" altLang="fr-FR" sz="3200" b="1" dirty="0">
                <a:solidFill>
                  <a:srgbClr val="FFFFFF"/>
                </a:solidFill>
                <a:cs typeface="Arial" panose="020B0604020202020204" pitchFamily="34" charset="0"/>
              </a:rPr>
              <a:t>Spécificités de l’homéopathie</a:t>
            </a:r>
            <a:endParaRPr lang="fr-FR" sz="3200" dirty="0">
              <a:cs typeface="Arial" panose="020B0604020202020204" pitchFamily="34" charset="0"/>
            </a:endParaRPr>
          </a:p>
        </p:txBody>
      </p:sp>
    </p:spTree>
    <p:extLst>
      <p:ext uri="{BB962C8B-B14F-4D97-AF65-F5344CB8AC3E}">
        <p14:creationId xmlns:p14="http://schemas.microsoft.com/office/powerpoint/2010/main" val="2352729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62" name="Text Box 2"/>
          <p:cNvSpPr txBox="1">
            <a:spLocks noChangeArrowheads="1"/>
          </p:cNvSpPr>
          <p:nvPr/>
        </p:nvSpPr>
        <p:spPr bwMode="auto">
          <a:xfrm>
            <a:off x="958365" y="1888609"/>
            <a:ext cx="421481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Sensation de chaleur locale, </a:t>
            </a:r>
            <a:r>
              <a:rPr lang="fr-FR" altLang="fr-FR" sz="1500" b="1" dirty="0">
                <a:solidFill>
                  <a:srgbClr val="000099"/>
                </a:solidFill>
                <a:cs typeface="Arial" panose="020B0604020202020204" pitchFamily="34" charset="0"/>
              </a:rPr>
              <a:t>œdème</a:t>
            </a:r>
            <a:r>
              <a:rPr lang="fr-FR" altLang="fr-FR" sz="1500" dirty="0">
                <a:solidFill>
                  <a:srgbClr val="000099"/>
                </a:solidFill>
                <a:cs typeface="Arial" panose="020B0604020202020204" pitchFamily="34" charset="0"/>
              </a:rPr>
              <a:t> associé, </a:t>
            </a:r>
            <a:r>
              <a:rPr lang="fr-FR" altLang="fr-FR" sz="1500" b="1" dirty="0">
                <a:solidFill>
                  <a:srgbClr val="000099"/>
                </a:solidFill>
                <a:cs typeface="Arial" panose="020B0604020202020204" pitchFamily="34" charset="0"/>
              </a:rPr>
              <a:t>sensation de piqûre</a:t>
            </a:r>
          </a:p>
          <a:p>
            <a:pPr marL="0" indent="0">
              <a:buClr>
                <a:srgbClr val="62C400"/>
              </a:buClr>
            </a:pPr>
            <a:r>
              <a:rPr lang="fr-FR" altLang="fr-FR" sz="1500" b="1" i="1" dirty="0">
                <a:solidFill>
                  <a:srgbClr val="000099"/>
                </a:solidFill>
                <a:cs typeface="Arial" panose="020B0604020202020204" pitchFamily="34" charset="0"/>
              </a:rPr>
              <a:t>	 améliorée par le froid</a:t>
            </a:r>
            <a:endParaRPr lang="fr-FR" altLang="fr-FR" sz="1500" b="1" dirty="0">
              <a:solidFill>
                <a:srgbClr val="000099"/>
              </a:solidFill>
              <a:cs typeface="Arial" panose="020B0604020202020204" pitchFamily="34" charset="0"/>
            </a:endParaRPr>
          </a:p>
        </p:txBody>
      </p:sp>
      <p:sp>
        <p:nvSpPr>
          <p:cNvPr id="2088963" name="Text Box 3"/>
          <p:cNvSpPr txBox="1">
            <a:spLocks noChangeArrowheads="1"/>
          </p:cNvSpPr>
          <p:nvPr/>
        </p:nvSpPr>
        <p:spPr bwMode="auto">
          <a:xfrm>
            <a:off x="958365" y="2852654"/>
            <a:ext cx="45737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Petites vésicules de liquide clair</a:t>
            </a:r>
            <a:r>
              <a:rPr lang="fr-FR" altLang="fr-FR" sz="1500" dirty="0">
                <a:solidFill>
                  <a:srgbClr val="000099"/>
                </a:solidFill>
                <a:cs typeface="Arial" panose="020B0604020202020204" pitchFamily="34" charset="0"/>
              </a:rPr>
              <a:t> et transparent groupées en amas, démangeaison</a:t>
            </a:r>
          </a:p>
          <a:p>
            <a:pPr marL="0" indent="0">
              <a:buClr>
                <a:srgbClr val="62C400"/>
              </a:buClr>
            </a:pPr>
            <a:r>
              <a:rPr lang="fr-FR" altLang="fr-FR" sz="1500" b="1" i="1" dirty="0">
                <a:solidFill>
                  <a:srgbClr val="000099"/>
                </a:solidFill>
                <a:cs typeface="Arial" panose="020B0604020202020204" pitchFamily="34" charset="0"/>
              </a:rPr>
              <a:t>	 améliorée par la chaleur</a:t>
            </a:r>
            <a:endParaRPr lang="fr-FR" altLang="fr-FR" sz="1500" b="1" dirty="0">
              <a:solidFill>
                <a:srgbClr val="000099"/>
              </a:solidFill>
              <a:cs typeface="Arial" panose="020B0604020202020204" pitchFamily="34" charset="0"/>
            </a:endParaRPr>
          </a:p>
          <a:p>
            <a:pPr marL="0" indent="0">
              <a:buClr>
                <a:srgbClr val="62C400"/>
              </a:buClr>
            </a:pPr>
            <a:endParaRPr lang="fr-FR" altLang="fr-FR" sz="1500" dirty="0">
              <a:solidFill>
                <a:srgbClr val="000099"/>
              </a:solidFill>
              <a:cs typeface="Arial" panose="020B0604020202020204" pitchFamily="34" charset="0"/>
            </a:endParaRPr>
          </a:p>
        </p:txBody>
      </p:sp>
      <p:sp>
        <p:nvSpPr>
          <p:cNvPr id="2088964" name="Text Box 4"/>
          <p:cNvSpPr txBox="1">
            <a:spLocks noChangeArrowheads="1"/>
          </p:cNvSpPr>
          <p:nvPr/>
        </p:nvSpPr>
        <p:spPr bwMode="auto">
          <a:xfrm>
            <a:off x="2046410" y="4832604"/>
            <a:ext cx="548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r>
              <a:rPr lang="fr-FR" altLang="fr-FR" b="1" u="sng" dirty="0">
                <a:solidFill>
                  <a:srgbClr val="000099"/>
                </a:solidFill>
                <a:cs typeface="Arial" panose="020B0604020202020204" pitchFamily="34" charset="0"/>
              </a:rPr>
              <a:t>+ Systématiquement</a:t>
            </a:r>
            <a:endParaRPr lang="fr-FR" altLang="fr-FR" b="1" dirty="0">
              <a:solidFill>
                <a:srgbClr val="000099"/>
              </a:solidFill>
              <a:cs typeface="Arial" panose="020B0604020202020204" pitchFamily="34" charset="0"/>
            </a:endParaRPr>
          </a:p>
        </p:txBody>
      </p:sp>
      <p:sp>
        <p:nvSpPr>
          <p:cNvPr id="2088966" name="Text Box 6"/>
          <p:cNvSpPr txBox="1">
            <a:spLocks noChangeArrowheads="1"/>
          </p:cNvSpPr>
          <p:nvPr/>
        </p:nvSpPr>
        <p:spPr bwMode="auto">
          <a:xfrm>
            <a:off x="958364" y="5530850"/>
            <a:ext cx="555327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7325" algn="l"/>
                <a:tab pos="5295900" algn="r"/>
              </a:tabLst>
              <a:defRPr sz="1600">
                <a:solidFill>
                  <a:schemeClr val="tx1"/>
                </a:solidFill>
                <a:latin typeface="Arial" panose="020B0604020202020204" pitchFamily="34" charset="0"/>
              </a:defRPr>
            </a:lvl1pPr>
            <a:lvl2pPr marL="742950" indent="-285750">
              <a:tabLst>
                <a:tab pos="187325" algn="l"/>
                <a:tab pos="5295900" algn="r"/>
              </a:tabLst>
              <a:defRPr sz="1600">
                <a:solidFill>
                  <a:schemeClr val="tx1"/>
                </a:solidFill>
                <a:latin typeface="Arial" panose="020B0604020202020204" pitchFamily="34" charset="0"/>
              </a:defRPr>
            </a:lvl2pPr>
            <a:lvl3pPr marL="1143000" indent="-228600">
              <a:tabLst>
                <a:tab pos="187325" algn="l"/>
                <a:tab pos="5295900" algn="r"/>
              </a:tabLst>
              <a:defRPr sz="1600">
                <a:solidFill>
                  <a:schemeClr val="tx1"/>
                </a:solidFill>
                <a:latin typeface="Arial" panose="020B0604020202020204" pitchFamily="34" charset="0"/>
              </a:defRPr>
            </a:lvl3pPr>
            <a:lvl4pPr marL="1600200" indent="-228600">
              <a:tabLst>
                <a:tab pos="187325" algn="l"/>
                <a:tab pos="5295900" algn="r"/>
              </a:tabLst>
              <a:defRPr sz="1600">
                <a:solidFill>
                  <a:schemeClr val="tx1"/>
                </a:solidFill>
                <a:latin typeface="Arial" panose="020B0604020202020204" pitchFamily="34" charset="0"/>
              </a:defRPr>
            </a:lvl4pPr>
            <a:lvl5pPr marL="2057400" indent="-228600">
              <a:tabLst>
                <a:tab pos="187325" algn="l"/>
                <a:tab pos="52959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Biothérapique préparé à partir du vaccin antivariolique</a:t>
            </a:r>
          </a:p>
        </p:txBody>
      </p:sp>
      <p:sp>
        <p:nvSpPr>
          <p:cNvPr id="2088969" name="Rectangle 9"/>
          <p:cNvSpPr>
            <a:spLocks noChangeArrowheads="1"/>
          </p:cNvSpPr>
          <p:nvPr/>
        </p:nvSpPr>
        <p:spPr bwMode="auto">
          <a:xfrm>
            <a:off x="7918327" y="1851897"/>
            <a:ext cx="2495550" cy="374571"/>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p:txBody>
      </p:sp>
      <p:sp>
        <p:nvSpPr>
          <p:cNvPr id="2088971" name="Rectangle 11"/>
          <p:cNvSpPr>
            <a:spLocks noChangeArrowheads="1"/>
          </p:cNvSpPr>
          <p:nvPr/>
        </p:nvSpPr>
        <p:spPr bwMode="auto">
          <a:xfrm>
            <a:off x="7640636" y="5530850"/>
            <a:ext cx="2773241"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Vaccinotoxinum</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1 dose dès la sensation d’éruption</a:t>
            </a:r>
          </a:p>
        </p:txBody>
      </p:sp>
      <p:sp>
        <p:nvSpPr>
          <p:cNvPr id="2088986" name="Text Box 26"/>
          <p:cNvSpPr txBox="1">
            <a:spLocks noChangeArrowheads="1"/>
          </p:cNvSpPr>
          <p:nvPr/>
        </p:nvSpPr>
        <p:spPr bwMode="auto">
          <a:xfrm>
            <a:off x="958365" y="3879598"/>
            <a:ext cx="377822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sz="1500" dirty="0">
                <a:solidFill>
                  <a:srgbClr val="000099"/>
                </a:solidFill>
                <a:cs typeface="Arial" panose="020B0604020202020204" pitchFamily="34" charset="0"/>
              </a:rPr>
              <a:t>Si </a:t>
            </a:r>
            <a:r>
              <a:rPr lang="fr-FR" altLang="fr-FR" sz="1500" b="1" dirty="0">
                <a:solidFill>
                  <a:srgbClr val="000099"/>
                </a:solidFill>
                <a:cs typeface="Arial" panose="020B0604020202020204" pitchFamily="34" charset="0"/>
              </a:rPr>
              <a:t>croûtes épaisses blanchâtres</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ou brunâtres, prurit</a:t>
            </a:r>
            <a:endParaRPr lang="fr-FR" altLang="fr-FR" sz="1500" b="1" u="sng" dirty="0">
              <a:solidFill>
                <a:srgbClr val="000099"/>
              </a:solidFill>
              <a:cs typeface="Arial" panose="020B0604020202020204" pitchFamily="34" charset="0"/>
            </a:endParaRPr>
          </a:p>
        </p:txBody>
      </p:sp>
      <p:sp>
        <p:nvSpPr>
          <p:cNvPr id="2088987" name="Text Box 27"/>
          <p:cNvSpPr txBox="1">
            <a:spLocks noChangeArrowheads="1"/>
          </p:cNvSpPr>
          <p:nvPr/>
        </p:nvSpPr>
        <p:spPr bwMode="auto">
          <a:xfrm>
            <a:off x="6646740" y="3883025"/>
            <a:ext cx="3767137"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spcBef>
                <a:spcPct val="50000"/>
              </a:spcBef>
            </a:pPr>
            <a:r>
              <a:rPr lang="fr-FR" altLang="fr-FR" b="1" dirty="0" err="1">
                <a:solidFill>
                  <a:srgbClr val="000099"/>
                </a:solidFill>
                <a:cs typeface="Arial" panose="020B0604020202020204" pitchFamily="34" charset="0"/>
              </a:rPr>
              <a:t>Mezereum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fois par jour jusqu’à guérison</a:t>
            </a:r>
          </a:p>
        </p:txBody>
      </p:sp>
      <p:grpSp>
        <p:nvGrpSpPr>
          <p:cNvPr id="2088995" name="Group 35"/>
          <p:cNvGrpSpPr>
            <a:grpSpLocks/>
          </p:cNvGrpSpPr>
          <p:nvPr/>
        </p:nvGrpSpPr>
        <p:grpSpPr bwMode="auto">
          <a:xfrm>
            <a:off x="5844808" y="2833816"/>
            <a:ext cx="4572000" cy="828674"/>
            <a:chOff x="2448" y="1771"/>
            <a:chExt cx="2880" cy="522"/>
          </a:xfrm>
        </p:grpSpPr>
        <p:sp>
          <p:nvSpPr>
            <p:cNvPr id="151565" name="Rectangle 10"/>
            <p:cNvSpPr>
              <a:spLocks noChangeArrowheads="1"/>
            </p:cNvSpPr>
            <p:nvPr/>
          </p:nvSpPr>
          <p:spPr bwMode="auto">
            <a:xfrm>
              <a:off x="3214" y="1771"/>
              <a:ext cx="2114" cy="2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lnSpc>
                  <a:spcPct val="80000"/>
                </a:lnSpc>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9 CH</a:t>
              </a:r>
              <a:endParaRPr lang="fr-FR" altLang="fr-FR" sz="1200" dirty="0">
                <a:solidFill>
                  <a:srgbClr val="000099"/>
                </a:solidFill>
                <a:cs typeface="Arial" panose="020B0604020202020204" pitchFamily="34" charset="0"/>
              </a:endParaRPr>
            </a:p>
          </p:txBody>
        </p:sp>
        <p:sp>
          <p:nvSpPr>
            <p:cNvPr id="151566" name="Rectangle 32"/>
            <p:cNvSpPr>
              <a:spLocks noChangeArrowheads="1"/>
            </p:cNvSpPr>
            <p:nvPr/>
          </p:nvSpPr>
          <p:spPr bwMode="auto">
            <a:xfrm>
              <a:off x="2448" y="1950"/>
              <a:ext cx="2880" cy="34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300" dirty="0">
                  <a:solidFill>
                    <a:srgbClr val="000099"/>
                  </a:solidFill>
                  <a:cs typeface="Arial" panose="020B0604020202020204" pitchFamily="34" charset="0"/>
                </a:rPr>
                <a:t>5 granules toutes les heures en alternance</a:t>
              </a:r>
            </a:p>
            <a:p>
              <a:pPr algn="r"/>
              <a:r>
                <a:rPr lang="fr-FR" altLang="fr-FR" sz="1300" dirty="0">
                  <a:solidFill>
                    <a:srgbClr val="000099"/>
                  </a:solidFill>
                  <a:cs typeface="Arial" panose="020B0604020202020204" pitchFamily="34" charset="0"/>
                </a:rPr>
                <a:t>dès les sensations de piqûre</a:t>
              </a:r>
            </a:p>
          </p:txBody>
        </p:sp>
      </p:grpSp>
      <p:sp>
        <p:nvSpPr>
          <p:cNvPr id="15"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Herpès labial</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70</a:t>
            </a:fld>
            <a:endParaRPr lang="fr-FR" dirty="0"/>
          </a:p>
        </p:txBody>
      </p:sp>
    </p:spTree>
    <p:extLst>
      <p:ext uri="{BB962C8B-B14F-4D97-AF65-F5344CB8AC3E}">
        <p14:creationId xmlns:p14="http://schemas.microsoft.com/office/powerpoint/2010/main" val="30920006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088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89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889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889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8898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8898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889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208896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2088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62" grpId="0" autoUpdateAnimBg="0"/>
      <p:bldP spid="2088963" grpId="0" autoUpdateAnimBg="0"/>
      <p:bldP spid="2088964" grpId="0" autoUpdateAnimBg="0"/>
      <p:bldP spid="2088966" grpId="0" autoUpdateAnimBg="0"/>
      <p:bldP spid="2088969" grpId="0" animBg="1"/>
      <p:bldP spid="2088971" grpId="0" animBg="1"/>
      <p:bldP spid="2088986" grpId="0"/>
      <p:bldP spid="208898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27" name="Text Box 19"/>
          <p:cNvSpPr txBox="1">
            <a:spLocks noChangeArrowheads="1"/>
          </p:cNvSpPr>
          <p:nvPr/>
        </p:nvSpPr>
        <p:spPr bwMode="auto">
          <a:xfrm>
            <a:off x="976680" y="3204455"/>
            <a:ext cx="506390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Petites vésicules de liquide clair </a:t>
            </a:r>
            <a:r>
              <a:rPr lang="fr-FR" altLang="fr-FR" sz="1500" dirty="0">
                <a:solidFill>
                  <a:srgbClr val="000099"/>
                </a:solidFill>
                <a:cs typeface="Arial" panose="020B0604020202020204" pitchFamily="34" charset="0"/>
              </a:rPr>
              <a:t>et transparent, prurit</a:t>
            </a:r>
          </a:p>
        </p:txBody>
      </p:sp>
      <p:sp>
        <p:nvSpPr>
          <p:cNvPr id="887828" name="Text Box 20"/>
          <p:cNvSpPr txBox="1">
            <a:spLocks noChangeArrowheads="1"/>
          </p:cNvSpPr>
          <p:nvPr/>
        </p:nvSpPr>
        <p:spPr bwMode="auto">
          <a:xfrm>
            <a:off x="976679" y="5289481"/>
            <a:ext cx="448893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Prurit </a:t>
            </a:r>
            <a:r>
              <a:rPr lang="fr-FR" altLang="fr-FR" sz="1500" b="1" dirty="0">
                <a:solidFill>
                  <a:srgbClr val="000099"/>
                </a:solidFill>
                <a:cs typeface="Arial" panose="020B0604020202020204" pitchFamily="34" charset="0"/>
              </a:rPr>
              <a:t>intense, </a:t>
            </a:r>
            <a:r>
              <a:rPr lang="fr-FR" altLang="fr-FR" sz="1500" dirty="0">
                <a:solidFill>
                  <a:srgbClr val="000099"/>
                </a:solidFill>
                <a:cs typeface="Arial" panose="020B0604020202020204" pitchFamily="34" charset="0"/>
              </a:rPr>
              <a:t>localisation</a:t>
            </a:r>
            <a:r>
              <a:rPr lang="fr-FR" altLang="fr-FR" sz="1500" b="1" dirty="0">
                <a:solidFill>
                  <a:srgbClr val="000099"/>
                </a:solidFill>
                <a:cs typeface="Arial" panose="020B0604020202020204" pitchFamily="34" charset="0"/>
              </a:rPr>
              <a:t> génito-urinaire</a:t>
            </a:r>
          </a:p>
        </p:txBody>
      </p:sp>
      <p:sp>
        <p:nvSpPr>
          <p:cNvPr id="887830" name="Text Box 22"/>
          <p:cNvSpPr txBox="1">
            <a:spLocks noChangeArrowheads="1"/>
          </p:cNvSpPr>
          <p:nvPr/>
        </p:nvSpPr>
        <p:spPr bwMode="auto">
          <a:xfrm>
            <a:off x="976678" y="4278457"/>
            <a:ext cx="39020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Vésicules</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croûteuses</a:t>
            </a:r>
            <a:r>
              <a:rPr lang="fr-FR" altLang="fr-FR" sz="1500" dirty="0">
                <a:solidFill>
                  <a:srgbClr val="000099"/>
                </a:solidFill>
                <a:cs typeface="Arial" panose="020B0604020202020204" pitchFamily="34" charset="0"/>
              </a:rPr>
              <a:t> prurigineuses</a:t>
            </a:r>
          </a:p>
        </p:txBody>
      </p:sp>
      <p:sp>
        <p:nvSpPr>
          <p:cNvPr id="887832" name="Rectangle 24"/>
          <p:cNvSpPr>
            <a:spLocks noChangeArrowheads="1"/>
          </p:cNvSpPr>
          <p:nvPr/>
        </p:nvSpPr>
        <p:spPr bwMode="auto">
          <a:xfrm>
            <a:off x="7676123" y="3137185"/>
            <a:ext cx="2753632"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fois par jour</a:t>
            </a:r>
          </a:p>
        </p:txBody>
      </p:sp>
      <p:sp>
        <p:nvSpPr>
          <p:cNvPr id="887833" name="Rectangle 25"/>
          <p:cNvSpPr>
            <a:spLocks noChangeArrowheads="1"/>
          </p:cNvSpPr>
          <p:nvPr/>
        </p:nvSpPr>
        <p:spPr bwMode="auto">
          <a:xfrm>
            <a:off x="7958806" y="5251878"/>
            <a:ext cx="2470949"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Croton </a:t>
            </a:r>
            <a:r>
              <a:rPr lang="fr-FR" altLang="fr-FR" b="1" dirty="0" err="1">
                <a:solidFill>
                  <a:srgbClr val="000099"/>
                </a:solidFill>
                <a:cs typeface="Arial" panose="020B0604020202020204" pitchFamily="34" charset="0"/>
              </a:rPr>
              <a:t>tiglium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toutes les 2 heures</a:t>
            </a:r>
          </a:p>
        </p:txBody>
      </p:sp>
      <p:sp>
        <p:nvSpPr>
          <p:cNvPr id="887834" name="Rectangle 26"/>
          <p:cNvSpPr>
            <a:spLocks noChangeArrowheads="1"/>
          </p:cNvSpPr>
          <p:nvPr/>
        </p:nvSpPr>
        <p:spPr bwMode="auto">
          <a:xfrm>
            <a:off x="8365675" y="4185795"/>
            <a:ext cx="206408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Mezereum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fois par jour</a:t>
            </a:r>
          </a:p>
        </p:txBody>
      </p:sp>
      <p:sp>
        <p:nvSpPr>
          <p:cNvPr id="12"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Varicelle</a:t>
            </a:r>
          </a:p>
        </p:txBody>
      </p:sp>
      <p:sp>
        <p:nvSpPr>
          <p:cNvPr id="14" name="Text Box 6"/>
          <p:cNvSpPr txBox="1">
            <a:spLocks noChangeArrowheads="1"/>
          </p:cNvSpPr>
          <p:nvPr/>
        </p:nvSpPr>
        <p:spPr bwMode="auto">
          <a:xfrm>
            <a:off x="958364" y="2284662"/>
            <a:ext cx="555327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7325" algn="l"/>
                <a:tab pos="5295900" algn="r"/>
              </a:tabLst>
              <a:defRPr sz="1600">
                <a:solidFill>
                  <a:schemeClr val="tx1"/>
                </a:solidFill>
                <a:latin typeface="Arial" panose="020B0604020202020204" pitchFamily="34" charset="0"/>
              </a:defRPr>
            </a:lvl1pPr>
            <a:lvl2pPr marL="742950" indent="-285750">
              <a:tabLst>
                <a:tab pos="187325" algn="l"/>
                <a:tab pos="5295900" algn="r"/>
              </a:tabLst>
              <a:defRPr sz="1600">
                <a:solidFill>
                  <a:schemeClr val="tx1"/>
                </a:solidFill>
                <a:latin typeface="Arial" panose="020B0604020202020204" pitchFamily="34" charset="0"/>
              </a:defRPr>
            </a:lvl2pPr>
            <a:lvl3pPr marL="1143000" indent="-228600">
              <a:tabLst>
                <a:tab pos="187325" algn="l"/>
                <a:tab pos="5295900" algn="r"/>
              </a:tabLst>
              <a:defRPr sz="1600">
                <a:solidFill>
                  <a:schemeClr val="tx1"/>
                </a:solidFill>
                <a:latin typeface="Arial" panose="020B0604020202020204" pitchFamily="34" charset="0"/>
              </a:defRPr>
            </a:lvl3pPr>
            <a:lvl4pPr marL="1600200" indent="-228600">
              <a:tabLst>
                <a:tab pos="187325" algn="l"/>
                <a:tab pos="5295900" algn="r"/>
              </a:tabLst>
              <a:defRPr sz="1600">
                <a:solidFill>
                  <a:schemeClr val="tx1"/>
                </a:solidFill>
                <a:latin typeface="Arial" panose="020B0604020202020204" pitchFamily="34" charset="0"/>
              </a:defRPr>
            </a:lvl4pPr>
            <a:lvl5pPr marL="2057400" indent="-228600">
              <a:tabLst>
                <a:tab pos="187325" algn="l"/>
                <a:tab pos="52959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959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Systématiquement</a:t>
            </a:r>
          </a:p>
        </p:txBody>
      </p:sp>
      <p:sp>
        <p:nvSpPr>
          <p:cNvPr id="15" name="Rectangle 11"/>
          <p:cNvSpPr>
            <a:spLocks noChangeArrowheads="1"/>
          </p:cNvSpPr>
          <p:nvPr/>
        </p:nvSpPr>
        <p:spPr bwMode="auto">
          <a:xfrm>
            <a:off x="7972471" y="2111400"/>
            <a:ext cx="2441406"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Vaccinotoxinum</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1 dose le plus tôt possible</a:t>
            </a:r>
          </a:p>
        </p:txBody>
      </p:sp>
      <p:pic>
        <p:nvPicPr>
          <p:cNvPr id="16"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2CE00AA1-E540-4D63-A28F-418A2C4690E4}" type="slidenum">
              <a:rPr lang="fr-FR" smtClean="0"/>
              <a:pPr/>
              <a:t>71</a:t>
            </a:fld>
            <a:endParaRPr lang="fr-FR" dirty="0"/>
          </a:p>
        </p:txBody>
      </p:sp>
    </p:spTree>
    <p:extLst>
      <p:ext uri="{BB962C8B-B14F-4D97-AF65-F5344CB8AC3E}">
        <p14:creationId xmlns:p14="http://schemas.microsoft.com/office/powerpoint/2010/main" val="1139999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78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78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78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78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78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7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7" grpId="0"/>
      <p:bldP spid="887828" grpId="0"/>
      <p:bldP spid="887830" grpId="0"/>
      <p:bldP spid="887832" grpId="0" animBg="1"/>
      <p:bldP spid="887833" grpId="0" animBg="1"/>
      <p:bldP spid="887834" grpId="0" animBg="1"/>
      <p:bldP spid="14" grpId="0"/>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E00AA1-E540-4D63-A28F-418A2C4690E4}" type="slidenum">
              <a:rPr lang="fr-FR" smtClean="0">
                <a:solidFill>
                  <a:srgbClr val="4472C4">
                    <a:lumMod val="75000"/>
                  </a:srgbClr>
                </a:solidFill>
              </a:rPr>
              <a:pPr/>
              <a:t>72</a:t>
            </a:fld>
            <a:endParaRPr lang="fr-FR" dirty="0">
              <a:solidFill>
                <a:srgbClr val="4472C4">
                  <a:lumMod val="75000"/>
                </a:srgbClr>
              </a:solidFill>
            </a:endParaRPr>
          </a:p>
        </p:txBody>
      </p:sp>
      <p:sp>
        <p:nvSpPr>
          <p:cNvPr id="8" name="Rectangle 4"/>
          <p:cNvSpPr>
            <a:spLocks noChangeArrowheads="1"/>
          </p:cNvSpPr>
          <p:nvPr/>
        </p:nvSpPr>
        <p:spPr bwMode="auto">
          <a:xfrm>
            <a:off x="6253163" y="1737504"/>
            <a:ext cx="41719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S’approprier les principes de prescription</a:t>
            </a:r>
          </a:p>
          <a:p>
            <a:pPr eaLnBrk="1" hangingPunct="1">
              <a:buFont typeface="Wingdings" panose="05000000000000000000" pitchFamily="2" charset="2"/>
              <a:buChar char=""/>
            </a:pPr>
            <a:endParaRPr lang="fr-FR" altLang="fr-FR" sz="2000" dirty="0">
              <a:solidFill>
                <a:srgbClr val="000099"/>
              </a:solidFill>
              <a:cs typeface="Arial" panose="020B0604020202020204" pitchFamily="34" charset="0"/>
            </a:endParaRPr>
          </a:p>
        </p:txBody>
      </p:sp>
      <p:sp>
        <p:nvSpPr>
          <p:cNvPr id="10"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Synthèse</a:t>
            </a:r>
          </a:p>
        </p:txBody>
      </p:sp>
      <p:sp>
        <p:nvSpPr>
          <p:cNvPr id="11" name="ZoneTexte 10"/>
          <p:cNvSpPr txBox="1"/>
          <p:nvPr/>
        </p:nvSpPr>
        <p:spPr>
          <a:xfrm rot="21560331">
            <a:off x="1432997" y="3065009"/>
            <a:ext cx="2863911" cy="369332"/>
          </a:xfrm>
          <a:prstGeom prst="rect">
            <a:avLst/>
          </a:prstGeom>
          <a:noFill/>
        </p:spPr>
        <p:txBody>
          <a:bodyPr wrap="square" rtlCol="0">
            <a:spAutoFit/>
          </a:bodyPr>
          <a:lstStyle/>
          <a:p>
            <a:r>
              <a:rPr lang="fr-FR" sz="1800" dirty="0">
                <a:solidFill>
                  <a:prstClr val="white"/>
                </a:solidFill>
                <a:latin typeface="Arial Black" panose="020B0A04020102020204" pitchFamily="34" charset="0"/>
                <a:cs typeface="Arial" panose="020B0604020202020204" pitchFamily="34" charset="0"/>
              </a:rPr>
              <a:t>15’</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Rectangle 7"/>
          <p:cNvSpPr>
            <a:spLocks noChangeArrowheads="1"/>
          </p:cNvSpPr>
          <p:nvPr/>
        </p:nvSpPr>
        <p:spPr bwMode="auto">
          <a:xfrm>
            <a:off x="3572002" y="3450853"/>
            <a:ext cx="733425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FontTx/>
              <a:buBlip>
                <a:blip r:embed="rId3"/>
              </a:buBlip>
            </a:pPr>
            <a:r>
              <a:rPr lang="fr-FR" altLang="fr-FR" sz="1800" b="1" dirty="0">
                <a:solidFill>
                  <a:srgbClr val="000099"/>
                </a:solidFill>
                <a:cs typeface="Arial" panose="020B0604020202020204" pitchFamily="34" charset="0"/>
              </a:rPr>
              <a:t>Groupes de 3 personnes</a:t>
            </a:r>
          </a:p>
          <a:p>
            <a:pPr eaLnBrk="1" hangingPunct="1">
              <a:buFontTx/>
              <a:buBlip>
                <a:blip r:embed="rId3"/>
              </a:buBlip>
            </a:pPr>
            <a:r>
              <a:rPr lang="fr-FR" altLang="fr-FR" sz="1800" dirty="0">
                <a:solidFill>
                  <a:srgbClr val="000099"/>
                </a:solidFill>
                <a:cs typeface="Arial" panose="020B0604020202020204" pitchFamily="34" charset="0"/>
              </a:rPr>
              <a:t>2 cas par groupe</a:t>
            </a:r>
          </a:p>
          <a:p>
            <a:pPr eaLnBrk="1" hangingPunct="1">
              <a:buFontTx/>
              <a:buBlip>
                <a:blip r:embed="rId3"/>
              </a:buBlip>
            </a:pPr>
            <a:r>
              <a:rPr lang="fr-FR" altLang="fr-FR" sz="1800" b="1" dirty="0">
                <a:solidFill>
                  <a:srgbClr val="000099"/>
                </a:solidFill>
                <a:cs typeface="Arial" panose="020B0604020202020204" pitchFamily="34" charset="0"/>
              </a:rPr>
              <a:t>Classer</a:t>
            </a:r>
            <a:r>
              <a:rPr lang="fr-FR" altLang="fr-FR" sz="1800" dirty="0">
                <a:solidFill>
                  <a:srgbClr val="000099"/>
                </a:solidFill>
                <a:cs typeface="Arial" panose="020B0604020202020204" pitchFamily="34" charset="0"/>
              </a:rPr>
              <a:t> les informations et </a:t>
            </a:r>
            <a:r>
              <a:rPr lang="fr-FR" altLang="fr-FR" sz="1800" b="1" dirty="0">
                <a:solidFill>
                  <a:srgbClr val="000099"/>
                </a:solidFill>
                <a:cs typeface="Arial" panose="020B0604020202020204" pitchFamily="34" charset="0"/>
              </a:rPr>
              <a:t>repérer les mots clés </a:t>
            </a:r>
          </a:p>
          <a:p>
            <a:pPr eaLnBrk="1" hangingPunct="1">
              <a:buFontTx/>
              <a:buBlip>
                <a:blip r:embed="rId3"/>
              </a:buBlip>
            </a:pPr>
            <a:r>
              <a:rPr lang="fr-FR" altLang="fr-FR" sz="1800" b="1" dirty="0">
                <a:solidFill>
                  <a:srgbClr val="000099"/>
                </a:solidFill>
                <a:cs typeface="Arial" panose="020B0604020202020204" pitchFamily="34" charset="0"/>
              </a:rPr>
              <a:t>Choisir</a:t>
            </a:r>
            <a:r>
              <a:rPr lang="fr-FR" altLang="fr-FR" sz="1800" dirty="0">
                <a:solidFill>
                  <a:srgbClr val="000099"/>
                </a:solidFill>
                <a:cs typeface="Arial" panose="020B0604020202020204" pitchFamily="34" charset="0"/>
              </a:rPr>
              <a:t> entre 2 médicaments, celui qui semble </a:t>
            </a:r>
            <a:r>
              <a:rPr lang="fr-FR" altLang="fr-FR" sz="1800" b="1" dirty="0">
                <a:solidFill>
                  <a:srgbClr val="000099"/>
                </a:solidFill>
                <a:cs typeface="Arial" panose="020B0604020202020204" pitchFamily="34" charset="0"/>
              </a:rPr>
              <a:t>le plus approprié</a:t>
            </a:r>
            <a:r>
              <a:rPr lang="fr-FR" altLang="fr-FR" sz="1800" dirty="0">
                <a:solidFill>
                  <a:srgbClr val="000099"/>
                </a:solidFill>
                <a:cs typeface="Arial" panose="020B0604020202020204" pitchFamily="34" charset="0"/>
              </a:rPr>
              <a:t>, </a:t>
            </a:r>
          </a:p>
          <a:p>
            <a:pPr eaLnBrk="1" hangingPunct="1">
              <a:buFontTx/>
              <a:buBlip>
                <a:blip r:embed="rId3"/>
              </a:buBlip>
            </a:pPr>
            <a:r>
              <a:rPr lang="fr-FR" altLang="fr-FR" sz="1800" dirty="0">
                <a:solidFill>
                  <a:srgbClr val="000099"/>
                </a:solidFill>
                <a:cs typeface="Arial" panose="020B0604020202020204" pitchFamily="34" charset="0"/>
              </a:rPr>
              <a:t>Indiquer la </a:t>
            </a:r>
            <a:r>
              <a:rPr lang="fr-FR" altLang="fr-FR" sz="1800" b="1" dirty="0">
                <a:solidFill>
                  <a:srgbClr val="000099"/>
                </a:solidFill>
                <a:cs typeface="Arial" panose="020B0604020202020204" pitchFamily="34" charset="0"/>
              </a:rPr>
              <a:t>dilution et la posologie</a:t>
            </a:r>
          </a:p>
        </p:txBody>
      </p:sp>
    </p:spTree>
    <p:extLst>
      <p:ext uri="{BB962C8B-B14F-4D97-AF65-F5344CB8AC3E}">
        <p14:creationId xmlns:p14="http://schemas.microsoft.com/office/powerpoint/2010/main" val="14634795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19"/>
          <p:cNvSpPr>
            <a:spLocks noChangeArrowheads="1"/>
          </p:cNvSpPr>
          <p:nvPr/>
        </p:nvSpPr>
        <p:spPr bwMode="auto">
          <a:xfrm>
            <a:off x="6132513" y="2021080"/>
            <a:ext cx="63373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ABD5FF"/>
              </a:buClr>
            </a:pPr>
            <a:r>
              <a:rPr lang="fr-FR" altLang="fr-FR" sz="2000" b="1" u="sng" dirty="0">
                <a:solidFill>
                  <a:srgbClr val="000099"/>
                </a:solidFill>
                <a:ea typeface="ＭＳ Ｐゴシック" panose="020B0600070205080204" pitchFamily="34" charset="-128"/>
                <a:cs typeface="Arial" panose="020B0604020202020204" pitchFamily="34" charset="0"/>
              </a:rPr>
              <a:t>Objectif :</a:t>
            </a:r>
            <a:endParaRPr lang="fr-FR" altLang="fr-FR" sz="1000" u="sng" dirty="0">
              <a:solidFill>
                <a:srgbClr val="000099"/>
              </a:solidFill>
              <a:ea typeface="ＭＳ Ｐゴシック" panose="020B0600070205080204" pitchFamily="34" charset="-128"/>
              <a:cs typeface="Arial" panose="020B0604020202020204" pitchFamily="34" charset="0"/>
            </a:endParaRPr>
          </a:p>
          <a:p>
            <a:pPr>
              <a:spcBef>
                <a:spcPct val="50000"/>
              </a:spcBef>
              <a:buClr>
                <a:srgbClr val="000099"/>
              </a:buClr>
              <a:buFont typeface="Wingdings" panose="05000000000000000000" pitchFamily="2" charset="2"/>
              <a:buChar char="Ø"/>
            </a:pPr>
            <a:r>
              <a:rPr lang="fr-FR" altLang="fr-FR" sz="2000" dirty="0">
                <a:solidFill>
                  <a:srgbClr val="000099"/>
                </a:solidFill>
                <a:ea typeface="ＭＳ Ｐゴシック" panose="020B0600070205080204" pitchFamily="34" charset="-128"/>
                <a:cs typeface="Arial" panose="020B0604020202020204" pitchFamily="34" charset="0"/>
              </a:rPr>
              <a:t>Restituer les différents médicaments</a:t>
            </a:r>
          </a:p>
        </p:txBody>
      </p:sp>
      <p:sp>
        <p:nvSpPr>
          <p:cNvPr id="2237455" name="Rectangle 15"/>
          <p:cNvSpPr>
            <a:spLocks noChangeArrowheads="1"/>
          </p:cNvSpPr>
          <p:nvPr/>
        </p:nvSpPr>
        <p:spPr bwMode="auto">
          <a:xfrm>
            <a:off x="4006056" y="4106497"/>
            <a:ext cx="7545387" cy="2087563"/>
          </a:xfrm>
          <a:prstGeom prst="rect">
            <a:avLst/>
          </a:prstGeom>
          <a:noFill/>
          <a:ln>
            <a:noFill/>
          </a:ln>
        </p:spPr>
        <p:txBody>
          <a:bodyPr/>
          <a:lstStyle/>
          <a:p>
            <a:pPr marL="342900" indent="-342900">
              <a:buClr>
                <a:srgbClr val="ABD5FF"/>
              </a:buClr>
              <a:defRPr/>
            </a:pPr>
            <a:r>
              <a:rPr lang="fr-FR" sz="1800" b="1" u="sng" dirty="0">
                <a:solidFill>
                  <a:srgbClr val="000090"/>
                </a:solidFill>
                <a:ea typeface="ＭＳ Ｐゴシック" charset="-128"/>
                <a:cs typeface="Arial" panose="020B0604020202020204" pitchFamily="34" charset="0"/>
              </a:rPr>
              <a:t>Règles du jeu</a:t>
            </a:r>
            <a:r>
              <a:rPr lang="fr-FR" sz="1800" b="1" dirty="0">
                <a:solidFill>
                  <a:srgbClr val="000090"/>
                </a:solidFill>
                <a:effectLst>
                  <a:outerShdw blurRad="38100" dist="38100" dir="2700000" algn="tl">
                    <a:srgbClr val="C0C0C0"/>
                  </a:outerShdw>
                </a:effectLst>
                <a:ea typeface="ＭＳ Ｐゴシック" charset="-128"/>
                <a:cs typeface="Arial" panose="020B0604020202020204" pitchFamily="34" charset="0"/>
              </a:rPr>
              <a:t> : </a:t>
            </a:r>
          </a:p>
          <a:p>
            <a:pPr marL="342900" indent="-342900">
              <a:spcBef>
                <a:spcPct val="50000"/>
              </a:spcBef>
              <a:buClr>
                <a:srgbClr val="000099"/>
              </a:buClr>
              <a:buBlip>
                <a:blip r:embed="rId3"/>
              </a:buBlip>
              <a:defRPr/>
            </a:pPr>
            <a:r>
              <a:rPr lang="fr-FR" sz="1800" b="1" dirty="0">
                <a:solidFill>
                  <a:srgbClr val="000090"/>
                </a:solidFill>
                <a:ea typeface="ＭＳ Ｐゴシック" charset="-128"/>
                <a:cs typeface="Arial" panose="020B0604020202020204" pitchFamily="34" charset="0"/>
              </a:rPr>
              <a:t>Individuellement</a:t>
            </a:r>
          </a:p>
          <a:p>
            <a:pPr marL="342900" indent="-34290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a:p>
            <a:pPr marL="342900" indent="-342900">
              <a:spcBef>
                <a:spcPct val="20000"/>
              </a:spcBef>
              <a:buClr>
                <a:srgbClr val="000099"/>
              </a:buClr>
              <a:buBlip>
                <a:blip r:embed="rId3"/>
              </a:buBlip>
              <a:defRPr/>
            </a:pPr>
            <a:r>
              <a:rPr lang="fr-FR" sz="1800" b="1" dirty="0">
                <a:solidFill>
                  <a:srgbClr val="000090"/>
                </a:solidFill>
                <a:ea typeface="ＭＳ Ｐゴシック" charset="-128"/>
                <a:cs typeface="Arial" panose="020B0604020202020204" pitchFamily="34" charset="0"/>
              </a:rPr>
              <a:t>Compléter les mots croisés</a:t>
            </a:r>
            <a:r>
              <a:rPr lang="fr-FR" sz="1800" dirty="0">
                <a:solidFill>
                  <a:srgbClr val="000090"/>
                </a:solidFill>
                <a:ea typeface="ＭＳ Ｐゴシック" charset="-128"/>
                <a:cs typeface="Arial" panose="020B0604020202020204" pitchFamily="34" charset="0"/>
              </a:rPr>
              <a:t> </a:t>
            </a:r>
          </a:p>
        </p:txBody>
      </p:sp>
      <p:sp>
        <p:nvSpPr>
          <p:cNvPr id="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err="1"/>
              <a:t>Homéocroisés</a:t>
            </a:r>
            <a:endParaRPr lang="fr-FR" sz="3200" b="1" dirty="0"/>
          </a:p>
        </p:txBody>
      </p:sp>
      <p:sp>
        <p:nvSpPr>
          <p:cNvPr id="11"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2" name="ZoneTexte 11"/>
          <p:cNvSpPr txBox="1"/>
          <p:nvPr/>
        </p:nvSpPr>
        <p:spPr>
          <a:xfrm rot="21560331">
            <a:off x="1518722" y="3062026"/>
            <a:ext cx="2863911" cy="369332"/>
          </a:xfrm>
          <a:prstGeom prst="rect">
            <a:avLst/>
          </a:prstGeom>
          <a:noFill/>
        </p:spPr>
        <p:txBody>
          <a:bodyPr wrap="square" rtlCol="0">
            <a:spAutoFit/>
          </a:bodyPr>
          <a:lstStyle/>
          <a:p>
            <a:r>
              <a:rPr lang="fr-FR" sz="1800" b="1" dirty="0">
                <a:solidFill>
                  <a:schemeClr val="bg1"/>
                </a:solidFill>
                <a:latin typeface="Arial Black" panose="020B0A04020102020204" pitchFamily="34" charset="0"/>
                <a:cs typeface="Arial" panose="020B0604020202020204" pitchFamily="34" charset="0"/>
              </a:rPr>
              <a:t>7’</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73</a:t>
            </a:fld>
            <a:endParaRPr lang="fr-F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 41"/>
          <p:cNvPicPr>
            <a:picLocks noChangeAspect="1"/>
          </p:cNvPicPr>
          <p:nvPr/>
        </p:nvPicPr>
        <p:blipFill>
          <a:blip r:embed="rId3"/>
          <a:stretch>
            <a:fillRect/>
          </a:stretch>
        </p:blipFill>
        <p:spPr>
          <a:xfrm>
            <a:off x="4008838" y="121298"/>
            <a:ext cx="7757063" cy="6736702"/>
          </a:xfrm>
          <a:prstGeom prst="rect">
            <a:avLst/>
          </a:prstGeom>
        </p:spPr>
      </p:pic>
      <p:sp>
        <p:nvSpPr>
          <p:cNvPr id="43" name="Rectangle 42"/>
          <p:cNvSpPr/>
          <p:nvPr/>
        </p:nvSpPr>
        <p:spPr>
          <a:xfrm>
            <a:off x="230155" y="927604"/>
            <a:ext cx="6581192" cy="2308324"/>
          </a:xfrm>
          <a:prstGeom prst="rect">
            <a:avLst/>
          </a:prstGeom>
        </p:spPr>
        <p:txBody>
          <a:bodyPr wrap="square">
            <a:spAutoFit/>
          </a:bodyPr>
          <a:lstStyle/>
          <a:p>
            <a:r>
              <a:rPr lang="fr-FR" b="1" dirty="0">
                <a:latin typeface="Calibri-Bold"/>
              </a:rPr>
              <a:t>Horizontalement</a:t>
            </a:r>
          </a:p>
          <a:p>
            <a:r>
              <a:rPr lang="fr-FR" dirty="0">
                <a:latin typeface="Calibri" panose="020F0502020204030204" pitchFamily="34" charset="0"/>
              </a:rPr>
              <a:t>1 - Fatigue après un effort physique avec sueurs abondantes</a:t>
            </a:r>
          </a:p>
          <a:p>
            <a:r>
              <a:rPr lang="fr-FR" dirty="0">
                <a:latin typeface="Calibri" panose="020F0502020204030204" pitchFamily="34" charset="0"/>
              </a:rPr>
              <a:t>7 - Suite d'émotions, hypersensibilité, spasmes </a:t>
            </a:r>
          </a:p>
          <a:p>
            <a:r>
              <a:rPr lang="fr-FR" dirty="0">
                <a:latin typeface="Calibri" panose="020F0502020204030204" pitchFamily="34" charset="0"/>
              </a:rPr>
              <a:t>(boule dans la gorge, nœud à l'estomac)</a:t>
            </a:r>
          </a:p>
          <a:p>
            <a:r>
              <a:rPr lang="fr-FR" dirty="0">
                <a:latin typeface="Calibri" panose="020F0502020204030204" pitchFamily="34" charset="0"/>
              </a:rPr>
              <a:t>9 - Douleurs des plaies par instrument tranchant</a:t>
            </a:r>
          </a:p>
          <a:p>
            <a:r>
              <a:rPr lang="fr-FR" dirty="0">
                <a:latin typeface="Calibri" panose="020F0502020204030204" pitchFamily="34" charset="0"/>
              </a:rPr>
              <a:t>10 - Fatigue musculaire, courbatures, contractures</a:t>
            </a:r>
          </a:p>
          <a:p>
            <a:r>
              <a:rPr lang="fr-FR" dirty="0">
                <a:latin typeface="Calibri" panose="020F0502020204030204" pitchFamily="34" charset="0"/>
              </a:rPr>
              <a:t>11 - Œdème rosé, piquant, amélioration par le froid</a:t>
            </a:r>
          </a:p>
          <a:p>
            <a:r>
              <a:rPr lang="fr-FR" dirty="0">
                <a:latin typeface="Calibri" panose="020F0502020204030204" pitchFamily="34" charset="0"/>
              </a:rPr>
              <a:t>12 - Réveil vers 3h du matin avec préoccupations, surmenage</a:t>
            </a:r>
          </a:p>
          <a:p>
            <a:r>
              <a:rPr lang="fr-FR" dirty="0">
                <a:latin typeface="Calibri" panose="020F0502020204030204" pitchFamily="34" charset="0"/>
              </a:rPr>
              <a:t>13 - Douleur articulaire améliorée par l'immobilisation</a:t>
            </a:r>
            <a:endParaRPr lang="fr-FR" dirty="0"/>
          </a:p>
        </p:txBody>
      </p:sp>
      <p:sp>
        <p:nvSpPr>
          <p:cNvPr id="44" name="Rectangle 43"/>
          <p:cNvSpPr/>
          <p:nvPr/>
        </p:nvSpPr>
        <p:spPr>
          <a:xfrm>
            <a:off x="230155" y="4773468"/>
            <a:ext cx="6096000" cy="1815882"/>
          </a:xfrm>
          <a:prstGeom prst="rect">
            <a:avLst/>
          </a:prstGeom>
        </p:spPr>
        <p:txBody>
          <a:bodyPr>
            <a:spAutoFit/>
          </a:bodyPr>
          <a:lstStyle/>
          <a:p>
            <a:r>
              <a:rPr lang="fr-FR" b="1" dirty="0">
                <a:latin typeface="Calibri-Bold"/>
              </a:rPr>
              <a:t>Verticalement</a:t>
            </a:r>
          </a:p>
          <a:p>
            <a:r>
              <a:rPr lang="fr-FR" dirty="0">
                <a:latin typeface="Calibri" panose="020F0502020204030204" pitchFamily="34" charset="0"/>
              </a:rPr>
              <a:t>2 - Érythème rougeur – chaleur – douleur</a:t>
            </a:r>
          </a:p>
          <a:p>
            <a:r>
              <a:rPr lang="fr-FR" dirty="0">
                <a:latin typeface="Calibri" panose="020F0502020204030204" pitchFamily="34" charset="0"/>
              </a:rPr>
              <a:t>3 - Trac par anticipation avec sensation d'abrutissement</a:t>
            </a:r>
          </a:p>
          <a:p>
            <a:r>
              <a:rPr lang="fr-FR" dirty="0">
                <a:latin typeface="Calibri" panose="020F0502020204030204" pitchFamily="34" charset="0"/>
              </a:rPr>
              <a:t>4 - Douleurs sur le territoire d’un trajet nerveux</a:t>
            </a:r>
          </a:p>
          <a:p>
            <a:r>
              <a:rPr lang="fr-FR" dirty="0">
                <a:latin typeface="Calibri" panose="020F0502020204030204" pitchFamily="34" charset="0"/>
              </a:rPr>
              <a:t>5 - Crampes musculaires</a:t>
            </a:r>
          </a:p>
          <a:p>
            <a:r>
              <a:rPr lang="fr-FR" dirty="0">
                <a:latin typeface="Calibri" panose="020F0502020204030204" pitchFamily="34" charset="0"/>
              </a:rPr>
              <a:t>6 - Traumatisme des tendons et des ligaments</a:t>
            </a:r>
          </a:p>
          <a:p>
            <a:r>
              <a:rPr lang="fr-FR" dirty="0">
                <a:latin typeface="Calibri" panose="020F0502020204030204" pitchFamily="34" charset="0"/>
              </a:rPr>
              <a:t>8 - Petites vésicules de liquide clair et transparent</a:t>
            </a:r>
            <a:endParaRPr lang="fr-FR" dirty="0"/>
          </a:p>
        </p:txBody>
      </p:sp>
      <p:sp>
        <p:nvSpPr>
          <p:cNvPr id="2" name="Rectangle 1"/>
          <p:cNvSpPr/>
          <p:nvPr/>
        </p:nvSpPr>
        <p:spPr>
          <a:xfrm>
            <a:off x="5821273" y="213890"/>
            <a:ext cx="2958833" cy="338554"/>
          </a:xfrm>
          <a:prstGeom prst="rect">
            <a:avLst/>
          </a:prstGeom>
        </p:spPr>
        <p:txBody>
          <a:bodyPr wrap="square">
            <a:spAutoFit/>
          </a:bodyPr>
          <a:lstStyle/>
          <a:p>
            <a:r>
              <a:rPr lang="fr-FR" b="1" dirty="0">
                <a:latin typeface="Calibri-Bold"/>
              </a:rPr>
              <a:t>C  H  I    N  A      R  U  B  R  A</a:t>
            </a:r>
          </a:p>
        </p:txBody>
      </p:sp>
      <p:sp>
        <p:nvSpPr>
          <p:cNvPr id="7" name="Rectangle 6"/>
          <p:cNvSpPr/>
          <p:nvPr/>
        </p:nvSpPr>
        <p:spPr>
          <a:xfrm>
            <a:off x="7401256" y="2063104"/>
            <a:ext cx="4159373" cy="338554"/>
          </a:xfrm>
          <a:prstGeom prst="rect">
            <a:avLst/>
          </a:prstGeom>
        </p:spPr>
        <p:txBody>
          <a:bodyPr wrap="square">
            <a:spAutoFit/>
          </a:bodyPr>
          <a:lstStyle/>
          <a:p>
            <a:r>
              <a:rPr lang="fr-FR" b="1" dirty="0">
                <a:latin typeface="Calibri-Bold"/>
              </a:rPr>
              <a:t>I  G  N  A   T  I   A       </a:t>
            </a:r>
            <a:r>
              <a:rPr lang="fr-FR" b="1" dirty="0" err="1">
                <a:latin typeface="Calibri-Bold"/>
              </a:rPr>
              <a:t>A</a:t>
            </a:r>
            <a:r>
              <a:rPr lang="fr-FR" b="1" dirty="0">
                <a:latin typeface="Calibri-Bold"/>
              </a:rPr>
              <a:t> M  A  R  A</a:t>
            </a:r>
          </a:p>
        </p:txBody>
      </p:sp>
      <p:sp>
        <p:nvSpPr>
          <p:cNvPr id="8" name="Rectangle 7"/>
          <p:cNvSpPr/>
          <p:nvPr/>
        </p:nvSpPr>
        <p:spPr>
          <a:xfrm>
            <a:off x="5087265" y="3854295"/>
            <a:ext cx="3272964" cy="338554"/>
          </a:xfrm>
          <a:prstGeom prst="rect">
            <a:avLst/>
          </a:prstGeom>
        </p:spPr>
        <p:txBody>
          <a:bodyPr wrap="square">
            <a:spAutoFit/>
          </a:bodyPr>
          <a:lstStyle/>
          <a:p>
            <a:r>
              <a:rPr lang="fr-FR" b="1" dirty="0">
                <a:latin typeface="Calibri-Bold"/>
              </a:rPr>
              <a:t>S  T  A  P  H  Y  S   A G  R   I   A</a:t>
            </a:r>
          </a:p>
        </p:txBody>
      </p:sp>
      <p:sp>
        <p:nvSpPr>
          <p:cNvPr id="9" name="Rectangle 8"/>
          <p:cNvSpPr/>
          <p:nvPr/>
        </p:nvSpPr>
        <p:spPr>
          <a:xfrm>
            <a:off x="5331930" y="4389895"/>
            <a:ext cx="4633164" cy="338554"/>
          </a:xfrm>
          <a:prstGeom prst="rect">
            <a:avLst/>
          </a:prstGeom>
        </p:spPr>
        <p:txBody>
          <a:bodyPr wrap="square">
            <a:spAutoFit/>
          </a:bodyPr>
          <a:lstStyle/>
          <a:p>
            <a:r>
              <a:rPr lang="fr-FR" b="1" dirty="0">
                <a:latin typeface="Calibri-Bold"/>
              </a:rPr>
              <a:t>A  R  N  I   C  A      M  O  N  T  A  N  A</a:t>
            </a:r>
          </a:p>
        </p:txBody>
      </p:sp>
      <p:sp>
        <p:nvSpPr>
          <p:cNvPr id="10" name="Rectangle 9"/>
          <p:cNvSpPr/>
          <p:nvPr/>
        </p:nvSpPr>
        <p:spPr>
          <a:xfrm>
            <a:off x="4064824" y="4916164"/>
            <a:ext cx="4071470" cy="338554"/>
          </a:xfrm>
          <a:prstGeom prst="rect">
            <a:avLst/>
          </a:prstGeom>
        </p:spPr>
        <p:txBody>
          <a:bodyPr wrap="square">
            <a:spAutoFit/>
          </a:bodyPr>
          <a:lstStyle/>
          <a:p>
            <a:r>
              <a:rPr lang="fr-FR" b="1" dirty="0">
                <a:latin typeface="Calibri-Bold"/>
              </a:rPr>
              <a:t>A  P  I    S     M  E   L  </a:t>
            </a:r>
            <a:r>
              <a:rPr lang="fr-FR" b="1" dirty="0" err="1">
                <a:latin typeface="Calibri-Bold"/>
              </a:rPr>
              <a:t>L</a:t>
            </a:r>
            <a:r>
              <a:rPr lang="fr-FR" b="1" dirty="0">
                <a:latin typeface="Calibri-Bold"/>
              </a:rPr>
              <a:t>   I   F  I   C  A</a:t>
            </a:r>
          </a:p>
        </p:txBody>
      </p:sp>
      <p:sp>
        <p:nvSpPr>
          <p:cNvPr id="11" name="Rectangle 10"/>
          <p:cNvSpPr/>
          <p:nvPr/>
        </p:nvSpPr>
        <p:spPr>
          <a:xfrm>
            <a:off x="7090238" y="5442433"/>
            <a:ext cx="2958833" cy="338554"/>
          </a:xfrm>
          <a:prstGeom prst="rect">
            <a:avLst/>
          </a:prstGeom>
        </p:spPr>
        <p:txBody>
          <a:bodyPr wrap="square">
            <a:spAutoFit/>
          </a:bodyPr>
          <a:lstStyle/>
          <a:p>
            <a:r>
              <a:rPr lang="fr-FR" b="1" dirty="0">
                <a:latin typeface="Calibri-Bold"/>
              </a:rPr>
              <a:t>N  U  X       V  O M  I   C  A</a:t>
            </a:r>
          </a:p>
        </p:txBody>
      </p:sp>
      <p:sp>
        <p:nvSpPr>
          <p:cNvPr id="12" name="Rectangle 11"/>
          <p:cNvSpPr/>
          <p:nvPr/>
        </p:nvSpPr>
        <p:spPr>
          <a:xfrm>
            <a:off x="9929855" y="5968702"/>
            <a:ext cx="2958833" cy="338554"/>
          </a:xfrm>
          <a:prstGeom prst="rect">
            <a:avLst/>
          </a:prstGeom>
        </p:spPr>
        <p:txBody>
          <a:bodyPr wrap="square">
            <a:spAutoFit/>
          </a:bodyPr>
          <a:lstStyle/>
          <a:p>
            <a:r>
              <a:rPr lang="fr-FR" b="1" dirty="0">
                <a:latin typeface="Calibri-Bold"/>
              </a:rPr>
              <a:t>B R  Y  O  N   I   A</a:t>
            </a:r>
          </a:p>
        </p:txBody>
      </p:sp>
      <p:sp>
        <p:nvSpPr>
          <p:cNvPr id="13" name="Rectangle 12"/>
          <p:cNvSpPr/>
          <p:nvPr/>
        </p:nvSpPr>
        <p:spPr>
          <a:xfrm>
            <a:off x="7338022" y="778522"/>
            <a:ext cx="382029" cy="1569660"/>
          </a:xfrm>
          <a:prstGeom prst="rect">
            <a:avLst/>
          </a:prstGeom>
        </p:spPr>
        <p:txBody>
          <a:bodyPr wrap="square">
            <a:spAutoFit/>
          </a:bodyPr>
          <a:lstStyle/>
          <a:p>
            <a:r>
              <a:rPr lang="fr-FR" b="1" dirty="0">
                <a:latin typeface="Calibri-Bold"/>
              </a:rPr>
              <a:t>HYP</a:t>
            </a:r>
          </a:p>
          <a:p>
            <a:r>
              <a:rPr lang="fr-FR" b="1" dirty="0">
                <a:latin typeface="Calibri-Bold"/>
              </a:rPr>
              <a:t>ER </a:t>
            </a:r>
          </a:p>
          <a:p>
            <a:r>
              <a:rPr lang="fr-FR" b="1" dirty="0">
                <a:latin typeface="Calibri-Bold"/>
              </a:rPr>
              <a:t> </a:t>
            </a:r>
          </a:p>
        </p:txBody>
      </p:sp>
      <p:sp>
        <p:nvSpPr>
          <p:cNvPr id="3" name="Rectangle 2"/>
          <p:cNvSpPr/>
          <p:nvPr/>
        </p:nvSpPr>
        <p:spPr>
          <a:xfrm>
            <a:off x="7349949" y="2097750"/>
            <a:ext cx="315159" cy="2062103"/>
          </a:xfrm>
          <a:prstGeom prst="rect">
            <a:avLst/>
          </a:prstGeom>
        </p:spPr>
        <p:txBody>
          <a:bodyPr wrap="square">
            <a:spAutoFit/>
          </a:bodyPr>
          <a:lstStyle/>
          <a:p>
            <a:endParaRPr lang="fr-FR" b="1" dirty="0">
              <a:latin typeface="Calibri-Bold"/>
            </a:endParaRPr>
          </a:p>
          <a:p>
            <a:r>
              <a:rPr lang="fr-FR" b="1" dirty="0">
                <a:latin typeface="Calibri-Bold"/>
              </a:rPr>
              <a:t>C</a:t>
            </a:r>
          </a:p>
          <a:p>
            <a:r>
              <a:rPr lang="fr-FR" b="1" dirty="0">
                <a:latin typeface="Calibri-Bold"/>
              </a:rPr>
              <a:t>UM</a:t>
            </a:r>
          </a:p>
          <a:p>
            <a:r>
              <a:rPr lang="fr-FR" b="1" dirty="0">
                <a:latin typeface="Calibri-Bold"/>
              </a:rPr>
              <a:t> PE</a:t>
            </a:r>
          </a:p>
          <a:p>
            <a:endParaRPr lang="fr-FR" b="1" dirty="0">
              <a:latin typeface="Calibri-Bold"/>
            </a:endParaRPr>
          </a:p>
        </p:txBody>
      </p:sp>
      <p:sp>
        <p:nvSpPr>
          <p:cNvPr id="4" name="Rectangle 3"/>
          <p:cNvSpPr/>
          <p:nvPr/>
        </p:nvSpPr>
        <p:spPr>
          <a:xfrm>
            <a:off x="7358784" y="4132013"/>
            <a:ext cx="406428" cy="1077218"/>
          </a:xfrm>
          <a:prstGeom prst="rect">
            <a:avLst/>
          </a:prstGeom>
        </p:spPr>
        <p:txBody>
          <a:bodyPr wrap="square">
            <a:spAutoFit/>
          </a:bodyPr>
          <a:lstStyle/>
          <a:p>
            <a:r>
              <a:rPr lang="fr-FR" b="1" dirty="0">
                <a:latin typeface="Calibri-Bold"/>
              </a:rPr>
              <a:t>F</a:t>
            </a:r>
          </a:p>
          <a:p>
            <a:endParaRPr lang="fr-FR" b="1" dirty="0">
              <a:latin typeface="Calibri-Bold"/>
            </a:endParaRPr>
          </a:p>
          <a:p>
            <a:r>
              <a:rPr lang="fr-FR" b="1" dirty="0">
                <a:latin typeface="Calibri-Bold"/>
              </a:rPr>
              <a:t>R</a:t>
            </a:r>
          </a:p>
          <a:p>
            <a:endParaRPr lang="fr-FR" b="1" dirty="0">
              <a:latin typeface="Calibri-Bold"/>
            </a:endParaRPr>
          </a:p>
        </p:txBody>
      </p:sp>
      <p:sp>
        <p:nvSpPr>
          <p:cNvPr id="5" name="Rectangle 4"/>
          <p:cNvSpPr/>
          <p:nvPr/>
        </p:nvSpPr>
        <p:spPr>
          <a:xfrm>
            <a:off x="7341111" y="5179874"/>
            <a:ext cx="406428" cy="830997"/>
          </a:xfrm>
          <a:prstGeom prst="rect">
            <a:avLst/>
          </a:prstGeom>
        </p:spPr>
        <p:txBody>
          <a:bodyPr wrap="square">
            <a:spAutoFit/>
          </a:bodyPr>
          <a:lstStyle/>
          <a:p>
            <a:r>
              <a:rPr lang="fr-FR" b="1" dirty="0">
                <a:latin typeface="Calibri-Bold"/>
              </a:rPr>
              <a:t>T</a:t>
            </a:r>
          </a:p>
          <a:p>
            <a:endParaRPr lang="fr-FR" b="1" dirty="0">
              <a:latin typeface="Calibri-Bold"/>
            </a:endParaRPr>
          </a:p>
          <a:p>
            <a:r>
              <a:rPr lang="fr-FR" b="1" dirty="0">
                <a:latin typeface="Calibri-Bold"/>
              </a:rPr>
              <a:t>M</a:t>
            </a:r>
          </a:p>
        </p:txBody>
      </p:sp>
      <p:sp>
        <p:nvSpPr>
          <p:cNvPr id="14" name="Rectangle 13"/>
          <p:cNvSpPr/>
          <p:nvPr/>
        </p:nvSpPr>
        <p:spPr>
          <a:xfrm>
            <a:off x="7861148" y="525205"/>
            <a:ext cx="321703" cy="1815882"/>
          </a:xfrm>
          <a:prstGeom prst="rect">
            <a:avLst/>
          </a:prstGeom>
        </p:spPr>
        <p:txBody>
          <a:bodyPr wrap="square">
            <a:spAutoFit/>
          </a:bodyPr>
          <a:lstStyle/>
          <a:p>
            <a:r>
              <a:rPr lang="fr-FR" b="1" dirty="0">
                <a:latin typeface="Calibri-Bold"/>
              </a:rPr>
              <a:t>ELLADO</a:t>
            </a:r>
          </a:p>
          <a:p>
            <a:endParaRPr lang="fr-FR" b="1" dirty="0">
              <a:latin typeface="Calibri-Bold"/>
            </a:endParaRPr>
          </a:p>
        </p:txBody>
      </p:sp>
      <p:sp>
        <p:nvSpPr>
          <p:cNvPr id="15" name="Rectangle 14"/>
          <p:cNvSpPr/>
          <p:nvPr/>
        </p:nvSpPr>
        <p:spPr>
          <a:xfrm>
            <a:off x="7852791" y="2304149"/>
            <a:ext cx="236699" cy="584775"/>
          </a:xfrm>
          <a:prstGeom prst="rect">
            <a:avLst/>
          </a:prstGeom>
        </p:spPr>
        <p:txBody>
          <a:bodyPr wrap="square">
            <a:spAutoFit/>
          </a:bodyPr>
          <a:lstStyle/>
          <a:p>
            <a:r>
              <a:rPr lang="fr-FR" b="1" dirty="0">
                <a:latin typeface="Calibri-Bold"/>
              </a:rPr>
              <a:t>NA</a:t>
            </a:r>
          </a:p>
        </p:txBody>
      </p:sp>
      <p:sp>
        <p:nvSpPr>
          <p:cNvPr id="16" name="Rectangle 15"/>
          <p:cNvSpPr/>
          <p:nvPr/>
        </p:nvSpPr>
        <p:spPr>
          <a:xfrm>
            <a:off x="9129810" y="996098"/>
            <a:ext cx="370971" cy="1323439"/>
          </a:xfrm>
          <a:prstGeom prst="rect">
            <a:avLst/>
          </a:prstGeom>
        </p:spPr>
        <p:txBody>
          <a:bodyPr wrap="square">
            <a:spAutoFit/>
          </a:bodyPr>
          <a:lstStyle/>
          <a:p>
            <a:r>
              <a:rPr lang="fr-FR" b="1" dirty="0">
                <a:latin typeface="Calibri-Bold"/>
              </a:rPr>
              <a:t>RUTA</a:t>
            </a:r>
          </a:p>
          <a:p>
            <a:r>
              <a:rPr lang="fr-FR" b="1" dirty="0">
                <a:latin typeface="Calibri-Bold"/>
              </a:rPr>
              <a:t> </a:t>
            </a:r>
          </a:p>
        </p:txBody>
      </p:sp>
      <p:sp>
        <p:nvSpPr>
          <p:cNvPr id="17" name="Rectangle 16"/>
          <p:cNvSpPr/>
          <p:nvPr/>
        </p:nvSpPr>
        <p:spPr>
          <a:xfrm>
            <a:off x="9136820" y="2318461"/>
            <a:ext cx="363961" cy="1077218"/>
          </a:xfrm>
          <a:prstGeom prst="rect">
            <a:avLst/>
          </a:prstGeom>
        </p:spPr>
        <p:txBody>
          <a:bodyPr wrap="square">
            <a:spAutoFit/>
          </a:bodyPr>
          <a:lstStyle/>
          <a:p>
            <a:r>
              <a:rPr lang="fr-FR" b="1" dirty="0">
                <a:latin typeface="Calibri-Bold"/>
              </a:rPr>
              <a:t>GRAV</a:t>
            </a:r>
          </a:p>
        </p:txBody>
      </p:sp>
      <p:sp>
        <p:nvSpPr>
          <p:cNvPr id="18" name="Rectangle 17"/>
          <p:cNvSpPr/>
          <p:nvPr/>
        </p:nvSpPr>
        <p:spPr>
          <a:xfrm>
            <a:off x="9136820" y="3347183"/>
            <a:ext cx="238395" cy="1569660"/>
          </a:xfrm>
          <a:prstGeom prst="rect">
            <a:avLst/>
          </a:prstGeom>
        </p:spPr>
        <p:txBody>
          <a:bodyPr wrap="square">
            <a:spAutoFit/>
          </a:bodyPr>
          <a:lstStyle/>
          <a:p>
            <a:r>
              <a:rPr lang="fr-FR" b="1" dirty="0">
                <a:latin typeface="Calibri-Bold"/>
              </a:rPr>
              <a:t>EOLENS</a:t>
            </a:r>
          </a:p>
        </p:txBody>
      </p:sp>
      <p:sp>
        <p:nvSpPr>
          <p:cNvPr id="19" name="Rectangle 18"/>
          <p:cNvSpPr/>
          <p:nvPr/>
        </p:nvSpPr>
        <p:spPr>
          <a:xfrm>
            <a:off x="10140482" y="2348182"/>
            <a:ext cx="295359" cy="830997"/>
          </a:xfrm>
          <a:prstGeom prst="rect">
            <a:avLst/>
          </a:prstGeom>
        </p:spPr>
        <p:txBody>
          <a:bodyPr wrap="square">
            <a:spAutoFit/>
          </a:bodyPr>
          <a:lstStyle/>
          <a:p>
            <a:r>
              <a:rPr lang="fr-FR" b="1" dirty="0">
                <a:latin typeface="Calibri-Bold"/>
              </a:rPr>
              <a:t>HUS</a:t>
            </a:r>
          </a:p>
        </p:txBody>
      </p:sp>
      <p:sp>
        <p:nvSpPr>
          <p:cNvPr id="23" name="Rectangle 22"/>
          <p:cNvSpPr/>
          <p:nvPr/>
        </p:nvSpPr>
        <p:spPr>
          <a:xfrm>
            <a:off x="10159391" y="3375023"/>
            <a:ext cx="295359" cy="1569660"/>
          </a:xfrm>
          <a:prstGeom prst="rect">
            <a:avLst/>
          </a:prstGeom>
        </p:spPr>
        <p:txBody>
          <a:bodyPr wrap="square">
            <a:spAutoFit/>
          </a:bodyPr>
          <a:lstStyle/>
          <a:p>
            <a:r>
              <a:rPr lang="fr-FR" b="1" dirty="0">
                <a:latin typeface="Calibri-Bold"/>
              </a:rPr>
              <a:t>TOXICO</a:t>
            </a:r>
          </a:p>
        </p:txBody>
      </p:sp>
      <p:sp>
        <p:nvSpPr>
          <p:cNvPr id="24" name="Rectangle 23"/>
          <p:cNvSpPr/>
          <p:nvPr/>
        </p:nvSpPr>
        <p:spPr>
          <a:xfrm>
            <a:off x="10138414" y="4930529"/>
            <a:ext cx="295359" cy="1077218"/>
          </a:xfrm>
          <a:prstGeom prst="rect">
            <a:avLst/>
          </a:prstGeom>
        </p:spPr>
        <p:txBody>
          <a:bodyPr wrap="square">
            <a:spAutoFit/>
          </a:bodyPr>
          <a:lstStyle/>
          <a:p>
            <a:r>
              <a:rPr lang="fr-FR" b="1" dirty="0">
                <a:latin typeface="Calibri-Bold"/>
              </a:rPr>
              <a:t>DEND</a:t>
            </a:r>
          </a:p>
        </p:txBody>
      </p:sp>
      <p:sp>
        <p:nvSpPr>
          <p:cNvPr id="25" name="Rectangle 24"/>
          <p:cNvSpPr/>
          <p:nvPr/>
        </p:nvSpPr>
        <p:spPr>
          <a:xfrm>
            <a:off x="10138413" y="6195462"/>
            <a:ext cx="168657" cy="584775"/>
          </a:xfrm>
          <a:prstGeom prst="rect">
            <a:avLst/>
          </a:prstGeom>
        </p:spPr>
        <p:txBody>
          <a:bodyPr wrap="square">
            <a:spAutoFit/>
          </a:bodyPr>
          <a:lstStyle/>
          <a:p>
            <a:r>
              <a:rPr lang="fr-FR" b="1" dirty="0">
                <a:latin typeface="Calibri-Bold"/>
              </a:rPr>
              <a:t>ON</a:t>
            </a:r>
          </a:p>
        </p:txBody>
      </p:sp>
      <p:sp>
        <p:nvSpPr>
          <p:cNvPr id="26" name="Rectangle 25"/>
          <p:cNvSpPr/>
          <p:nvPr/>
        </p:nvSpPr>
        <p:spPr>
          <a:xfrm>
            <a:off x="9619144" y="778522"/>
            <a:ext cx="295359" cy="1323439"/>
          </a:xfrm>
          <a:prstGeom prst="rect">
            <a:avLst/>
          </a:prstGeom>
        </p:spPr>
        <p:txBody>
          <a:bodyPr wrap="square">
            <a:spAutoFit/>
          </a:bodyPr>
          <a:lstStyle/>
          <a:p>
            <a:r>
              <a:rPr lang="fr-FR" b="1" dirty="0">
                <a:latin typeface="Calibri-Bold"/>
              </a:rPr>
              <a:t>CUPRU</a:t>
            </a:r>
          </a:p>
        </p:txBody>
      </p:sp>
      <p:sp>
        <p:nvSpPr>
          <p:cNvPr id="27" name="Rectangle 26"/>
          <p:cNvSpPr/>
          <p:nvPr/>
        </p:nvSpPr>
        <p:spPr>
          <a:xfrm>
            <a:off x="9630880" y="2596536"/>
            <a:ext cx="295359" cy="1569660"/>
          </a:xfrm>
          <a:prstGeom prst="rect">
            <a:avLst/>
          </a:prstGeom>
        </p:spPr>
        <p:txBody>
          <a:bodyPr wrap="square">
            <a:spAutoFit/>
          </a:bodyPr>
          <a:lstStyle/>
          <a:p>
            <a:r>
              <a:rPr lang="fr-FR" b="1" dirty="0">
                <a:latin typeface="Calibri-Bold"/>
              </a:rPr>
              <a:t>METALL</a:t>
            </a:r>
          </a:p>
        </p:txBody>
      </p:sp>
      <p:sp>
        <p:nvSpPr>
          <p:cNvPr id="20" name="Rectangle 19"/>
          <p:cNvSpPr/>
          <p:nvPr/>
        </p:nvSpPr>
        <p:spPr>
          <a:xfrm>
            <a:off x="9625782" y="4132013"/>
            <a:ext cx="297222" cy="1077218"/>
          </a:xfrm>
          <a:prstGeom prst="rect">
            <a:avLst/>
          </a:prstGeom>
        </p:spPr>
        <p:txBody>
          <a:bodyPr wrap="square">
            <a:spAutoFit/>
          </a:bodyPr>
          <a:lstStyle/>
          <a:p>
            <a:r>
              <a:rPr lang="fr-FR" b="1" dirty="0">
                <a:latin typeface="Calibri-Bold"/>
              </a:rPr>
              <a:t>ICUM</a:t>
            </a:r>
          </a:p>
        </p:txBody>
      </p:sp>
      <p:sp>
        <p:nvSpPr>
          <p:cNvPr id="21" name="Rectangle 20"/>
          <p:cNvSpPr/>
          <p:nvPr/>
        </p:nvSpPr>
        <p:spPr>
          <a:xfrm>
            <a:off x="8603775" y="525205"/>
            <a:ext cx="297222" cy="1569660"/>
          </a:xfrm>
          <a:prstGeom prst="rect">
            <a:avLst/>
          </a:prstGeom>
        </p:spPr>
        <p:txBody>
          <a:bodyPr wrap="square">
            <a:spAutoFit/>
          </a:bodyPr>
          <a:lstStyle/>
          <a:p>
            <a:r>
              <a:rPr lang="fr-FR" b="1" dirty="0">
                <a:latin typeface="Calibri-Bold"/>
              </a:rPr>
              <a:t>GELSEM</a:t>
            </a:r>
          </a:p>
        </p:txBody>
      </p:sp>
      <p:sp>
        <p:nvSpPr>
          <p:cNvPr id="22" name="Rectangle 21"/>
          <p:cNvSpPr/>
          <p:nvPr/>
        </p:nvSpPr>
        <p:spPr>
          <a:xfrm>
            <a:off x="8616186" y="2289160"/>
            <a:ext cx="297222" cy="584775"/>
          </a:xfrm>
          <a:prstGeom prst="rect">
            <a:avLst/>
          </a:prstGeom>
        </p:spPr>
        <p:txBody>
          <a:bodyPr wrap="square">
            <a:spAutoFit/>
          </a:bodyPr>
          <a:lstStyle/>
          <a:p>
            <a:r>
              <a:rPr lang="fr-FR" b="1" dirty="0">
                <a:latin typeface="Calibri-Bold"/>
              </a:rPr>
              <a:t>UM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left)">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5" grpId="0"/>
      <p:bldP spid="14" grpId="0"/>
      <p:bldP spid="15" grpId="0"/>
      <p:bldP spid="16" grpId="0"/>
      <p:bldP spid="17" grpId="0"/>
      <p:bldP spid="18" grpId="0"/>
      <p:bldP spid="19" grpId="0"/>
      <p:bldP spid="23" grpId="0"/>
      <p:bldP spid="24" grpId="0"/>
      <p:bldP spid="25" grpId="0"/>
      <p:bldP spid="26" grpId="0"/>
      <p:bldP spid="27" grpId="0"/>
      <p:bldP spid="20" grpId="0"/>
      <p:bldP spid="21" grpId="0"/>
      <p:bldP spid="2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5"/>
          <p:cNvSpPr>
            <a:spLocks noChangeArrowheads="1"/>
          </p:cNvSpPr>
          <p:nvPr/>
        </p:nvSpPr>
        <p:spPr bwMode="auto">
          <a:xfrm>
            <a:off x="6499134" y="1406925"/>
            <a:ext cx="5283797"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S’approprier la méthodologie de conseil</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Repérer et organiser les mots clés </a:t>
            </a:r>
          </a:p>
        </p:txBody>
      </p:sp>
      <p:sp>
        <p:nvSpPr>
          <p:cNvPr id="8"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Cas de comptoir</a:t>
            </a: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30’</a:t>
            </a:r>
          </a:p>
        </p:txBody>
      </p:sp>
      <p:sp>
        <p:nvSpPr>
          <p:cNvPr id="14"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7" name="Rectangle 15">
            <a:extLst>
              <a:ext uri="{FF2B5EF4-FFF2-40B4-BE49-F238E27FC236}">
                <a16:creationId xmlns:a16="http://schemas.microsoft.com/office/drawing/2014/main" id="{773BF10D-46B3-41A0-AD14-F6440090E2EE}"/>
              </a:ext>
            </a:extLst>
          </p:cNvPr>
          <p:cNvSpPr>
            <a:spLocks noChangeArrowheads="1"/>
          </p:cNvSpPr>
          <p:nvPr/>
        </p:nvSpPr>
        <p:spPr bwMode="auto">
          <a:xfrm>
            <a:off x="3078212" y="2704572"/>
            <a:ext cx="9373763" cy="4429949"/>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Wingdings" panose="05000000000000000000" pitchFamily="2" charset="2"/>
              <a:buNone/>
              <a:defRPr/>
            </a:pPr>
            <a:r>
              <a:rPr lang="fr-FR" altLang="fr-FR" sz="1800"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Pratiquer en groupe de 3</a:t>
            </a:r>
            <a:r>
              <a:rPr lang="fr-FR" altLang="fr-FR" sz="1800"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3 cas différents pour pratiquer </a:t>
            </a:r>
            <a:r>
              <a:rPr lang="fr-FR" altLang="fr-FR" sz="1800" dirty="0">
                <a:solidFill>
                  <a:srgbClr val="000099"/>
                </a:solidFill>
                <a:latin typeface="Arial"/>
                <a:ea typeface="ＭＳ Ｐゴシック" panose="020B0600070205080204" pitchFamily="34" charset="-128"/>
              </a:rPr>
              <a:t>chacun des rôles</a:t>
            </a:r>
          </a:p>
          <a:p>
            <a:pPr>
              <a:lnSpc>
                <a:spcPct val="110000"/>
              </a:lnSpc>
              <a:spcBef>
                <a:spcPct val="20000"/>
              </a:spcBef>
              <a:buFontTx/>
              <a:buBlip>
                <a:blip r:embed="rId3"/>
              </a:buBlip>
              <a:defRPr/>
            </a:pPr>
            <a:r>
              <a:rPr lang="fr-FR" altLang="fr-FR" sz="1800" b="1" dirty="0">
                <a:solidFill>
                  <a:srgbClr val="000099"/>
                </a:solidFill>
                <a:latin typeface="Arial"/>
                <a:ea typeface="ＭＳ Ｐゴシック" panose="020B0600070205080204" pitchFamily="34" charset="-128"/>
              </a:rPr>
              <a:t>S’appuyer sur</a:t>
            </a:r>
            <a:r>
              <a:rPr lang="fr-FR" altLang="fr-FR" sz="1800" dirty="0">
                <a:solidFill>
                  <a:srgbClr val="000099"/>
                </a:solidFill>
                <a:latin typeface="Arial"/>
                <a:ea typeface="ＭＳ Ｐゴシック" panose="020B0600070205080204" pitchFamily="34" charset="-128"/>
              </a:rPr>
              <a:t> </a:t>
            </a:r>
            <a:r>
              <a:rPr lang="fr-FR" altLang="fr-FR" sz="1800" b="1" dirty="0">
                <a:solidFill>
                  <a:srgbClr val="000099"/>
                </a:solidFill>
                <a:latin typeface="Arial"/>
                <a:ea typeface="ＭＳ Ｐゴシック" panose="020B0600070205080204" pitchFamily="34" charset="-128"/>
              </a:rPr>
              <a:t>les règles d’or et la méthodologie de conseil </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sz="1800" dirty="0">
                <a:solidFill>
                  <a:srgbClr val="000099"/>
                </a:solidFill>
                <a:latin typeface="Arial"/>
                <a:ea typeface="ＭＳ Ｐゴシック" panose="020B0600070205080204" pitchFamily="34" charset="-128"/>
              </a:rPr>
              <a:t>L’observateur s’appuie sur la grille « Observateur » pour faire le débrief du pharmacien</a:t>
            </a:r>
          </a:p>
          <a:p>
            <a:pPr marL="452438" lvl="1" eaLnBrk="0" fontAlgn="base" hangingPunct="0">
              <a:lnSpc>
                <a:spcPct val="110000"/>
              </a:lnSpc>
              <a:spcBef>
                <a:spcPct val="20000"/>
              </a:spcBef>
              <a:spcAft>
                <a:spcPct val="0"/>
              </a:spcAft>
              <a:buFontTx/>
              <a:buBlip>
                <a:blip r:embed="rId3"/>
              </a:buBlip>
              <a:defRPr/>
            </a:pPr>
            <a:r>
              <a:rPr lang="fr-FR" altLang="fr-FR" sz="1800" b="1" dirty="0">
                <a:solidFill>
                  <a:srgbClr val="000099"/>
                </a:solidFill>
                <a:latin typeface="Arial"/>
                <a:ea typeface="ＭＳ Ｐゴシック" panose="020B0600070205080204" pitchFamily="34" charset="-128"/>
              </a:rPr>
              <a:t>Pour chaque cas  : </a:t>
            </a:r>
            <a:r>
              <a:rPr lang="fr-FR" altLang="fr-FR" sz="1800"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ext Box 3">
            <a:extLst>
              <a:ext uri="{FF2B5EF4-FFF2-40B4-BE49-F238E27FC236}">
                <a16:creationId xmlns:a16="http://schemas.microsoft.com/office/drawing/2014/main" id="{1538E5C7-F19A-4970-9CF0-73F0F4DF3450}"/>
              </a:ext>
            </a:extLst>
          </p:cNvPr>
          <p:cNvSpPr txBox="1">
            <a:spLocks noChangeArrowheads="1"/>
          </p:cNvSpPr>
          <p:nvPr/>
        </p:nvSpPr>
        <p:spPr bwMode="auto">
          <a:xfrm>
            <a:off x="2120901" y="260351"/>
            <a:ext cx="5897684"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fr-FR" altLang="fr-FR" sz="3200" b="1" dirty="0">
                <a:solidFill>
                  <a:srgbClr val="FFFFFF"/>
                </a:solidFill>
                <a:cs typeface="Arial" panose="020B0604020202020204" pitchFamily="34" charset="0"/>
              </a:rPr>
              <a:t>Synthèse et conclusion J1…</a:t>
            </a:r>
            <a:endParaRPr lang="fr-FR" altLang="fr-FR" sz="3200" b="1" dirty="0">
              <a:solidFill>
                <a:srgbClr val="FFFFFF"/>
              </a:solidFill>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42603499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2120900" y="1892756"/>
            <a:ext cx="5233988" cy="1015663"/>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12700" algn="ctr">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fr-FR" altLang="fr-FR" sz="2400" b="1" dirty="0">
                <a:solidFill>
                  <a:srgbClr val="000099"/>
                </a:solidFill>
                <a:cs typeface="Arial" panose="020B0604020202020204" pitchFamily="34" charset="0"/>
              </a:rPr>
              <a:t>Et demain …</a:t>
            </a:r>
          </a:p>
          <a:p>
            <a:pPr eaLnBrk="1" hangingPunct="1">
              <a:spcBef>
                <a:spcPct val="50000"/>
              </a:spcBef>
            </a:pPr>
            <a:r>
              <a:rPr lang="fr-FR" altLang="fr-FR" sz="2400" b="1" i="1" dirty="0">
                <a:solidFill>
                  <a:srgbClr val="000099"/>
                </a:solidFill>
                <a:cs typeface="Arial" panose="020B0604020202020204" pitchFamily="34" charset="0"/>
              </a:rPr>
              <a:t>Qu’allez-vous expérimenter ?</a:t>
            </a:r>
          </a:p>
        </p:txBody>
      </p:sp>
      <p:sp>
        <p:nvSpPr>
          <p:cNvPr id="184323" name="Text Box 3"/>
          <p:cNvSpPr txBox="1">
            <a:spLocks noChangeArrowheads="1"/>
          </p:cNvSpPr>
          <p:nvPr/>
        </p:nvSpPr>
        <p:spPr bwMode="auto">
          <a:xfrm>
            <a:off x="2120901" y="260351"/>
            <a:ext cx="5897684"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fr-FR" altLang="fr-FR" sz="3200" b="1" dirty="0">
                <a:solidFill>
                  <a:srgbClr val="FFFFFF"/>
                </a:solidFill>
                <a:cs typeface="Arial" panose="020B0604020202020204" pitchFamily="34" charset="0"/>
              </a:rPr>
              <a:t>Synthèse et conclusion J1…</a:t>
            </a:r>
            <a:endParaRPr lang="fr-FR" altLang="fr-FR" sz="3200" b="1" dirty="0">
              <a:solidFill>
                <a:srgbClr val="FFFFFF"/>
              </a:solidFill>
              <a:cs typeface="Arial" panose="020B0604020202020204" pitchFamily="34" charset="0"/>
              <a:sym typeface="Wingdings" panose="05000000000000000000" pitchFamily="2" charset="2"/>
            </a:endParaRPr>
          </a:p>
        </p:txBody>
      </p:sp>
      <p:pic>
        <p:nvPicPr>
          <p:cNvPr id="184324" name="Picture 12"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081" y="1426750"/>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106610" y="3927199"/>
            <a:ext cx="6911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311275" indent="-3429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2000" b="1" dirty="0">
                <a:solidFill>
                  <a:srgbClr val="000099"/>
                </a:solidFill>
                <a:ea typeface="ＭＳ Ｐゴシック" panose="020B0600070205080204" pitchFamily="34" charset="-128"/>
                <a:cs typeface="Arial" panose="020B0604020202020204" pitchFamily="34" charset="0"/>
              </a:rPr>
              <a:t> </a:t>
            </a:r>
            <a:r>
              <a:rPr lang="fr-FR" altLang="fr-FR" sz="2000" b="1" u="sng" dirty="0">
                <a:solidFill>
                  <a:srgbClr val="000099"/>
                </a:solidFill>
                <a:ea typeface="ＭＳ Ｐゴシック" panose="020B0600070205080204" pitchFamily="34" charset="-128"/>
                <a:cs typeface="Arial" panose="020B0604020202020204" pitchFamily="34" charset="0"/>
              </a:rPr>
              <a:t>Pour J2 :</a:t>
            </a:r>
            <a:r>
              <a:rPr lang="fr-FR" altLang="fr-FR" sz="2000" b="1" dirty="0">
                <a:solidFill>
                  <a:srgbClr val="000099"/>
                </a:solidFill>
                <a:ea typeface="ＭＳ Ｐゴシック" panose="020B0600070205080204" pitchFamily="34" charset="-128"/>
                <a:cs typeface="Arial" panose="020B0604020202020204" pitchFamily="34" charset="0"/>
              </a:rPr>
              <a:t> </a:t>
            </a:r>
          </a:p>
          <a:p>
            <a:pPr marL="342900" indent="-342900" fontAlgn="base">
              <a:spcBef>
                <a:spcPct val="50000"/>
              </a:spcBef>
              <a:spcAft>
                <a:spcPct val="0"/>
              </a:spcAft>
              <a:buFont typeface="Arial" panose="020B0604020202020204" pitchFamily="34" charset="0"/>
              <a:buChar char="•"/>
            </a:pPr>
            <a:r>
              <a:rPr lang="fr-FR" altLang="fr-FR" sz="2000" b="1" dirty="0">
                <a:solidFill>
                  <a:srgbClr val="000099"/>
                </a:solidFill>
                <a:ea typeface="ＭＳ Ｐゴシック" panose="020B0600070205080204" pitchFamily="34" charset="-128"/>
                <a:cs typeface="Arial" panose="020B0604020202020204" pitchFamily="34" charset="0"/>
              </a:rPr>
              <a:t>Compléter les arbres décisionnels</a:t>
            </a:r>
          </a:p>
          <a:p>
            <a:pPr marL="342900" indent="-342900" fontAlgn="base">
              <a:spcBef>
                <a:spcPct val="50000"/>
              </a:spcBef>
              <a:spcAft>
                <a:spcPct val="0"/>
              </a:spcAft>
              <a:buFont typeface="Arial" panose="020B0604020202020204" pitchFamily="34" charset="0"/>
              <a:buChar char="•"/>
            </a:pPr>
            <a:r>
              <a:rPr lang="fr-FR" altLang="fr-FR" sz="2000" b="1" dirty="0">
                <a:solidFill>
                  <a:srgbClr val="000099"/>
                </a:solidFill>
                <a:ea typeface="ＭＳ Ｐゴシック" panose="020B0600070205080204" pitchFamily="34" charset="-128"/>
                <a:cs typeface="Arial" panose="020B0604020202020204" pitchFamily="34" charset="0"/>
              </a:rPr>
              <a:t>Apporter 1 cas de comptoir vécu</a:t>
            </a:r>
          </a:p>
        </p:txBody>
      </p:sp>
      <p:pic>
        <p:nvPicPr>
          <p:cNvPr id="11" name="Image 4">
            <a:extLst>
              <a:ext uri="{FF2B5EF4-FFF2-40B4-BE49-F238E27FC236}">
                <a16:creationId xmlns:a16="http://schemas.microsoft.com/office/drawing/2014/main" id="{57B33E13-CA49-4242-B73B-6A0CB8C96B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779" name="Text Box 11"/>
          <p:cNvSpPr txBox="1">
            <a:spLocks noChangeArrowheads="1"/>
          </p:cNvSpPr>
          <p:nvPr/>
        </p:nvSpPr>
        <p:spPr bwMode="auto">
          <a:xfrm>
            <a:off x="1560513" y="3618213"/>
            <a:ext cx="9144000" cy="2012859"/>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defRPr/>
            </a:pP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a:p>
            <a:pPr algn="ctr">
              <a:spcBef>
                <a:spcPct val="20000"/>
              </a:spcBef>
              <a:defRPr/>
            </a:pPr>
            <a:r>
              <a:rPr lang="fr-FR" altLang="fr-FR" sz="7200" b="1" dirty="0">
                <a:solidFill>
                  <a:srgbClr val="0053A1"/>
                </a:solidFill>
                <a:effectLst>
                  <a:outerShdw blurRad="38100" dist="38100" dir="2700000" algn="tl">
                    <a:srgbClr val="C0C0C0"/>
                  </a:outerShdw>
                </a:effectLst>
                <a:cs typeface="Arial" panose="020B0604020202020204" pitchFamily="34" charset="0"/>
              </a:rPr>
              <a:t>Journée</a:t>
            </a:r>
            <a:r>
              <a:rPr lang="fr-FR" altLang="fr-FR" sz="7200" b="1" dirty="0">
                <a:solidFill>
                  <a:srgbClr val="000099"/>
                </a:solidFill>
                <a:effectLst>
                  <a:outerShdw blurRad="38100" dist="38100" dir="2700000" algn="tl">
                    <a:srgbClr val="C0C0C0"/>
                  </a:outerShdw>
                </a:effectLst>
                <a:cs typeface="Arial" panose="020B0604020202020204" pitchFamily="34" charset="0"/>
              </a:rPr>
              <a:t> </a:t>
            </a:r>
            <a:r>
              <a:rPr lang="fr-FR" altLang="fr-FR" sz="7200" b="1" dirty="0">
                <a:solidFill>
                  <a:srgbClr val="0053A1"/>
                </a:solidFill>
                <a:effectLst>
                  <a:outerShdw blurRad="38100" dist="38100" dir="2700000" algn="tl">
                    <a:srgbClr val="C0C0C0"/>
                  </a:outerShdw>
                </a:effectLst>
                <a:cs typeface="Arial" panose="020B0604020202020204" pitchFamily="34" charset="0"/>
              </a:rPr>
              <a:t>2</a:t>
            </a:r>
            <a:br>
              <a:rPr lang="fr-FR" altLang="fr-FR" sz="7200" b="1" dirty="0">
                <a:solidFill>
                  <a:srgbClr val="000099"/>
                </a:solidFill>
                <a:effectLst>
                  <a:outerShdw blurRad="38100" dist="38100" dir="2700000" algn="tl">
                    <a:srgbClr val="C0C0C0"/>
                  </a:outerShdw>
                </a:effectLst>
                <a:cs typeface="Arial" panose="020B0604020202020204" pitchFamily="34" charset="0"/>
              </a:rPr>
            </a:b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a:p>
            <a:pPr algn="ctr">
              <a:spcBef>
                <a:spcPct val="20000"/>
              </a:spcBef>
              <a:defRPr/>
            </a:pP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p:txBody>
      </p:sp>
      <p:sp>
        <p:nvSpPr>
          <p:cNvPr id="11" name="ZoneTexte 10"/>
          <p:cNvSpPr txBox="1"/>
          <p:nvPr/>
        </p:nvSpPr>
        <p:spPr>
          <a:xfrm>
            <a:off x="3406352" y="2768919"/>
            <a:ext cx="7997019" cy="769441"/>
          </a:xfrm>
          <a:prstGeom prst="rect">
            <a:avLst/>
          </a:prstGeom>
          <a:solidFill>
            <a:srgbClr val="95C41D"/>
          </a:solidFill>
          <a:effectLst/>
        </p:spPr>
        <p:txBody>
          <a:bodyPr wrap="square" rtlCol="0">
            <a:spAutoFit/>
          </a:bodyPr>
          <a:lstStyle/>
          <a:p>
            <a:pPr algn="ctr"/>
            <a:r>
              <a:rPr lang="fr-FR" sz="4400" i="1" dirty="0">
                <a:solidFill>
                  <a:schemeClr val="bg1"/>
                </a:solidFill>
                <a:latin typeface="Arial" panose="020B0604020202020204" pitchFamily="34" charset="0"/>
                <a:cs typeface="Arial" panose="020B0604020202020204" pitchFamily="34" charset="0"/>
              </a:rPr>
              <a:t>Les incontournables du conseil</a:t>
            </a:r>
          </a:p>
        </p:txBody>
      </p:sp>
      <p:sp>
        <p:nvSpPr>
          <p:cNvPr id="12" name="Rectangle 11"/>
          <p:cNvSpPr/>
          <p:nvPr/>
        </p:nvSpPr>
        <p:spPr>
          <a:xfrm>
            <a:off x="2104390" y="1758405"/>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76786" y="1841191"/>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494338" y="19510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fr-FR" altLang="fr-FR" sz="2800" b="1" u="sng" dirty="0">
              <a:solidFill>
                <a:srgbClr val="62C400"/>
              </a:solidFill>
              <a:cs typeface="Arial" panose="020B0604020202020204" pitchFamily="34" charset="0"/>
            </a:endParaRPr>
          </a:p>
        </p:txBody>
      </p:sp>
      <p:sp>
        <p:nvSpPr>
          <p:cNvPr id="14" name="ZoneTexte 13"/>
          <p:cNvSpPr txBox="1"/>
          <p:nvPr/>
        </p:nvSpPr>
        <p:spPr>
          <a:xfrm>
            <a:off x="3314912" y="1181397"/>
            <a:ext cx="7997019" cy="707886"/>
          </a:xfrm>
          <a:prstGeom prst="rect">
            <a:avLst/>
          </a:prstGeom>
          <a:solidFill>
            <a:srgbClr val="95C41D"/>
          </a:solidFill>
          <a:effectLst/>
        </p:spPr>
        <p:txBody>
          <a:bodyPr wrap="square" rtlCol="0">
            <a:spAutoFit/>
          </a:bodyPr>
          <a:lstStyle/>
          <a:p>
            <a:pPr lvl="0" algn="ctr"/>
            <a:r>
              <a:rPr lang="fr-FR" sz="4000" i="1" dirty="0">
                <a:solidFill>
                  <a:prstClr val="white"/>
                </a:solidFill>
                <a:cs typeface="Arial" panose="020B0604020202020204" pitchFamily="34" charset="0"/>
              </a:rPr>
              <a:t>Les incontournables du conseil </a:t>
            </a:r>
          </a:p>
        </p:txBody>
      </p:sp>
      <p:sp>
        <p:nvSpPr>
          <p:cNvPr id="15" name="Rectangle 14"/>
          <p:cNvSpPr/>
          <p:nvPr/>
        </p:nvSpPr>
        <p:spPr>
          <a:xfrm>
            <a:off x="2012950" y="170883"/>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85346" y="253669"/>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pic>
        <p:nvPicPr>
          <p:cNvPr id="7" name="Image 6"/>
          <p:cNvPicPr>
            <a:picLocks noChangeAspect="1"/>
          </p:cNvPicPr>
          <p:nvPr/>
        </p:nvPicPr>
        <p:blipFill>
          <a:blip r:embed="rId3"/>
          <a:stretch>
            <a:fillRect/>
          </a:stretch>
        </p:blipFill>
        <p:spPr>
          <a:xfrm>
            <a:off x="298514" y="1700739"/>
            <a:ext cx="1961116" cy="1485084"/>
          </a:xfrm>
          <a:prstGeom prst="rect">
            <a:avLst/>
          </a:prstGeom>
        </p:spPr>
      </p:pic>
      <p:sp>
        <p:nvSpPr>
          <p:cNvPr id="9" name="Text Box 3"/>
          <p:cNvSpPr txBox="1">
            <a:spLocks noChangeArrowheads="1"/>
          </p:cNvSpPr>
          <p:nvPr/>
        </p:nvSpPr>
        <p:spPr bwMode="auto">
          <a:xfrm>
            <a:off x="1505813" y="2759897"/>
            <a:ext cx="10044036"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situations cliniques </a:t>
            </a:r>
            <a:r>
              <a:rPr lang="fr-FR" altLang="fr-FR" sz="2200" b="1" dirty="0">
                <a:solidFill>
                  <a:srgbClr val="000099"/>
                </a:solidFill>
                <a:cs typeface="Arial" panose="020B0604020202020204" pitchFamily="34" charset="0"/>
              </a:rPr>
              <a:t>les plus couramment rencontrées à l’officine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les principes de prescription</a:t>
            </a:r>
            <a:r>
              <a:rPr lang="fr-FR" altLang="fr-FR" sz="2200" dirty="0">
                <a:solidFill>
                  <a:srgbClr val="000099"/>
                </a:solidFill>
                <a:cs typeface="Arial" panose="020B0604020202020204" pitchFamily="34" charset="0"/>
              </a:rPr>
              <a:t> vus en formation</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pour les intégrer dans son conseil quotidien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2288297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3"/>
          <p:cNvSpPr>
            <a:spLocks noGrp="1"/>
          </p:cNvSpPr>
          <p:nvPr>
            <p:ph type="ftr" sz="quarter" idx="11"/>
          </p:nvPr>
        </p:nvSpPr>
        <p:spPr>
          <a:xfrm>
            <a:off x="-152400" y="6492875"/>
            <a:ext cx="4114800" cy="365125"/>
          </a:xfrm>
        </p:spPr>
        <p:txBody>
          <a:bodyPr/>
          <a:lstStyle/>
          <a:p>
            <a:r>
              <a:rPr lang="fr-FR" sz="800" dirty="0"/>
              <a:t>Copyright © CDFH - Tous droits d'utilisation et de traduction réservés</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8</a:t>
            </a:fld>
            <a:endParaRPr lang="fr-FR" dirty="0"/>
          </a:p>
        </p:txBody>
      </p:sp>
      <p:sp>
        <p:nvSpPr>
          <p:cNvPr id="57347" name="Rectangle 3"/>
          <p:cNvSpPr>
            <a:spLocks noGrp="1" noChangeArrowheads="1"/>
          </p:cNvSpPr>
          <p:nvPr>
            <p:ph type="body" sz="quarter" idx="13"/>
          </p:nvPr>
        </p:nvSpPr>
        <p:spPr>
          <a:noFill/>
        </p:spPr>
        <p:txBody>
          <a:bodyPr>
            <a:normAutofit lnSpcReduction="10000"/>
          </a:bodyPr>
          <a:lstStyle/>
          <a:p>
            <a:pPr eaLnBrk="1" hangingPunct="1">
              <a:lnSpc>
                <a:spcPct val="90000"/>
              </a:lnSpc>
              <a:buFontTx/>
              <a:buNone/>
            </a:pPr>
            <a:r>
              <a:rPr lang="fr-FR" altLang="fr-FR" sz="2000" b="1" u="sng" dirty="0">
                <a:solidFill>
                  <a:srgbClr val="000099"/>
                </a:solidFill>
              </a:rPr>
              <a:t>Objectif :</a:t>
            </a:r>
          </a:p>
          <a:p>
            <a:pPr eaLnBrk="1" hangingPunct="1">
              <a:lnSpc>
                <a:spcPct val="90000"/>
              </a:lnSpc>
              <a:buFont typeface="Wingdings" panose="05000000000000000000" pitchFamily="2" charset="2"/>
              <a:buChar char=""/>
            </a:pPr>
            <a:r>
              <a:rPr lang="fr-FR" altLang="fr-FR" sz="2000" dirty="0">
                <a:solidFill>
                  <a:srgbClr val="000099"/>
                </a:solidFill>
              </a:rPr>
              <a:t> Identifier les avantages </a:t>
            </a:r>
          </a:p>
          <a:p>
            <a:pPr eaLnBrk="1" hangingPunct="1">
              <a:lnSpc>
                <a:spcPct val="90000"/>
              </a:lnSpc>
            </a:pPr>
            <a:r>
              <a:rPr lang="fr-FR" altLang="fr-FR" sz="2000" dirty="0">
                <a:solidFill>
                  <a:srgbClr val="000099"/>
                </a:solidFill>
              </a:rPr>
              <a:t>    de la thérapeutique homéopathique</a:t>
            </a:r>
            <a:r>
              <a:rPr lang="fr-FR" altLang="fr-FR" sz="2000" dirty="0"/>
              <a:t> </a:t>
            </a:r>
          </a:p>
        </p:txBody>
      </p:sp>
      <p:sp>
        <p:nvSpPr>
          <p:cNvPr id="57349" name="Text Box 6"/>
          <p:cNvSpPr txBox="1">
            <a:spLocks noChangeArrowheads="1"/>
          </p:cNvSpPr>
          <p:nvPr/>
        </p:nvSpPr>
        <p:spPr bwMode="auto">
          <a:xfrm>
            <a:off x="5611814" y="149226"/>
            <a:ext cx="61420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360363" algn="l"/>
              </a:tabLst>
              <a:defRPr sz="3200">
                <a:solidFill>
                  <a:schemeClr val="tx1"/>
                </a:solidFill>
                <a:latin typeface="Arial" panose="020B0604020202020204" pitchFamily="34" charset="0"/>
              </a:defRPr>
            </a:lvl1pPr>
            <a:lvl2pPr marL="742950" indent="-285750">
              <a:spcBef>
                <a:spcPct val="20000"/>
              </a:spcBef>
              <a:buChar char="–"/>
              <a:tabLst>
                <a:tab pos="360363" algn="l"/>
              </a:tabLst>
              <a:defRPr sz="2800">
                <a:solidFill>
                  <a:schemeClr val="tx1"/>
                </a:solidFill>
                <a:latin typeface="Arial" panose="020B0604020202020204" pitchFamily="34" charset="0"/>
              </a:defRPr>
            </a:lvl2pPr>
            <a:lvl3pPr marL="1143000" indent="-228600">
              <a:spcBef>
                <a:spcPct val="20000"/>
              </a:spcBef>
              <a:buChar char="•"/>
              <a:tabLst>
                <a:tab pos="360363" algn="l"/>
              </a:tabLst>
              <a:defRPr sz="2400">
                <a:solidFill>
                  <a:schemeClr val="tx1"/>
                </a:solidFill>
                <a:latin typeface="Arial" panose="020B0604020202020204" pitchFamily="34" charset="0"/>
              </a:defRPr>
            </a:lvl3pPr>
            <a:lvl4pPr marL="1600200" indent="-228600">
              <a:spcBef>
                <a:spcPct val="20000"/>
              </a:spcBef>
              <a:buChar char="–"/>
              <a:tabLst>
                <a:tab pos="360363" algn="l"/>
              </a:tabLst>
              <a:defRPr sz="2000">
                <a:solidFill>
                  <a:schemeClr val="tx1"/>
                </a:solidFill>
                <a:latin typeface="Arial" panose="020B0604020202020204" pitchFamily="34" charset="0"/>
              </a:defRPr>
            </a:lvl4pPr>
            <a:lvl5pPr marL="2057400" indent="-228600">
              <a:spcBef>
                <a:spcPct val="20000"/>
              </a:spcBef>
              <a:buChar char="»"/>
              <a:tabLst>
                <a:tab pos="3603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603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603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603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60363" algn="l"/>
              </a:tabLst>
              <a:defRPr sz="2000">
                <a:solidFill>
                  <a:schemeClr val="tx1"/>
                </a:solidFill>
                <a:latin typeface="Arial" panose="020B0604020202020204" pitchFamily="34" charset="0"/>
              </a:defRPr>
            </a:lvl9pPr>
          </a:lstStyle>
          <a:p>
            <a:pPr>
              <a:spcBef>
                <a:spcPct val="50000"/>
              </a:spcBef>
              <a:buFontTx/>
              <a:buNone/>
            </a:pPr>
            <a:r>
              <a:rPr lang="fr-FR" altLang="fr-FR" sz="2000" b="1" dirty="0">
                <a:solidFill>
                  <a:srgbClr val="000099"/>
                </a:solidFill>
                <a:cs typeface="Arial" panose="020B0604020202020204" pitchFamily="34" charset="0"/>
                <a:sym typeface="Wingdings" panose="05000000000000000000" pitchFamily="2" charset="2"/>
              </a:rPr>
              <a:t> </a:t>
            </a:r>
            <a:endParaRPr lang="fr-FR" altLang="fr-FR" sz="2000" b="1" dirty="0">
              <a:solidFill>
                <a:srgbClr val="000099"/>
              </a:solidFill>
              <a:cs typeface="Arial" panose="020B0604020202020204" pitchFamily="34" charset="0"/>
            </a:endParaRPr>
          </a:p>
        </p:txBody>
      </p:sp>
      <p:sp>
        <p:nvSpPr>
          <p:cNvPr id="57351" name="Rectangle 8"/>
          <p:cNvSpPr>
            <a:spLocks noChangeArrowheads="1"/>
          </p:cNvSpPr>
          <p:nvPr/>
        </p:nvSpPr>
        <p:spPr bwMode="auto">
          <a:xfrm>
            <a:off x="3867293" y="3537025"/>
            <a:ext cx="7470775" cy="230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A la cantonade</a:t>
            </a:r>
          </a:p>
          <a:p>
            <a:pPr eaLnBrk="1" hangingPunct="1">
              <a:spcBef>
                <a:spcPts val="600"/>
              </a:spcBef>
              <a:buBlip>
                <a:blip r:embed="rId3"/>
              </a:buBlip>
            </a:pPr>
            <a:r>
              <a:rPr lang="fr-FR" altLang="fr-FR" sz="1800" i="1" dirty="0">
                <a:solidFill>
                  <a:srgbClr val="000099"/>
                </a:solidFill>
                <a:cs typeface="Arial" panose="020B0604020202020204" pitchFamily="34" charset="0"/>
              </a:rPr>
              <a:t>Selon vous, pour quelles raisons les médicaments homéopathiques sont-ils pertinents dans la prise en charge des patients ? </a:t>
            </a:r>
          </a:p>
          <a:p>
            <a:pPr lvl="1" eaLnBrk="1" hangingPunct="1">
              <a:spcBef>
                <a:spcPts val="1200"/>
              </a:spcBef>
              <a:buFont typeface="Wingdings" panose="05000000000000000000" pitchFamily="2" charset="2"/>
              <a:buChar char="§"/>
            </a:pPr>
            <a:r>
              <a:rPr lang="fr-FR" altLang="fr-FR" sz="1800" dirty="0">
                <a:solidFill>
                  <a:srgbClr val="000099"/>
                </a:solidFill>
                <a:cs typeface="Arial" panose="020B0604020202020204" pitchFamily="34" charset="0"/>
              </a:rPr>
              <a:t>pour </a:t>
            </a:r>
            <a:r>
              <a:rPr lang="fr-FR" altLang="fr-FR" sz="1800" b="1" dirty="0">
                <a:solidFill>
                  <a:srgbClr val="000099"/>
                </a:solidFill>
                <a:cs typeface="Arial" panose="020B0604020202020204" pitchFamily="34" charset="0"/>
              </a:rPr>
              <a:t>vos patients</a:t>
            </a:r>
          </a:p>
          <a:p>
            <a:pPr lvl="1" eaLnBrk="1" hangingPunct="1">
              <a:spcBef>
                <a:spcPts val="1200"/>
              </a:spcBef>
              <a:buFont typeface="Wingdings" panose="05000000000000000000" pitchFamily="2" charset="2"/>
              <a:buChar char="§"/>
            </a:pPr>
            <a:r>
              <a:rPr lang="fr-FR" altLang="fr-FR" sz="1800" dirty="0">
                <a:solidFill>
                  <a:srgbClr val="000099"/>
                </a:solidFill>
                <a:cs typeface="Arial" panose="020B0604020202020204" pitchFamily="34" charset="0"/>
              </a:rPr>
              <a:t>pour </a:t>
            </a:r>
            <a:r>
              <a:rPr lang="fr-FR" altLang="fr-FR" sz="1800" b="1" dirty="0">
                <a:solidFill>
                  <a:srgbClr val="000099"/>
                </a:solidFill>
                <a:cs typeface="Arial" panose="020B0604020202020204" pitchFamily="34" charset="0"/>
              </a:rPr>
              <a:t>vous</a:t>
            </a:r>
            <a:r>
              <a:rPr lang="fr-FR" altLang="fr-FR" sz="1800" dirty="0">
                <a:solidFill>
                  <a:srgbClr val="000099"/>
                </a:solidFill>
                <a:cs typeface="Arial" panose="020B0604020202020204" pitchFamily="34" charset="0"/>
              </a:rPr>
              <a:t>, dans votre pratique</a:t>
            </a:r>
          </a:p>
        </p:txBody>
      </p:sp>
      <p:sp>
        <p:nvSpPr>
          <p:cNvPr id="11" name="ZoneTexte 10"/>
          <p:cNvSpPr txBox="1"/>
          <p:nvPr/>
        </p:nvSpPr>
        <p:spPr>
          <a:xfrm rot="21560331">
            <a:off x="1506149" y="3040625"/>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2’</a:t>
            </a:r>
          </a:p>
        </p:txBody>
      </p:sp>
      <p:sp>
        <p:nvSpPr>
          <p:cNvPr id="8" name="Text Box 4"/>
          <p:cNvSpPr txBox="1">
            <a:spLocks noChangeArrowheads="1"/>
          </p:cNvSpPr>
          <p:nvPr/>
        </p:nvSpPr>
        <p:spPr bwMode="auto">
          <a:xfrm>
            <a:off x="2057526"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ZoneTexte 8"/>
          <p:cNvSpPr txBox="1"/>
          <p:nvPr/>
        </p:nvSpPr>
        <p:spPr>
          <a:xfrm>
            <a:off x="2397126" y="314258"/>
            <a:ext cx="7941690" cy="584775"/>
          </a:xfrm>
          <a:prstGeom prst="rect">
            <a:avLst/>
          </a:prstGeom>
          <a:noFill/>
        </p:spPr>
        <p:txBody>
          <a:bodyPr wrap="square" rtlCol="0">
            <a:spAutoFit/>
          </a:bodyPr>
          <a:lstStyle/>
          <a:p>
            <a:r>
              <a:rPr lang="fr-FR" sz="3200" b="1" dirty="0">
                <a:solidFill>
                  <a:schemeClr val="bg1"/>
                </a:solidFill>
              </a:rPr>
              <a:t>1.1. Intérêt de l’homéopathie</a:t>
            </a:r>
          </a:p>
        </p:txBody>
      </p:sp>
    </p:spTree>
    <p:extLst>
      <p:ext uri="{BB962C8B-B14F-4D97-AF65-F5344CB8AC3E}">
        <p14:creationId xmlns:p14="http://schemas.microsoft.com/office/powerpoint/2010/main" val="39441110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42" name="Rectangle 2"/>
          <p:cNvSpPr>
            <a:spLocks noChangeArrowheads="1"/>
          </p:cNvSpPr>
          <p:nvPr/>
        </p:nvSpPr>
        <p:spPr bwMode="auto">
          <a:xfrm>
            <a:off x="6276608" y="2030413"/>
            <a:ext cx="5473431"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Se remémorer les informations vues en J1</a:t>
            </a:r>
            <a:r>
              <a:rPr lang="fr-FR" altLang="fr-FR" sz="2000" dirty="0">
                <a:solidFill>
                  <a:srgbClr val="FF3300"/>
                </a:solidFill>
                <a:cs typeface="Arial" panose="020B0604020202020204" pitchFamily="34" charset="0"/>
              </a:rPr>
              <a:t>  </a:t>
            </a:r>
          </a:p>
        </p:txBody>
      </p:sp>
      <p:sp>
        <p:nvSpPr>
          <p:cNvPr id="2519044" name="Rectangle 4"/>
          <p:cNvSpPr>
            <a:spLocks noChangeArrowheads="1"/>
          </p:cNvSpPr>
          <p:nvPr/>
        </p:nvSpPr>
        <p:spPr bwMode="auto">
          <a:xfrm>
            <a:off x="3849321" y="4011920"/>
            <a:ext cx="6599238"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dirty="0">
                <a:solidFill>
                  <a:srgbClr val="000099"/>
                </a:solidFill>
                <a:cs typeface="Arial" panose="020B0604020202020204" pitchFamily="34" charset="0"/>
              </a:rPr>
              <a:t>Racontez-moi :</a:t>
            </a:r>
            <a:r>
              <a:rPr lang="fr-FR" altLang="fr-FR" sz="1800" i="1" dirty="0">
                <a:solidFill>
                  <a:srgbClr val="000099"/>
                </a:solidFill>
                <a:cs typeface="Arial" panose="020B0604020202020204" pitchFamily="34" charset="0"/>
              </a:rPr>
              <a:t> Qu’avons-nous vu la dernière fois ? </a:t>
            </a:r>
          </a:p>
          <a:p>
            <a:pPr eaLnBrk="1" hangingPunct="1">
              <a:buBlip>
                <a:blip r:embed="rId3"/>
              </a:buBlip>
            </a:pPr>
            <a:r>
              <a:rPr lang="fr-FR" altLang="fr-FR" sz="1800" b="1" dirty="0">
                <a:solidFill>
                  <a:srgbClr val="000099"/>
                </a:solidFill>
                <a:ea typeface="ＭＳ Ｐゴシック" panose="020B0600070205080204" pitchFamily="34" charset="-128"/>
                <a:cs typeface="Arial" panose="020B0604020202020204" pitchFamily="34" charset="0"/>
              </a:rPr>
              <a:t>Max. 1 min</a:t>
            </a:r>
            <a:r>
              <a:rPr lang="fr-FR" altLang="fr-FR" sz="1800" dirty="0">
                <a:solidFill>
                  <a:srgbClr val="000099"/>
                </a:solidFill>
                <a:ea typeface="ＭＳ Ｐゴシック" panose="020B0600070205080204" pitchFamily="34" charset="-128"/>
                <a:cs typeface="Arial" panose="020B0604020202020204" pitchFamily="34" charset="0"/>
              </a:rPr>
              <a:t> par participant </a:t>
            </a:r>
          </a:p>
          <a:p>
            <a:pPr eaLnBrk="1" hangingPunct="1"/>
            <a:endParaRPr lang="fr-FR" altLang="fr-FR" sz="1800" i="1" dirty="0">
              <a:solidFill>
                <a:srgbClr val="000099"/>
              </a:solidFill>
              <a:cs typeface="Arial" panose="020B0604020202020204" pitchFamily="34" charset="0"/>
            </a:endParaRP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ext Box 4"/>
          <p:cNvSpPr txBox="1">
            <a:spLocks noChangeArrowheads="1"/>
          </p:cNvSpPr>
          <p:nvPr/>
        </p:nvSpPr>
        <p:spPr bwMode="auto">
          <a:xfrm>
            <a:off x="2279650" y="275463"/>
            <a:ext cx="286892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rPr>
              <a:t>Racontez-moi</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75"/>
            <a:ext cx="12185905" cy="6858000"/>
          </a:xfrm>
          <a:prstGeom prst="rect">
            <a:avLst/>
          </a:prstGeom>
        </p:spPr>
      </p:pic>
      <p:sp>
        <p:nvSpPr>
          <p:cNvPr id="133123" name="Text Box 30"/>
          <p:cNvSpPr txBox="1">
            <a:spLocks noChangeArrowheads="1"/>
          </p:cNvSpPr>
          <p:nvPr/>
        </p:nvSpPr>
        <p:spPr bwMode="auto">
          <a:xfrm>
            <a:off x="3515171" y="3620775"/>
            <a:ext cx="5545137" cy="310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30238" algn="l"/>
              </a:tabLst>
              <a:defRPr sz="1600">
                <a:solidFill>
                  <a:schemeClr val="tx1"/>
                </a:solidFill>
                <a:latin typeface="Arial" panose="020B0604020202020204" pitchFamily="34" charset="0"/>
              </a:defRPr>
            </a:lvl1pPr>
            <a:lvl2pPr marL="742950" indent="-285750">
              <a:tabLst>
                <a:tab pos="630238" algn="l"/>
              </a:tabLst>
              <a:defRPr sz="1600">
                <a:solidFill>
                  <a:schemeClr val="tx1"/>
                </a:solidFill>
                <a:latin typeface="Arial" panose="020B0604020202020204" pitchFamily="34" charset="0"/>
              </a:defRPr>
            </a:lvl2pPr>
            <a:lvl3pPr marL="1143000" indent="-228600">
              <a:tabLst>
                <a:tab pos="630238" algn="l"/>
              </a:tabLst>
              <a:defRPr sz="1600">
                <a:solidFill>
                  <a:schemeClr val="tx1"/>
                </a:solidFill>
                <a:latin typeface="Arial" panose="020B0604020202020204" pitchFamily="34" charset="0"/>
              </a:defRPr>
            </a:lvl3pPr>
            <a:lvl4pPr marL="1600200" indent="-228600">
              <a:tabLst>
                <a:tab pos="630238" algn="l"/>
              </a:tabLst>
              <a:defRPr sz="1600">
                <a:solidFill>
                  <a:schemeClr val="tx1"/>
                </a:solidFill>
                <a:latin typeface="Arial" panose="020B0604020202020204" pitchFamily="34" charset="0"/>
              </a:defRPr>
            </a:lvl4pPr>
            <a:lvl5pPr marL="2057400" indent="-228600">
              <a:tabLst>
                <a:tab pos="6302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30238" algn="l"/>
              </a:tabLst>
              <a:defRPr sz="1600">
                <a:solidFill>
                  <a:schemeClr val="tx1"/>
                </a:solidFill>
                <a:latin typeface="Arial" panose="020B0604020202020204" pitchFamily="34" charset="0"/>
              </a:defRPr>
            </a:lvl9pPr>
          </a:lstStyle>
          <a:p>
            <a:pPr marL="457200" indent="-457200">
              <a:lnSpc>
                <a:spcPct val="150000"/>
              </a:lnSpc>
              <a:spcBef>
                <a:spcPts val="600"/>
              </a:spcBef>
              <a:buClr>
                <a:srgbClr val="62C400"/>
              </a:buClr>
              <a:buBlip>
                <a:blip r:embed="rId4"/>
              </a:buBlip>
            </a:pPr>
            <a:r>
              <a:rPr lang="fr-FR" altLang="fr-FR" sz="2400" dirty="0">
                <a:solidFill>
                  <a:schemeClr val="bg2">
                    <a:lumMod val="75000"/>
                  </a:schemeClr>
                </a:solidFill>
                <a:cs typeface="Arial" panose="020B0604020202020204" pitchFamily="34" charset="0"/>
              </a:rPr>
              <a:t>4.1. Troubles anxieux et du sommeil</a:t>
            </a:r>
          </a:p>
          <a:p>
            <a:pPr marL="457200" indent="-457200">
              <a:lnSpc>
                <a:spcPct val="150000"/>
              </a:lnSpc>
              <a:spcBef>
                <a:spcPts val="600"/>
              </a:spcBef>
              <a:buClr>
                <a:srgbClr val="62C400"/>
              </a:buClr>
              <a:buBlip>
                <a:blip r:embed="rId4"/>
              </a:buBlip>
            </a:pPr>
            <a:r>
              <a:rPr lang="fr-FR" altLang="fr-FR" sz="2400" dirty="0">
                <a:solidFill>
                  <a:schemeClr val="bg2">
                    <a:lumMod val="75000"/>
                  </a:schemeClr>
                </a:solidFill>
                <a:cs typeface="Arial" panose="020B0604020202020204" pitchFamily="34" charset="0"/>
              </a:rPr>
              <a:t>4.2. Traumatologie</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4.3. Dermatologie</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4.4. Troubles ORL</a:t>
            </a:r>
          </a:p>
          <a:p>
            <a:pPr marL="457200" indent="-457200">
              <a:lnSpc>
                <a:spcPct val="150000"/>
              </a:lnSpc>
              <a:spcBef>
                <a:spcPts val="600"/>
              </a:spcBef>
              <a:buClr>
                <a:srgbClr val="62C400"/>
              </a:buClr>
              <a:buBlip>
                <a:blip r:embed="rId4"/>
              </a:buBlip>
            </a:pPr>
            <a:r>
              <a:rPr lang="fr-FR" altLang="fr-FR" sz="2400" dirty="0">
                <a:solidFill>
                  <a:srgbClr val="000099"/>
                </a:solidFill>
                <a:cs typeface="Arial" panose="020B0604020202020204" pitchFamily="34" charset="0"/>
              </a:rPr>
              <a:t>4.5. Troubles digestifs</a:t>
            </a:r>
          </a:p>
        </p:txBody>
      </p:sp>
      <p:sp>
        <p:nvSpPr>
          <p:cNvPr id="5" name="ZoneTexte 4"/>
          <p:cNvSpPr txBox="1"/>
          <p:nvPr/>
        </p:nvSpPr>
        <p:spPr>
          <a:xfrm>
            <a:off x="3409877" y="1783144"/>
            <a:ext cx="5508239" cy="1077218"/>
          </a:xfrm>
          <a:prstGeom prst="rect">
            <a:avLst/>
          </a:prstGeom>
          <a:noFill/>
        </p:spPr>
        <p:txBody>
          <a:bodyPr wrap="none" rtlCol="0">
            <a:spAutoFit/>
          </a:bodyPr>
          <a:lstStyle/>
          <a:p>
            <a:pPr algn="ctr"/>
            <a:r>
              <a:rPr lang="fr-FR" altLang="fr-FR" sz="3200" b="1" dirty="0">
                <a:solidFill>
                  <a:srgbClr val="FFFFFF"/>
                </a:solidFill>
                <a:cs typeface="Arial" panose="020B0604020202020204" pitchFamily="34" charset="0"/>
              </a:rPr>
              <a:t>PARTIE 4</a:t>
            </a:r>
          </a:p>
          <a:p>
            <a:pPr algn="ctr"/>
            <a:r>
              <a:rPr lang="fr-FR" altLang="fr-FR" sz="3200" b="1" dirty="0">
                <a:solidFill>
                  <a:srgbClr val="FFFFFF"/>
                </a:solidFill>
                <a:cs typeface="Arial" panose="020B0604020202020204" pitchFamily="34" charset="0"/>
              </a:rPr>
              <a:t>Incontournables du conseil</a:t>
            </a:r>
            <a:endParaRPr lang="fr-FR" sz="3200" dirty="0">
              <a:cs typeface="Arial" panose="020B0604020202020204" pitchFamily="34" charset="0"/>
            </a:endParaRPr>
          </a:p>
        </p:txBody>
      </p:sp>
      <p:sp>
        <p:nvSpPr>
          <p:cNvPr id="6" name="Rectangle 5"/>
          <p:cNvSpPr/>
          <p:nvPr/>
        </p:nvSpPr>
        <p:spPr>
          <a:xfrm>
            <a:off x="65692" y="6614671"/>
            <a:ext cx="3344185" cy="215444"/>
          </a:xfrm>
          <a:prstGeom prst="rect">
            <a:avLst/>
          </a:prstGeom>
        </p:spPr>
        <p:txBody>
          <a:bodyPr wrap="none">
            <a:spAutoFit/>
          </a:bodyPr>
          <a:lstStyle/>
          <a:p>
            <a:pPr lvl="0"/>
            <a:r>
              <a:rPr lang="fr-FR" sz="800" dirty="0">
                <a:solidFill>
                  <a:prstClr val="white">
                    <a:lumMod val="50000"/>
                  </a:prstClr>
                </a:solidFill>
              </a:rPr>
              <a:t>Copyright © CDFH - Tous droits d'utilisation et de traduction réservés</a:t>
            </a:r>
          </a:p>
        </p:txBody>
      </p:sp>
    </p:spTree>
    <p:extLst>
      <p:ext uri="{BB962C8B-B14F-4D97-AF65-F5344CB8AC3E}">
        <p14:creationId xmlns:p14="http://schemas.microsoft.com/office/powerpoint/2010/main" val="1861282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12"/>
          <p:cNvSpPr>
            <a:spLocks noChangeArrowheads="1"/>
          </p:cNvSpPr>
          <p:nvPr/>
        </p:nvSpPr>
        <p:spPr bwMode="auto">
          <a:xfrm>
            <a:off x="3408651" y="3473697"/>
            <a:ext cx="7410450"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2 équipes</a:t>
            </a:r>
          </a:p>
          <a:p>
            <a:pPr eaLnBrk="1" hangingPunct="1">
              <a:buBlip>
                <a:blip r:embed="rId3"/>
              </a:buBlip>
            </a:pPr>
            <a:r>
              <a:rPr lang="fr-FR" altLang="fr-FR" sz="1800" dirty="0">
                <a:solidFill>
                  <a:srgbClr val="000099"/>
                </a:solidFill>
                <a:cs typeface="Arial" panose="020B0604020202020204" pitchFamily="34" charset="0"/>
              </a:rPr>
              <a:t>Question de </a:t>
            </a:r>
            <a:r>
              <a:rPr lang="fr-FR" altLang="fr-FR" sz="1800" b="1" dirty="0">
                <a:solidFill>
                  <a:srgbClr val="000099"/>
                </a:solidFill>
                <a:cs typeface="Arial" panose="020B0604020202020204" pitchFamily="34" charset="0"/>
              </a:rPr>
              <a:t>rapidité</a:t>
            </a:r>
            <a:r>
              <a:rPr lang="fr-FR" altLang="fr-FR" sz="1800" dirty="0">
                <a:solidFill>
                  <a:srgbClr val="000099"/>
                </a:solidFill>
                <a:cs typeface="Arial" panose="020B0604020202020204" pitchFamily="34" charset="0"/>
              </a:rPr>
              <a:t> : selon les symptômes décrits, déterminer le médicament homéopathique qui convient</a:t>
            </a:r>
          </a:p>
          <a:p>
            <a:pPr eaLnBrk="1" hangingPunct="1">
              <a:buBlip>
                <a:blip r:embed="rId3"/>
              </a:buBlip>
            </a:pPr>
            <a:r>
              <a:rPr lang="fr-FR" altLang="fr-FR" sz="1800" dirty="0">
                <a:solidFill>
                  <a:srgbClr val="000099"/>
                </a:solidFill>
                <a:cs typeface="Arial" panose="020B0604020202020204" pitchFamily="34" charset="0"/>
              </a:rPr>
              <a:t>L’équipe qui pense avoir la bonne réponse crie « </a:t>
            </a:r>
            <a:r>
              <a:rPr lang="fr-FR" altLang="fr-FR" sz="1800" b="1" dirty="0">
                <a:solidFill>
                  <a:srgbClr val="000099"/>
                </a:solidFill>
                <a:cs typeface="Arial" panose="020B0604020202020204" pitchFamily="34" charset="0"/>
              </a:rPr>
              <a:t>Homéo</a:t>
            </a:r>
            <a:r>
              <a:rPr lang="fr-FR" altLang="fr-FR" sz="1800" dirty="0">
                <a:solidFill>
                  <a:srgbClr val="000099"/>
                </a:solidFill>
                <a:cs typeface="Arial" panose="020B0604020202020204" pitchFamily="34" charset="0"/>
              </a:rPr>
              <a:t> »</a:t>
            </a:r>
          </a:p>
          <a:p>
            <a:pPr lvl="1" eaLnBrk="1" hangingPunct="1"/>
            <a:r>
              <a:rPr lang="fr-FR" altLang="fr-FR" sz="1800" dirty="0">
                <a:solidFill>
                  <a:srgbClr val="000099"/>
                </a:solidFill>
                <a:cs typeface="Arial" panose="020B0604020202020204" pitchFamily="34" charset="0"/>
              </a:rPr>
              <a:t>Si réponse correcte : 1 point</a:t>
            </a:r>
          </a:p>
          <a:p>
            <a:pPr lvl="1" eaLnBrk="1" hangingPunct="1"/>
            <a:r>
              <a:rPr lang="fr-FR" altLang="fr-FR" sz="1800" dirty="0">
                <a:solidFill>
                  <a:srgbClr val="000099"/>
                </a:solidFill>
                <a:cs typeface="Arial" panose="020B0604020202020204" pitchFamily="34" charset="0"/>
              </a:rPr>
              <a:t>Si réponse incorrecte : 0 point et passe la main</a:t>
            </a:r>
          </a:p>
          <a:p>
            <a:pPr eaLnBrk="1" hangingPunct="1">
              <a:buBlip>
                <a:blip r:embed="rId3"/>
              </a:buBlip>
            </a:pPr>
            <a:r>
              <a:rPr lang="fr-FR" altLang="fr-FR" sz="1800" dirty="0">
                <a:solidFill>
                  <a:srgbClr val="000099"/>
                </a:solidFill>
                <a:cs typeface="Arial" panose="020B0604020202020204" pitchFamily="34" charset="0"/>
              </a:rPr>
              <a:t>Poursuivre la description et seule l’autre équipe peut répondre</a:t>
            </a:r>
          </a:p>
          <a:p>
            <a:pPr eaLnBrk="1" hangingPunct="1">
              <a:buFontTx/>
              <a:buNone/>
            </a:pPr>
            <a:endParaRPr lang="fr-FR" altLang="fr-FR" sz="1800" dirty="0">
              <a:solidFill>
                <a:srgbClr val="FF0000"/>
              </a:solidFill>
              <a:cs typeface="Arial" panose="020B0604020202020204" pitchFamily="34" charset="0"/>
            </a:endParaRPr>
          </a:p>
          <a:p>
            <a:pPr eaLnBrk="1" hangingPunct="1"/>
            <a:endParaRPr lang="fr-FR" altLang="fr-FR" sz="1800" dirty="0">
              <a:solidFill>
                <a:srgbClr val="FF0000"/>
              </a:solidFill>
              <a:cs typeface="Arial" panose="020B0604020202020204" pitchFamily="34" charset="0"/>
            </a:endParaRPr>
          </a:p>
          <a:p>
            <a:pPr eaLnBrk="1" hangingPunct="1"/>
            <a:endParaRPr lang="fr-FR" altLang="fr-FR" sz="1800" b="1" dirty="0">
              <a:solidFill>
                <a:srgbClr val="FF0000"/>
              </a:solidFill>
              <a:cs typeface="Arial" panose="020B0604020202020204" pitchFamily="34" charset="0"/>
            </a:endParaRPr>
          </a:p>
        </p:txBody>
      </p:sp>
      <p:sp>
        <p:nvSpPr>
          <p:cNvPr id="2531331" name="Rectangle 3"/>
          <p:cNvSpPr>
            <a:spLocks noChangeArrowheads="1"/>
          </p:cNvSpPr>
          <p:nvPr/>
        </p:nvSpPr>
        <p:spPr bwMode="auto">
          <a:xfrm>
            <a:off x="6234545" y="1882403"/>
            <a:ext cx="4868008"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Restituer les informations sur les principaux médicaments vus en J1</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ext Box 4"/>
          <p:cNvSpPr txBox="1">
            <a:spLocks noChangeArrowheads="1"/>
          </p:cNvSpPr>
          <p:nvPr/>
        </p:nvSpPr>
        <p:spPr bwMode="auto">
          <a:xfrm>
            <a:off x="2279650" y="275463"/>
            <a:ext cx="286892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rPr>
              <a:t>Qui suis-je?</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82</a:t>
            </a:fld>
            <a:endParaRPr lang="fr-F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6308238" y="2165107"/>
            <a:ext cx="4849813"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ABD5FF"/>
              </a:buClr>
              <a:defRPr/>
            </a:pPr>
            <a:r>
              <a:rPr lang="fr-FR" altLang="fr-FR" sz="2000" b="1" u="sng" dirty="0">
                <a:solidFill>
                  <a:srgbClr val="000099"/>
                </a:solidFill>
                <a:ea typeface="ＭＳ Ｐゴシック" panose="020B0600070205080204" pitchFamily="34" charset="-128"/>
              </a:rPr>
              <a:t>Objectif :</a:t>
            </a:r>
            <a:endParaRPr lang="fr-FR" altLang="fr-FR" sz="1200" b="1" u="sng" dirty="0">
              <a:solidFill>
                <a:srgbClr val="000099"/>
              </a:solidFill>
              <a:effectLst>
                <a:outerShdw blurRad="38100" dist="38100" dir="2700000" algn="tl">
                  <a:srgbClr val="C0C0C0"/>
                </a:outerShdw>
              </a:effectLst>
              <a:ea typeface="ＭＳ Ｐゴシック" panose="020B0600070205080204" pitchFamily="34" charset="-128"/>
            </a:endParaRPr>
          </a:p>
          <a:p>
            <a:pPr>
              <a:spcBef>
                <a:spcPct val="50000"/>
              </a:spcBef>
              <a:buClr>
                <a:srgbClr val="000099"/>
              </a:buClr>
              <a:buFont typeface="Wingdings" panose="05000000000000000000" pitchFamily="2" charset="2"/>
              <a:buChar char="Ø"/>
              <a:defRPr/>
            </a:pPr>
            <a:r>
              <a:rPr lang="fr-FR" altLang="fr-FR" sz="2000" dirty="0">
                <a:solidFill>
                  <a:srgbClr val="000099"/>
                </a:solidFill>
                <a:ea typeface="ＭＳ Ｐゴシック" panose="020B0600070205080204" pitchFamily="34" charset="-128"/>
              </a:rPr>
              <a:t>Echanger sur vos pratiques</a:t>
            </a:r>
          </a:p>
          <a:p>
            <a:pPr>
              <a:spcBef>
                <a:spcPct val="30000"/>
              </a:spcBef>
              <a:buClr>
                <a:srgbClr val="000099"/>
              </a:buClr>
              <a:buFont typeface="Wingdings" panose="05000000000000000000" pitchFamily="2" charset="2"/>
              <a:buNone/>
              <a:defRPr/>
            </a:pPr>
            <a:endParaRPr lang="fr-FR" altLang="fr-FR" sz="2000" dirty="0">
              <a:solidFill>
                <a:srgbClr val="000099"/>
              </a:solidFill>
              <a:ea typeface="ＭＳ Ｐゴシック" panose="020B0600070205080204" pitchFamily="34" charset="-128"/>
            </a:endParaRPr>
          </a:p>
        </p:txBody>
      </p:sp>
      <p:sp>
        <p:nvSpPr>
          <p:cNvPr id="2237455" name="Rectangle 15"/>
          <p:cNvSpPr>
            <a:spLocks noChangeArrowheads="1"/>
          </p:cNvSpPr>
          <p:nvPr/>
        </p:nvSpPr>
        <p:spPr bwMode="auto">
          <a:xfrm>
            <a:off x="4029319" y="4199060"/>
            <a:ext cx="7545388" cy="90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ea typeface="ＭＳ Ｐゴシック" panose="020B0600070205080204" pitchFamily="34" charset="-128"/>
                <a:cs typeface="Arial" panose="020B0604020202020204" pitchFamily="34" charset="0"/>
              </a:rPr>
              <a:t>Règles du jeu :</a:t>
            </a:r>
          </a:p>
          <a:p>
            <a:pPr>
              <a:spcBef>
                <a:spcPct val="20000"/>
              </a:spcBef>
              <a:buBlip>
                <a:blip r:embed="rId3"/>
              </a:buBlip>
            </a:pPr>
            <a:r>
              <a:rPr lang="fr-FR" altLang="fr-FR" sz="1800" dirty="0">
                <a:solidFill>
                  <a:srgbClr val="000099"/>
                </a:solidFill>
                <a:ea typeface="ＭＳ Ｐゴシック" panose="020B0600070205080204" pitchFamily="34" charset="-128"/>
                <a:cs typeface="Arial" panose="020B0604020202020204" pitchFamily="34" charset="0"/>
              </a:rPr>
              <a:t>Partage et échanges autour de cas vécus</a:t>
            </a:r>
          </a:p>
        </p:txBody>
      </p:sp>
      <p:sp>
        <p:nvSpPr>
          <p:cNvPr id="6"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7" name="Text Box 4"/>
          <p:cNvSpPr txBox="1">
            <a:spLocks noChangeArrowheads="1"/>
          </p:cNvSpPr>
          <p:nvPr/>
        </p:nvSpPr>
        <p:spPr bwMode="auto">
          <a:xfrm>
            <a:off x="2279650" y="275463"/>
            <a:ext cx="461351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rPr>
              <a:t>Cas de comptoir vécu</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2" name="ZoneTexte 11"/>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40’</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83</a:t>
            </a:fld>
            <a:endParaRPr lang="fr-F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78" name="Text Box 38"/>
          <p:cNvSpPr txBox="1">
            <a:spLocks noChangeArrowheads="1"/>
          </p:cNvSpPr>
          <p:nvPr/>
        </p:nvSpPr>
        <p:spPr bwMode="auto">
          <a:xfrm>
            <a:off x="955918" y="2005870"/>
            <a:ext cx="4214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Photosensibilisation </a:t>
            </a:r>
            <a:br>
              <a:rPr lang="fr-FR" altLang="fr-FR" sz="1500" dirty="0">
                <a:solidFill>
                  <a:srgbClr val="000099"/>
                </a:solidFill>
                <a:cs typeface="Arial" panose="020B0604020202020204" pitchFamily="34" charset="0"/>
              </a:rPr>
            </a:br>
            <a:r>
              <a:rPr lang="fr-FR" altLang="fr-FR" sz="1500" dirty="0">
                <a:solidFill>
                  <a:srgbClr val="000099"/>
                </a:solidFill>
                <a:cs typeface="Arial" panose="020B0604020202020204" pitchFamily="34" charset="0"/>
              </a:rPr>
              <a:t>et </a:t>
            </a:r>
            <a:r>
              <a:rPr lang="fr-FR" altLang="fr-FR" sz="1500" dirty="0" err="1">
                <a:solidFill>
                  <a:srgbClr val="000099"/>
                </a:solidFill>
                <a:cs typeface="Arial" panose="020B0604020202020204" pitchFamily="34" charset="0"/>
              </a:rPr>
              <a:t>photodermatose</a:t>
            </a:r>
            <a:endParaRPr lang="fr-FR" altLang="fr-FR" sz="1500" dirty="0">
              <a:solidFill>
                <a:srgbClr val="000099"/>
              </a:solidFill>
              <a:cs typeface="Arial" panose="020B0604020202020204" pitchFamily="34" charset="0"/>
            </a:endParaRPr>
          </a:p>
        </p:txBody>
      </p:sp>
      <p:sp>
        <p:nvSpPr>
          <p:cNvPr id="1008679" name="Text Box 39"/>
          <p:cNvSpPr txBox="1">
            <a:spLocks noChangeArrowheads="1"/>
          </p:cNvSpPr>
          <p:nvPr/>
        </p:nvSpPr>
        <p:spPr bwMode="auto">
          <a:xfrm>
            <a:off x="955917" y="4021058"/>
            <a:ext cx="45030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Eruption </a:t>
            </a:r>
            <a:r>
              <a:rPr lang="fr-FR" altLang="fr-FR" sz="1500" b="1" dirty="0" err="1">
                <a:solidFill>
                  <a:srgbClr val="000099"/>
                </a:solidFill>
                <a:cs typeface="Arial" panose="020B0604020202020204" pitchFamily="34" charset="0"/>
              </a:rPr>
              <a:t>papulo</a:t>
            </a:r>
            <a:r>
              <a:rPr lang="fr-FR" altLang="fr-FR" sz="1500" b="1" dirty="0">
                <a:solidFill>
                  <a:srgbClr val="000099"/>
                </a:solidFill>
                <a:cs typeface="Arial" panose="020B0604020202020204" pitchFamily="34" charset="0"/>
              </a:rPr>
              <a:t>-vésiculeuse</a:t>
            </a:r>
            <a:br>
              <a:rPr lang="fr-FR" altLang="fr-FR" sz="1500" dirty="0">
                <a:solidFill>
                  <a:srgbClr val="000099"/>
                </a:solidFill>
                <a:cs typeface="Arial" panose="020B0604020202020204" pitchFamily="34" charset="0"/>
              </a:rPr>
            </a:br>
            <a:r>
              <a:rPr lang="fr-FR" altLang="fr-FR" sz="1500" dirty="0">
                <a:solidFill>
                  <a:srgbClr val="000099"/>
                </a:solidFill>
                <a:cs typeface="Arial" panose="020B0604020202020204" pitchFamily="34" charset="0"/>
              </a:rPr>
              <a:t>très prurigineuse des zones découvertes</a:t>
            </a:r>
          </a:p>
        </p:txBody>
      </p:sp>
      <p:sp>
        <p:nvSpPr>
          <p:cNvPr id="1008681" name="Rectangle 41"/>
          <p:cNvSpPr>
            <a:spLocks noChangeArrowheads="1"/>
          </p:cNvSpPr>
          <p:nvPr/>
        </p:nvSpPr>
        <p:spPr bwMode="auto">
          <a:xfrm>
            <a:off x="6048990" y="1997548"/>
            <a:ext cx="4365625" cy="1259919"/>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Hypericum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perforatum</a:t>
            </a:r>
            <a:r>
              <a:rPr lang="fr-FR" altLang="fr-FR" b="1" dirty="0">
                <a:solidFill>
                  <a:srgbClr val="000099"/>
                </a:solidFill>
                <a:cs typeface="Arial" panose="020B0604020202020204" pitchFamily="34" charset="0"/>
              </a:rPr>
              <a:t> 15 CH</a:t>
            </a:r>
            <a:br>
              <a:rPr lang="fr-FR" altLang="fr-FR" sz="12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5 granules matin et soir,</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 15 jours avant l’exposition solaire,</a:t>
            </a:r>
          </a:p>
          <a:p>
            <a:pPr algn="r"/>
            <a:r>
              <a:rPr lang="fr-FR" altLang="fr-FR" sz="1300" dirty="0">
                <a:solidFill>
                  <a:srgbClr val="000099"/>
                </a:solidFill>
                <a:cs typeface="Arial" panose="020B0604020202020204" pitchFamily="34" charset="0"/>
              </a:rPr>
              <a:t>à poursuivre toute la durée de l’exposition</a:t>
            </a:r>
          </a:p>
          <a:p>
            <a:pPr algn="r"/>
            <a:r>
              <a:rPr lang="fr-FR" altLang="fr-FR" sz="1300" dirty="0">
                <a:solidFill>
                  <a:srgbClr val="000099"/>
                </a:solidFill>
                <a:cs typeface="Arial" panose="020B0604020202020204" pitchFamily="34" charset="0"/>
              </a:rPr>
              <a:t>et 1 semaine après</a:t>
            </a:r>
          </a:p>
        </p:txBody>
      </p:sp>
      <p:sp>
        <p:nvSpPr>
          <p:cNvPr id="1008682" name="Rectangle 42"/>
          <p:cNvSpPr>
            <a:spLocks noChangeArrowheads="1"/>
          </p:cNvSpPr>
          <p:nvPr/>
        </p:nvSpPr>
        <p:spPr bwMode="auto">
          <a:xfrm>
            <a:off x="7673000" y="4020999"/>
            <a:ext cx="2741613" cy="374571"/>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Muriaticum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acidum</a:t>
            </a:r>
            <a:r>
              <a:rPr lang="fr-FR" altLang="fr-FR" b="1" dirty="0">
                <a:solidFill>
                  <a:srgbClr val="000099"/>
                </a:solidFill>
                <a:cs typeface="Arial" panose="020B0604020202020204" pitchFamily="34" charset="0"/>
              </a:rPr>
              <a:t> 9 CH</a:t>
            </a:r>
            <a:endParaRPr lang="fr-FR" altLang="fr-FR" sz="1200" dirty="0">
              <a:solidFill>
                <a:srgbClr val="000099"/>
              </a:solidFill>
              <a:cs typeface="Arial" panose="020B0604020202020204" pitchFamily="34" charset="0"/>
            </a:endParaRPr>
          </a:p>
        </p:txBody>
      </p:sp>
      <p:sp>
        <p:nvSpPr>
          <p:cNvPr id="1008685" name="Text Box 45"/>
          <p:cNvSpPr txBox="1">
            <a:spLocks noChangeArrowheads="1"/>
          </p:cNvSpPr>
          <p:nvPr/>
        </p:nvSpPr>
        <p:spPr bwMode="auto">
          <a:xfrm>
            <a:off x="955918" y="4719296"/>
            <a:ext cx="421481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Inflammation, </a:t>
            </a:r>
            <a:r>
              <a:rPr lang="fr-FR" altLang="fr-FR" sz="1500" b="1" dirty="0">
                <a:solidFill>
                  <a:srgbClr val="000099"/>
                </a:solidFill>
                <a:cs typeface="Arial" panose="020B0604020202020204" pitchFamily="34" charset="0"/>
              </a:rPr>
              <a:t>œdème rosé</a:t>
            </a:r>
          </a:p>
          <a:p>
            <a:pPr marL="0" indent="0">
              <a:buClr>
                <a:srgbClr val="62C400"/>
              </a:buClr>
            </a:pPr>
            <a:r>
              <a:rPr lang="fr-FR" altLang="fr-FR" sz="1500" dirty="0">
                <a:solidFill>
                  <a:srgbClr val="000099"/>
                </a:solidFill>
                <a:cs typeface="Arial" panose="020B0604020202020204" pitchFamily="34" charset="0"/>
              </a:rPr>
              <a:t>	  Prurit, </a:t>
            </a:r>
            <a:r>
              <a:rPr lang="fr-FR" altLang="fr-FR" sz="1500" i="1" dirty="0">
                <a:solidFill>
                  <a:srgbClr val="000099"/>
                </a:solidFill>
                <a:cs typeface="Arial" panose="020B0604020202020204" pitchFamily="34" charset="0"/>
              </a:rPr>
              <a:t>amélioration par le froid</a:t>
            </a:r>
            <a:br>
              <a:rPr lang="fr-FR" altLang="fr-FR" sz="1500" i="1" dirty="0">
                <a:solidFill>
                  <a:srgbClr val="000099"/>
                </a:solidFill>
                <a:cs typeface="Arial" panose="020B0604020202020204" pitchFamily="34" charset="0"/>
              </a:rPr>
            </a:br>
            <a:endParaRPr lang="fr-FR" altLang="fr-FR" sz="1500" b="1" i="1" dirty="0">
              <a:solidFill>
                <a:srgbClr val="000099"/>
              </a:solidFill>
              <a:cs typeface="Arial" panose="020B0604020202020204" pitchFamily="34" charset="0"/>
            </a:endParaRPr>
          </a:p>
        </p:txBody>
      </p:sp>
      <p:sp>
        <p:nvSpPr>
          <p:cNvPr id="1008686" name="Rectangle 46"/>
          <p:cNvSpPr>
            <a:spLocks noChangeArrowheads="1"/>
          </p:cNvSpPr>
          <p:nvPr/>
        </p:nvSpPr>
        <p:spPr bwMode="auto">
          <a:xfrm>
            <a:off x="8130200" y="4663212"/>
            <a:ext cx="2284413" cy="374571"/>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endParaRPr lang="fr-FR" altLang="fr-FR" sz="1200" dirty="0">
              <a:solidFill>
                <a:srgbClr val="000099"/>
              </a:solidFill>
              <a:cs typeface="Arial" panose="020B0604020202020204" pitchFamily="34" charset="0"/>
            </a:endParaRPr>
          </a:p>
        </p:txBody>
      </p:sp>
      <p:sp>
        <p:nvSpPr>
          <p:cNvPr id="1008687" name="Text Box 47"/>
          <p:cNvSpPr txBox="1">
            <a:spLocks noChangeArrowheads="1"/>
          </p:cNvSpPr>
          <p:nvPr/>
        </p:nvSpPr>
        <p:spPr bwMode="auto">
          <a:xfrm>
            <a:off x="955917" y="5405358"/>
            <a:ext cx="4214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Pour moduler le mécanisme</a:t>
            </a:r>
            <a:br>
              <a:rPr lang="fr-FR" altLang="fr-FR" sz="1500" dirty="0">
                <a:solidFill>
                  <a:srgbClr val="000099"/>
                </a:solidFill>
                <a:cs typeface="Arial" panose="020B0604020202020204" pitchFamily="34" charset="0"/>
              </a:rPr>
            </a:br>
            <a:r>
              <a:rPr lang="fr-FR" altLang="fr-FR" sz="1500" dirty="0">
                <a:solidFill>
                  <a:srgbClr val="000099"/>
                </a:solidFill>
                <a:cs typeface="Arial" panose="020B0604020202020204" pitchFamily="34" charset="0"/>
              </a:rPr>
              <a:t>de la </a:t>
            </a:r>
            <a:r>
              <a:rPr lang="fr-FR" altLang="fr-FR" sz="1500" b="1" dirty="0">
                <a:solidFill>
                  <a:srgbClr val="000099"/>
                </a:solidFill>
                <a:cs typeface="Arial" panose="020B0604020202020204" pitchFamily="34" charset="0"/>
              </a:rPr>
              <a:t>réaction allergique</a:t>
            </a:r>
          </a:p>
        </p:txBody>
      </p:sp>
      <p:sp>
        <p:nvSpPr>
          <p:cNvPr id="1008688" name="Rectangle 48"/>
          <p:cNvSpPr>
            <a:spLocks noChangeArrowheads="1"/>
          </p:cNvSpPr>
          <p:nvPr/>
        </p:nvSpPr>
        <p:spPr bwMode="auto">
          <a:xfrm>
            <a:off x="7626963" y="5292645"/>
            <a:ext cx="2787650" cy="374571"/>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Poumon histamine 15 CH</a:t>
            </a:r>
            <a:endParaRPr lang="fr-FR" altLang="fr-FR" sz="1200" dirty="0">
              <a:solidFill>
                <a:srgbClr val="000099"/>
              </a:solidFill>
              <a:cs typeface="Arial" panose="020B0604020202020204" pitchFamily="34" charset="0"/>
            </a:endParaRPr>
          </a:p>
        </p:txBody>
      </p:sp>
      <p:sp>
        <p:nvSpPr>
          <p:cNvPr id="1008689" name="Rectangle 49"/>
          <p:cNvSpPr>
            <a:spLocks noChangeArrowheads="1"/>
          </p:cNvSpPr>
          <p:nvPr/>
        </p:nvSpPr>
        <p:spPr bwMode="auto">
          <a:xfrm>
            <a:off x="6890115" y="5792788"/>
            <a:ext cx="3616325" cy="488950"/>
          </a:xfrm>
          <a:prstGeom prst="rect">
            <a:avLst/>
          </a:prstGeom>
          <a:noFill/>
          <a:ln>
            <a:noFill/>
          </a:ln>
          <a:effectLst/>
          <a:extLst>
            <a:ext uri="{909E8E84-426E-40DD-AFC4-6F175D3DCCD1}">
              <a14:hiddenFill xmlns:a14="http://schemas.microsoft.com/office/drawing/2010/main">
                <a:solidFill>
                  <a:srgbClr val="CEE9EA"/>
                </a:solidFill>
              </a14:hiddenFill>
            </a:ext>
            <a:ext uri="{91240B29-F687-4F45-9708-019B960494DF}">
              <a14:hiddenLine xmlns:a14="http://schemas.microsoft.com/office/drawing/2010/main" w="12700">
                <a:solidFill>
                  <a:srgbClr val="90CDD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300" dirty="0">
                <a:solidFill>
                  <a:srgbClr val="000099"/>
                </a:solidFill>
                <a:cs typeface="Arial" panose="020B0604020202020204" pitchFamily="34" charset="0"/>
              </a:rPr>
              <a:t>5 granules de chaque toutes les heures</a:t>
            </a:r>
            <a:br>
              <a:rPr lang="fr-FR" altLang="fr-FR" sz="1300" dirty="0">
                <a:solidFill>
                  <a:srgbClr val="000099"/>
                </a:solidFill>
                <a:cs typeface="Arial" panose="020B0604020202020204" pitchFamily="34" charset="0"/>
              </a:rPr>
            </a:br>
            <a:r>
              <a:rPr lang="fr-FR" altLang="fr-FR" sz="1300" dirty="0">
                <a:solidFill>
                  <a:srgbClr val="000099"/>
                </a:solidFill>
                <a:cs typeface="Arial" panose="020B0604020202020204" pitchFamily="34" charset="0"/>
              </a:rPr>
              <a:t>Espacer selon amélioration</a:t>
            </a:r>
          </a:p>
        </p:txBody>
      </p:sp>
      <p:sp>
        <p:nvSpPr>
          <p:cNvPr id="15"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Lucite estivale</a:t>
            </a:r>
          </a:p>
        </p:txBody>
      </p:sp>
      <p:sp>
        <p:nvSpPr>
          <p:cNvPr id="17" name="Rectangle 60"/>
          <p:cNvSpPr>
            <a:spLocks noChangeArrowheads="1"/>
          </p:cNvSpPr>
          <p:nvPr/>
        </p:nvSpPr>
        <p:spPr bwMode="auto">
          <a:xfrm>
            <a:off x="1050925" y="1600907"/>
            <a:ext cx="1771406"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 typeface="Wingdings" panose="05000000000000000000" pitchFamily="2" charset="2"/>
              <a:buNone/>
            </a:pPr>
            <a:r>
              <a:rPr lang="fr-FR" altLang="fr-FR" b="1" dirty="0">
                <a:solidFill>
                  <a:srgbClr val="000099"/>
                </a:solidFill>
                <a:cs typeface="Arial" panose="020B0604020202020204" pitchFamily="34" charset="0"/>
              </a:rPr>
              <a:t>En prévention</a:t>
            </a:r>
          </a:p>
        </p:txBody>
      </p:sp>
      <p:sp>
        <p:nvSpPr>
          <p:cNvPr id="18" name="Rectangle 60"/>
          <p:cNvSpPr>
            <a:spLocks noChangeArrowheads="1"/>
          </p:cNvSpPr>
          <p:nvPr/>
        </p:nvSpPr>
        <p:spPr bwMode="auto">
          <a:xfrm>
            <a:off x="1050923" y="3584770"/>
            <a:ext cx="2674083" cy="338554"/>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Font typeface="Wingdings" panose="05000000000000000000" pitchFamily="2" charset="2"/>
              <a:buNone/>
            </a:pPr>
            <a:r>
              <a:rPr lang="fr-FR" altLang="fr-FR" b="1" dirty="0">
                <a:solidFill>
                  <a:srgbClr val="000099"/>
                </a:solidFill>
                <a:cs typeface="Arial" panose="020B0604020202020204" pitchFamily="34" charset="0"/>
              </a:rPr>
              <a:t>Si survenue de l’éruption</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84</a:t>
            </a:fld>
            <a:endParaRPr lang="fr-FR" dirty="0"/>
          </a:p>
        </p:txBody>
      </p:sp>
    </p:spTree>
    <p:extLst>
      <p:ext uri="{BB962C8B-B14F-4D97-AF65-F5344CB8AC3E}">
        <p14:creationId xmlns:p14="http://schemas.microsoft.com/office/powerpoint/2010/main" val="2141777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086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00868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086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086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086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086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086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086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1008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78" grpId="0" autoUpdateAnimBg="0"/>
      <p:bldP spid="1008679" grpId="0"/>
      <p:bldP spid="1008681" grpId="0" animBg="1"/>
      <p:bldP spid="1008682" grpId="0" animBg="1"/>
      <p:bldP spid="1008685" grpId="0" autoUpdateAnimBg="0"/>
      <p:bldP spid="1008686" grpId="0" animBg="1"/>
      <p:bldP spid="1008687" grpId="0" autoUpdateAnimBg="0"/>
      <p:bldP spid="1008688" grpId="0" animBg="1"/>
      <p:bldP spid="1008689" grpId="0"/>
      <p:bldP spid="17" grpId="0" animBg="1" autoUpdateAnimBg="0"/>
      <p:bldP spid="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32" name="Rectangle 24"/>
          <p:cNvSpPr>
            <a:spLocks noChangeArrowheads="1"/>
          </p:cNvSpPr>
          <p:nvPr/>
        </p:nvSpPr>
        <p:spPr bwMode="auto">
          <a:xfrm>
            <a:off x="8270278" y="2018395"/>
            <a:ext cx="2150683"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Staphysagria</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2 fois par jour</a:t>
            </a:r>
          </a:p>
        </p:txBody>
      </p:sp>
      <p:sp>
        <p:nvSpPr>
          <p:cNvPr id="12" name="Text Box 45"/>
          <p:cNvSpPr txBox="1">
            <a:spLocks noChangeArrowheads="1"/>
          </p:cNvSpPr>
          <p:nvPr/>
        </p:nvSpPr>
        <p:spPr bwMode="auto">
          <a:xfrm>
            <a:off x="967888" y="3905037"/>
            <a:ext cx="3783013"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œdème rosé, </a:t>
            </a:r>
            <a:r>
              <a:rPr lang="fr-FR" altLang="fr-FR" sz="1500" dirty="0">
                <a:solidFill>
                  <a:srgbClr val="000099"/>
                </a:solidFill>
                <a:cs typeface="Arial" panose="020B0604020202020204" pitchFamily="34" charset="0"/>
              </a:rPr>
              <a:t>douleur piquante, </a:t>
            </a:r>
            <a:r>
              <a:rPr lang="fr-FR" altLang="fr-FR" sz="1500" i="1" dirty="0">
                <a:solidFill>
                  <a:srgbClr val="000099"/>
                </a:solidFill>
                <a:cs typeface="Arial" panose="020B0604020202020204" pitchFamily="34" charset="0"/>
              </a:rPr>
              <a:t>améliorée par le froid</a:t>
            </a:r>
            <a:endParaRPr lang="fr-FR" altLang="fr-FR" sz="1500" b="1" i="1" dirty="0">
              <a:solidFill>
                <a:srgbClr val="000099"/>
              </a:solidFill>
              <a:cs typeface="Arial" panose="020B0604020202020204" pitchFamily="34" charset="0"/>
            </a:endParaRPr>
          </a:p>
        </p:txBody>
      </p:sp>
      <p:sp>
        <p:nvSpPr>
          <p:cNvPr id="13" name="Rectangle 46"/>
          <p:cNvSpPr>
            <a:spLocks noChangeArrowheads="1"/>
          </p:cNvSpPr>
          <p:nvPr/>
        </p:nvSpPr>
        <p:spPr bwMode="auto">
          <a:xfrm>
            <a:off x="7982712" y="3714408"/>
            <a:ext cx="2438249"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r"/>
            <a:r>
              <a:rPr lang="fr-FR" altLang="fr-FR" sz="1300" dirty="0">
                <a:solidFill>
                  <a:srgbClr val="000099"/>
                </a:solidFill>
                <a:cs typeface="Arial" panose="020B0604020202020204" pitchFamily="34" charset="0"/>
              </a:rPr>
              <a:t>5 granules toutes les heures</a:t>
            </a:r>
          </a:p>
        </p:txBody>
      </p:sp>
      <p:sp>
        <p:nvSpPr>
          <p:cNvPr id="15" name="Text Box 55"/>
          <p:cNvSpPr txBox="1">
            <a:spLocks noChangeArrowheads="1"/>
          </p:cNvSpPr>
          <p:nvPr/>
        </p:nvSpPr>
        <p:spPr bwMode="auto">
          <a:xfrm>
            <a:off x="967888" y="5159957"/>
            <a:ext cx="48542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Inflammation </a:t>
            </a:r>
            <a:r>
              <a:rPr lang="fr-FR" altLang="fr-FR" sz="1500" b="1" dirty="0">
                <a:solidFill>
                  <a:srgbClr val="000099"/>
                </a:solidFill>
                <a:cs typeface="Arial" panose="020B0604020202020204" pitchFamily="34" charset="0"/>
              </a:rPr>
              <a:t>rougeur - chaleur - douleur battante </a:t>
            </a:r>
            <a:r>
              <a:rPr lang="fr-FR" altLang="fr-FR" sz="1500" b="1" i="1" dirty="0">
                <a:solidFill>
                  <a:srgbClr val="000099"/>
                </a:solidFill>
                <a:cs typeface="Arial" panose="020B0604020202020204" pitchFamily="34" charset="0"/>
              </a:rPr>
              <a:t>aggravée par le toucher</a:t>
            </a:r>
            <a:endParaRPr lang="fr-FR" altLang="fr-FR" sz="1500" b="1" dirty="0">
              <a:solidFill>
                <a:srgbClr val="000099"/>
              </a:solidFill>
              <a:cs typeface="Arial" panose="020B0604020202020204" pitchFamily="34" charset="0"/>
            </a:endParaRPr>
          </a:p>
        </p:txBody>
      </p:sp>
      <p:sp>
        <p:nvSpPr>
          <p:cNvPr id="16" name="Rectangle 57"/>
          <p:cNvSpPr>
            <a:spLocks noChangeArrowheads="1"/>
          </p:cNvSpPr>
          <p:nvPr/>
        </p:nvSpPr>
        <p:spPr bwMode="auto">
          <a:xfrm>
            <a:off x="8060723" y="5128649"/>
            <a:ext cx="2348398"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Belladonna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4 fois par jour</a:t>
            </a:r>
          </a:p>
        </p:txBody>
      </p:sp>
      <p:sp>
        <p:nvSpPr>
          <p:cNvPr id="14" name="Text Box 19"/>
          <p:cNvSpPr txBox="1">
            <a:spLocks noChangeArrowheads="1"/>
          </p:cNvSpPr>
          <p:nvPr/>
        </p:nvSpPr>
        <p:spPr bwMode="auto">
          <a:xfrm>
            <a:off x="967888" y="2109785"/>
            <a:ext cx="39020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7DC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defRPr/>
            </a:pPr>
            <a:r>
              <a:rPr lang="fr-FR" altLang="fr-FR" sz="1500" b="1" dirty="0">
                <a:solidFill>
                  <a:srgbClr val="000099"/>
                </a:solidFill>
                <a:cs typeface="Arial" panose="020B0604020202020204" pitchFamily="34" charset="0"/>
              </a:rPr>
              <a:t> Dans tous les cas</a:t>
            </a:r>
          </a:p>
          <a:p>
            <a:pPr marL="180975" indent="-180975">
              <a:buClr>
                <a:srgbClr val="62C400"/>
              </a:buClr>
              <a:defRPr/>
            </a:pPr>
            <a:r>
              <a:rPr lang="fr-FR" altLang="fr-FR" sz="1500" dirty="0">
                <a:solidFill>
                  <a:srgbClr val="000099"/>
                </a:solidFill>
                <a:cs typeface="Arial" panose="020B0604020202020204" pitchFamily="34" charset="0"/>
              </a:rPr>
              <a:t>	Inflammation du bord libre de la paupière</a:t>
            </a:r>
          </a:p>
        </p:txBody>
      </p:sp>
      <p:grpSp>
        <p:nvGrpSpPr>
          <p:cNvPr id="17" name="Group 40"/>
          <p:cNvGrpSpPr>
            <a:grpSpLocks/>
          </p:cNvGrpSpPr>
          <p:nvPr/>
        </p:nvGrpSpPr>
        <p:grpSpPr bwMode="auto">
          <a:xfrm>
            <a:off x="6075363" y="3107605"/>
            <a:ext cx="360362" cy="350837"/>
            <a:chOff x="1584" y="2688"/>
            <a:chExt cx="166" cy="144"/>
          </a:xfrm>
        </p:grpSpPr>
        <p:sp>
          <p:nvSpPr>
            <p:cNvPr id="157709"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cs typeface="Arial" panose="020B0604020202020204" pitchFamily="34" charset="0"/>
              </a:endParaRPr>
            </a:p>
          </p:txBody>
        </p:sp>
        <p:sp>
          <p:nvSpPr>
            <p:cNvPr id="157710"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cs typeface="Arial" panose="020B0604020202020204" pitchFamily="34" charset="0"/>
              </a:endParaRPr>
            </a:p>
          </p:txBody>
        </p:sp>
      </p:grpSp>
      <p:sp>
        <p:nvSpPr>
          <p:cNvPr id="1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
        <p:nvSpPr>
          <p:cNvPr id="1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Orgelet, chalazion</a:t>
            </a:r>
          </a:p>
        </p:txBody>
      </p:sp>
      <p:sp>
        <p:nvSpPr>
          <p:cNvPr id="2" name="ZoneTexte 1"/>
          <p:cNvSpPr txBox="1"/>
          <p:nvPr/>
        </p:nvSpPr>
        <p:spPr>
          <a:xfrm>
            <a:off x="9089835" y="4483084"/>
            <a:ext cx="722376" cy="338554"/>
          </a:xfrm>
          <a:prstGeom prst="rect">
            <a:avLst/>
          </a:prstGeom>
          <a:noFill/>
        </p:spPr>
        <p:txBody>
          <a:bodyPr wrap="square" rtlCol="0">
            <a:spAutoFit/>
          </a:bodyPr>
          <a:lstStyle/>
          <a:p>
            <a:r>
              <a:rPr lang="fr-FR" dirty="0">
                <a:solidFill>
                  <a:srgbClr val="000099"/>
                </a:solidFill>
              </a:rPr>
              <a:t>ou</a:t>
            </a:r>
          </a:p>
        </p:txBody>
      </p:sp>
      <p:sp>
        <p:nvSpPr>
          <p:cNvPr id="3" name="Espace réservé du numéro de diapositive 2"/>
          <p:cNvSpPr>
            <a:spLocks noGrp="1"/>
          </p:cNvSpPr>
          <p:nvPr>
            <p:ph type="sldNum" sz="quarter" idx="12"/>
          </p:nvPr>
        </p:nvSpPr>
        <p:spPr/>
        <p:txBody>
          <a:bodyPr/>
          <a:lstStyle/>
          <a:p>
            <a:fld id="{2CE00AA1-E540-4D63-A28F-418A2C4690E4}" type="slidenum">
              <a:rPr lang="fr-FR" smtClean="0"/>
              <a:pPr/>
              <a:t>85</a:t>
            </a:fld>
            <a:endParaRPr lang="fr-FR" dirty="0"/>
          </a:p>
        </p:txBody>
      </p:sp>
    </p:spTree>
    <p:extLst>
      <p:ext uri="{BB962C8B-B14F-4D97-AF65-F5344CB8AC3E}">
        <p14:creationId xmlns:p14="http://schemas.microsoft.com/office/powerpoint/2010/main" val="762415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78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32" grpId="0" animBg="1"/>
      <p:bldP spid="12" grpId="0"/>
      <p:bldP spid="13" grpId="0" animBg="1"/>
      <p:bldP spid="15" grpId="0"/>
      <p:bldP spid="16" grpId="0" animBg="1"/>
      <p:bldP spid="14" grpId="0"/>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86</a:t>
            </a:fld>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2382294"/>
            <a:ext cx="2694385" cy="2845555"/>
          </a:xfrm>
          <a:prstGeom prst="rect">
            <a:avLst/>
          </a:prstGeom>
        </p:spPr>
      </p:pic>
      <p:sp>
        <p:nvSpPr>
          <p:cNvPr id="6" name="Rectangle 3"/>
          <p:cNvSpPr txBox="1">
            <a:spLocks noChangeArrowheads="1"/>
          </p:cNvSpPr>
          <p:nvPr/>
        </p:nvSpPr>
        <p:spPr bwMode="auto">
          <a:xfrm>
            <a:off x="5311775" y="2757322"/>
            <a:ext cx="6019800" cy="16074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None/>
            </a:pPr>
            <a:endParaRPr lang="fr-FR" altLang="fr-FR" sz="2000" b="1" u="sng" dirty="0">
              <a:solidFill>
                <a:srgbClr val="000099"/>
              </a:solidFill>
            </a:endParaRPr>
          </a:p>
          <a:p>
            <a:pPr fontAlgn="auto">
              <a:lnSpc>
                <a:spcPct val="150000"/>
              </a:lnSpc>
              <a:spcAft>
                <a:spcPts val="0"/>
              </a:spcAft>
              <a:buFont typeface="Wingdings" panose="05000000000000000000" pitchFamily="2" charset="2"/>
              <a:buChar char="Ø"/>
            </a:pPr>
            <a:r>
              <a:rPr lang="fr-FR" altLang="fr-FR" sz="2000" dirty="0">
                <a:solidFill>
                  <a:srgbClr val="000099"/>
                </a:solidFill>
              </a:rPr>
              <a:t> Partage d’astuces</a:t>
            </a:r>
          </a:p>
          <a:p>
            <a:pPr fontAlgn="auto">
              <a:lnSpc>
                <a:spcPct val="150000"/>
              </a:lnSpc>
              <a:spcAft>
                <a:spcPts val="0"/>
              </a:spcAft>
              <a:buFont typeface="Wingdings" panose="05000000000000000000" pitchFamily="2" charset="2"/>
              <a:buChar char="Ø"/>
            </a:pPr>
            <a:r>
              <a:rPr lang="fr-FR" altLang="fr-FR" sz="2000" dirty="0">
                <a:solidFill>
                  <a:srgbClr val="000099"/>
                </a:solidFill>
              </a:rPr>
              <a:t> Quelles opportunités de conseil ? </a:t>
            </a:r>
            <a:endParaRPr lang="fr-FR" altLang="fr-FR" sz="2000" b="1" dirty="0">
              <a:solidFill>
                <a:srgbClr val="FF0000"/>
              </a:solidFill>
            </a:endParaRPr>
          </a:p>
        </p:txBody>
      </p:sp>
      <p:sp>
        <p:nvSpPr>
          <p:cNvPr id="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Tree>
    <p:extLst>
      <p:ext uri="{BB962C8B-B14F-4D97-AF65-F5344CB8AC3E}">
        <p14:creationId xmlns:p14="http://schemas.microsoft.com/office/powerpoint/2010/main" val="12896984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87</a:t>
            </a:fld>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77" y="2719083"/>
            <a:ext cx="3569724" cy="2378413"/>
          </a:xfrm>
          <a:prstGeom prst="rect">
            <a:avLst/>
          </a:prstGeom>
          <a:ln>
            <a:noFill/>
          </a:ln>
          <a:effectLst>
            <a:softEdge rad="112500"/>
          </a:effectLst>
        </p:spPr>
      </p:pic>
      <p:sp>
        <p:nvSpPr>
          <p:cNvPr id="7" name="AutoShape 9"/>
          <p:cNvSpPr>
            <a:spLocks noChangeArrowheads="1"/>
          </p:cNvSpPr>
          <p:nvPr/>
        </p:nvSpPr>
        <p:spPr bwMode="auto">
          <a:xfrm>
            <a:off x="4813935" y="2128760"/>
            <a:ext cx="5400675" cy="1296987"/>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fr-FR" altLang="fr-FR" sz="2400" i="1" dirty="0">
                <a:solidFill>
                  <a:srgbClr val="000099"/>
                </a:solidFill>
              </a:rPr>
              <a:t>« Ma fille de 2 ans a la varicelle. J’aimerais quelque chose pour la soulager ? »</a:t>
            </a:r>
          </a:p>
        </p:txBody>
      </p:sp>
      <p:sp>
        <p:nvSpPr>
          <p:cNvPr id="8" name="Rectangle 10"/>
          <p:cNvSpPr>
            <a:spLocks noChangeArrowheads="1"/>
          </p:cNvSpPr>
          <p:nvPr/>
        </p:nvSpPr>
        <p:spPr bwMode="auto">
          <a:xfrm>
            <a:off x="6359525" y="5734050"/>
            <a:ext cx="2389188" cy="36671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chemeClr val="bg1"/>
                </a:solidFill>
                <a:sym typeface="Wingdings" panose="05000000000000000000" pitchFamily="2" charset="2"/>
              </a:rPr>
              <a:t></a:t>
            </a:r>
            <a:r>
              <a:rPr lang="fr-FR" altLang="fr-FR" b="1" dirty="0">
                <a:solidFill>
                  <a:schemeClr val="bg1"/>
                </a:solidFill>
              </a:rPr>
              <a:t> Que faites-vous ?</a:t>
            </a:r>
          </a:p>
        </p:txBody>
      </p:sp>
      <p:sp>
        <p:nvSpPr>
          <p:cNvPr id="9" name="Rectangle 8"/>
          <p:cNvSpPr/>
          <p:nvPr/>
        </p:nvSpPr>
        <p:spPr>
          <a:xfrm>
            <a:off x="2839186" y="1562609"/>
            <a:ext cx="4807983" cy="338554"/>
          </a:xfrm>
          <a:prstGeom prst="rect">
            <a:avLst/>
          </a:prstGeom>
        </p:spPr>
        <p:txBody>
          <a:bodyPr wrap="none">
            <a:spAutoFit/>
          </a:bodyPr>
          <a:lstStyle/>
          <a:p>
            <a:r>
              <a:rPr lang="fr-FR" altLang="fr-FR" dirty="0">
                <a:solidFill>
                  <a:srgbClr val="000099"/>
                </a:solidFill>
              </a:rPr>
              <a:t>Mme Y., 45 ans, cliente habituelle de la pharmacie </a:t>
            </a:r>
            <a:endParaRPr lang="fr-FR" dirty="0">
              <a:solidFill>
                <a:srgbClr val="000099"/>
              </a:solidFill>
            </a:endParaRPr>
          </a:p>
        </p:txBody>
      </p:sp>
      <p:sp>
        <p:nvSpPr>
          <p:cNvPr id="11"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Tree>
    <p:extLst>
      <p:ext uri="{BB962C8B-B14F-4D97-AF65-F5344CB8AC3E}">
        <p14:creationId xmlns:p14="http://schemas.microsoft.com/office/powerpoint/2010/main" val="3847959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88</a:t>
            </a:fld>
            <a:endParaRPr lang="fr-FR"/>
          </a:p>
        </p:txBody>
      </p:sp>
      <p:grpSp>
        <p:nvGrpSpPr>
          <p:cNvPr id="23" name="Groupe 22"/>
          <p:cNvGrpSpPr/>
          <p:nvPr/>
        </p:nvGrpSpPr>
        <p:grpSpPr>
          <a:xfrm>
            <a:off x="3159759" y="1058865"/>
            <a:ext cx="6477471" cy="5387334"/>
            <a:chOff x="3967163" y="1858003"/>
            <a:chExt cx="3954462" cy="3614110"/>
          </a:xfrm>
        </p:grpSpPr>
        <p:grpSp>
          <p:nvGrpSpPr>
            <p:cNvPr id="24" name="Groupe 23"/>
            <p:cNvGrpSpPr/>
            <p:nvPr/>
          </p:nvGrpSpPr>
          <p:grpSpPr>
            <a:xfrm>
              <a:off x="3967163" y="1858003"/>
              <a:ext cx="3954462" cy="3614110"/>
              <a:chOff x="3967163" y="1858003"/>
              <a:chExt cx="3954462" cy="3614110"/>
            </a:xfrm>
          </p:grpSpPr>
          <p:sp>
            <p:nvSpPr>
              <p:cNvPr id="26" name="Rectangle 25"/>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8" name="Rectangle 6"/>
              <p:cNvSpPr>
                <a:spLocks noChangeArrowheads="1"/>
              </p:cNvSpPr>
              <p:nvPr/>
            </p:nvSpPr>
            <p:spPr bwMode="auto">
              <a:xfrm>
                <a:off x="3979863" y="2673790"/>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29" name="Group 37"/>
              <p:cNvGrpSpPr>
                <a:grpSpLocks/>
              </p:cNvGrpSpPr>
              <p:nvPr/>
            </p:nvGrpSpPr>
            <p:grpSpPr bwMode="auto">
              <a:xfrm>
                <a:off x="3967163" y="1858003"/>
                <a:ext cx="3942390" cy="808995"/>
                <a:chOff x="1700" y="967"/>
                <a:chExt cx="2343" cy="537"/>
              </a:xfrm>
            </p:grpSpPr>
            <p:grpSp>
              <p:nvGrpSpPr>
                <p:cNvPr id="30" name="Group 38"/>
                <p:cNvGrpSpPr>
                  <a:grpSpLocks/>
                </p:cNvGrpSpPr>
                <p:nvPr/>
              </p:nvGrpSpPr>
              <p:grpSpPr bwMode="auto">
                <a:xfrm>
                  <a:off x="1707" y="967"/>
                  <a:ext cx="2336" cy="537"/>
                  <a:chOff x="1707" y="1058"/>
                  <a:chExt cx="2336" cy="537"/>
                </a:xfrm>
              </p:grpSpPr>
              <p:sp>
                <p:nvSpPr>
                  <p:cNvPr id="32"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3"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1"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25" name="Line 3"/>
            <p:cNvSpPr>
              <a:spLocks noChangeShapeType="1"/>
            </p:cNvSpPr>
            <p:nvPr/>
          </p:nvSpPr>
          <p:spPr bwMode="auto">
            <a:xfrm flipH="1">
              <a:off x="5993944" y="2673791"/>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34" name="Text Box 4"/>
          <p:cNvSpPr txBox="1">
            <a:spLocks noChangeArrowheads="1"/>
          </p:cNvSpPr>
          <p:nvPr/>
        </p:nvSpPr>
        <p:spPr bwMode="auto">
          <a:xfrm>
            <a:off x="5544886" y="1661462"/>
            <a:ext cx="24270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i="1" dirty="0">
                <a:solidFill>
                  <a:srgbClr val="000099"/>
                </a:solidFill>
              </a:rPr>
              <a:t>Ma fille a la varicelle.</a:t>
            </a:r>
          </a:p>
        </p:txBody>
      </p:sp>
      <p:sp>
        <p:nvSpPr>
          <p:cNvPr id="35" name="Text Box 16"/>
          <p:cNvSpPr txBox="1">
            <a:spLocks noChangeArrowheads="1"/>
          </p:cNvSpPr>
          <p:nvPr/>
        </p:nvSpPr>
        <p:spPr bwMode="auto">
          <a:xfrm>
            <a:off x="5972081" y="1264276"/>
            <a:ext cx="11650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Etiologie</a:t>
            </a:r>
          </a:p>
        </p:txBody>
      </p:sp>
      <p:sp>
        <p:nvSpPr>
          <p:cNvPr id="38" name="AutoShape 17"/>
          <p:cNvSpPr>
            <a:spLocks noChangeArrowheads="1"/>
          </p:cNvSpPr>
          <p:nvPr/>
        </p:nvSpPr>
        <p:spPr bwMode="auto">
          <a:xfrm>
            <a:off x="9714634" y="2199368"/>
            <a:ext cx="1993900" cy="371282"/>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ressent-elle ?</a:t>
            </a:r>
          </a:p>
          <a:p>
            <a:pPr algn="ctr"/>
            <a:endParaRPr lang="fr-FR" altLang="ja-JP" sz="1200" i="1" dirty="0">
              <a:solidFill>
                <a:srgbClr val="000000"/>
              </a:solidFill>
              <a:ea typeface="ＭＳ 明朝" panose="02020609040205080304" pitchFamily="49" charset="-128"/>
              <a:cs typeface="Arial" panose="020B0604020202020204" pitchFamily="34" charset="0"/>
            </a:endParaRP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1" name="AutoShape 18"/>
          <p:cNvSpPr>
            <a:spLocks noChangeArrowheads="1"/>
          </p:cNvSpPr>
          <p:nvPr/>
        </p:nvSpPr>
        <p:spPr bwMode="auto">
          <a:xfrm>
            <a:off x="1060657" y="2239443"/>
            <a:ext cx="1997075" cy="414200"/>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Que lui arrive-t-il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3" name="Text Box 13"/>
          <p:cNvSpPr txBox="1">
            <a:spLocks noChangeArrowheads="1"/>
          </p:cNvSpPr>
          <p:nvPr/>
        </p:nvSpPr>
        <p:spPr bwMode="auto">
          <a:xfrm>
            <a:off x="4054829" y="4443140"/>
            <a:ext cx="1814173" cy="5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chemeClr val="bg1"/>
                </a:solidFill>
                <a:ea typeface="ＭＳ Ｐゴシック" panose="020B0600070205080204" pitchFamily="34" charset="-128"/>
              </a:rPr>
              <a:t>Signes concomitants</a:t>
            </a:r>
          </a:p>
        </p:txBody>
      </p:sp>
      <p:sp>
        <p:nvSpPr>
          <p:cNvPr id="44" name="AutoShape 19"/>
          <p:cNvSpPr>
            <a:spLocks noChangeArrowheads="1"/>
          </p:cNvSpPr>
          <p:nvPr/>
        </p:nvSpPr>
        <p:spPr bwMode="auto">
          <a:xfrm>
            <a:off x="490539" y="5013523"/>
            <a:ext cx="2397125" cy="593527"/>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Avez-vous d’autres signes</a:t>
            </a:r>
          </a:p>
          <a:p>
            <a:pPr algn="ctr"/>
            <a:r>
              <a:rPr lang="fr-FR" altLang="ja-JP" sz="1200" i="1" dirty="0">
                <a:solidFill>
                  <a:srgbClr val="000000"/>
                </a:solidFill>
                <a:ea typeface="ＭＳ 明朝" panose="02020609040205080304" pitchFamily="49" charset="-128"/>
                <a:cs typeface="Arial" panose="020B0604020202020204" pitchFamily="34" charset="0"/>
              </a:rPr>
              <a:t>à ajouter ?</a:t>
            </a:r>
          </a:p>
          <a:p>
            <a:pPr lvl="1" algn="ct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47" name="AutoShape 20"/>
          <p:cNvSpPr>
            <a:spLocks noChangeArrowheads="1"/>
          </p:cNvSpPr>
          <p:nvPr/>
        </p:nvSpPr>
        <p:spPr bwMode="auto">
          <a:xfrm>
            <a:off x="9702666" y="4360950"/>
            <a:ext cx="2380594" cy="593527"/>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cs typeface="Arial" panose="020B0604020202020204" pitchFamily="34" charset="0"/>
              </a:rPr>
              <a:t>Qu'est-ce qui l’améliore ?</a:t>
            </a:r>
          </a:p>
          <a:p>
            <a:r>
              <a:rPr lang="fr-FR" altLang="ja-JP" sz="1200" i="1" dirty="0">
                <a:solidFill>
                  <a:srgbClr val="000000"/>
                </a:solidFill>
                <a:ea typeface="ＭＳ Ｐゴシック" panose="020B0600070205080204" pitchFamily="34" charset="-128"/>
                <a:cs typeface="Arial" panose="020B0604020202020204" pitchFamily="34" charset="0"/>
              </a:rPr>
              <a:t>Qu'est-ce qui l’aggrave ?</a:t>
            </a:r>
            <a:endParaRPr lang="fr-FR" altLang="ja-JP" sz="1200" i="1" dirty="0">
              <a:solidFill>
                <a:srgbClr val="000000"/>
              </a:solidFill>
              <a:ea typeface="ＭＳ 明朝" panose="02020609040205080304" pitchFamily="49" charset="-128"/>
              <a:cs typeface="Arial" panose="020B0604020202020204" pitchFamily="34" charset="0"/>
            </a:endParaRPr>
          </a:p>
          <a:p>
            <a:endParaRPr lang="fr-FR" altLang="fr-FR" sz="1200" dirty="0">
              <a:solidFill>
                <a:srgbClr val="000000"/>
              </a:solidFill>
              <a:ea typeface="ＭＳ Ｐゴシック" panose="020B0600070205080204" pitchFamily="34" charset="-128"/>
              <a:cs typeface="Arial" panose="020B0604020202020204" pitchFamily="34" charset="0"/>
            </a:endParaRPr>
          </a:p>
        </p:txBody>
      </p:sp>
      <p:sp>
        <p:nvSpPr>
          <p:cNvPr id="50" name="AutoShape 35"/>
          <p:cNvSpPr>
            <a:spLocks noChangeArrowheads="1"/>
          </p:cNvSpPr>
          <p:nvPr/>
        </p:nvSpPr>
        <p:spPr bwMode="auto">
          <a:xfrm>
            <a:off x="8469100" y="1163448"/>
            <a:ext cx="1824250" cy="45439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ja-JP" sz="1200" i="1" dirty="0">
                <a:solidFill>
                  <a:srgbClr val="000000"/>
                </a:solidFill>
                <a:ea typeface="ＭＳ 明朝" panose="02020609040205080304" pitchFamily="49" charset="-128"/>
                <a:cs typeface="Arial" panose="020B0604020202020204" pitchFamily="34" charset="0"/>
              </a:rPr>
              <a:t>Depuis quand ? </a:t>
            </a:r>
          </a:p>
          <a:p>
            <a:pPr algn="ctr"/>
            <a:r>
              <a:rPr lang="fr-FR" altLang="ja-JP" sz="1200" i="1" dirty="0">
                <a:solidFill>
                  <a:srgbClr val="000000"/>
                </a:solidFill>
                <a:ea typeface="ＭＳ 明朝" panose="02020609040205080304" pitchFamily="49" charset="-128"/>
                <a:cs typeface="Arial" panose="020B0604020202020204" pitchFamily="34" charset="0"/>
              </a:rPr>
              <a:t>A la suite de quoi ?</a:t>
            </a:r>
          </a:p>
          <a:p>
            <a:endParaRPr lang="fr-FR" altLang="fr-FR" dirty="0">
              <a:solidFill>
                <a:srgbClr val="000000"/>
              </a:solidFill>
              <a:ea typeface="ＭＳ 明朝" panose="02020609040205080304" pitchFamily="49" charset="-128"/>
              <a:cs typeface="Arial" panose="020B0604020202020204" pitchFamily="34" charset="0"/>
            </a:endParaRPr>
          </a:p>
        </p:txBody>
      </p:sp>
      <p:sp>
        <p:nvSpPr>
          <p:cNvPr id="51" name="Text Box 16"/>
          <p:cNvSpPr txBox="1">
            <a:spLocks noChangeArrowheads="1"/>
          </p:cNvSpPr>
          <p:nvPr/>
        </p:nvSpPr>
        <p:spPr bwMode="auto">
          <a:xfrm>
            <a:off x="4154953"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Localisation</a:t>
            </a:r>
          </a:p>
        </p:txBody>
      </p:sp>
      <p:sp>
        <p:nvSpPr>
          <p:cNvPr id="52" name="Text Box 16"/>
          <p:cNvSpPr txBox="1">
            <a:spLocks noChangeArrowheads="1"/>
          </p:cNvSpPr>
          <p:nvPr/>
        </p:nvSpPr>
        <p:spPr bwMode="auto">
          <a:xfrm>
            <a:off x="7254244" y="2323284"/>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Sensations</a:t>
            </a:r>
          </a:p>
        </p:txBody>
      </p:sp>
      <p:sp>
        <p:nvSpPr>
          <p:cNvPr id="53" name="Text Box 16"/>
          <p:cNvSpPr txBox="1">
            <a:spLocks noChangeArrowheads="1"/>
          </p:cNvSpPr>
          <p:nvPr/>
        </p:nvSpPr>
        <p:spPr bwMode="auto">
          <a:xfrm>
            <a:off x="7118485" y="4481901"/>
            <a:ext cx="16257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Modalités</a:t>
            </a:r>
          </a:p>
        </p:txBody>
      </p:sp>
      <p:sp>
        <p:nvSpPr>
          <p:cNvPr id="54" name="Text Box 16"/>
          <p:cNvSpPr txBox="1">
            <a:spLocks noChangeArrowheads="1"/>
          </p:cNvSpPr>
          <p:nvPr/>
        </p:nvSpPr>
        <p:spPr bwMode="auto">
          <a:xfrm>
            <a:off x="3254094" y="4531135"/>
            <a:ext cx="2712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b="1" dirty="0">
                <a:solidFill>
                  <a:srgbClr val="000000"/>
                </a:solidFill>
                <a:ea typeface="ＭＳ Ｐゴシック" panose="020B0600070205080204" pitchFamily="34" charset="-128"/>
              </a:rPr>
              <a:t>Signes concomitants</a:t>
            </a:r>
          </a:p>
        </p:txBody>
      </p:sp>
      <p:sp>
        <p:nvSpPr>
          <p:cNvPr id="55" name="Text Box 11"/>
          <p:cNvSpPr txBox="1">
            <a:spLocks noChangeArrowheads="1"/>
          </p:cNvSpPr>
          <p:nvPr/>
        </p:nvSpPr>
        <p:spPr bwMode="auto">
          <a:xfrm>
            <a:off x="3181516" y="2934889"/>
            <a:ext cx="3135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i="1" dirty="0">
                <a:solidFill>
                  <a:srgbClr val="000099"/>
                </a:solidFill>
              </a:rPr>
              <a:t>Elle a plein de petits boutons qui s’infectent.</a:t>
            </a:r>
          </a:p>
        </p:txBody>
      </p:sp>
      <p:sp>
        <p:nvSpPr>
          <p:cNvPr id="56" name="Text Box 5"/>
          <p:cNvSpPr txBox="1">
            <a:spLocks noChangeArrowheads="1"/>
          </p:cNvSpPr>
          <p:nvPr/>
        </p:nvSpPr>
        <p:spPr bwMode="auto">
          <a:xfrm>
            <a:off x="6524985" y="2930062"/>
            <a:ext cx="31377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Elle se gratte beaucoup.</a:t>
            </a:r>
          </a:p>
        </p:txBody>
      </p:sp>
      <p:sp>
        <p:nvSpPr>
          <p:cNvPr id="57" name="Text Box 9"/>
          <p:cNvSpPr txBox="1">
            <a:spLocks noChangeArrowheads="1"/>
          </p:cNvSpPr>
          <p:nvPr/>
        </p:nvSpPr>
        <p:spPr bwMode="auto">
          <a:xfrm>
            <a:off x="3209747" y="5150113"/>
            <a:ext cx="3107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a:t>
            </a:r>
          </a:p>
        </p:txBody>
      </p:sp>
      <p:sp>
        <p:nvSpPr>
          <p:cNvPr id="58" name="Rectangle 17"/>
          <p:cNvSpPr>
            <a:spLocks noChangeArrowheads="1"/>
          </p:cNvSpPr>
          <p:nvPr/>
        </p:nvSpPr>
        <p:spPr bwMode="auto">
          <a:xfrm>
            <a:off x="185445" y="1386385"/>
            <a:ext cx="2908168" cy="338554"/>
          </a:xfrm>
          <a:prstGeom prst="rect">
            <a:avLst/>
          </a:prstGeom>
          <a:noFill/>
          <a:ln>
            <a:noFill/>
          </a:ln>
          <a:effectLst/>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1" dirty="0">
                <a:solidFill>
                  <a:srgbClr val="000099"/>
                </a:solidFill>
                <a:sym typeface="Wingdings" panose="05000000000000000000" pitchFamily="2" charset="2"/>
              </a:rPr>
              <a:t></a:t>
            </a:r>
            <a:r>
              <a:rPr lang="fr-FR" altLang="fr-FR" b="1" dirty="0">
                <a:solidFill>
                  <a:srgbClr val="000099"/>
                </a:solidFill>
              </a:rPr>
              <a:t> Que lui conseillez-vous ?</a:t>
            </a:r>
          </a:p>
        </p:txBody>
      </p:sp>
      <p:sp>
        <p:nvSpPr>
          <p:cNvPr id="39" name="Text Box 5"/>
          <p:cNvSpPr txBox="1">
            <a:spLocks noChangeArrowheads="1"/>
          </p:cNvSpPr>
          <p:nvPr/>
        </p:nvSpPr>
        <p:spPr bwMode="auto">
          <a:xfrm>
            <a:off x="6478858" y="4964599"/>
            <a:ext cx="32625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99CC"/>
              </a:buClr>
            </a:pPr>
            <a:r>
              <a:rPr lang="fr-FR" altLang="fr-FR" i="1" dirty="0">
                <a:solidFill>
                  <a:srgbClr val="000099"/>
                </a:solidFill>
              </a:rPr>
              <a:t>Rien ne la calme pour l’instant</a:t>
            </a:r>
          </a:p>
        </p:txBody>
      </p:sp>
      <p:sp>
        <p:nvSpPr>
          <p:cNvPr id="3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4.3. Dermatologie</a:t>
            </a:r>
          </a:p>
        </p:txBody>
      </p:sp>
    </p:spTree>
    <p:extLst>
      <p:ext uri="{BB962C8B-B14F-4D97-AF65-F5344CB8AC3E}">
        <p14:creationId xmlns:p14="http://schemas.microsoft.com/office/powerpoint/2010/main" val="237545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41" grpId="0" animBg="1"/>
      <p:bldP spid="44" grpId="0" animBg="1"/>
      <p:bldP spid="47" grpId="0" animBg="1"/>
      <p:bldP spid="50" grpId="0" animBg="1"/>
      <p:bldP spid="55" grpId="0"/>
      <p:bldP spid="56" grpId="0"/>
      <p:bldP spid="57" grpId="0"/>
      <p:bldP spid="3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6096000" y="1737504"/>
            <a:ext cx="5297424"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dirty="0">
              <a:solidFill>
                <a:srgbClr val="000099"/>
              </a:solidFill>
              <a:cs typeface="Arial" panose="020B0604020202020204" pitchFamily="34" charset="0"/>
            </a:endParaRPr>
          </a:p>
        </p:txBody>
      </p:sp>
      <p:sp>
        <p:nvSpPr>
          <p:cNvPr id="159748" name="Rectangle 4"/>
          <p:cNvSpPr>
            <a:spLocks noChangeArrowheads="1"/>
          </p:cNvSpPr>
          <p:nvPr/>
        </p:nvSpPr>
        <p:spPr bwMode="auto">
          <a:xfrm>
            <a:off x="3856345" y="3794896"/>
            <a:ext cx="73929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b="1" dirty="0">
                <a:solidFill>
                  <a:srgbClr val="000099"/>
                </a:solidFill>
                <a:cs typeface="Arial" panose="020B0604020202020204" pitchFamily="34" charset="0"/>
              </a:rPr>
              <a:t>Collégialement</a:t>
            </a:r>
          </a:p>
          <a:p>
            <a:pPr eaLnBrk="1" hangingPunct="1">
              <a:buBlip>
                <a:blip r:embed="rId3"/>
              </a:buBlip>
            </a:pPr>
            <a:r>
              <a:rPr lang="fr-FR" altLang="fr-FR" sz="1800" dirty="0">
                <a:solidFill>
                  <a:srgbClr val="000099"/>
                </a:solidFill>
                <a:cs typeface="Arial" panose="020B0604020202020204" pitchFamily="34" charset="0"/>
              </a:rPr>
              <a:t>Utiliser la structure proposée</a:t>
            </a:r>
          </a:p>
          <a:p>
            <a:pPr eaLnBrk="1" hangingPunct="1">
              <a:buBlip>
                <a:blip r:embed="rId3"/>
              </a:buBlip>
            </a:pPr>
            <a:r>
              <a:rPr lang="fr-FR" altLang="fr-FR" sz="1800" dirty="0">
                <a:solidFill>
                  <a:srgbClr val="000099"/>
                </a:solidFill>
                <a:cs typeface="Arial" panose="020B0604020202020204" pitchFamily="34" charset="0"/>
              </a:rPr>
              <a:t>Construire l’arbre décisionnel « Lucite estivale »</a:t>
            </a:r>
          </a:p>
        </p:txBody>
      </p:sp>
      <p:sp>
        <p:nvSpPr>
          <p:cNvPr id="12"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5’</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 décisionnel</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89</a:t>
            </a:fld>
            <a:endParaRPr lang="fr-FR" dirty="0"/>
          </a:p>
        </p:txBody>
      </p:sp>
    </p:spTree>
    <p:extLst>
      <p:ext uri="{BB962C8B-B14F-4D97-AF65-F5344CB8AC3E}">
        <p14:creationId xmlns:p14="http://schemas.microsoft.com/office/powerpoint/2010/main" val="2910705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342751" y="1680820"/>
            <a:ext cx="9398149"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lvl="0">
              <a:spcBef>
                <a:spcPct val="50000"/>
              </a:spcBef>
              <a:buClr>
                <a:srgbClr val="62C400"/>
              </a:buClr>
              <a:buBlip>
                <a:blip r:embed="rId3"/>
              </a:buBlip>
              <a:tabLst/>
            </a:pPr>
            <a:r>
              <a:rPr lang="fr-FR" altLang="fr-FR" sz="2000" b="1"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Efficacité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sécurité : </a:t>
            </a:r>
          </a:p>
          <a:p>
            <a:pPr marL="457200" lvl="1" indent="0">
              <a:spcBef>
                <a:spcPts val="600"/>
              </a:spcBef>
              <a:buClr>
                <a:srgbClr val="62C400"/>
              </a:buClr>
              <a:tabLst/>
            </a:pPr>
            <a:r>
              <a:rPr lang="fr-FR" altLang="fr-FR" sz="1800" dirty="0">
                <a:solidFill>
                  <a:srgbClr val="000099"/>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sym typeface="Wingdings" panose="05000000000000000000" pitchFamily="2" charset="2"/>
              </a:rPr>
              <a:t>Homéopathie =</a:t>
            </a:r>
            <a:r>
              <a:rPr lang="fr-FR" altLang="fr-FR" sz="1800" b="1" dirty="0">
                <a:solidFill>
                  <a:srgbClr val="000099"/>
                </a:solidFill>
                <a:cs typeface="Arial" panose="020B0604020202020204" pitchFamily="34" charset="0"/>
                <a:sym typeface="Wingdings" panose="05000000000000000000" pitchFamily="2" charset="2"/>
              </a:rPr>
              <a:t> MEDICAMENT</a:t>
            </a:r>
          </a:p>
          <a:p>
            <a:pPr marL="457200" lvl="1" indent="0">
              <a:spcBef>
                <a:spcPts val="600"/>
              </a:spcBef>
              <a:buClr>
                <a:srgbClr val="62C400"/>
              </a:buClr>
              <a:tabLst/>
            </a:pPr>
            <a:r>
              <a:rPr lang="fr-FR" altLang="fr-FR" sz="1800" dirty="0">
                <a:solidFill>
                  <a:srgbClr val="000099"/>
                </a:solidFill>
                <a:cs typeface="Arial" panose="020B0604020202020204" pitchFamily="34" charset="0"/>
                <a:sym typeface="Wingdings" panose="05000000000000000000" pitchFamily="2" charset="2"/>
              </a:rPr>
              <a:t>- maintien du </a:t>
            </a:r>
            <a:r>
              <a:rPr lang="fr-FR" altLang="fr-FR" sz="1800" b="1" dirty="0">
                <a:solidFill>
                  <a:srgbClr val="000099"/>
                </a:solidFill>
                <a:cs typeface="Arial" panose="020B0604020202020204" pitchFamily="34" charset="0"/>
                <a:sym typeface="Wingdings" panose="05000000000000000000" pitchFamily="2" charset="2"/>
              </a:rPr>
              <a:t>lien Patient / Professionnel de santé</a:t>
            </a:r>
          </a:p>
          <a:p>
            <a:pPr marL="457200" lvl="1" indent="0">
              <a:spcBef>
                <a:spcPts val="600"/>
              </a:spcBef>
              <a:buClr>
                <a:srgbClr val="62C400"/>
              </a:buClr>
              <a:tabLst/>
            </a:pPr>
            <a:r>
              <a:rPr lang="fr-FR" altLang="fr-FR" sz="1800"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sym typeface="Wingdings" panose="05000000000000000000" pitchFamily="2" charset="2"/>
              </a:rPr>
              <a:t>absence de toxicité et d’agressivité</a:t>
            </a:r>
          </a:p>
          <a:p>
            <a:pPr marL="285750" indent="-285750">
              <a:spcBef>
                <a:spcPts val="1800"/>
              </a:spcBef>
              <a:buClr>
                <a:srgbClr val="62C400"/>
              </a:buClr>
              <a:buBlip>
                <a:blip r:embed="rId3"/>
              </a:buBlip>
            </a:pPr>
            <a:r>
              <a:rPr lang="fr-FR" altLang="fr-FR" sz="1800" dirty="0">
                <a:solidFill>
                  <a:srgbClr val="000099"/>
                </a:solidFill>
                <a:cs typeface="Arial" panose="020B0604020202020204" pitchFamily="34" charset="0"/>
              </a:rPr>
              <a:t>Prise en charge </a:t>
            </a:r>
            <a:r>
              <a:rPr lang="fr-FR" altLang="fr-FR" sz="1800" b="1" dirty="0">
                <a:solidFill>
                  <a:srgbClr val="000099"/>
                </a:solidFill>
                <a:cs typeface="Arial" panose="020B0604020202020204" pitchFamily="34" charset="0"/>
              </a:rPr>
              <a:t>INDIVIDUALISÉE</a:t>
            </a:r>
            <a:endParaRPr lang="fr-FR" altLang="fr-FR" sz="1800" dirty="0">
              <a:solidFill>
                <a:srgbClr val="000099"/>
              </a:solidFill>
              <a:cs typeface="Arial" panose="020B0604020202020204" pitchFamily="34" charset="0"/>
            </a:endParaRPr>
          </a:p>
          <a:p>
            <a:pPr>
              <a:spcBef>
                <a:spcPts val="1800"/>
              </a:spcBef>
              <a:buClr>
                <a:srgbClr val="62C400"/>
              </a:buClr>
              <a:buBlip>
                <a:blip r:embed="rId3"/>
              </a:buBlip>
            </a:pPr>
            <a:r>
              <a:rPr lang="fr-FR" altLang="fr-FR" sz="1800" dirty="0">
                <a:solidFill>
                  <a:srgbClr val="000099"/>
                </a:solidFill>
                <a:cs typeface="Arial" panose="020B0604020202020204" pitchFamily="34" charset="0"/>
              </a:rPr>
              <a:t>  Action </a:t>
            </a:r>
            <a:r>
              <a:rPr lang="fr-FR" altLang="fr-FR" sz="1800" b="1" dirty="0">
                <a:solidFill>
                  <a:srgbClr val="000099"/>
                </a:solidFill>
                <a:cs typeface="Arial" panose="020B0604020202020204" pitchFamily="34" charset="0"/>
              </a:rPr>
              <a:t>rapide </a:t>
            </a:r>
            <a:r>
              <a:rPr lang="fr-FR" altLang="fr-FR" sz="1800" dirty="0">
                <a:solidFill>
                  <a:srgbClr val="000099"/>
                </a:solidFill>
                <a:cs typeface="Arial" panose="020B0604020202020204" pitchFamily="34" charset="0"/>
              </a:rPr>
              <a:t>(symptômes en aigu)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a:t>
            </a:r>
            <a:r>
              <a:rPr lang="fr-FR" altLang="fr-FR" sz="1800" dirty="0">
                <a:solidFill>
                  <a:srgbClr val="000099"/>
                </a:solidFill>
                <a:cs typeface="Arial" panose="020B0604020202020204" pitchFamily="34" charset="0"/>
              </a:rPr>
              <a:t>action </a:t>
            </a:r>
            <a:r>
              <a:rPr lang="fr-FR" altLang="fr-FR" sz="1800" b="1" dirty="0">
                <a:solidFill>
                  <a:srgbClr val="000099"/>
                </a:solidFill>
                <a:cs typeface="Arial" panose="020B0604020202020204" pitchFamily="34" charset="0"/>
              </a:rPr>
              <a:t>dans la durée </a:t>
            </a:r>
            <a:r>
              <a:rPr lang="fr-FR" altLang="fr-FR" sz="1800" dirty="0">
                <a:solidFill>
                  <a:srgbClr val="000099"/>
                </a:solidFill>
                <a:cs typeface="Arial" panose="020B0604020202020204" pitchFamily="34" charset="0"/>
              </a:rPr>
              <a:t>(prévention, terrain) </a:t>
            </a:r>
          </a:p>
          <a:p>
            <a:pPr>
              <a:spcBef>
                <a:spcPts val="1800"/>
              </a:spcBef>
              <a:buClr>
                <a:srgbClr val="62C400"/>
              </a:buClr>
              <a:buBlip>
                <a:blip r:embed="rId3"/>
              </a:buBlip>
            </a:pPr>
            <a:r>
              <a:rPr lang="fr-FR" altLang="fr-FR" sz="1800" b="1" dirty="0">
                <a:solidFill>
                  <a:srgbClr val="000099"/>
                </a:solidFill>
                <a:cs typeface="Arial" panose="020B0604020202020204" pitchFamily="34" charset="0"/>
              </a:rPr>
              <a:t>  Facilité </a:t>
            </a:r>
            <a:r>
              <a:rPr lang="fr-FR" altLang="fr-FR" sz="1800" dirty="0">
                <a:solidFill>
                  <a:srgbClr val="000099"/>
                </a:solidFill>
                <a:cs typeface="Arial" panose="020B0604020202020204" pitchFamily="34" charset="0"/>
              </a:rPr>
              <a:t>d’observance</a:t>
            </a:r>
          </a:p>
          <a:p>
            <a:pPr>
              <a:spcBef>
                <a:spcPts val="2400"/>
              </a:spcBef>
              <a:buClr>
                <a:srgbClr val="62C400"/>
              </a:buClr>
            </a:pPr>
            <a:endParaRPr lang="fr-FR" altLang="fr-FR" sz="2000" b="1" i="1" dirty="0">
              <a:solidFill>
                <a:srgbClr val="000099"/>
              </a:solidFill>
              <a:cs typeface="Arial" panose="020B0604020202020204" pitchFamily="34" charset="0"/>
            </a:endParaRPr>
          </a:p>
        </p:txBody>
      </p:sp>
      <p:sp>
        <p:nvSpPr>
          <p:cNvPr id="59396" name="Text Box 5"/>
          <p:cNvSpPr txBox="1">
            <a:spLocks noChangeArrowheads="1"/>
          </p:cNvSpPr>
          <p:nvPr/>
        </p:nvSpPr>
        <p:spPr bwMode="auto">
          <a:xfrm>
            <a:off x="2397126" y="1074675"/>
            <a:ext cx="57593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Les avantages pour votre patient</a:t>
            </a:r>
            <a:endParaRPr lang="fr-FR" altLang="fr-FR" sz="2000" b="1" dirty="0">
              <a:solidFill>
                <a:srgbClr val="95C41D"/>
              </a:solidFill>
              <a:cs typeface="Arial" panose="020B0604020202020204" pitchFamily="34" charset="0"/>
            </a:endParaRPr>
          </a:p>
        </p:txBody>
      </p:sp>
      <p:grpSp>
        <p:nvGrpSpPr>
          <p:cNvPr id="3" name="Groupe 2"/>
          <p:cNvGrpSpPr/>
          <p:nvPr/>
        </p:nvGrpSpPr>
        <p:grpSpPr>
          <a:xfrm>
            <a:off x="9369180" y="1576342"/>
            <a:ext cx="2696061" cy="2870475"/>
            <a:chOff x="9369180" y="1576342"/>
            <a:chExt cx="2696061" cy="2870475"/>
          </a:xfrm>
        </p:grpSpPr>
        <p:pic>
          <p:nvPicPr>
            <p:cNvPr id="59394" name="Picture 20" descr="400_F_39270711_VlaIOQ5SUOi11OnjRq5rfkaaTZrdez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878" y="1576342"/>
              <a:ext cx="2152642" cy="28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Oval 23"/>
            <p:cNvSpPr>
              <a:spLocks noChangeArrowheads="1"/>
            </p:cNvSpPr>
            <p:nvPr/>
          </p:nvSpPr>
          <p:spPr bwMode="auto">
            <a:xfrm>
              <a:off x="9369180" y="2567525"/>
              <a:ext cx="2696061" cy="757474"/>
            </a:xfrm>
            <a:prstGeom prst="ellipse">
              <a:avLst/>
            </a:prstGeom>
            <a:solidFill>
              <a:srgbClr val="000099"/>
            </a:solidFill>
            <a:ln w="952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b="1" dirty="0">
                  <a:solidFill>
                    <a:srgbClr val="FFFFFF"/>
                  </a:solidFill>
                </a:rPr>
                <a:t>Une thérapeutique</a:t>
              </a:r>
              <a:br>
                <a:rPr lang="fr-FR" altLang="fr-FR" b="1" dirty="0">
                  <a:solidFill>
                    <a:srgbClr val="FFFFFF"/>
                  </a:solidFill>
                </a:rPr>
              </a:br>
              <a:r>
                <a:rPr lang="fr-FR" altLang="fr-FR" b="1" dirty="0">
                  <a:solidFill>
                    <a:srgbClr val="FFFFFF"/>
                  </a:solidFill>
                </a:rPr>
                <a:t>pour toute la famille !</a:t>
              </a:r>
            </a:p>
          </p:txBody>
        </p:sp>
      </p:grpSp>
      <p:sp>
        <p:nvSpPr>
          <p:cNvPr id="8" name="ZoneTexte 7"/>
          <p:cNvSpPr txBox="1"/>
          <p:nvPr/>
        </p:nvSpPr>
        <p:spPr>
          <a:xfrm>
            <a:off x="2397126" y="314258"/>
            <a:ext cx="7941690" cy="584775"/>
          </a:xfrm>
          <a:prstGeom prst="rect">
            <a:avLst/>
          </a:prstGeom>
          <a:noFill/>
        </p:spPr>
        <p:txBody>
          <a:bodyPr wrap="square" rtlCol="0">
            <a:spAutoFit/>
          </a:bodyPr>
          <a:lstStyle/>
          <a:p>
            <a:r>
              <a:rPr lang="fr-FR" sz="3200" b="1" dirty="0">
                <a:solidFill>
                  <a:schemeClr val="bg1"/>
                </a:solidFill>
              </a:rPr>
              <a:t>1.1. Intérêt de l’homéopathie</a:t>
            </a: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6464" y="4461360"/>
            <a:ext cx="5762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2751" y="5052192"/>
            <a:ext cx="8278368" cy="1585049"/>
          </a:xfrm>
          <a:prstGeom prst="rect">
            <a:avLst/>
          </a:prstGeom>
        </p:spPr>
        <p:txBody>
          <a:bodyPr wrap="square">
            <a:spAutoFit/>
          </a:bodyPr>
          <a:lstStyle/>
          <a:p>
            <a:pPr lvl="0">
              <a:spcBef>
                <a:spcPts val="2400"/>
              </a:spcBef>
              <a:buClr>
                <a:srgbClr val="62C400"/>
              </a:buClr>
              <a:buBlip>
                <a:blip r:embed="rId3"/>
              </a:buBlip>
            </a:pPr>
            <a:r>
              <a:rPr lang="fr-FR" altLang="fr-FR" sz="1800"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Limite le recours </a:t>
            </a:r>
            <a:r>
              <a:rPr lang="fr-FR" altLang="fr-FR" sz="1800" dirty="0">
                <a:solidFill>
                  <a:srgbClr val="000099"/>
                </a:solidFill>
                <a:cs typeface="Arial" panose="020B0604020202020204" pitchFamily="34" charset="0"/>
              </a:rPr>
              <a:t>à d’autres médicaments possiblement iatrogènes</a:t>
            </a:r>
          </a:p>
          <a:p>
            <a:pPr lvl="0">
              <a:spcBef>
                <a:spcPts val="1800"/>
              </a:spcBef>
              <a:buClr>
                <a:srgbClr val="62C400"/>
              </a:buClr>
              <a:buBlip>
                <a:blip r:embed="rId3"/>
              </a:buBlip>
            </a:pPr>
            <a:r>
              <a:rPr lang="fr-FR" altLang="fr-FR" sz="1800" dirty="0">
                <a:solidFill>
                  <a:srgbClr val="000099"/>
                </a:solidFill>
                <a:cs typeface="Arial" panose="020B0604020202020204" pitchFamily="34" charset="0"/>
              </a:rPr>
              <a:t>  En soins de support de traitements conventionnels, contribue à : </a:t>
            </a:r>
          </a:p>
          <a:p>
            <a:pPr marL="800100" lvl="1" indent="-342900">
              <a:spcBef>
                <a:spcPts val="600"/>
              </a:spcBef>
              <a:buClr>
                <a:srgbClr val="62C400"/>
              </a:buClr>
              <a:buFont typeface="Arial" panose="020B0604020202020204" pitchFamily="34" charset="0"/>
              <a:buChar char="•"/>
            </a:pPr>
            <a:r>
              <a:rPr lang="fr-FR" altLang="fr-FR" sz="1800" b="1" dirty="0">
                <a:solidFill>
                  <a:srgbClr val="000099"/>
                </a:solidFill>
                <a:cs typeface="Arial" panose="020B0604020202020204" pitchFamily="34" charset="0"/>
              </a:rPr>
              <a:t>améliorer l’observance</a:t>
            </a:r>
            <a:r>
              <a:rPr lang="fr-FR" altLang="fr-FR" sz="1800" dirty="0">
                <a:solidFill>
                  <a:srgbClr val="000099"/>
                </a:solidFill>
                <a:cs typeface="Arial" panose="020B0604020202020204" pitchFamily="34" charset="0"/>
              </a:rPr>
              <a:t> de ces traitements </a:t>
            </a:r>
          </a:p>
          <a:p>
            <a:pPr marL="800100" lvl="1" indent="-342900">
              <a:spcBef>
                <a:spcPts val="600"/>
              </a:spcBef>
              <a:buClr>
                <a:srgbClr val="62C400"/>
              </a:buClr>
              <a:buFont typeface="Arial" panose="020B0604020202020204" pitchFamily="34" charset="0"/>
              <a:buChar char="•"/>
            </a:pPr>
            <a:r>
              <a:rPr lang="fr-FR" altLang="fr-FR" sz="1800" b="1" dirty="0">
                <a:solidFill>
                  <a:srgbClr val="000099"/>
                </a:solidFill>
                <a:cs typeface="Arial" panose="020B0604020202020204" pitchFamily="34" charset="0"/>
              </a:rPr>
              <a:t>améliorer la qualité de vie</a:t>
            </a:r>
          </a:p>
        </p:txBody>
      </p:sp>
      <p:sp>
        <p:nvSpPr>
          <p:cNvPr id="4" name="Espace réservé du numéro de diapositive 3"/>
          <p:cNvSpPr>
            <a:spLocks noGrp="1"/>
          </p:cNvSpPr>
          <p:nvPr>
            <p:ph type="sldNum" sz="quarter" idx="12"/>
          </p:nvPr>
        </p:nvSpPr>
        <p:spPr/>
        <p:txBody>
          <a:bodyPr/>
          <a:lstStyle/>
          <a:p>
            <a:fld id="{2CE00AA1-E540-4D63-A28F-418A2C4690E4}" type="slidenum">
              <a:rPr lang="fr-FR" smtClean="0"/>
              <a:pPr/>
              <a:t>9</a:t>
            </a:fld>
            <a:endParaRPr lang="fr-FR" dirty="0"/>
          </a:p>
        </p:txBody>
      </p:sp>
      <p:sp>
        <p:nvSpPr>
          <p:cNvPr id="12" name="Rectangle 11"/>
          <p:cNvSpPr/>
          <p:nvPr/>
        </p:nvSpPr>
        <p:spPr>
          <a:xfrm>
            <a:off x="102279" y="6603768"/>
            <a:ext cx="3344185" cy="215444"/>
          </a:xfrm>
          <a:prstGeom prst="rect">
            <a:avLst/>
          </a:prstGeom>
        </p:spPr>
        <p:txBody>
          <a:bodyPr wrap="none">
            <a:spAutoFit/>
          </a:bodyPr>
          <a:lstStyle/>
          <a:p>
            <a:pPr lvl="0"/>
            <a:r>
              <a:rPr lang="fr-FR" sz="800" dirty="0">
                <a:solidFill>
                  <a:prstClr val="white">
                    <a:lumMod val="50000"/>
                  </a:prstClr>
                </a:solidFill>
              </a:rPr>
              <a:t>Copyright © CDFH - Tous droits d'utilisation et de traduction réservés</a:t>
            </a:r>
          </a:p>
        </p:txBody>
      </p:sp>
    </p:spTree>
    <p:extLst>
      <p:ext uri="{BB962C8B-B14F-4D97-AF65-F5344CB8AC3E}">
        <p14:creationId xmlns:p14="http://schemas.microsoft.com/office/powerpoint/2010/main" val="41692571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3"/>
          <a:stretch>
            <a:fillRect/>
          </a:stretch>
        </p:blipFill>
        <p:spPr>
          <a:xfrm>
            <a:off x="1581285" y="1098485"/>
            <a:ext cx="9307539" cy="5217297"/>
          </a:xfrm>
          <a:prstGeom prst="rect">
            <a:avLst/>
          </a:prstGeom>
        </p:spPr>
      </p:pic>
      <p:sp>
        <p:nvSpPr>
          <p:cNvPr id="28979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Lucite estivale</a:t>
            </a:r>
          </a:p>
        </p:txBody>
      </p:sp>
      <p:sp>
        <p:nvSpPr>
          <p:cNvPr id="289795" name="Espace réservé du numéro de diapositive 3"/>
          <p:cNvSpPr>
            <a:spLocks noGrp="1"/>
          </p:cNvSpPr>
          <p:nvPr>
            <p:ph type="sldNum" sz="quarter" idx="4294967295"/>
          </p:nvPr>
        </p:nvSpPr>
        <p:spPr bwMode="auto">
          <a:xfrm>
            <a:off x="9256713" y="649287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B78CB31-667F-4B88-852D-78687F3F2CA3}" type="slidenum">
              <a:rPr lang="fr-FR" altLang="fr-FR" sz="900"/>
              <a:pPr/>
              <a:t>90</a:t>
            </a:fld>
            <a:endParaRPr lang="fr-FR" altLang="fr-FR" sz="900"/>
          </a:p>
        </p:txBody>
      </p:sp>
      <p:sp>
        <p:nvSpPr>
          <p:cNvPr id="5" name="Pentagone 4"/>
          <p:cNvSpPr/>
          <p:nvPr/>
        </p:nvSpPr>
        <p:spPr>
          <a:xfrm rot="5400000">
            <a:off x="10063956"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6" name="ZoneTexte 16"/>
          <p:cNvSpPr txBox="1">
            <a:spLocks noChangeArrowheads="1"/>
          </p:cNvSpPr>
          <p:nvPr/>
        </p:nvSpPr>
        <p:spPr bwMode="auto">
          <a:xfrm>
            <a:off x="10106025"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25138" y="371475"/>
            <a:ext cx="6492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5041817" y="1829767"/>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HYPERICUM PERFORATUM 15 CH</a:t>
            </a:r>
            <a:endParaRPr lang="fr-FR" altLang="fr-FR" sz="1400" b="1" dirty="0">
              <a:solidFill>
                <a:srgbClr val="000099"/>
              </a:solidFill>
            </a:endParaRPr>
          </a:p>
        </p:txBody>
      </p:sp>
      <p:sp>
        <p:nvSpPr>
          <p:cNvPr id="10" name="ZoneTexte 9"/>
          <p:cNvSpPr txBox="1">
            <a:spLocks noChangeArrowheads="1"/>
          </p:cNvSpPr>
          <p:nvPr/>
        </p:nvSpPr>
        <p:spPr bwMode="auto">
          <a:xfrm>
            <a:off x="2344825" y="510198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œdème</a:t>
            </a:r>
            <a:endParaRPr lang="fr-FR" altLang="fr-FR" sz="1400" b="1" dirty="0">
              <a:solidFill>
                <a:srgbClr val="000099"/>
              </a:solidFill>
            </a:endParaRPr>
          </a:p>
        </p:txBody>
      </p:sp>
      <p:sp>
        <p:nvSpPr>
          <p:cNvPr id="11" name="ZoneTexte 10"/>
          <p:cNvSpPr txBox="1">
            <a:spLocks noChangeArrowheads="1"/>
          </p:cNvSpPr>
          <p:nvPr/>
        </p:nvSpPr>
        <p:spPr bwMode="auto">
          <a:xfrm>
            <a:off x="2303463" y="550524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APIS MELLIFICA 15 CH</a:t>
            </a:r>
            <a:endParaRPr lang="fr-FR" altLang="fr-FR" sz="1400" b="1" dirty="0">
              <a:solidFill>
                <a:srgbClr val="000099"/>
              </a:solidFill>
            </a:endParaRPr>
          </a:p>
        </p:txBody>
      </p:sp>
      <p:sp>
        <p:nvSpPr>
          <p:cNvPr id="12" name="ZoneTexte 11"/>
          <p:cNvSpPr txBox="1">
            <a:spLocks noChangeArrowheads="1"/>
          </p:cNvSpPr>
          <p:nvPr/>
        </p:nvSpPr>
        <p:spPr bwMode="auto">
          <a:xfrm>
            <a:off x="3593419" y="510471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prurit</a:t>
            </a:r>
            <a:endParaRPr lang="fr-FR" altLang="fr-FR" sz="1400" b="1" dirty="0">
              <a:solidFill>
                <a:srgbClr val="000099"/>
              </a:solidFill>
            </a:endParaRPr>
          </a:p>
        </p:txBody>
      </p:sp>
      <p:sp>
        <p:nvSpPr>
          <p:cNvPr id="13" name="ZoneTexte 12"/>
          <p:cNvSpPr txBox="1">
            <a:spLocks noChangeArrowheads="1"/>
          </p:cNvSpPr>
          <p:nvPr/>
        </p:nvSpPr>
        <p:spPr bwMode="auto">
          <a:xfrm>
            <a:off x="5821957" y="512690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err="1">
                <a:solidFill>
                  <a:srgbClr val="000099"/>
                </a:solidFill>
              </a:rPr>
              <a:t>papulo</a:t>
            </a:r>
            <a:r>
              <a:rPr lang="fr-FR" altLang="fr-FR" sz="1200" b="1" dirty="0">
                <a:solidFill>
                  <a:srgbClr val="000099"/>
                </a:solidFill>
              </a:rPr>
              <a:t>-vésiculeuse</a:t>
            </a:r>
            <a:endParaRPr lang="fr-FR" altLang="fr-FR" sz="1400" b="1" dirty="0">
              <a:solidFill>
                <a:srgbClr val="000099"/>
              </a:solidFill>
            </a:endParaRPr>
          </a:p>
        </p:txBody>
      </p:sp>
      <p:sp>
        <p:nvSpPr>
          <p:cNvPr id="14" name="ZoneTexte 13"/>
          <p:cNvSpPr txBox="1">
            <a:spLocks noChangeArrowheads="1"/>
          </p:cNvSpPr>
          <p:nvPr/>
        </p:nvSpPr>
        <p:spPr bwMode="auto">
          <a:xfrm>
            <a:off x="5266669" y="528060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prurit</a:t>
            </a:r>
          </a:p>
        </p:txBody>
      </p:sp>
      <p:sp>
        <p:nvSpPr>
          <p:cNvPr id="16" name="ZoneTexte 15"/>
          <p:cNvSpPr txBox="1">
            <a:spLocks noChangeArrowheads="1"/>
          </p:cNvSpPr>
          <p:nvPr/>
        </p:nvSpPr>
        <p:spPr bwMode="auto">
          <a:xfrm>
            <a:off x="9247382" y="5104107"/>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le mécanisme</a:t>
            </a:r>
            <a:endParaRPr lang="fr-FR" altLang="fr-FR" sz="1400" b="1" dirty="0">
              <a:solidFill>
                <a:srgbClr val="000099"/>
              </a:solidFill>
            </a:endParaRPr>
          </a:p>
        </p:txBody>
      </p:sp>
      <p:sp>
        <p:nvSpPr>
          <p:cNvPr id="17" name="ZoneTexte 16"/>
          <p:cNvSpPr txBox="1">
            <a:spLocks noChangeArrowheads="1"/>
          </p:cNvSpPr>
          <p:nvPr/>
        </p:nvSpPr>
        <p:spPr bwMode="auto">
          <a:xfrm>
            <a:off x="8319145" y="530559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de la réaction allergique</a:t>
            </a:r>
            <a:endParaRPr lang="fr-FR" altLang="fr-FR" sz="1400" b="1" dirty="0">
              <a:solidFill>
                <a:srgbClr val="000099"/>
              </a:solidFill>
            </a:endParaRPr>
          </a:p>
        </p:txBody>
      </p:sp>
      <p:sp>
        <p:nvSpPr>
          <p:cNvPr id="18" name="ZoneTexte 17"/>
          <p:cNvSpPr txBox="1">
            <a:spLocks noChangeArrowheads="1"/>
          </p:cNvSpPr>
          <p:nvPr/>
        </p:nvSpPr>
        <p:spPr bwMode="auto">
          <a:xfrm>
            <a:off x="8440881" y="5503429"/>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POUMON HISTAMINE 15 CH</a:t>
            </a:r>
            <a:endParaRPr lang="fr-FR" altLang="fr-FR" sz="1400" b="1" dirty="0">
              <a:solidFill>
                <a:srgbClr val="000099"/>
              </a:solidFill>
            </a:endParaRPr>
          </a:p>
        </p:txBody>
      </p:sp>
    </p:spTree>
    <p:extLst>
      <p:ext uri="{BB962C8B-B14F-4D97-AF65-F5344CB8AC3E}">
        <p14:creationId xmlns:p14="http://schemas.microsoft.com/office/powerpoint/2010/main" val="2428590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500"/>
                                        <p:tgtEl>
                                          <p:spTgt spid="6"/>
                                        </p:tgtEl>
                                      </p:cBhvr>
                                    </p:animEffect>
                                  </p:childTnLst>
                                </p:cTn>
                              </p:par>
                              <p:par>
                                <p:cTn id="45" presetID="22" presetClass="entr" presetSubtype="1"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10" grpId="0"/>
      <p:bldP spid="11" grpId="0"/>
      <p:bldP spid="12" grpId="0"/>
      <p:bldP spid="13" grpId="0"/>
      <p:bldP spid="14" grpId="0"/>
      <p:bldP spid="16" grpId="0"/>
      <p:bldP spid="17" grpId="0"/>
      <p:bldP spid="1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91" name="Text Box 71"/>
          <p:cNvSpPr txBox="1">
            <a:spLocks noChangeArrowheads="1"/>
          </p:cNvSpPr>
          <p:nvPr/>
        </p:nvSpPr>
        <p:spPr bwMode="auto">
          <a:xfrm>
            <a:off x="976678" y="4490123"/>
            <a:ext cx="543335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Écoulement nasal </a:t>
            </a:r>
            <a:r>
              <a:rPr lang="fr-FR" altLang="fr-FR" sz="1500" b="1" dirty="0">
                <a:solidFill>
                  <a:srgbClr val="000099"/>
                </a:solidFill>
                <a:cs typeface="Arial" panose="020B0604020202020204" pitchFamily="34" charset="0"/>
              </a:rPr>
              <a:t>aqueux abondant</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excoriant la lèvre supérieure et le pourtour des narines</a:t>
            </a:r>
            <a:r>
              <a:rPr lang="fr-FR" altLang="fr-FR" sz="1500" dirty="0">
                <a:solidFill>
                  <a:srgbClr val="000099"/>
                </a:solidFill>
                <a:cs typeface="Arial" panose="020B0604020202020204" pitchFamily="34" charset="0"/>
              </a:rPr>
              <a:t>, </a:t>
            </a:r>
          </a:p>
          <a:p>
            <a:pPr>
              <a:buClr>
                <a:srgbClr val="62C400"/>
              </a:buClr>
            </a:pPr>
            <a:r>
              <a:rPr lang="fr-FR" altLang="fr-FR" sz="1500" i="1" dirty="0">
                <a:solidFill>
                  <a:srgbClr val="000099"/>
                </a:solidFill>
                <a:cs typeface="Arial" panose="020B0604020202020204" pitchFamily="34" charset="0"/>
              </a:rPr>
              <a:t>     aggravé à la chaleur</a:t>
            </a:r>
            <a:r>
              <a:rPr lang="fr-FR" altLang="fr-FR" sz="1500" dirty="0">
                <a:solidFill>
                  <a:srgbClr val="000099"/>
                </a:solidFill>
                <a:cs typeface="Arial" panose="020B0604020202020204" pitchFamily="34" charset="0"/>
              </a:rPr>
              <a:t> et </a:t>
            </a:r>
            <a:r>
              <a:rPr lang="fr-FR" altLang="fr-FR" sz="1500" i="1" dirty="0">
                <a:solidFill>
                  <a:srgbClr val="000099"/>
                </a:solidFill>
                <a:cs typeface="Arial" panose="020B0604020202020204" pitchFamily="34" charset="0"/>
              </a:rPr>
              <a:t>amélioré au grand air	</a:t>
            </a:r>
          </a:p>
        </p:txBody>
      </p:sp>
      <p:sp>
        <p:nvSpPr>
          <p:cNvPr id="721994" name="Rectangle 74"/>
          <p:cNvSpPr>
            <a:spLocks noChangeArrowheads="1"/>
          </p:cNvSpPr>
          <p:nvPr/>
        </p:nvSpPr>
        <p:spPr bwMode="auto">
          <a:xfrm>
            <a:off x="7887679" y="4490123"/>
            <a:ext cx="254000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Clr>
                <a:srgbClr val="62C400"/>
              </a:buClr>
            </a:pPr>
            <a:r>
              <a:rPr lang="fr-FR" altLang="fr-FR" b="1" dirty="0">
                <a:solidFill>
                  <a:srgbClr val="000099"/>
                </a:solidFill>
                <a:cs typeface="Arial" panose="020B0604020202020204" pitchFamily="34" charset="0"/>
              </a:rPr>
              <a:t>Allium </a:t>
            </a:r>
            <a:r>
              <a:rPr lang="fr-FR" altLang="fr-FR" b="1" dirty="0" err="1">
                <a:solidFill>
                  <a:srgbClr val="000099"/>
                </a:solidFill>
                <a:cs typeface="Arial" panose="020B0604020202020204" pitchFamily="34" charset="0"/>
              </a:rPr>
              <a:t>cepa</a:t>
            </a:r>
            <a:r>
              <a:rPr lang="fr-FR" altLang="fr-FR" b="1" dirty="0">
                <a:solidFill>
                  <a:srgbClr val="000099"/>
                </a:solidFill>
                <a:cs typeface="Arial" panose="020B0604020202020204" pitchFamily="34" charset="0"/>
              </a:rPr>
              <a:t> 9 CH</a:t>
            </a:r>
          </a:p>
          <a:p>
            <a:pPr algn="r">
              <a:buClr>
                <a:srgbClr val="62C400"/>
              </a:buClr>
            </a:pPr>
            <a:r>
              <a:rPr lang="fr-FR" altLang="fr-FR" sz="1300" dirty="0">
                <a:solidFill>
                  <a:srgbClr val="000099"/>
                </a:solidFill>
                <a:cs typeface="Arial" panose="020B0604020202020204" pitchFamily="34" charset="0"/>
              </a:rPr>
              <a:t>5 granules 3 à 6 fois par</a:t>
            </a:r>
            <a:r>
              <a:rPr lang="fr-FR" altLang="fr-FR" sz="1100" dirty="0">
                <a:solidFill>
                  <a:srgbClr val="000099"/>
                </a:solidFill>
                <a:cs typeface="Arial" panose="020B0604020202020204" pitchFamily="34" charset="0"/>
              </a:rPr>
              <a:t> </a:t>
            </a:r>
            <a:r>
              <a:rPr lang="fr-FR" altLang="fr-FR" sz="1300" dirty="0">
                <a:solidFill>
                  <a:srgbClr val="000099"/>
                </a:solidFill>
                <a:cs typeface="Arial" panose="020B0604020202020204" pitchFamily="34" charset="0"/>
              </a:rPr>
              <a:t>jour</a:t>
            </a:r>
          </a:p>
        </p:txBody>
      </p:sp>
      <p:sp>
        <p:nvSpPr>
          <p:cNvPr id="721996" name="Text Box 76"/>
          <p:cNvSpPr txBox="1">
            <a:spLocks noChangeArrowheads="1"/>
          </p:cNvSpPr>
          <p:nvPr/>
        </p:nvSpPr>
        <p:spPr bwMode="auto">
          <a:xfrm>
            <a:off x="976678" y="3121066"/>
            <a:ext cx="39645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Eternuements en salves le matin</a:t>
            </a:r>
            <a:r>
              <a:rPr lang="fr-FR" altLang="fr-FR" sz="1500" dirty="0">
                <a:solidFill>
                  <a:srgbClr val="000099"/>
                </a:solidFill>
                <a:cs typeface="Arial" panose="020B0604020202020204" pitchFamily="34" charset="0"/>
              </a:rPr>
              <a:t>, </a:t>
            </a:r>
          </a:p>
          <a:p>
            <a:pPr marL="265113" indent="-265113">
              <a:buClr>
                <a:srgbClr val="62C400"/>
              </a:buClr>
              <a:tabLst>
                <a:tab pos="265113" algn="l"/>
                <a:tab pos="7124700" algn="r"/>
              </a:tabLst>
            </a:pPr>
            <a:r>
              <a:rPr lang="fr-FR" altLang="fr-FR" sz="1500" b="1" dirty="0">
                <a:solidFill>
                  <a:srgbClr val="000099"/>
                </a:solidFill>
                <a:cs typeface="Arial" panose="020B0604020202020204" pitchFamily="34" charset="0"/>
              </a:rPr>
              <a:t>	nez bouché la nuit, écoulement le jour	</a:t>
            </a:r>
          </a:p>
        </p:txBody>
      </p:sp>
      <p:sp>
        <p:nvSpPr>
          <p:cNvPr id="721997" name="Rectangle 77"/>
          <p:cNvSpPr>
            <a:spLocks noChangeArrowheads="1"/>
          </p:cNvSpPr>
          <p:nvPr/>
        </p:nvSpPr>
        <p:spPr bwMode="auto">
          <a:xfrm>
            <a:off x="7884748" y="3059609"/>
            <a:ext cx="2540000"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Clr>
                <a:srgbClr val="62C400"/>
              </a:buClr>
            </a:pPr>
            <a:r>
              <a:rPr lang="fr-FR" altLang="fr-FR" b="1" dirty="0" err="1">
                <a:solidFill>
                  <a:srgbClr val="000099"/>
                </a:solidFill>
                <a:cs typeface="Arial" panose="020B0604020202020204" pitchFamily="34" charset="0"/>
              </a:rPr>
              <a:t>Nux</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vomica</a:t>
            </a:r>
            <a:r>
              <a:rPr lang="fr-FR" altLang="fr-FR" b="1" dirty="0">
                <a:solidFill>
                  <a:srgbClr val="000099"/>
                </a:solidFill>
                <a:cs typeface="Arial" panose="020B0604020202020204" pitchFamily="34" charset="0"/>
              </a:rPr>
              <a:t> 9 CH</a:t>
            </a:r>
          </a:p>
          <a:p>
            <a:pPr algn="r">
              <a:buClr>
                <a:srgbClr val="62C400"/>
              </a:buClr>
            </a:pPr>
            <a:r>
              <a:rPr lang="fr-FR" altLang="fr-FR" sz="1300" dirty="0">
                <a:solidFill>
                  <a:srgbClr val="000099"/>
                </a:solidFill>
                <a:cs typeface="Arial" panose="020B0604020202020204" pitchFamily="34" charset="0"/>
              </a:rPr>
              <a:t>5 granules 3 à 6 fois par jour</a:t>
            </a:r>
          </a:p>
        </p:txBody>
      </p:sp>
      <p:sp>
        <p:nvSpPr>
          <p:cNvPr id="13" name="Rectangle 73"/>
          <p:cNvSpPr>
            <a:spLocks noChangeArrowheads="1"/>
          </p:cNvSpPr>
          <p:nvPr/>
        </p:nvSpPr>
        <p:spPr bwMode="auto">
          <a:xfrm>
            <a:off x="7599242" y="1906589"/>
            <a:ext cx="2822575"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Clr>
                <a:srgbClr val="62C400"/>
              </a:buClr>
            </a:pPr>
            <a:r>
              <a:rPr lang="fr-FR" altLang="fr-FR" b="1" dirty="0" err="1">
                <a:solidFill>
                  <a:srgbClr val="000099"/>
                </a:solidFill>
                <a:cs typeface="Arial" panose="020B0604020202020204" pitchFamily="34" charset="0"/>
              </a:rPr>
              <a:t>Sticta</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pulmonaria</a:t>
            </a:r>
            <a:r>
              <a:rPr lang="fr-FR" altLang="fr-FR" b="1" dirty="0">
                <a:solidFill>
                  <a:srgbClr val="000099"/>
                </a:solidFill>
                <a:cs typeface="Arial" panose="020B0604020202020204" pitchFamily="34" charset="0"/>
              </a:rPr>
              <a:t> 5 CH</a:t>
            </a:r>
          </a:p>
          <a:p>
            <a:pPr algn="r">
              <a:buClr>
                <a:srgbClr val="62C400"/>
              </a:buClr>
            </a:pPr>
            <a:r>
              <a:rPr lang="fr-FR" altLang="fr-FR" sz="1300" dirty="0">
                <a:solidFill>
                  <a:srgbClr val="000099"/>
                </a:solidFill>
                <a:cs typeface="Arial" panose="020B0604020202020204" pitchFamily="34" charset="0"/>
              </a:rPr>
              <a:t>5 granules 3 à 6 fois par jour</a:t>
            </a:r>
          </a:p>
        </p:txBody>
      </p:sp>
      <p:sp>
        <p:nvSpPr>
          <p:cNvPr id="14" name="Text Box 78"/>
          <p:cNvSpPr txBox="1">
            <a:spLocks noChangeArrowheads="1"/>
          </p:cNvSpPr>
          <p:nvPr/>
        </p:nvSpPr>
        <p:spPr bwMode="auto">
          <a:xfrm>
            <a:off x="976679" y="1979614"/>
            <a:ext cx="39645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Douleur à la racine du nez</a:t>
            </a:r>
            <a:r>
              <a:rPr lang="fr-FR" altLang="fr-FR" sz="1500" dirty="0">
                <a:solidFill>
                  <a:srgbClr val="000099"/>
                </a:solidFill>
                <a:cs typeface="Arial" panose="020B0604020202020204" pitchFamily="34" charset="0"/>
              </a:rPr>
              <a:t>,</a:t>
            </a:r>
          </a:p>
          <a:p>
            <a:pPr>
              <a:buClr>
                <a:srgbClr val="62C400"/>
              </a:buClr>
            </a:pPr>
            <a:r>
              <a:rPr lang="fr-FR" altLang="fr-FR" sz="1500" b="1" dirty="0">
                <a:solidFill>
                  <a:srgbClr val="000099"/>
                </a:solidFill>
                <a:cs typeface="Arial" panose="020B0604020202020204" pitchFamily="34" charset="0"/>
              </a:rPr>
              <a:t>	  nez bouché et sec</a:t>
            </a:r>
            <a:r>
              <a:rPr lang="fr-FR" altLang="fr-FR" sz="1500" dirty="0">
                <a:solidFill>
                  <a:srgbClr val="000099"/>
                </a:solidFill>
                <a:cs typeface="Arial" panose="020B0604020202020204" pitchFamily="34" charset="0"/>
              </a:rPr>
              <a:t>, parfois toux sèche	</a:t>
            </a:r>
            <a:endParaRPr lang="fr-FR" altLang="fr-FR" sz="1500" b="1" dirty="0">
              <a:solidFill>
                <a:srgbClr val="000099"/>
              </a:solidFill>
              <a:cs typeface="Arial" panose="020B0604020202020204" pitchFamily="34" charset="0"/>
            </a:endParaRP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Rhume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91</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19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19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19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21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91" grpId="0" autoUpdateAnimBg="0"/>
      <p:bldP spid="721994" grpId="0" animBg="1"/>
      <p:bldP spid="721996" grpId="0" autoUpdateAnimBg="0"/>
      <p:bldP spid="721997" grpId="0" animBg="1"/>
      <p:bldP spid="13" grpId="0" animBg="1"/>
      <p:bldP spid="14"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93" name="Text Box 49"/>
          <p:cNvSpPr txBox="1">
            <a:spLocks noChangeArrowheads="1"/>
          </p:cNvSpPr>
          <p:nvPr/>
        </p:nvSpPr>
        <p:spPr bwMode="auto">
          <a:xfrm>
            <a:off x="994263" y="3988879"/>
            <a:ext cx="50001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Bouchons muqueux</a:t>
            </a:r>
            <a:r>
              <a:rPr lang="fr-FR" altLang="fr-FR" sz="1500" dirty="0">
                <a:solidFill>
                  <a:srgbClr val="000099"/>
                </a:solidFill>
                <a:cs typeface="Arial" panose="020B0604020202020204" pitchFamily="34" charset="0"/>
              </a:rPr>
              <a:t>, écoulement jaune/verdâtre,</a:t>
            </a:r>
          </a:p>
          <a:p>
            <a:pPr>
              <a:buClr>
                <a:srgbClr val="62C400"/>
              </a:buClr>
            </a:pPr>
            <a:r>
              <a:rPr lang="fr-FR" altLang="fr-FR" sz="1500" b="1" dirty="0">
                <a:solidFill>
                  <a:srgbClr val="000099"/>
                </a:solidFill>
                <a:cs typeface="Arial" panose="020B0604020202020204" pitchFamily="34" charset="0"/>
              </a:rPr>
              <a:t>	  croûtes</a:t>
            </a:r>
          </a:p>
        </p:txBody>
      </p:sp>
      <p:sp>
        <p:nvSpPr>
          <p:cNvPr id="722994" name="Rectangle 50"/>
          <p:cNvSpPr>
            <a:spLocks noChangeArrowheads="1"/>
          </p:cNvSpPr>
          <p:nvPr/>
        </p:nvSpPr>
        <p:spPr bwMode="auto">
          <a:xfrm>
            <a:off x="7642504" y="3988879"/>
            <a:ext cx="2792848" cy="595908"/>
          </a:xfrm>
          <a:prstGeom prst="roundRect">
            <a:avLst/>
          </a:prstGeom>
          <a:noFill/>
          <a:ln w="12700">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Kalium </a:t>
            </a:r>
            <a:r>
              <a:rPr lang="fr-FR" altLang="fr-FR" b="1" dirty="0" err="1">
                <a:solidFill>
                  <a:srgbClr val="000099"/>
                </a:solidFill>
                <a:cs typeface="Arial" panose="020B0604020202020204" pitchFamily="34" charset="0"/>
              </a:rPr>
              <a:t>bichromicum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6 fois par jour</a:t>
            </a:r>
          </a:p>
        </p:txBody>
      </p:sp>
      <p:sp>
        <p:nvSpPr>
          <p:cNvPr id="722995" name="Rectangle 51"/>
          <p:cNvSpPr>
            <a:spLocks noChangeArrowheads="1"/>
          </p:cNvSpPr>
          <p:nvPr/>
        </p:nvSpPr>
        <p:spPr bwMode="auto">
          <a:xfrm>
            <a:off x="994263" y="2371726"/>
            <a:ext cx="463068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b="1" dirty="0">
                <a:solidFill>
                  <a:srgbClr val="000099"/>
                </a:solidFill>
                <a:cs typeface="Arial" panose="020B0604020202020204" pitchFamily="34" charset="0"/>
              </a:rPr>
              <a:t>Sécrétions jaunes, épaisses</a:t>
            </a:r>
            <a:r>
              <a:rPr lang="fr-FR" altLang="fr-FR" sz="1500" dirty="0">
                <a:solidFill>
                  <a:srgbClr val="000099"/>
                </a:solidFill>
                <a:cs typeface="Arial" panose="020B0604020202020204" pitchFamily="34" charset="0"/>
              </a:rPr>
              <a:t>, adhérentes,</a:t>
            </a:r>
          </a:p>
          <a:p>
            <a:pPr>
              <a:buClr>
                <a:srgbClr val="62C400"/>
              </a:buClr>
            </a:pPr>
            <a:r>
              <a:rPr lang="fr-FR" altLang="fr-FR" sz="1500" b="1" dirty="0">
                <a:solidFill>
                  <a:srgbClr val="000099"/>
                </a:solidFill>
                <a:cs typeface="Arial" panose="020B0604020202020204" pitchFamily="34" charset="0"/>
              </a:rPr>
              <a:t>	  écoulement dans le </a:t>
            </a:r>
            <a:r>
              <a:rPr lang="fr-FR" altLang="fr-FR" sz="1500" b="1" dirty="0" err="1">
                <a:solidFill>
                  <a:srgbClr val="000099"/>
                </a:solidFill>
                <a:cs typeface="Arial" panose="020B0604020202020204" pitchFamily="34" charset="0"/>
              </a:rPr>
              <a:t>cavum</a:t>
            </a:r>
            <a:endParaRPr lang="fr-FR" altLang="fr-FR" sz="1500" b="1" dirty="0">
              <a:solidFill>
                <a:srgbClr val="000099"/>
              </a:solidFill>
              <a:cs typeface="Arial" panose="020B0604020202020204" pitchFamily="34" charset="0"/>
            </a:endParaRPr>
          </a:p>
        </p:txBody>
      </p:sp>
      <p:sp>
        <p:nvSpPr>
          <p:cNvPr id="722996" name="Rectangle 52"/>
          <p:cNvSpPr>
            <a:spLocks noChangeArrowheads="1"/>
          </p:cNvSpPr>
          <p:nvPr/>
        </p:nvSpPr>
        <p:spPr bwMode="auto">
          <a:xfrm>
            <a:off x="7564073" y="2371726"/>
            <a:ext cx="2871280" cy="595908"/>
          </a:xfrm>
          <a:prstGeom prst="roundRect">
            <a:avLst/>
          </a:prstGeom>
          <a:noFill/>
          <a:ln w="12700">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Hydrastis </a:t>
            </a:r>
            <a:r>
              <a:rPr lang="fr-FR" altLang="fr-FR" b="1" dirty="0" err="1">
                <a:solidFill>
                  <a:srgbClr val="000099"/>
                </a:solidFill>
                <a:cs typeface="Arial" panose="020B0604020202020204" pitchFamily="34" charset="0"/>
              </a:rPr>
              <a:t>canadensis</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5 granules 3 à 6 fois par jour</a:t>
            </a:r>
          </a:p>
        </p:txBody>
      </p:sp>
      <p:sp>
        <p:nvSpPr>
          <p:cNvPr id="8"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Rhume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92</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29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29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29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2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993" grpId="0" autoUpdateAnimBg="0"/>
      <p:bldP spid="722994" grpId="0" animBg="1"/>
      <p:bldP spid="722995" grpId="0" autoUpdateAnimBg="0"/>
      <p:bldP spid="72299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CE00AA1-E540-4D63-A28F-418A2C4690E4}" type="slidenum">
              <a:rPr lang="fr-FR" smtClean="0"/>
              <a:t>93</a:t>
            </a:fld>
            <a:endParaRPr lang="fr-FR"/>
          </a:p>
        </p:txBody>
      </p:sp>
      <p:sp>
        <p:nvSpPr>
          <p:cNvPr id="4"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5"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Prévention hivernale</a:t>
            </a:r>
          </a:p>
        </p:txBody>
      </p:sp>
      <p:sp>
        <p:nvSpPr>
          <p:cNvPr id="7" name="ZoneTexte 6"/>
          <p:cNvSpPr txBox="1"/>
          <p:nvPr/>
        </p:nvSpPr>
        <p:spPr>
          <a:xfrm>
            <a:off x="1" y="6345671"/>
            <a:ext cx="9177337" cy="246221"/>
          </a:xfrm>
          <a:prstGeom prst="rect">
            <a:avLst/>
          </a:prstGeom>
          <a:noFill/>
        </p:spPr>
        <p:txBody>
          <a:bodyPr wrap="square" rtlCol="0">
            <a:spAutoFit/>
          </a:bodyPr>
          <a:lstStyle/>
          <a:p>
            <a:r>
              <a:rPr lang="fr-FR" sz="1000" i="1" u="sng" dirty="0">
                <a:solidFill>
                  <a:srgbClr val="000099"/>
                </a:solidFill>
              </a:rPr>
              <a:t>Source</a:t>
            </a:r>
            <a:r>
              <a:rPr lang="fr-FR" sz="1000" i="1" dirty="0">
                <a:solidFill>
                  <a:srgbClr val="000099"/>
                </a:solidFill>
              </a:rPr>
              <a:t> : Calendrier des vaccinations et recommandations vaccinales 2019 – Ministère des affaires sociales et de la santé – mars 2019</a:t>
            </a:r>
          </a:p>
        </p:txBody>
      </p:sp>
      <p:sp>
        <p:nvSpPr>
          <p:cNvPr id="8" name="Text Box 5"/>
          <p:cNvSpPr txBox="1">
            <a:spLocks noChangeArrowheads="1"/>
          </p:cNvSpPr>
          <p:nvPr/>
        </p:nvSpPr>
        <p:spPr bwMode="auto">
          <a:xfrm>
            <a:off x="263525" y="1421718"/>
            <a:ext cx="117252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cs typeface="Arial" panose="020B0604020202020204" pitchFamily="34" charset="0"/>
                <a:sym typeface="Wingdings" panose="05000000000000000000" pitchFamily="2" charset="2"/>
              </a:rPr>
              <a:t>Recommandations prévention grippale </a:t>
            </a:r>
            <a:r>
              <a:rPr lang="fr-FR" altLang="fr-FR" sz="2000" u="sng" dirty="0">
                <a:solidFill>
                  <a:srgbClr val="000099"/>
                </a:solidFill>
                <a:cs typeface="Arial" panose="020B0604020202020204" pitchFamily="34" charset="0"/>
                <a:sym typeface="Wingdings" panose="05000000000000000000" pitchFamily="2" charset="2"/>
              </a:rPr>
              <a:t>(mars 2019)</a:t>
            </a: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sym typeface="Wingdings" panose="05000000000000000000" pitchFamily="2" charset="2"/>
            </a:endParaRP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endParaRPr>
          </a:p>
        </p:txBody>
      </p:sp>
      <p:grpSp>
        <p:nvGrpSpPr>
          <p:cNvPr id="10" name="Group 19"/>
          <p:cNvGrpSpPr>
            <a:grpSpLocks noChangeAspect="1"/>
          </p:cNvGrpSpPr>
          <p:nvPr/>
        </p:nvGrpSpPr>
        <p:grpSpPr bwMode="auto">
          <a:xfrm>
            <a:off x="5971241" y="5484797"/>
            <a:ext cx="331787" cy="296862"/>
            <a:chOff x="1584" y="2688"/>
            <a:chExt cx="166" cy="144"/>
          </a:xfrm>
        </p:grpSpPr>
        <p:sp>
          <p:nvSpPr>
            <p:cNvPr id="11" name="Freeform 20"/>
            <p:cNvSpPr>
              <a:spLocks noChangeAspect="1"/>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2" name="Freeform 21"/>
            <p:cNvSpPr>
              <a:spLocks noChangeAspect="1"/>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sp>
        <p:nvSpPr>
          <p:cNvPr id="14" name="ZoneTexte 13"/>
          <p:cNvSpPr txBox="1"/>
          <p:nvPr/>
        </p:nvSpPr>
        <p:spPr>
          <a:xfrm>
            <a:off x="105428" y="1986562"/>
            <a:ext cx="12192000" cy="4097532"/>
          </a:xfrm>
          <a:prstGeom prst="rect">
            <a:avLst/>
          </a:prstGeom>
          <a:noFill/>
        </p:spPr>
        <p:txBody>
          <a:bodyPr wrap="square" rtlCol="0">
            <a:spAutoFit/>
          </a:bodyPr>
          <a:lstStyle/>
          <a:p>
            <a:pPr eaLnBrk="1" fontAlgn="auto" hangingPunct="1">
              <a:spcBef>
                <a:spcPts val="0"/>
              </a:spcBef>
              <a:spcAft>
                <a:spcPts val="0"/>
              </a:spcAft>
            </a:pPr>
            <a:r>
              <a:rPr lang="fr-FR" sz="1800" b="1" dirty="0">
                <a:solidFill>
                  <a:srgbClr val="000099"/>
                </a:solidFill>
                <a:latin typeface="Arial"/>
                <a:ea typeface="ＭＳ Ｐゴシック" panose="020B0600070205080204" pitchFamily="34" charset="-128"/>
              </a:rPr>
              <a:t>La vaccination antigrippale (grippe saisonnière) est recommandée pour les personnes à risque de grippe sévère ou compliquée :</a:t>
            </a:r>
          </a:p>
          <a:p>
            <a:pPr marL="361950" indent="179388" eaLnBrk="1" fontAlgn="auto" hangingPunct="1">
              <a:lnSpc>
                <a:spcPct val="120000"/>
              </a:lnSpc>
              <a:spcBef>
                <a:spcPts val="600"/>
              </a:spcBef>
              <a:spcAft>
                <a:spcPts val="0"/>
              </a:spcAft>
              <a:buFontTx/>
              <a:buChar char="-"/>
            </a:pPr>
            <a:r>
              <a:rPr lang="fr-FR" dirty="0">
                <a:solidFill>
                  <a:srgbClr val="000099"/>
                </a:solidFill>
                <a:latin typeface="Arial"/>
                <a:ea typeface="ＭＳ Ｐゴシック" panose="020B0600070205080204" pitchFamily="34" charset="-128"/>
              </a:rPr>
              <a:t>les personnes âgées de </a:t>
            </a:r>
            <a:r>
              <a:rPr lang="fr-FR" sz="1800" b="1" dirty="0">
                <a:solidFill>
                  <a:srgbClr val="000099"/>
                </a:solidFill>
                <a:latin typeface="Arial"/>
                <a:ea typeface="ＭＳ Ｐゴシック" panose="020B0600070205080204" pitchFamily="34" charset="-128"/>
              </a:rPr>
              <a:t>65 ans et +</a:t>
            </a:r>
          </a:p>
          <a:p>
            <a:pPr marL="361950" indent="179388" eaLnBrk="1" fontAlgn="auto" hangingPunct="1">
              <a:lnSpc>
                <a:spcPct val="120000"/>
              </a:lnSpc>
              <a:spcBef>
                <a:spcPts val="200"/>
              </a:spcBef>
              <a:spcAft>
                <a:spcPts val="0"/>
              </a:spcAft>
              <a:buFontTx/>
              <a:buChar char="-"/>
            </a:pPr>
            <a:r>
              <a:rPr lang="fr-FR" sz="1800" b="1" dirty="0">
                <a:solidFill>
                  <a:srgbClr val="000099"/>
                </a:solidFill>
                <a:latin typeface="Arial"/>
                <a:ea typeface="ＭＳ Ｐゴシック" panose="020B0600070205080204" pitchFamily="34" charset="-128"/>
              </a:rPr>
              <a:t>les femmes enceintes</a:t>
            </a:r>
          </a:p>
          <a:p>
            <a:pPr marL="361950" indent="179388" eaLnBrk="1" fontAlgn="auto" hangingPunct="1">
              <a:lnSpc>
                <a:spcPct val="120000"/>
              </a:lnSpc>
              <a:spcBef>
                <a:spcPts val="200"/>
              </a:spcBef>
              <a:spcAft>
                <a:spcPts val="0"/>
              </a:spcAft>
              <a:buFontTx/>
              <a:buChar char="-"/>
            </a:pPr>
            <a:r>
              <a:rPr lang="fr-FR" dirty="0">
                <a:solidFill>
                  <a:srgbClr val="000099"/>
                </a:solidFill>
                <a:latin typeface="Arial"/>
                <a:ea typeface="ＭＳ Ｐゴシック" panose="020B0600070205080204" pitchFamily="34" charset="-128"/>
              </a:rPr>
              <a:t>les personnes (adultes et enfants) atteintes de certaines </a:t>
            </a:r>
            <a:r>
              <a:rPr lang="fr-FR" sz="1800" b="1" dirty="0">
                <a:solidFill>
                  <a:srgbClr val="000099"/>
                </a:solidFill>
                <a:latin typeface="Arial"/>
                <a:ea typeface="ＭＳ Ｐゴシック" panose="020B0600070205080204" pitchFamily="34" charset="-128"/>
              </a:rPr>
              <a:t>maladies chroniques</a:t>
            </a:r>
          </a:p>
          <a:p>
            <a:pPr marL="361950" indent="179388" eaLnBrk="1" fontAlgn="auto" hangingPunct="1">
              <a:lnSpc>
                <a:spcPct val="120000"/>
              </a:lnSpc>
              <a:spcBef>
                <a:spcPts val="200"/>
              </a:spcBef>
              <a:spcAft>
                <a:spcPts val="0"/>
              </a:spcAft>
              <a:buFontTx/>
              <a:buChar char="-"/>
            </a:pPr>
            <a:r>
              <a:rPr lang="fr-FR" dirty="0">
                <a:solidFill>
                  <a:srgbClr val="000099"/>
                </a:solidFill>
                <a:latin typeface="Arial"/>
                <a:ea typeface="ＭＳ Ｐゴシック" panose="020B0600070205080204" pitchFamily="34" charset="-128"/>
              </a:rPr>
              <a:t>les personnes </a:t>
            </a:r>
            <a:r>
              <a:rPr lang="fr-FR" sz="1800" b="1" dirty="0">
                <a:solidFill>
                  <a:srgbClr val="000099"/>
                </a:solidFill>
                <a:latin typeface="Arial"/>
                <a:ea typeface="ＭＳ Ｐゴシック" panose="020B0600070205080204" pitchFamily="34" charset="-128"/>
              </a:rPr>
              <a:t>obèses</a:t>
            </a:r>
            <a:r>
              <a:rPr lang="fr-FR" dirty="0">
                <a:solidFill>
                  <a:srgbClr val="000099"/>
                </a:solidFill>
                <a:latin typeface="Arial"/>
                <a:ea typeface="ＭＳ Ｐゴシック" panose="020B0600070205080204" pitchFamily="34" charset="-128"/>
              </a:rPr>
              <a:t> (IMC ≥ 40)</a:t>
            </a:r>
          </a:p>
          <a:p>
            <a:pPr marL="361950" indent="179388" eaLnBrk="1" fontAlgn="auto" hangingPunct="1">
              <a:lnSpc>
                <a:spcPct val="120000"/>
              </a:lnSpc>
              <a:spcBef>
                <a:spcPts val="200"/>
              </a:spcBef>
              <a:spcAft>
                <a:spcPts val="0"/>
              </a:spcAft>
              <a:buFontTx/>
              <a:buChar char="-"/>
            </a:pPr>
            <a:r>
              <a:rPr lang="fr-FR" dirty="0">
                <a:solidFill>
                  <a:srgbClr val="000099"/>
                </a:solidFill>
                <a:latin typeface="Arial"/>
                <a:ea typeface="ＭＳ Ｐゴシック" panose="020B0600070205080204" pitchFamily="34" charset="-128"/>
              </a:rPr>
              <a:t>les personnes </a:t>
            </a:r>
            <a:r>
              <a:rPr lang="fr-FR" b="1" dirty="0">
                <a:solidFill>
                  <a:srgbClr val="000099"/>
                </a:solidFill>
                <a:latin typeface="Arial"/>
                <a:ea typeface="ＭＳ Ｐゴシック" panose="020B0600070205080204" pitchFamily="34" charset="-128"/>
              </a:rPr>
              <a:t>séjournant dans un établissement de soins de suite </a:t>
            </a:r>
            <a:r>
              <a:rPr lang="fr-FR" dirty="0">
                <a:solidFill>
                  <a:srgbClr val="000099"/>
                </a:solidFill>
                <a:latin typeface="Arial"/>
                <a:ea typeface="ＭＳ Ｐゴシック" panose="020B0600070205080204" pitchFamily="34" charset="-128"/>
              </a:rPr>
              <a:t>ou dans un établissement médico-social d’hébergement </a:t>
            </a:r>
          </a:p>
          <a:p>
            <a:pPr marL="361950" indent="179388" eaLnBrk="1" fontAlgn="auto" hangingPunct="1">
              <a:lnSpc>
                <a:spcPct val="120000"/>
              </a:lnSpc>
              <a:spcBef>
                <a:spcPts val="200"/>
              </a:spcBef>
              <a:spcAft>
                <a:spcPts val="0"/>
              </a:spcAft>
              <a:buFontTx/>
              <a:buChar char="-"/>
            </a:pPr>
            <a:r>
              <a:rPr lang="fr-FR" sz="1800" b="1" dirty="0">
                <a:solidFill>
                  <a:srgbClr val="000099"/>
                </a:solidFill>
                <a:latin typeface="Arial"/>
                <a:ea typeface="ＭＳ Ｐゴシック" panose="020B0600070205080204" pitchFamily="34" charset="-128"/>
              </a:rPr>
              <a:t>l’entourage des nourrissons </a:t>
            </a:r>
            <a:r>
              <a:rPr lang="fr-FR" dirty="0">
                <a:solidFill>
                  <a:srgbClr val="000099"/>
                </a:solidFill>
                <a:latin typeface="Arial"/>
                <a:ea typeface="ＭＳ Ｐゴシック" panose="020B0600070205080204" pitchFamily="34" charset="-128"/>
              </a:rPr>
              <a:t>de moins de 6 mois présentant des facteurs de risque de grippe grave</a:t>
            </a:r>
          </a:p>
          <a:p>
            <a:pPr marL="361950" indent="179388" eaLnBrk="1" fontAlgn="auto" hangingPunct="1">
              <a:lnSpc>
                <a:spcPct val="120000"/>
              </a:lnSpc>
              <a:spcBef>
                <a:spcPts val="200"/>
              </a:spcBef>
              <a:spcAft>
                <a:spcPts val="0"/>
              </a:spcAft>
              <a:buFontTx/>
              <a:buChar char="-"/>
            </a:pPr>
            <a:r>
              <a:rPr lang="fr-FR" sz="1800" b="1" dirty="0">
                <a:solidFill>
                  <a:srgbClr val="000099"/>
                </a:solidFill>
                <a:latin typeface="Arial"/>
                <a:ea typeface="ＭＳ Ｐゴシック" panose="020B0600070205080204" pitchFamily="34" charset="-128"/>
              </a:rPr>
              <a:t>les professionnels de santé </a:t>
            </a:r>
            <a:r>
              <a:rPr lang="fr-FR" dirty="0">
                <a:solidFill>
                  <a:srgbClr val="000099"/>
                </a:solidFill>
                <a:latin typeface="Arial"/>
                <a:ea typeface="ＭＳ Ｐゴシック" panose="020B0600070205080204" pitchFamily="34" charset="-128"/>
              </a:rPr>
              <a:t>ou tout professionnel en contact régulier et prolongé avec des sujets à risque</a:t>
            </a:r>
          </a:p>
          <a:p>
            <a:pPr marL="361950" indent="179388" eaLnBrk="1" fontAlgn="auto" hangingPunct="1">
              <a:lnSpc>
                <a:spcPct val="120000"/>
              </a:lnSpc>
              <a:spcBef>
                <a:spcPts val="200"/>
              </a:spcBef>
              <a:spcAft>
                <a:spcPts val="0"/>
              </a:spcAft>
              <a:buFontTx/>
              <a:buChar char="-"/>
            </a:pPr>
            <a:r>
              <a:rPr lang="fr-FR" dirty="0">
                <a:solidFill>
                  <a:srgbClr val="000099"/>
                </a:solidFill>
                <a:latin typeface="Arial"/>
                <a:ea typeface="ＭＳ Ｐゴシック" panose="020B0600070205080204" pitchFamily="34" charset="-128"/>
              </a:rPr>
              <a:t>le personnel navigant des bateaux de croisière et des avions, et le personnel de l’industrie des voyages </a:t>
            </a:r>
          </a:p>
          <a:p>
            <a:pPr marL="361950" eaLnBrk="1" fontAlgn="auto" hangingPunct="1">
              <a:lnSpc>
                <a:spcPct val="120000"/>
              </a:lnSpc>
              <a:spcBef>
                <a:spcPts val="0"/>
              </a:spcBef>
              <a:spcAft>
                <a:spcPts val="0"/>
              </a:spcAft>
            </a:pPr>
            <a:r>
              <a:rPr lang="fr-FR" b="1" dirty="0">
                <a:solidFill>
                  <a:srgbClr val="000099"/>
                </a:solidFill>
                <a:latin typeface="Arial"/>
                <a:ea typeface="ＭＳ Ｐゴシック" panose="020B0600070205080204" pitchFamily="34" charset="-128"/>
              </a:rPr>
              <a:t>   </a:t>
            </a:r>
            <a:r>
              <a:rPr lang="fr-FR" sz="1800" b="1" dirty="0">
                <a:solidFill>
                  <a:srgbClr val="000099"/>
                </a:solidFill>
                <a:latin typeface="Arial"/>
                <a:ea typeface="ＭＳ Ｐゴシック" panose="020B0600070205080204" pitchFamily="34" charset="-128"/>
              </a:rPr>
              <a:t>accompagnant les groupes de voyageurs</a:t>
            </a:r>
          </a:p>
          <a:p>
            <a:pPr marL="361950" indent="179388" eaLnBrk="1" fontAlgn="auto" hangingPunct="1">
              <a:spcBef>
                <a:spcPts val="0"/>
              </a:spcBef>
              <a:spcAft>
                <a:spcPts val="0"/>
              </a:spcAft>
              <a:buFontTx/>
              <a:buChar char="-"/>
            </a:pPr>
            <a:endParaRPr lang="fr-FR" sz="1800" dirty="0">
              <a:solidFill>
                <a:srgbClr val="000000"/>
              </a:solidFill>
              <a:latin typeface="Arial"/>
            </a:endParaRPr>
          </a:p>
        </p:txBody>
      </p:sp>
      <p:sp>
        <p:nvSpPr>
          <p:cNvPr id="15" name="ZoneTexte 14"/>
          <p:cNvSpPr txBox="1"/>
          <p:nvPr/>
        </p:nvSpPr>
        <p:spPr>
          <a:xfrm>
            <a:off x="1739380" y="5897420"/>
            <a:ext cx="9127296" cy="400110"/>
          </a:xfrm>
          <a:prstGeom prst="rect">
            <a:avLst/>
          </a:prstGeom>
          <a:noFill/>
        </p:spPr>
        <p:txBody>
          <a:bodyPr wrap="square" rtlCol="0">
            <a:spAutoFit/>
          </a:bodyPr>
          <a:lstStyle/>
          <a:p>
            <a:pPr eaLnBrk="1" fontAlgn="auto" hangingPunct="1">
              <a:spcBef>
                <a:spcPts val="0"/>
              </a:spcBef>
              <a:spcAft>
                <a:spcPts val="0"/>
              </a:spcAft>
            </a:pPr>
            <a:r>
              <a:rPr lang="fr-FR" sz="2000" b="1" dirty="0">
                <a:solidFill>
                  <a:srgbClr val="000099"/>
                </a:solidFill>
                <a:latin typeface="Arial"/>
                <a:ea typeface="ＭＳ Ｐゴシック" panose="020B0600070205080204" pitchFamily="34" charset="-128"/>
              </a:rPr>
              <a:t>Mesures d’hygiène destinées à limiter la transmission de la grippe</a:t>
            </a:r>
          </a:p>
        </p:txBody>
      </p:sp>
    </p:spTree>
    <p:extLst>
      <p:ext uri="{BB962C8B-B14F-4D97-AF65-F5344CB8AC3E}">
        <p14:creationId xmlns:p14="http://schemas.microsoft.com/office/powerpoint/2010/main" val="15584951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027" name="Text Box 59"/>
          <p:cNvSpPr txBox="1">
            <a:spLocks noChangeArrowheads="1"/>
          </p:cNvSpPr>
          <p:nvPr/>
        </p:nvSpPr>
        <p:spPr bwMode="auto">
          <a:xfrm>
            <a:off x="967887" y="2471739"/>
            <a:ext cx="433378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Dilution du vaccin </a:t>
            </a:r>
            <a:r>
              <a:rPr lang="fr-FR" altLang="fr-FR" sz="1500" dirty="0" err="1">
                <a:solidFill>
                  <a:srgbClr val="000099"/>
                </a:solidFill>
                <a:cs typeface="Arial" panose="020B0604020202020204" pitchFamily="34" charset="0"/>
              </a:rPr>
              <a:t>anti-grippal</a:t>
            </a:r>
            <a:r>
              <a:rPr lang="fr-FR" altLang="fr-FR" sz="1500" dirty="0">
                <a:solidFill>
                  <a:srgbClr val="000099"/>
                </a:solidFill>
                <a:cs typeface="Arial" panose="020B0604020202020204" pitchFamily="34" charset="0"/>
              </a:rPr>
              <a:t> de l’année</a:t>
            </a:r>
          </a:p>
        </p:txBody>
      </p:sp>
      <p:sp>
        <p:nvSpPr>
          <p:cNvPr id="724028" name="Rectangle 60"/>
          <p:cNvSpPr>
            <a:spLocks noChangeArrowheads="1"/>
          </p:cNvSpPr>
          <p:nvPr/>
        </p:nvSpPr>
        <p:spPr bwMode="auto">
          <a:xfrm>
            <a:off x="7524264" y="2436964"/>
            <a:ext cx="2892425"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Influenzinum</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1 dose tous les 15 jours</a:t>
            </a:r>
          </a:p>
        </p:txBody>
      </p:sp>
      <p:sp>
        <p:nvSpPr>
          <p:cNvPr id="724029" name="Text Box 61"/>
          <p:cNvSpPr txBox="1">
            <a:spLocks noChangeArrowheads="1"/>
          </p:cNvSpPr>
          <p:nvPr/>
        </p:nvSpPr>
        <p:spPr bwMode="auto">
          <a:xfrm>
            <a:off x="967886" y="4316414"/>
            <a:ext cx="497109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sz="1500" dirty="0">
                <a:solidFill>
                  <a:srgbClr val="000099"/>
                </a:solidFill>
                <a:cs typeface="Arial" panose="020B0604020202020204" pitchFamily="34" charset="0"/>
              </a:rPr>
              <a:t>Prévention des complications pulmonaires</a:t>
            </a:r>
          </a:p>
        </p:txBody>
      </p:sp>
      <p:sp>
        <p:nvSpPr>
          <p:cNvPr id="724030" name="Text Box 62"/>
          <p:cNvSpPr txBox="1">
            <a:spLocks noChangeArrowheads="1"/>
          </p:cNvSpPr>
          <p:nvPr/>
        </p:nvSpPr>
        <p:spPr bwMode="auto">
          <a:xfrm>
            <a:off x="7249627" y="4301531"/>
            <a:ext cx="3167062" cy="595908"/>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Sérum de Yersin 9 CH</a:t>
            </a:r>
          </a:p>
          <a:p>
            <a:pPr algn="r"/>
            <a:r>
              <a:rPr lang="fr-FR" altLang="fr-FR" sz="1300" dirty="0">
                <a:solidFill>
                  <a:srgbClr val="000099"/>
                </a:solidFill>
                <a:cs typeface="Arial" panose="020B0604020202020204" pitchFamily="34" charset="0"/>
              </a:rPr>
              <a:t>1 dose par mois pendant tout l’hiver</a:t>
            </a:r>
          </a:p>
        </p:txBody>
      </p:sp>
      <p:sp>
        <p:nvSpPr>
          <p:cNvPr id="9"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0"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Prévention hivernale</a:t>
            </a:r>
          </a:p>
        </p:txBody>
      </p:sp>
      <p:sp>
        <p:nvSpPr>
          <p:cNvPr id="11" name="ZoneTexte 10"/>
          <p:cNvSpPr txBox="1"/>
          <p:nvPr/>
        </p:nvSpPr>
        <p:spPr>
          <a:xfrm>
            <a:off x="1900298" y="2925333"/>
            <a:ext cx="4038683" cy="646331"/>
          </a:xfrm>
          <a:prstGeom prst="rect">
            <a:avLst/>
          </a:prstGeom>
          <a:noFill/>
        </p:spPr>
        <p:txBody>
          <a:bodyPr wrap="square" rtlCol="0">
            <a:spAutoFit/>
          </a:bodyPr>
          <a:lstStyle/>
          <a:p>
            <a:pPr eaLnBrk="1" fontAlgn="auto" hangingPunct="1">
              <a:spcBef>
                <a:spcPts val="0"/>
              </a:spcBef>
              <a:spcAft>
                <a:spcPts val="0"/>
              </a:spcAft>
            </a:pPr>
            <a:r>
              <a:rPr lang="fr-FR" sz="1800" dirty="0">
                <a:solidFill>
                  <a:srgbClr val="FF0000"/>
                </a:solidFill>
                <a:latin typeface="Arial"/>
              </a:rPr>
              <a:t>N’est pas un vaccin</a:t>
            </a:r>
          </a:p>
          <a:p>
            <a:pPr eaLnBrk="1" fontAlgn="auto" hangingPunct="1">
              <a:spcBef>
                <a:spcPts val="0"/>
              </a:spcBef>
              <a:spcAft>
                <a:spcPts val="0"/>
              </a:spcAft>
            </a:pPr>
            <a:r>
              <a:rPr lang="fr-FR" sz="1800" dirty="0">
                <a:solidFill>
                  <a:srgbClr val="FF0000"/>
                </a:solidFill>
                <a:latin typeface="Arial"/>
              </a:rPr>
              <a:t>Ne remplace pas le vaccin antigrippal</a:t>
            </a:r>
          </a:p>
        </p:txBody>
      </p:sp>
      <p:pic>
        <p:nvPicPr>
          <p:cNvPr id="12"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886" y="2881522"/>
            <a:ext cx="881809" cy="73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2CE00AA1-E540-4D63-A28F-418A2C4690E4}" type="slidenum">
              <a:rPr lang="fr-FR" smtClean="0"/>
              <a:pPr/>
              <a:t>94</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4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4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40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4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027" grpId="0" autoUpdateAnimBg="0"/>
      <p:bldP spid="724028" grpId="0" animBg="1"/>
      <p:bldP spid="724030" grpId="0" animBg="1"/>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79" name="Text Box 63"/>
          <p:cNvSpPr txBox="1">
            <a:spLocks noChangeArrowheads="1"/>
          </p:cNvSpPr>
          <p:nvPr/>
        </p:nvSpPr>
        <p:spPr bwMode="auto">
          <a:xfrm>
            <a:off x="1059576" y="2305826"/>
            <a:ext cx="3970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eaLnBrk="1" hangingPunct="1">
              <a:buClr>
                <a:srgbClr val="62C400"/>
              </a:buClr>
              <a:buFontTx/>
              <a:buBlip>
                <a:blip r:embed="rId3"/>
              </a:buBlip>
            </a:pPr>
            <a:r>
              <a:rPr lang="fr-FR" altLang="fr-FR" sz="1600" b="1" dirty="0">
                <a:solidFill>
                  <a:srgbClr val="000099"/>
                </a:solidFill>
                <a:cs typeface="Arial" panose="020B0604020202020204" pitchFamily="34" charset="0"/>
              </a:rPr>
              <a:t>Céphalée</a:t>
            </a:r>
            <a:r>
              <a:rPr lang="fr-FR" altLang="fr-FR" sz="1600" dirty="0">
                <a:solidFill>
                  <a:srgbClr val="000099"/>
                </a:solidFill>
                <a:cs typeface="Arial" panose="020B0604020202020204" pitchFamily="34" charset="0"/>
              </a:rPr>
              <a:t>, frissons, </a:t>
            </a:r>
            <a:r>
              <a:rPr lang="fr-FR" altLang="fr-FR" sz="1600" b="1" dirty="0">
                <a:solidFill>
                  <a:srgbClr val="000099"/>
                </a:solidFill>
                <a:cs typeface="Arial" panose="020B0604020202020204" pitchFamily="34" charset="0"/>
              </a:rPr>
              <a:t>tremblements, abrutissement</a:t>
            </a:r>
            <a:r>
              <a:rPr lang="fr-FR" altLang="fr-FR" sz="1600" dirty="0">
                <a:solidFill>
                  <a:srgbClr val="000099"/>
                </a:solidFill>
                <a:cs typeface="Arial" panose="020B0604020202020204" pitchFamily="34" charset="0"/>
              </a:rPr>
              <a:t>, courbatures, sueurs, fièvre avec </a:t>
            </a:r>
            <a:r>
              <a:rPr lang="fr-FR" altLang="fr-FR" sz="1600" b="1" dirty="0">
                <a:solidFill>
                  <a:srgbClr val="000099"/>
                </a:solidFill>
                <a:cs typeface="Arial" panose="020B0604020202020204" pitchFamily="34" charset="0"/>
              </a:rPr>
              <a:t>absence de soif</a:t>
            </a:r>
          </a:p>
        </p:txBody>
      </p:sp>
      <p:sp>
        <p:nvSpPr>
          <p:cNvPr id="726080" name="Rectangle 64"/>
          <p:cNvSpPr>
            <a:spLocks noChangeArrowheads="1"/>
          </p:cNvSpPr>
          <p:nvPr/>
        </p:nvSpPr>
        <p:spPr bwMode="auto">
          <a:xfrm>
            <a:off x="7363685" y="2275636"/>
            <a:ext cx="3058131" cy="817245"/>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Font typeface="Wingdings" panose="05000000000000000000" pitchFamily="2" charset="2"/>
              <a:buNone/>
            </a:pPr>
            <a:r>
              <a:rPr lang="fr-FR" altLang="fr-FR" b="1" dirty="0" err="1">
                <a:solidFill>
                  <a:srgbClr val="000099"/>
                </a:solidFill>
                <a:cs typeface="Arial" panose="020B0604020202020204" pitchFamily="34" charset="0"/>
              </a:rPr>
              <a:t>Gelsemium</a:t>
            </a:r>
            <a:r>
              <a:rPr lang="fr-FR" altLang="fr-FR" b="1" dirty="0">
                <a:solidFill>
                  <a:srgbClr val="000099"/>
                </a:solidFill>
                <a:cs typeface="Arial" panose="020B0604020202020204" pitchFamily="34" charset="0"/>
              </a:rPr>
              <a:t> 15 CH</a:t>
            </a:r>
          </a:p>
          <a:p>
            <a:pPr algn="r" eaLnBrk="1" hangingPunct="1"/>
            <a:r>
              <a:rPr lang="fr-FR" altLang="fr-FR" sz="1300" dirty="0">
                <a:solidFill>
                  <a:srgbClr val="000099"/>
                </a:solidFill>
                <a:cs typeface="Arial" panose="020B0604020202020204" pitchFamily="34" charset="0"/>
              </a:rPr>
              <a:t>5 granules toutes les heures, </a:t>
            </a:r>
          </a:p>
          <a:p>
            <a:pPr algn="r" eaLnBrk="1" hangingPunct="1"/>
            <a:r>
              <a:rPr lang="fr-FR" altLang="fr-FR" sz="1300" dirty="0">
                <a:solidFill>
                  <a:srgbClr val="000099"/>
                </a:solidFill>
                <a:cs typeface="Arial" panose="020B0604020202020204" pitchFamily="34" charset="0"/>
              </a:rPr>
              <a:t>Espacer selon amélioration</a:t>
            </a:r>
          </a:p>
        </p:txBody>
      </p:sp>
      <p:sp>
        <p:nvSpPr>
          <p:cNvPr id="726081" name="Text Box 65"/>
          <p:cNvSpPr txBox="1">
            <a:spLocks noChangeArrowheads="1"/>
          </p:cNvSpPr>
          <p:nvPr/>
        </p:nvSpPr>
        <p:spPr bwMode="auto">
          <a:xfrm>
            <a:off x="1059575" y="3682718"/>
            <a:ext cx="4351873" cy="584775"/>
          </a:xfrm>
          <a:prstGeom prst="rect">
            <a:avLst/>
          </a:prstGeom>
          <a:noFill/>
          <a:ln>
            <a:noFill/>
          </a:ln>
          <a:effec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eaLnBrk="1" fontAlgn="auto" hangingPunct="1">
              <a:spcBef>
                <a:spcPts val="0"/>
              </a:spcBef>
              <a:spcAft>
                <a:spcPts val="0"/>
              </a:spcAft>
              <a:buClr>
                <a:srgbClr val="62C400"/>
              </a:buClr>
              <a:buFontTx/>
              <a:buBlip>
                <a:blip r:embed="rId3"/>
              </a:buBlip>
              <a:defRPr/>
            </a:pPr>
            <a:r>
              <a:rPr lang="fr-FR" altLang="fr-FR" b="1" dirty="0">
                <a:solidFill>
                  <a:srgbClr val="000099"/>
                </a:solidFill>
                <a:cs typeface="Arial" panose="020B0604020202020204" pitchFamily="34" charset="0"/>
              </a:rPr>
              <a:t>Courbatures</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besoin de bouger</a:t>
            </a:r>
            <a:r>
              <a:rPr lang="fr-FR" altLang="fr-FR" dirty="0">
                <a:solidFill>
                  <a:srgbClr val="000099"/>
                </a:solidFill>
                <a:cs typeface="Arial" panose="020B0604020202020204" pitchFamily="34" charset="0"/>
              </a:rPr>
              <a:t>, fièvre avec soif vive, </a:t>
            </a:r>
            <a:r>
              <a:rPr lang="fr-FR" altLang="fr-FR" b="1" dirty="0">
                <a:solidFill>
                  <a:srgbClr val="000099"/>
                </a:solidFill>
                <a:cs typeface="Arial" panose="020B0604020202020204" pitchFamily="34" charset="0"/>
              </a:rPr>
              <a:t>poussée d’herpès</a:t>
            </a:r>
          </a:p>
        </p:txBody>
      </p:sp>
      <p:sp>
        <p:nvSpPr>
          <p:cNvPr id="726082" name="Rectangle 66"/>
          <p:cNvSpPr>
            <a:spLocks noChangeArrowheads="1"/>
          </p:cNvSpPr>
          <p:nvPr/>
        </p:nvSpPr>
        <p:spPr bwMode="auto">
          <a:xfrm>
            <a:off x="7363685" y="3709262"/>
            <a:ext cx="3058131" cy="817245"/>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Font typeface="Wingdings" panose="05000000000000000000" pitchFamily="2" charset="2"/>
              <a:buNone/>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15 CH</a:t>
            </a:r>
          </a:p>
          <a:p>
            <a:pPr algn="r" eaLnBrk="1" hangingPunct="1"/>
            <a:r>
              <a:rPr lang="fr-FR" altLang="fr-FR" sz="1300" dirty="0">
                <a:solidFill>
                  <a:srgbClr val="000099"/>
                </a:solidFill>
                <a:cs typeface="Arial" panose="020B0604020202020204" pitchFamily="34" charset="0"/>
              </a:rPr>
              <a:t>5 granules toutes les heures </a:t>
            </a:r>
          </a:p>
          <a:p>
            <a:pPr algn="r" eaLnBrk="1" hangingPunct="1"/>
            <a:r>
              <a:rPr lang="fr-FR" altLang="fr-FR" sz="1300" dirty="0">
                <a:solidFill>
                  <a:srgbClr val="000099"/>
                </a:solidFill>
                <a:cs typeface="Arial" panose="020B0604020202020204" pitchFamily="34" charset="0"/>
              </a:rPr>
              <a:t>Espacer selon amélioration</a:t>
            </a:r>
          </a:p>
        </p:txBody>
      </p:sp>
      <p:sp>
        <p:nvSpPr>
          <p:cNvPr id="15" name="Text Box 6"/>
          <p:cNvSpPr txBox="1">
            <a:spLocks noChangeArrowheads="1"/>
          </p:cNvSpPr>
          <p:nvPr/>
        </p:nvSpPr>
        <p:spPr bwMode="auto">
          <a:xfrm>
            <a:off x="7336697" y="5165286"/>
            <a:ext cx="3085119" cy="817245"/>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ts val="0"/>
              </a:spcBef>
              <a:spcAft>
                <a:spcPts val="0"/>
              </a:spcAft>
              <a:defRPr/>
            </a:pPr>
            <a:r>
              <a:rPr lang="fr-FR" altLang="fr-FR" b="1" dirty="0" err="1">
                <a:solidFill>
                  <a:srgbClr val="000099"/>
                </a:solidFill>
                <a:ea typeface="ＭＳ Ｐゴシック" panose="020B0600070205080204" pitchFamily="34" charset="-128"/>
              </a:rPr>
              <a:t>Bryonia</a:t>
            </a:r>
            <a:r>
              <a:rPr lang="fr-FR" altLang="fr-FR" b="1" dirty="0">
                <a:solidFill>
                  <a:srgbClr val="000099"/>
                </a:solidFill>
                <a:ea typeface="ＭＳ Ｐゴシック" panose="020B0600070205080204" pitchFamily="34" charset="-128"/>
              </a:rPr>
              <a:t> 9 CH </a:t>
            </a:r>
          </a:p>
          <a:p>
            <a:pPr algn="r" eaLnBrk="1" fontAlgn="auto" hangingPunct="1">
              <a:spcBef>
                <a:spcPts val="0"/>
              </a:spcBef>
              <a:spcAft>
                <a:spcPts val="0"/>
              </a:spcAft>
              <a:defRPr/>
            </a:pPr>
            <a:r>
              <a:rPr lang="fr-FR" altLang="fr-FR" sz="1300" dirty="0">
                <a:solidFill>
                  <a:srgbClr val="000090"/>
                </a:solidFill>
              </a:rPr>
              <a:t>5 granules toutes les heures </a:t>
            </a:r>
          </a:p>
          <a:p>
            <a:pPr algn="r" eaLnBrk="1" fontAlgn="auto" hangingPunct="1">
              <a:spcBef>
                <a:spcPts val="0"/>
              </a:spcBef>
              <a:spcAft>
                <a:spcPts val="0"/>
              </a:spcAft>
              <a:defRPr/>
            </a:pPr>
            <a:r>
              <a:rPr lang="fr-FR" altLang="fr-FR" sz="1300" dirty="0">
                <a:solidFill>
                  <a:srgbClr val="000099"/>
                </a:solidFill>
              </a:rPr>
              <a:t>Espacer selon amélioration</a:t>
            </a:r>
            <a:endParaRPr lang="fr-FR" altLang="fr-FR" sz="1300" dirty="0">
              <a:solidFill>
                <a:srgbClr val="000090"/>
              </a:solidFill>
            </a:endParaRPr>
          </a:p>
        </p:txBody>
      </p:sp>
      <p:sp>
        <p:nvSpPr>
          <p:cNvPr id="16" name="Text Box 67"/>
          <p:cNvSpPr txBox="1">
            <a:spLocks noChangeArrowheads="1"/>
          </p:cNvSpPr>
          <p:nvPr/>
        </p:nvSpPr>
        <p:spPr bwMode="auto">
          <a:xfrm>
            <a:off x="1059577" y="5148605"/>
            <a:ext cx="49514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eaLnBrk="1" hangingPunct="1">
              <a:buClr>
                <a:srgbClr val="62C400"/>
              </a:buClr>
              <a:buFontTx/>
              <a:buBlip>
                <a:blip r:embed="rId3"/>
              </a:buBlip>
            </a:pPr>
            <a:r>
              <a:rPr lang="fr-FR" altLang="fr-FR" sz="1600" dirty="0">
                <a:solidFill>
                  <a:srgbClr val="000099"/>
                </a:solidFill>
                <a:cs typeface="Arial" panose="020B0604020202020204" pitchFamily="34" charset="0"/>
              </a:rPr>
              <a:t>Toux sèche douloureuse</a:t>
            </a:r>
            <a:r>
              <a:rPr lang="fr-FR" altLang="fr-FR" sz="1600" b="1" dirty="0">
                <a:solidFill>
                  <a:srgbClr val="000099"/>
                </a:solidFill>
                <a:cs typeface="Arial" panose="020B0604020202020204" pitchFamily="34" charset="0"/>
              </a:rPr>
              <a:t> </a:t>
            </a:r>
          </a:p>
          <a:p>
            <a:pPr eaLnBrk="1" hangingPunct="1">
              <a:buClr>
                <a:srgbClr val="62C400"/>
              </a:buClr>
            </a:pPr>
            <a:r>
              <a:rPr lang="fr-FR" altLang="fr-FR" sz="1600" b="1" i="1" dirty="0">
                <a:solidFill>
                  <a:srgbClr val="000099"/>
                </a:solidFill>
                <a:cs typeface="Arial" panose="020B0604020202020204" pitchFamily="34" charset="0"/>
              </a:rPr>
              <a:t>     aggravation par le moindre mouvement</a:t>
            </a:r>
          </a:p>
          <a:p>
            <a:pPr eaLnBrk="1" hangingPunct="1">
              <a:buClr>
                <a:srgbClr val="62C400"/>
              </a:buClr>
              <a:tabLst>
                <a:tab pos="269875" algn="l"/>
                <a:tab pos="7124700" algn="r"/>
              </a:tabLst>
            </a:pPr>
            <a:r>
              <a:rPr lang="fr-FR" altLang="fr-FR" b="1" i="1" dirty="0">
                <a:solidFill>
                  <a:srgbClr val="000099"/>
                </a:solidFill>
                <a:cs typeface="Arial" panose="020B0604020202020204" pitchFamily="34" charset="0"/>
              </a:rPr>
              <a:t>	</a:t>
            </a:r>
            <a:r>
              <a:rPr lang="fr-FR" altLang="fr-FR" dirty="0">
                <a:solidFill>
                  <a:srgbClr val="000099"/>
                </a:solidFill>
                <a:cs typeface="Arial" panose="020B0604020202020204" pitchFamily="34" charset="0"/>
              </a:rPr>
              <a:t>fièvre à début progressif avec </a:t>
            </a:r>
            <a:r>
              <a:rPr lang="fr-FR" altLang="fr-FR" b="1" dirty="0">
                <a:solidFill>
                  <a:srgbClr val="000099"/>
                </a:solidFill>
                <a:cs typeface="Arial" panose="020B0604020202020204" pitchFamily="34" charset="0"/>
              </a:rPr>
              <a:t>soif intense </a:t>
            </a:r>
            <a:r>
              <a:rPr lang="fr-FR" altLang="fr-FR" dirty="0">
                <a:solidFill>
                  <a:srgbClr val="000099"/>
                </a:solidFill>
                <a:cs typeface="Arial" panose="020B0604020202020204" pitchFamily="34" charset="0"/>
              </a:rPr>
              <a:t>(grande quantité d’eau froide), </a:t>
            </a:r>
          </a:p>
          <a:p>
            <a:pPr eaLnBrk="1" hangingPunct="1">
              <a:buClr>
                <a:srgbClr val="62C400"/>
              </a:buClr>
            </a:pPr>
            <a:endParaRPr lang="fr-FR" altLang="fr-FR" sz="1600" b="1" i="1" dirty="0">
              <a:solidFill>
                <a:srgbClr val="000099"/>
              </a:solidFill>
              <a:cs typeface="Arial" panose="020B0604020202020204" pitchFamily="34" charset="0"/>
            </a:endParaRPr>
          </a:p>
        </p:txBody>
      </p:sp>
      <p:sp>
        <p:nvSpPr>
          <p:cNvPr id="13"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7"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Etats grippaux</a:t>
            </a:r>
          </a:p>
        </p:txBody>
      </p:sp>
      <p:sp>
        <p:nvSpPr>
          <p:cNvPr id="18" name="ZoneTexte 17"/>
          <p:cNvSpPr txBox="1"/>
          <p:nvPr/>
        </p:nvSpPr>
        <p:spPr>
          <a:xfrm>
            <a:off x="401596" y="1615209"/>
            <a:ext cx="3496826" cy="338554"/>
          </a:xfrm>
          <a:prstGeom prst="rect">
            <a:avLst/>
          </a:prstGeom>
          <a:noFill/>
        </p:spPr>
        <p:txBody>
          <a:bodyPr wrap="square" rtlCol="0">
            <a:spAutoFit/>
          </a:bodyPr>
          <a:lstStyle/>
          <a:p>
            <a:r>
              <a:rPr lang="fr-FR" u="sng" dirty="0">
                <a:solidFill>
                  <a:srgbClr val="000099"/>
                </a:solidFill>
              </a:rPr>
              <a:t>En complément d’un antipyrétique</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95</a:t>
            </a:fld>
            <a:endParaRPr lang="fr-FR" dirty="0"/>
          </a:p>
        </p:txBody>
      </p:sp>
    </p:spTree>
    <p:extLst>
      <p:ext uri="{BB962C8B-B14F-4D97-AF65-F5344CB8AC3E}">
        <p14:creationId xmlns:p14="http://schemas.microsoft.com/office/powerpoint/2010/main" val="927451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260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260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7260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7260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79" grpId="0" autoUpdateAnimBg="0"/>
      <p:bldP spid="726080" grpId="0" animBg="1"/>
      <p:bldP spid="726081" grpId="0" autoUpdateAnimBg="0"/>
      <p:bldP spid="726082" grpId="0" animBg="1"/>
      <p:bldP spid="15" grpId="0" animBg="1"/>
      <p:bldP spid="1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77" name="Text Box 61"/>
          <p:cNvSpPr txBox="1">
            <a:spLocks noChangeArrowheads="1"/>
          </p:cNvSpPr>
          <p:nvPr/>
        </p:nvSpPr>
        <p:spPr bwMode="auto">
          <a:xfrm>
            <a:off x="1059576" y="2397057"/>
            <a:ext cx="431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eaLnBrk="1" hangingPunct="1">
              <a:buClr>
                <a:srgbClr val="62C400"/>
              </a:buClr>
              <a:buFontTx/>
              <a:buBlip>
                <a:blip r:embed="rId3"/>
              </a:buBlip>
            </a:pPr>
            <a:r>
              <a:rPr lang="fr-FR" altLang="fr-FR" sz="1600" dirty="0">
                <a:solidFill>
                  <a:srgbClr val="000099"/>
                </a:solidFill>
                <a:cs typeface="Arial" panose="020B0604020202020204" pitchFamily="34" charset="0"/>
              </a:rPr>
              <a:t>Douleurs musculaires/osseuses</a:t>
            </a:r>
            <a:r>
              <a:rPr lang="fr-FR" altLang="fr-FR" sz="1600" b="1" dirty="0">
                <a:solidFill>
                  <a:srgbClr val="000099"/>
                </a:solidFill>
                <a:cs typeface="Arial" panose="020B0604020202020204" pitchFamily="34" charset="0"/>
              </a:rPr>
              <a:t>,</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endolorissement des globes oculaires</a:t>
            </a:r>
          </a:p>
        </p:txBody>
      </p:sp>
      <p:sp>
        <p:nvSpPr>
          <p:cNvPr id="726078" name="Rectangle 62"/>
          <p:cNvSpPr>
            <a:spLocks noChangeArrowheads="1"/>
          </p:cNvSpPr>
          <p:nvPr/>
        </p:nvSpPr>
        <p:spPr bwMode="auto">
          <a:xfrm>
            <a:off x="7011866" y="2397057"/>
            <a:ext cx="3409950"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b="1">
                <a:solidFill>
                  <a:srgbClr val="000099"/>
                </a:solidFill>
                <a:cs typeface="Arial" panose="020B0604020202020204" pitchFamily="34" charset="0"/>
              </a:rPr>
              <a:t>Eupatorium perfoliatum 9 CH</a:t>
            </a:r>
          </a:p>
          <a:p>
            <a:pPr algn="r" eaLnBrk="1" hangingPunct="1"/>
            <a:r>
              <a:rPr lang="fr-FR" altLang="fr-FR" sz="1600">
                <a:solidFill>
                  <a:srgbClr val="000099"/>
                </a:solidFill>
                <a:cs typeface="Arial" panose="020B0604020202020204" pitchFamily="34" charset="0"/>
              </a:rPr>
              <a:t>5 granules toutes les heures, ESA</a:t>
            </a:r>
          </a:p>
        </p:txBody>
      </p:sp>
      <p:sp>
        <p:nvSpPr>
          <p:cNvPr id="12" name="Rectangle 68"/>
          <p:cNvSpPr>
            <a:spLocks noChangeArrowheads="1"/>
          </p:cNvSpPr>
          <p:nvPr/>
        </p:nvSpPr>
        <p:spPr bwMode="auto">
          <a:xfrm>
            <a:off x="7070604" y="4196361"/>
            <a:ext cx="3351212"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Font typeface="Wingdings" panose="05000000000000000000" pitchFamily="2" charset="2"/>
              <a:buNone/>
            </a:pPr>
            <a:r>
              <a:rPr lang="fr-FR" altLang="fr-FR" b="1">
                <a:solidFill>
                  <a:srgbClr val="000099"/>
                </a:solidFill>
                <a:cs typeface="Arial" panose="020B0604020202020204" pitchFamily="34" charset="0"/>
              </a:rPr>
              <a:t>Arnica montana 9 CH</a:t>
            </a:r>
          </a:p>
          <a:p>
            <a:pPr algn="r" eaLnBrk="1" hangingPunct="1"/>
            <a:r>
              <a:rPr lang="fr-FR" altLang="fr-FR" sz="1600">
                <a:solidFill>
                  <a:srgbClr val="000099"/>
                </a:solidFill>
                <a:cs typeface="Arial" panose="020B0604020202020204" pitchFamily="34" charset="0"/>
              </a:rPr>
              <a:t>5 granules toutes les heures, ESA</a:t>
            </a:r>
          </a:p>
        </p:txBody>
      </p:sp>
      <p:sp>
        <p:nvSpPr>
          <p:cNvPr id="14" name="Text Box 65"/>
          <p:cNvSpPr txBox="1">
            <a:spLocks noChangeArrowheads="1"/>
          </p:cNvSpPr>
          <p:nvPr/>
        </p:nvSpPr>
        <p:spPr bwMode="auto">
          <a:xfrm>
            <a:off x="1059576" y="4194773"/>
            <a:ext cx="473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eaLnBrk="1" hangingPunct="1">
              <a:buClr>
                <a:srgbClr val="62C400"/>
              </a:buClr>
              <a:buFontTx/>
              <a:buBlip>
                <a:blip r:embed="rId3"/>
              </a:buBlip>
            </a:pPr>
            <a:r>
              <a:rPr lang="fr-FR" altLang="fr-FR" sz="1600" b="1" dirty="0">
                <a:solidFill>
                  <a:srgbClr val="000099"/>
                </a:solidFill>
                <a:cs typeface="Arial" panose="020B0604020202020204" pitchFamily="34" charset="0"/>
              </a:rPr>
              <a:t>Courbatures généralisées</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sensation d’avoir été roué de coups </a:t>
            </a:r>
            <a:r>
              <a:rPr lang="fr-FR" altLang="fr-FR" sz="1600" dirty="0">
                <a:solidFill>
                  <a:srgbClr val="000099"/>
                </a:solidFill>
                <a:cs typeface="Arial" panose="020B0604020202020204" pitchFamily="34" charset="0"/>
              </a:rPr>
              <a:t>et de lit trop dur</a:t>
            </a:r>
          </a:p>
        </p:txBody>
      </p:sp>
      <p:sp>
        <p:nvSpPr>
          <p:cNvPr id="13"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Etats grippaux</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96</a:t>
            </a:fld>
            <a:endParaRPr lang="fr-FR" dirty="0"/>
          </a:p>
        </p:txBody>
      </p:sp>
    </p:spTree>
    <p:extLst>
      <p:ext uri="{BB962C8B-B14F-4D97-AF65-F5344CB8AC3E}">
        <p14:creationId xmlns:p14="http://schemas.microsoft.com/office/powerpoint/2010/main" val="2186955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260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260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77" grpId="0" autoUpdateAnimBg="0"/>
      <p:bldP spid="726078" grpId="0" animBg="1"/>
      <p:bldP spid="12" grpId="0" animBg="1"/>
      <p:bldP spid="14"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6" name="Text Box 66"/>
          <p:cNvSpPr txBox="1">
            <a:spLocks noChangeArrowheads="1"/>
          </p:cNvSpPr>
          <p:nvPr/>
        </p:nvSpPr>
        <p:spPr bwMode="auto">
          <a:xfrm>
            <a:off x="976679" y="3444876"/>
            <a:ext cx="37290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Asthénie physique </a:t>
            </a:r>
            <a:r>
              <a:rPr lang="fr-FR" altLang="fr-FR" sz="1500" b="1" dirty="0">
                <a:solidFill>
                  <a:srgbClr val="000099"/>
                </a:solidFill>
                <a:cs typeface="Arial" panose="020B0604020202020204" pitchFamily="34" charset="0"/>
              </a:rPr>
              <a:t>suite à des pertes</a:t>
            </a:r>
            <a:r>
              <a:rPr lang="fr-FR" altLang="fr-FR" sz="1500" dirty="0">
                <a:solidFill>
                  <a:srgbClr val="000099"/>
                </a:solidFill>
                <a:cs typeface="Arial" panose="020B0604020202020204" pitchFamily="34" charset="0"/>
              </a:rPr>
              <a:t> </a:t>
            </a:r>
            <a:r>
              <a:rPr lang="fr-FR" altLang="fr-FR" sz="1500" b="1" dirty="0">
                <a:solidFill>
                  <a:srgbClr val="000099"/>
                </a:solidFill>
                <a:cs typeface="Arial" panose="020B0604020202020204" pitchFamily="34" charset="0"/>
              </a:rPr>
              <a:t>hydriques</a:t>
            </a:r>
            <a:r>
              <a:rPr lang="fr-FR" altLang="fr-FR" sz="1500" dirty="0">
                <a:solidFill>
                  <a:srgbClr val="000099"/>
                </a:solidFill>
                <a:cs typeface="Arial" panose="020B0604020202020204" pitchFamily="34" charset="0"/>
              </a:rPr>
              <a:t> (transpiration excessive)</a:t>
            </a:r>
            <a:endParaRPr lang="fr-FR" altLang="fr-FR" sz="1500" b="1" dirty="0">
              <a:solidFill>
                <a:srgbClr val="000099"/>
              </a:solidFill>
              <a:cs typeface="Arial" panose="020B0604020202020204" pitchFamily="34" charset="0"/>
            </a:endParaRPr>
          </a:p>
        </p:txBody>
      </p:sp>
      <p:sp>
        <p:nvSpPr>
          <p:cNvPr id="727107" name="Text Box 67"/>
          <p:cNvSpPr txBox="1">
            <a:spLocks noChangeArrowheads="1"/>
          </p:cNvSpPr>
          <p:nvPr/>
        </p:nvSpPr>
        <p:spPr bwMode="auto">
          <a:xfrm>
            <a:off x="976679" y="4634700"/>
            <a:ext cx="408484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Asthénie </a:t>
            </a:r>
            <a:r>
              <a:rPr lang="fr-FR" altLang="fr-FR" sz="1500" b="1" dirty="0">
                <a:solidFill>
                  <a:srgbClr val="000099"/>
                </a:solidFill>
                <a:cs typeface="Arial" panose="020B0604020202020204" pitchFamily="34" charset="0"/>
              </a:rPr>
              <a:t>physique et psychique</a:t>
            </a:r>
            <a:r>
              <a:rPr lang="fr-FR" altLang="fr-FR" sz="1500" dirty="0">
                <a:solidFill>
                  <a:srgbClr val="000099"/>
                </a:solidFill>
                <a:cs typeface="Arial" panose="020B0604020202020204" pitchFamily="34" charset="0"/>
              </a:rPr>
              <a:t> avec </a:t>
            </a:r>
            <a:r>
              <a:rPr lang="fr-FR" altLang="fr-FR" sz="1500" b="1" dirty="0">
                <a:solidFill>
                  <a:srgbClr val="000099"/>
                </a:solidFill>
                <a:cs typeface="Arial" panose="020B0604020202020204" pitchFamily="34" charset="0"/>
              </a:rPr>
              <a:t>hyperémotivité</a:t>
            </a:r>
          </a:p>
          <a:p>
            <a:pPr>
              <a:buClr>
                <a:srgbClr val="62C400"/>
              </a:buClr>
            </a:pPr>
            <a:r>
              <a:rPr lang="fr-FR" altLang="fr-FR" sz="1500" dirty="0">
                <a:solidFill>
                  <a:srgbClr val="000099"/>
                </a:solidFill>
                <a:cs typeface="Arial" panose="020B0604020202020204" pitchFamily="34" charset="0"/>
              </a:rPr>
              <a:t>	  convalescence des maladies infectieuses</a:t>
            </a:r>
          </a:p>
        </p:txBody>
      </p:sp>
      <p:sp>
        <p:nvSpPr>
          <p:cNvPr id="727108" name="Text Box 68"/>
          <p:cNvSpPr txBox="1">
            <a:spLocks noChangeArrowheads="1"/>
          </p:cNvSpPr>
          <p:nvPr/>
        </p:nvSpPr>
        <p:spPr bwMode="auto">
          <a:xfrm>
            <a:off x="976679" y="2092448"/>
            <a:ext cx="372903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sz="1500" dirty="0">
                <a:solidFill>
                  <a:srgbClr val="000099"/>
                </a:solidFill>
                <a:cs typeface="Arial" panose="020B0604020202020204" pitchFamily="34" charset="0"/>
              </a:rPr>
              <a:t>Fatigue </a:t>
            </a:r>
            <a:r>
              <a:rPr lang="fr-FR" altLang="fr-FR" sz="1500" b="1" dirty="0">
                <a:solidFill>
                  <a:srgbClr val="000099"/>
                </a:solidFill>
                <a:cs typeface="Arial" panose="020B0604020202020204" pitchFamily="34" charset="0"/>
              </a:rPr>
              <a:t>post-grippale</a:t>
            </a:r>
          </a:p>
        </p:txBody>
      </p:sp>
      <p:sp>
        <p:nvSpPr>
          <p:cNvPr id="727109" name="Rectangle 69"/>
          <p:cNvSpPr>
            <a:spLocks noChangeArrowheads="1"/>
          </p:cNvSpPr>
          <p:nvPr/>
        </p:nvSpPr>
        <p:spPr bwMode="auto">
          <a:xfrm>
            <a:off x="7843313" y="3444876"/>
            <a:ext cx="2552126"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China </a:t>
            </a:r>
            <a:r>
              <a:rPr lang="fr-FR" altLang="fr-FR" b="1" dirty="0" err="1">
                <a:solidFill>
                  <a:srgbClr val="000099"/>
                </a:solidFill>
                <a:cs typeface="Arial" panose="020B0604020202020204" pitchFamily="34" charset="0"/>
              </a:rPr>
              <a:t>rubra</a:t>
            </a:r>
            <a:r>
              <a:rPr lang="fr-FR" altLang="fr-FR" b="1" dirty="0">
                <a:solidFill>
                  <a:srgbClr val="000099"/>
                </a:solidFill>
                <a:cs typeface="Arial" panose="020B0604020202020204" pitchFamily="34" charset="0"/>
              </a:rPr>
              <a:t> 9 CH</a:t>
            </a:r>
          </a:p>
          <a:p>
            <a:pPr algn="r">
              <a:buFont typeface="Wingdings" panose="05000000000000000000" pitchFamily="2" charset="2"/>
              <a:buNone/>
            </a:pPr>
            <a:r>
              <a:rPr lang="fr-FR" altLang="fr-FR" sz="1300"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sz="1300" dirty="0">
                <a:solidFill>
                  <a:srgbClr val="000099"/>
                </a:solidFill>
                <a:cs typeface="Arial" panose="020B0604020202020204" pitchFamily="34" charset="0"/>
              </a:rPr>
              <a:t>à 2 jours d’intervalle</a:t>
            </a:r>
          </a:p>
        </p:txBody>
      </p:sp>
      <p:sp>
        <p:nvSpPr>
          <p:cNvPr id="727110" name="Rectangle 70"/>
          <p:cNvSpPr>
            <a:spLocks noChangeArrowheads="1"/>
          </p:cNvSpPr>
          <p:nvPr/>
        </p:nvSpPr>
        <p:spPr bwMode="auto">
          <a:xfrm>
            <a:off x="7349320" y="4709381"/>
            <a:ext cx="3046119"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Kalium </a:t>
            </a:r>
            <a:r>
              <a:rPr lang="fr-FR" altLang="fr-FR" b="1" dirty="0" err="1">
                <a:solidFill>
                  <a:srgbClr val="000099"/>
                </a:solidFill>
                <a:cs typeface="Arial" panose="020B0604020202020204" pitchFamily="34" charset="0"/>
              </a:rPr>
              <a:t>phosphoricum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sz="1300" dirty="0">
                <a:solidFill>
                  <a:srgbClr val="000099"/>
                </a:solidFill>
                <a:cs typeface="Arial" panose="020B0604020202020204" pitchFamily="34" charset="0"/>
              </a:rPr>
              <a:t>à 2 jours d’intervalle</a:t>
            </a:r>
          </a:p>
        </p:txBody>
      </p:sp>
      <p:sp>
        <p:nvSpPr>
          <p:cNvPr id="727111" name="Rectangle 71"/>
          <p:cNvSpPr>
            <a:spLocks noChangeArrowheads="1"/>
          </p:cNvSpPr>
          <p:nvPr/>
        </p:nvSpPr>
        <p:spPr bwMode="auto">
          <a:xfrm>
            <a:off x="7843313" y="2092448"/>
            <a:ext cx="2552126" cy="817245"/>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Influenzinum</a:t>
            </a:r>
            <a:r>
              <a:rPr lang="fr-FR" altLang="fr-FR" b="1" dirty="0">
                <a:solidFill>
                  <a:srgbClr val="000099"/>
                </a:solidFill>
                <a:cs typeface="Arial" panose="020B0604020202020204" pitchFamily="34" charset="0"/>
              </a:rPr>
              <a:t> 15 CH</a:t>
            </a:r>
          </a:p>
          <a:p>
            <a:pPr algn="r">
              <a:buFont typeface="Wingdings" panose="05000000000000000000" pitchFamily="2" charset="2"/>
              <a:buNone/>
            </a:pPr>
            <a:r>
              <a:rPr lang="fr-FR" altLang="fr-FR" sz="1300"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sz="1300" dirty="0">
                <a:solidFill>
                  <a:srgbClr val="000099"/>
                </a:solidFill>
                <a:cs typeface="Arial" panose="020B0604020202020204" pitchFamily="34" charset="0"/>
              </a:rPr>
              <a:t>à 2 jours d’intervalle</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4.4. Troubles ORL</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Convalescence des pathologies hivernales</a:t>
            </a:r>
          </a:p>
        </p:txBody>
      </p:sp>
      <p:pic>
        <p:nvPicPr>
          <p:cNvPr id="12"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2CE00AA1-E540-4D63-A28F-418A2C4690E4}" type="slidenum">
              <a:rPr lang="fr-FR" smtClean="0"/>
              <a:pPr/>
              <a:t>97</a:t>
            </a:fld>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1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1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1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710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710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27110"/>
                                        </p:tgtEl>
                                        <p:attrNameLst>
                                          <p:attrName>style.visibility</p:attrName>
                                        </p:attrNameLst>
                                      </p:cBhvr>
                                      <p:to>
                                        <p:strVal val="visible"/>
                                      </p:to>
                                    </p:set>
                                  </p:childTnLst>
                                </p:cTn>
                              </p:par>
                              <p:par>
                                <p:cTn id="27" presetID="35" presetClass="emph" presetSubtype="0" repeatCount="indefinite" fill="hold" nodeType="withEffect">
                                  <p:stCondLst>
                                    <p:cond delay="0"/>
                                  </p:stCondLst>
                                  <p:childTnLst>
                                    <p:anim calcmode="discrete" valueType="str">
                                      <p:cBhvr>
                                        <p:cTn id="28"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6" grpId="0" autoUpdateAnimBg="0"/>
      <p:bldP spid="727107" grpId="0" autoUpdateAnimBg="0"/>
      <p:bldP spid="727108" grpId="0" autoUpdateAnimBg="0"/>
      <p:bldP spid="727109" grpId="0" animBg="1"/>
      <p:bldP spid="727110" grpId="0" animBg="1"/>
      <p:bldP spid="72711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5972054" y="1652467"/>
            <a:ext cx="5046466"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pPr>
            <a:r>
              <a:rPr lang="fr-FR" altLang="fr-FR" sz="2000" b="1" u="sng" dirty="0">
                <a:solidFill>
                  <a:srgbClr val="000099"/>
                </a:solidFill>
                <a:cs typeface="Arial" panose="020B0604020202020204" pitchFamily="34" charset="0"/>
              </a:rPr>
              <a:t>Objectif :</a:t>
            </a:r>
          </a:p>
          <a:p>
            <a:pPr eaLnBrk="1" hangingPunct="1">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eaLnBrk="1" hangingPunct="1">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sz="3200" dirty="0">
              <a:solidFill>
                <a:srgbClr val="000099"/>
              </a:solidFill>
              <a:cs typeface="Arial" panose="020B0604020202020204" pitchFamily="34" charset="0"/>
            </a:endParaRPr>
          </a:p>
        </p:txBody>
      </p:sp>
      <p:sp>
        <p:nvSpPr>
          <p:cNvPr id="262148" name="Rectangle 4"/>
          <p:cNvSpPr>
            <a:spLocks noChangeArrowheads="1"/>
          </p:cNvSpPr>
          <p:nvPr/>
        </p:nvSpPr>
        <p:spPr bwMode="auto">
          <a:xfrm>
            <a:off x="3978643" y="4157252"/>
            <a:ext cx="7392987" cy="181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spcBef>
                <a:spcPct val="20000"/>
              </a:spcBef>
              <a:buBlip>
                <a:blip r:embed="rId3"/>
              </a:buBlip>
            </a:pPr>
            <a:r>
              <a:rPr lang="fr-FR" altLang="fr-FR" sz="1800" b="1" dirty="0">
                <a:solidFill>
                  <a:srgbClr val="000099"/>
                </a:solidFill>
                <a:cs typeface="Arial" panose="020B0604020202020204" pitchFamily="34" charset="0"/>
              </a:rPr>
              <a:t>Individuellement</a:t>
            </a:r>
          </a:p>
          <a:p>
            <a:pPr eaLnBrk="1" hangingPunct="1">
              <a:spcBef>
                <a:spcPct val="20000"/>
              </a:spcBef>
              <a:buBlip>
                <a:blip r:embed="rId3"/>
              </a:buBlip>
            </a:pPr>
            <a:r>
              <a:rPr lang="fr-FR" altLang="fr-FR" sz="1800" dirty="0">
                <a:solidFill>
                  <a:srgbClr val="000099"/>
                </a:solidFill>
                <a:cs typeface="Arial" panose="020B0604020202020204" pitchFamily="34" charset="0"/>
              </a:rPr>
              <a:t>Utiliser la structure proposée</a:t>
            </a:r>
          </a:p>
          <a:p>
            <a:pPr eaLnBrk="1" hangingPunct="1">
              <a:spcBef>
                <a:spcPct val="20000"/>
              </a:spcBef>
              <a:buBlip>
                <a:blip r:embed="rId3"/>
              </a:buBlip>
            </a:pPr>
            <a:r>
              <a:rPr lang="fr-FR" altLang="fr-FR" sz="1800" dirty="0">
                <a:solidFill>
                  <a:srgbClr val="000099"/>
                </a:solidFill>
                <a:cs typeface="Arial" panose="020B0604020202020204" pitchFamily="34" charset="0"/>
              </a:rPr>
              <a:t>Construire les 2 arbres décisionnels « Rhume », « Syndromes grippaux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t>Arbres décisionnels</a:t>
            </a: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
        <p:nvSpPr>
          <p:cNvPr id="2" name="Espace réservé du numéro de diapositive 1"/>
          <p:cNvSpPr>
            <a:spLocks noGrp="1"/>
          </p:cNvSpPr>
          <p:nvPr>
            <p:ph type="sldNum" sz="quarter" idx="12"/>
          </p:nvPr>
        </p:nvSpPr>
        <p:spPr/>
        <p:txBody>
          <a:bodyPr/>
          <a:lstStyle/>
          <a:p>
            <a:fld id="{2CE00AA1-E540-4D63-A28F-418A2C4690E4}" type="slidenum">
              <a:rPr lang="fr-FR" smtClean="0"/>
              <a:pPr/>
              <a:t>98</a:t>
            </a:fld>
            <a:endParaRPr lang="fr-FR" dirty="0"/>
          </a:p>
        </p:txBody>
      </p:sp>
    </p:spTree>
    <p:extLst>
      <p:ext uri="{BB962C8B-B14F-4D97-AF65-F5344CB8AC3E}">
        <p14:creationId xmlns:p14="http://schemas.microsoft.com/office/powerpoint/2010/main" val="11590916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rotWithShape="1">
          <a:blip r:embed="rId3"/>
          <a:srcRect l="1670" r="982" b="2621"/>
          <a:stretch/>
        </p:blipFill>
        <p:spPr>
          <a:xfrm>
            <a:off x="1763486" y="1139159"/>
            <a:ext cx="9395927" cy="4948379"/>
          </a:xfrm>
          <a:prstGeom prst="rect">
            <a:avLst/>
          </a:prstGeom>
        </p:spPr>
      </p:pic>
      <p:sp>
        <p:nvSpPr>
          <p:cNvPr id="32870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sz="1600">
                <a:solidFill>
                  <a:schemeClr val="tx1"/>
                </a:solidFill>
                <a:latin typeface="Arial" panose="020B0604020202020204" pitchFamily="34" charset="0"/>
              </a:defRPr>
            </a:lvl1pPr>
            <a:lvl2pPr marL="742950" indent="-285750" defTabSz="685800" eaLnBrk="0" hangingPunct="0">
              <a:defRPr sz="1600">
                <a:solidFill>
                  <a:schemeClr val="tx1"/>
                </a:solidFill>
                <a:latin typeface="Arial" panose="020B0604020202020204" pitchFamily="34" charset="0"/>
              </a:defRPr>
            </a:lvl2pPr>
            <a:lvl3pPr marL="1143000" indent="-228600" defTabSz="685800" eaLnBrk="0" hangingPunct="0">
              <a:defRPr sz="1600">
                <a:solidFill>
                  <a:schemeClr val="tx1"/>
                </a:solidFill>
                <a:latin typeface="Arial" panose="020B0604020202020204" pitchFamily="34" charset="0"/>
              </a:defRPr>
            </a:lvl3pPr>
            <a:lvl4pPr marL="1600200" indent="-228600" defTabSz="685800" eaLnBrk="0" hangingPunct="0">
              <a:defRPr sz="1600">
                <a:solidFill>
                  <a:schemeClr val="tx1"/>
                </a:solidFill>
                <a:latin typeface="Arial" panose="020B0604020202020204" pitchFamily="34" charset="0"/>
              </a:defRPr>
            </a:lvl4pPr>
            <a:lvl5pPr marL="2057400" indent="-228600" defTabSz="685800" eaLnBrk="0" hangingPunct="0">
              <a:defRPr sz="16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lnSpc>
                <a:spcPct val="90000"/>
              </a:lnSpc>
            </a:pPr>
            <a:r>
              <a:rPr lang="fr-FR" altLang="fr-FR" sz="3200" b="1" dirty="0">
                <a:solidFill>
                  <a:schemeClr val="bg1"/>
                </a:solidFill>
                <a:ea typeface="Tahoma" panose="020B0604030504040204" pitchFamily="34" charset="0"/>
                <a:cs typeface="Arial" panose="020B0604020202020204" pitchFamily="34" charset="0"/>
              </a:rPr>
              <a:t>Rhume</a:t>
            </a:r>
          </a:p>
        </p:txBody>
      </p:sp>
      <p:sp>
        <p:nvSpPr>
          <p:cNvPr id="328707" name="Espace réservé du numéro de diapositive 2"/>
          <p:cNvSpPr>
            <a:spLocks noGrp="1"/>
          </p:cNvSpPr>
          <p:nvPr>
            <p:ph type="sldNum" sz="quarter" idx="4294967295"/>
          </p:nvPr>
        </p:nvSpPr>
        <p:spPr bwMode="auto">
          <a:xfrm>
            <a:off x="9256713" y="649287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A0101E2-D8EF-4D34-9303-5F549EFEB9A5}" type="slidenum">
              <a:rPr lang="fr-FR" altLang="fr-FR" sz="900"/>
              <a:pPr/>
              <a:t>99</a:t>
            </a:fld>
            <a:endParaRPr lang="fr-FR" altLang="fr-FR" sz="900"/>
          </a:p>
        </p:txBody>
      </p:sp>
      <p:sp>
        <p:nvSpPr>
          <p:cNvPr id="5" name="Pentagone 4"/>
          <p:cNvSpPr/>
          <p:nvPr/>
        </p:nvSpPr>
        <p:spPr>
          <a:xfrm rot="5400000">
            <a:off x="10003631"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6" name="ZoneTexte 16"/>
          <p:cNvSpPr txBox="1">
            <a:spLocks noChangeArrowheads="1"/>
          </p:cNvSpPr>
          <p:nvPr/>
        </p:nvSpPr>
        <p:spPr bwMode="auto">
          <a:xfrm>
            <a:off x="10045700"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4813" y="371475"/>
            <a:ext cx="6492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2085679" y="498469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douleur</a:t>
            </a:r>
          </a:p>
        </p:txBody>
      </p:sp>
      <p:sp>
        <p:nvSpPr>
          <p:cNvPr id="9" name="ZoneTexte 8"/>
          <p:cNvSpPr txBox="1">
            <a:spLocks noChangeArrowheads="1"/>
          </p:cNvSpPr>
          <p:nvPr/>
        </p:nvSpPr>
        <p:spPr bwMode="auto">
          <a:xfrm>
            <a:off x="2239876" y="5161910"/>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racine</a:t>
            </a:r>
          </a:p>
        </p:txBody>
      </p:sp>
      <p:sp>
        <p:nvSpPr>
          <p:cNvPr id="10" name="ZoneTexte 9"/>
          <p:cNvSpPr txBox="1">
            <a:spLocks noChangeArrowheads="1"/>
          </p:cNvSpPr>
          <p:nvPr/>
        </p:nvSpPr>
        <p:spPr bwMode="auto">
          <a:xfrm>
            <a:off x="1850958" y="5663892"/>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PULMONARIA 5 CH</a:t>
            </a:r>
          </a:p>
        </p:txBody>
      </p:sp>
      <p:sp>
        <p:nvSpPr>
          <p:cNvPr id="11" name="ZoneTexte 10"/>
          <p:cNvSpPr txBox="1">
            <a:spLocks noChangeArrowheads="1"/>
          </p:cNvSpPr>
          <p:nvPr/>
        </p:nvSpPr>
        <p:spPr bwMode="auto">
          <a:xfrm>
            <a:off x="4865183" y="490820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la nuit</a:t>
            </a:r>
            <a:endParaRPr lang="fr-FR" altLang="fr-FR" sz="1400" b="1" dirty="0">
              <a:solidFill>
                <a:srgbClr val="000099"/>
              </a:solidFill>
            </a:endParaRPr>
          </a:p>
        </p:txBody>
      </p:sp>
      <p:sp>
        <p:nvSpPr>
          <p:cNvPr id="12" name="ZoneTexte 11"/>
          <p:cNvSpPr txBox="1">
            <a:spLocks noChangeArrowheads="1"/>
          </p:cNvSpPr>
          <p:nvPr/>
        </p:nvSpPr>
        <p:spPr bwMode="auto">
          <a:xfrm>
            <a:off x="3827444" y="527102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éternuements</a:t>
            </a:r>
            <a:endParaRPr lang="fr-FR" altLang="fr-FR" sz="1400" b="1" dirty="0">
              <a:solidFill>
                <a:srgbClr val="000099"/>
              </a:solidFill>
            </a:endParaRPr>
          </a:p>
        </p:txBody>
      </p:sp>
      <p:sp>
        <p:nvSpPr>
          <p:cNvPr id="13" name="ZoneTexte 12"/>
          <p:cNvSpPr txBox="1">
            <a:spLocks noChangeArrowheads="1"/>
          </p:cNvSpPr>
          <p:nvPr/>
        </p:nvSpPr>
        <p:spPr bwMode="auto">
          <a:xfrm>
            <a:off x="4426682" y="547501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le matin</a:t>
            </a:r>
            <a:endParaRPr lang="fr-FR" altLang="fr-FR" sz="1400" b="1" dirty="0">
              <a:solidFill>
                <a:srgbClr val="000099"/>
              </a:solidFill>
            </a:endParaRPr>
          </a:p>
        </p:txBody>
      </p:sp>
      <p:sp>
        <p:nvSpPr>
          <p:cNvPr id="14" name="ZoneTexte 13"/>
          <p:cNvSpPr txBox="1">
            <a:spLocks noChangeArrowheads="1"/>
          </p:cNvSpPr>
          <p:nvPr/>
        </p:nvSpPr>
        <p:spPr bwMode="auto">
          <a:xfrm>
            <a:off x="3937293" y="5665593"/>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NUX VOMICA 9 CH</a:t>
            </a:r>
          </a:p>
        </p:txBody>
      </p:sp>
      <p:sp>
        <p:nvSpPr>
          <p:cNvPr id="15" name="ZoneTexte 14"/>
          <p:cNvSpPr txBox="1">
            <a:spLocks noChangeArrowheads="1"/>
          </p:cNvSpPr>
          <p:nvPr/>
        </p:nvSpPr>
        <p:spPr bwMode="auto">
          <a:xfrm>
            <a:off x="5980967" y="5130924"/>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irritant</a:t>
            </a:r>
            <a:endParaRPr lang="fr-FR" altLang="fr-FR" sz="1050" b="1" dirty="0">
              <a:solidFill>
                <a:srgbClr val="000099"/>
              </a:solidFill>
            </a:endParaRPr>
          </a:p>
        </p:txBody>
      </p:sp>
      <p:sp>
        <p:nvSpPr>
          <p:cNvPr id="17" name="ZoneTexte 16"/>
          <p:cNvSpPr txBox="1">
            <a:spLocks noChangeArrowheads="1"/>
          </p:cNvSpPr>
          <p:nvPr/>
        </p:nvSpPr>
        <p:spPr bwMode="auto">
          <a:xfrm>
            <a:off x="7129029" y="3057349"/>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jaune verdâtre</a:t>
            </a:r>
          </a:p>
        </p:txBody>
      </p:sp>
      <p:sp>
        <p:nvSpPr>
          <p:cNvPr id="18" name="ZoneTexte 17"/>
          <p:cNvSpPr txBox="1">
            <a:spLocks noChangeArrowheads="1"/>
          </p:cNvSpPr>
          <p:nvPr/>
        </p:nvSpPr>
        <p:spPr bwMode="auto">
          <a:xfrm>
            <a:off x="8318089" y="3397187"/>
            <a:ext cx="957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 croûtes</a:t>
            </a:r>
          </a:p>
        </p:txBody>
      </p:sp>
      <p:sp>
        <p:nvSpPr>
          <p:cNvPr id="19" name="ZoneTexte 18"/>
          <p:cNvSpPr txBox="1">
            <a:spLocks noChangeArrowheads="1"/>
          </p:cNvSpPr>
          <p:nvPr/>
        </p:nvSpPr>
        <p:spPr bwMode="auto">
          <a:xfrm>
            <a:off x="7306059" y="3784876"/>
            <a:ext cx="17446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pPr>
            <a:r>
              <a:rPr lang="fr-FR" altLang="fr-FR" sz="1200" b="1" dirty="0">
                <a:solidFill>
                  <a:srgbClr val="000099"/>
                </a:solidFill>
              </a:rPr>
              <a:t>BICHROMICUM 9 CH</a:t>
            </a:r>
          </a:p>
        </p:txBody>
      </p:sp>
      <p:sp>
        <p:nvSpPr>
          <p:cNvPr id="20" name="ZoneTexte 19"/>
          <p:cNvSpPr txBox="1">
            <a:spLocks noChangeArrowheads="1"/>
          </p:cNvSpPr>
          <p:nvPr/>
        </p:nvSpPr>
        <p:spPr bwMode="auto">
          <a:xfrm>
            <a:off x="9256713" y="3152017"/>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visqueux</a:t>
            </a:r>
          </a:p>
        </p:txBody>
      </p:sp>
      <p:sp>
        <p:nvSpPr>
          <p:cNvPr id="21" name="ZoneTexte 20"/>
          <p:cNvSpPr txBox="1">
            <a:spLocks noChangeArrowheads="1"/>
          </p:cNvSpPr>
          <p:nvPr/>
        </p:nvSpPr>
        <p:spPr bwMode="auto">
          <a:xfrm>
            <a:off x="9162743" y="3588993"/>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HYDRASTIS 9 CH</a:t>
            </a:r>
          </a:p>
        </p:txBody>
      </p:sp>
      <p:sp>
        <p:nvSpPr>
          <p:cNvPr id="22" name="ZoneTexte 21"/>
          <p:cNvSpPr txBox="1">
            <a:spLocks noChangeArrowheads="1"/>
          </p:cNvSpPr>
          <p:nvPr/>
        </p:nvSpPr>
        <p:spPr bwMode="auto">
          <a:xfrm>
            <a:off x="9434555" y="3347954"/>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postérieur</a:t>
            </a:r>
            <a:endParaRPr lang="fr-FR" altLang="fr-FR" sz="1050" b="1" dirty="0">
              <a:solidFill>
                <a:srgbClr val="000099"/>
              </a:solidFill>
            </a:endParaRPr>
          </a:p>
        </p:txBody>
      </p:sp>
      <p:sp>
        <p:nvSpPr>
          <p:cNvPr id="3" name="Rectangle 2"/>
          <p:cNvSpPr/>
          <p:nvPr/>
        </p:nvSpPr>
        <p:spPr>
          <a:xfrm>
            <a:off x="2418823" y="5476541"/>
            <a:ext cx="767069" cy="276999"/>
          </a:xfrm>
          <a:prstGeom prst="rect">
            <a:avLst/>
          </a:prstGeom>
        </p:spPr>
        <p:txBody>
          <a:bodyPr wrap="none">
            <a:spAutoFit/>
          </a:bodyPr>
          <a:lstStyle/>
          <a:p>
            <a:pPr algn="ctr"/>
            <a:r>
              <a:rPr lang="fr-FR" altLang="fr-FR" sz="1200" b="1" dirty="0">
                <a:solidFill>
                  <a:srgbClr val="000099"/>
                </a:solidFill>
              </a:rPr>
              <a:t>STICTA </a:t>
            </a:r>
          </a:p>
        </p:txBody>
      </p:sp>
      <p:sp>
        <p:nvSpPr>
          <p:cNvPr id="26" name="ZoneTexte 25"/>
          <p:cNvSpPr txBox="1">
            <a:spLocks noChangeArrowheads="1"/>
          </p:cNvSpPr>
          <p:nvPr/>
        </p:nvSpPr>
        <p:spPr bwMode="auto">
          <a:xfrm>
            <a:off x="4635028" y="5085737"/>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le jour</a:t>
            </a:r>
            <a:endParaRPr lang="fr-FR" altLang="fr-FR" sz="1400" b="1" dirty="0">
              <a:solidFill>
                <a:srgbClr val="000099"/>
              </a:solidFill>
            </a:endParaRPr>
          </a:p>
        </p:txBody>
      </p:sp>
      <p:sp>
        <p:nvSpPr>
          <p:cNvPr id="27" name="ZoneTexte 26"/>
          <p:cNvSpPr txBox="1">
            <a:spLocks noChangeArrowheads="1"/>
          </p:cNvSpPr>
          <p:nvPr/>
        </p:nvSpPr>
        <p:spPr bwMode="auto">
          <a:xfrm>
            <a:off x="6385290" y="5367302"/>
            <a:ext cx="2061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 non irritant</a:t>
            </a:r>
            <a:endParaRPr lang="fr-FR" altLang="fr-FR" sz="1050" b="1" dirty="0">
              <a:solidFill>
                <a:srgbClr val="000099"/>
              </a:solidFill>
            </a:endParaRPr>
          </a:p>
        </p:txBody>
      </p:sp>
      <p:sp>
        <p:nvSpPr>
          <p:cNvPr id="24" name="Rectangle 23"/>
          <p:cNvSpPr/>
          <p:nvPr/>
        </p:nvSpPr>
        <p:spPr>
          <a:xfrm>
            <a:off x="7768642" y="3645652"/>
            <a:ext cx="782587" cy="276999"/>
          </a:xfrm>
          <a:prstGeom prst="rect">
            <a:avLst/>
          </a:prstGeom>
        </p:spPr>
        <p:txBody>
          <a:bodyPr wrap="none">
            <a:spAutoFit/>
          </a:bodyPr>
          <a:lstStyle/>
          <a:p>
            <a:r>
              <a:rPr lang="fr-FR" altLang="fr-FR" sz="1200" b="1" dirty="0">
                <a:solidFill>
                  <a:srgbClr val="000099"/>
                </a:solidFill>
              </a:rPr>
              <a:t>KALIUM</a:t>
            </a:r>
            <a:endParaRPr lang="fr-FR" dirty="0"/>
          </a:p>
        </p:txBody>
      </p:sp>
    </p:spTree>
    <p:extLst>
      <p:ext uri="{BB962C8B-B14F-4D97-AF65-F5344CB8AC3E}">
        <p14:creationId xmlns:p14="http://schemas.microsoft.com/office/powerpoint/2010/main" val="252176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up)">
                                      <p:cBhvr>
                                        <p:cTn id="75" dur="500"/>
                                        <p:tgtEl>
                                          <p:spTgt spid="5"/>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up)">
                                      <p:cBhvr>
                                        <p:cTn id="78" dur="500"/>
                                        <p:tgtEl>
                                          <p:spTgt spid="6"/>
                                        </p:tgtEl>
                                      </p:cBhvr>
                                    </p:animEffect>
                                  </p:childTnLst>
                                </p:cTn>
                              </p:par>
                              <p:par>
                                <p:cTn id="79" presetID="22" presetClass="entr" presetSubtype="1"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up)">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0" grpId="0"/>
      <p:bldP spid="11" grpId="0"/>
      <p:bldP spid="12" grpId="0"/>
      <p:bldP spid="13" grpId="0"/>
      <p:bldP spid="14" grpId="0"/>
      <p:bldP spid="15" grpId="0"/>
      <p:bldP spid="17" grpId="0"/>
      <p:bldP spid="18" grpId="0"/>
      <p:bldP spid="19" grpId="0"/>
      <p:bldP spid="20" grpId="0"/>
      <p:bldP spid="21" grpId="0"/>
      <p:bldP spid="22" grpId="0"/>
      <p:bldP spid="3" grpId="0"/>
      <p:bldP spid="26" grpId="0"/>
      <p:bldP spid="27" grpId="0"/>
      <p:bldP spid="2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5" ma:contentTypeDescription="Crée un document." ma:contentTypeScope="" ma:versionID="308c81168d91c197051e665c281797d8">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0c61d41360ca01f1a8b1816ea2fe46d9"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769B1E-98BE-4513-8EC1-1110AF239E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bba6-f8aa-4ffd-9d05-2a550b8f46d5"/>
    <ds:schemaRef ds:uri="2ca166e5-0c3b-484e-a1a6-239c89f9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29FBCF-7F04-4A71-9446-A8BB1485C89D}">
  <ds:schemaRefs>
    <ds:schemaRef ds:uri="http://schemas.microsoft.com/sharepoint/v3/contenttype/forms"/>
  </ds:schemaRefs>
</ds:datastoreItem>
</file>

<file path=customXml/itemProps3.xml><?xml version="1.0" encoding="utf-8"?>
<ds:datastoreItem xmlns:ds="http://schemas.openxmlformats.org/officeDocument/2006/customXml" ds:itemID="{AE84876B-1DC0-4FD9-825C-33EF1F68FE56}">
  <ds:schemaRefs>
    <ds:schemaRef ds:uri="http://schemas.microsoft.com/office/2006/metadata/properties"/>
    <ds:schemaRef ds:uri="http://schemas.microsoft.com/office/infopath/2007/PartnerControls"/>
    <ds:schemaRef ds:uri="4313bba6-f8aa-4ffd-9d05-2a550b8f46d5"/>
  </ds:schemaRefs>
</ds:datastoreItem>
</file>

<file path=docProps/app.xml><?xml version="1.0" encoding="utf-8"?>
<Properties xmlns="http://schemas.openxmlformats.org/officeDocument/2006/extended-properties" xmlns:vt="http://schemas.openxmlformats.org/officeDocument/2006/docPropsVTypes">
  <Template/>
  <TotalTime>34129</TotalTime>
  <Words>21566</Words>
  <Application>Microsoft Office PowerPoint</Application>
  <PresentationFormat>Grand écran</PresentationFormat>
  <Paragraphs>3216</Paragraphs>
  <Slides>144</Slides>
  <Notes>144</Notes>
  <HiddenSlides>0</HiddenSlides>
  <MMClips>1</MMClips>
  <ScaleCrop>false</ScaleCrop>
  <HeadingPairs>
    <vt:vector size="6" baseType="variant">
      <vt:variant>
        <vt:lpstr>Polices utilisées</vt:lpstr>
      </vt:variant>
      <vt:variant>
        <vt:i4>17</vt:i4>
      </vt:variant>
      <vt:variant>
        <vt:lpstr>Thème</vt:lpstr>
      </vt:variant>
      <vt:variant>
        <vt:i4>16</vt:i4>
      </vt:variant>
      <vt:variant>
        <vt:lpstr>Titres des diapositives</vt:lpstr>
      </vt:variant>
      <vt:variant>
        <vt:i4>144</vt:i4>
      </vt:variant>
    </vt:vector>
  </HeadingPairs>
  <TitlesOfParts>
    <vt:vector size="177" baseType="lpstr">
      <vt:lpstr>Arial</vt:lpstr>
      <vt:lpstr>Arial Black</vt:lpstr>
      <vt:lpstr>Calibri</vt:lpstr>
      <vt:lpstr>Calibri Light</vt:lpstr>
      <vt:lpstr>Calibri-Bold</vt:lpstr>
      <vt:lpstr>Comic Sans MS</vt:lpstr>
      <vt:lpstr>Courier</vt:lpstr>
      <vt:lpstr>Courier New</vt:lpstr>
      <vt:lpstr>Helv</vt:lpstr>
      <vt:lpstr>Lucida Calligraphy</vt:lpstr>
      <vt:lpstr>MS Outlook</vt:lpstr>
      <vt:lpstr>Symbol</vt:lpstr>
      <vt:lpstr>Tahoma</vt:lpstr>
      <vt:lpstr>Times New Roman</vt:lpstr>
      <vt:lpstr>Trebuchet MS</vt:lpstr>
      <vt:lpstr>Webdings</vt:lpstr>
      <vt:lpstr>Wingdings</vt:lpstr>
      <vt:lpstr>Thème Office</vt:lpstr>
      <vt:lpstr>1_Thème Office</vt:lpstr>
      <vt:lpstr>2_Thème Office</vt:lpstr>
      <vt:lpstr>3_Thème Office</vt:lpstr>
      <vt:lpstr>5_Thème Office</vt:lpstr>
      <vt:lpstr>4_Thème Office</vt:lpstr>
      <vt:lpstr>6_Thème Office</vt:lpstr>
      <vt:lpstr>7_Thème Office</vt:lpstr>
      <vt:lpstr>10_Modèle par défaut</vt:lpstr>
      <vt:lpstr>21_Modèle par défaut</vt:lpstr>
      <vt:lpstr>8_Thème Office</vt:lpstr>
      <vt:lpstr>9_Thème Office</vt:lpstr>
      <vt:lpstr>10_Thème Office</vt:lpstr>
      <vt:lpstr>11_Thème Office</vt:lpstr>
      <vt:lpstr>12_Thème Office</vt:lpstr>
      <vt:lpstr>13_Thème Office</vt:lpstr>
      <vt:lpstr>Présentation PowerPoint</vt:lpstr>
      <vt:lpstr>Personnes en situation de handicap</vt:lpstr>
      <vt:lpstr>Offre de formations CDFH</vt:lpstr>
      <vt:lpstr>Présentation PowerPoint</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FIBROMYALGIE Sommaire</dc:title>
  <dc:creator>SALVETAT Christine</dc:creator>
  <cp:lastModifiedBy>SALVETAT Christine</cp:lastModifiedBy>
  <cp:revision>3111</cp:revision>
  <cp:lastPrinted>2019-10-30T13:14:01Z</cp:lastPrinted>
  <dcterms:created xsi:type="dcterms:W3CDTF">1601-01-01T00:00:00Z</dcterms:created>
  <dcterms:modified xsi:type="dcterms:W3CDTF">2022-09-23T11:07:40Z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